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1E7FF10" w14:textId="77F5F126" w:rsidR="00827017" w:rsidRPr="00DF0C3D" w:rsidRDefault="00827017" w:rsidP="00900065">
      <w:pPr>
        <w:sectPr w:rsidR="00827017" w:rsidRPr="00DF0C3D" w:rsidSect="00543119">
          <w:headerReference w:type="even" r:id="rId11"/>
          <w:headerReference w:type="default" r:id="rId12"/>
          <w:footerReference w:type="even" r:id="rId13"/>
          <w:footerReference w:type="default" r:id="rId14"/>
          <w:footerReference w:type="first" r:id="rId15"/>
          <w:endnotePr>
            <w:numFmt w:val="decimal"/>
            <w:numRestart w:val="eachSect"/>
          </w:endnotePr>
          <w:pgSz w:w="11907" w:h="16839" w:code="9"/>
          <w:pgMar w:top="1418" w:right="1418" w:bottom="1418" w:left="1418" w:header="709" w:footer="709" w:gutter="0"/>
          <w:cols w:space="708"/>
          <w:titlePg/>
          <w:docGrid w:linePitch="360"/>
        </w:sectPr>
      </w:pPr>
      <w:r w:rsidRPr="00DF0C3D">
        <w:rPr>
          <w:noProof/>
          <w:sz w:val="44"/>
          <w:lang w:eastAsia="en-AU"/>
        </w:rPr>
        <mc:AlternateContent>
          <mc:Choice Requires="wps">
            <w:drawing>
              <wp:inline distT="0" distB="0" distL="0" distR="0" wp14:anchorId="27D395F6" wp14:editId="2F239037">
                <wp:extent cx="5760000" cy="8195481"/>
                <wp:effectExtent l="0" t="0" r="12700" b="15240"/>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60000" cy="8195481"/>
                        </a:xfrm>
                        <a:prstGeom prst="rect">
                          <a:avLst/>
                        </a:prstGeom>
                        <a:solidFill>
                          <a:schemeClr val="bg2"/>
                        </a:solidFill>
                        <a:ln w="9525" cap="rnd">
                          <a:solidFill>
                            <a:srgbClr val="000000"/>
                          </a:solidFill>
                          <a:round/>
                          <a:headEnd/>
                          <a:tailEnd/>
                        </a:ln>
                        <a:effectLst>
                          <a:softEdge rad="31750"/>
                        </a:effectLst>
                      </wps:spPr>
                      <wps:txbx>
                        <w:txbxContent>
                          <w:p w14:paraId="0A96BC84" w14:textId="77777777" w:rsidR="00F72E53" w:rsidRPr="004574EC" w:rsidRDefault="00F72E53" w:rsidP="004574EC">
                            <w:pPr>
                              <w:jc w:val="center"/>
                              <w:rPr>
                                <w:color w:val="FEFFFF" w:themeColor="background1"/>
                                <w:sz w:val="44"/>
                                <w:szCs w:val="44"/>
                              </w:rPr>
                            </w:pPr>
                          </w:p>
                          <w:p w14:paraId="53CACCD3" w14:textId="77777777" w:rsidR="00F72E53" w:rsidRPr="004574EC" w:rsidRDefault="00F72E53" w:rsidP="004574EC">
                            <w:pPr>
                              <w:jc w:val="center"/>
                              <w:rPr>
                                <w:color w:val="FEFFFF" w:themeColor="background1"/>
                                <w:sz w:val="44"/>
                                <w:szCs w:val="44"/>
                              </w:rPr>
                            </w:pPr>
                          </w:p>
                          <w:p w14:paraId="26208F53" w14:textId="77777777" w:rsidR="00F72E53" w:rsidRPr="004574EC" w:rsidRDefault="00F72E53" w:rsidP="004574EC">
                            <w:pPr>
                              <w:jc w:val="center"/>
                              <w:rPr>
                                <w:color w:val="FEFFFF" w:themeColor="background1"/>
                                <w:sz w:val="44"/>
                                <w:szCs w:val="44"/>
                              </w:rPr>
                            </w:pPr>
                          </w:p>
                          <w:p w14:paraId="4A27205E" w14:textId="77777777" w:rsidR="00F72E53" w:rsidRPr="002F4924" w:rsidRDefault="00F72E53" w:rsidP="004574EC">
                            <w:pPr>
                              <w:jc w:val="center"/>
                              <w:rPr>
                                <w:b/>
                                <w:color w:val="FEFFFF" w:themeColor="background1"/>
                                <w:sz w:val="44"/>
                                <w:szCs w:val="44"/>
                              </w:rPr>
                            </w:pPr>
                            <w:r w:rsidRPr="002F4924">
                              <w:rPr>
                                <w:b/>
                                <w:color w:val="FEFFFF" w:themeColor="background1"/>
                                <w:sz w:val="44"/>
                                <w:szCs w:val="44"/>
                              </w:rPr>
                              <w:t>National Disability Insurance Scheme</w:t>
                            </w:r>
                          </w:p>
                          <w:p w14:paraId="5A119F59" w14:textId="77777777" w:rsidR="00F72E53" w:rsidRPr="002F4924" w:rsidRDefault="00F72E53" w:rsidP="004574EC">
                            <w:pPr>
                              <w:jc w:val="center"/>
                              <w:rPr>
                                <w:b/>
                                <w:color w:val="FEFFFF" w:themeColor="background1"/>
                                <w:sz w:val="44"/>
                                <w:szCs w:val="44"/>
                              </w:rPr>
                            </w:pPr>
                          </w:p>
                          <w:p w14:paraId="711AF411" w14:textId="77777777" w:rsidR="00F72E53" w:rsidRPr="002F4924" w:rsidRDefault="00F72E53" w:rsidP="004574EC">
                            <w:pPr>
                              <w:jc w:val="center"/>
                              <w:rPr>
                                <w:b/>
                                <w:color w:val="FEFFFF" w:themeColor="background1"/>
                                <w:sz w:val="44"/>
                                <w:szCs w:val="44"/>
                              </w:rPr>
                            </w:pPr>
                          </w:p>
                          <w:p w14:paraId="32122F1B" w14:textId="77777777" w:rsidR="00F72E53" w:rsidRPr="002F4924" w:rsidRDefault="00F72E53" w:rsidP="004574EC">
                            <w:pPr>
                              <w:jc w:val="center"/>
                              <w:rPr>
                                <w:b/>
                                <w:color w:val="FEFFFF" w:themeColor="background1"/>
                                <w:sz w:val="44"/>
                                <w:szCs w:val="44"/>
                              </w:rPr>
                            </w:pPr>
                          </w:p>
                          <w:p w14:paraId="7EA5ED41" w14:textId="77777777" w:rsidR="00F72E53" w:rsidRPr="002F4924" w:rsidRDefault="00F72E53" w:rsidP="004574EC">
                            <w:pPr>
                              <w:jc w:val="center"/>
                              <w:rPr>
                                <w:b/>
                                <w:color w:val="FEFFFF" w:themeColor="background1"/>
                                <w:sz w:val="44"/>
                                <w:szCs w:val="44"/>
                              </w:rPr>
                            </w:pPr>
                          </w:p>
                          <w:p w14:paraId="3E8BDDA2" w14:textId="77777777" w:rsidR="00F72E53" w:rsidRPr="002F4924" w:rsidRDefault="00F72E53" w:rsidP="004574EC">
                            <w:pPr>
                              <w:jc w:val="center"/>
                              <w:rPr>
                                <w:b/>
                                <w:color w:val="FEFFFF" w:themeColor="background1"/>
                                <w:sz w:val="44"/>
                                <w:szCs w:val="44"/>
                              </w:rPr>
                            </w:pPr>
                          </w:p>
                          <w:p w14:paraId="16C275FB" w14:textId="77777777" w:rsidR="00F72E53" w:rsidRPr="002F4924" w:rsidRDefault="00F72E53" w:rsidP="00657BD3">
                            <w:pPr>
                              <w:jc w:val="center"/>
                              <w:rPr>
                                <w:b/>
                                <w:color w:val="FEFFFF" w:themeColor="background1"/>
                                <w:sz w:val="44"/>
                                <w:szCs w:val="44"/>
                              </w:rPr>
                            </w:pPr>
                            <w:r w:rsidRPr="002F4924">
                              <w:rPr>
                                <w:b/>
                                <w:color w:val="FEFFFF" w:themeColor="background1"/>
                                <w:sz w:val="44"/>
                                <w:szCs w:val="44"/>
                              </w:rPr>
                              <w:t>Annual Pricing Review 2021-22</w:t>
                            </w:r>
                          </w:p>
                          <w:p w14:paraId="3D34E7C4" w14:textId="77777777" w:rsidR="00F72E53" w:rsidRPr="002F4924" w:rsidRDefault="00F72E53" w:rsidP="004574EC">
                            <w:pPr>
                              <w:jc w:val="center"/>
                              <w:rPr>
                                <w:b/>
                                <w:color w:val="FEFFFF" w:themeColor="background1"/>
                                <w:sz w:val="44"/>
                                <w:szCs w:val="44"/>
                              </w:rPr>
                            </w:pPr>
                          </w:p>
                          <w:p w14:paraId="31AC0BEB" w14:textId="77777777" w:rsidR="00F72E53" w:rsidRPr="002F4924" w:rsidRDefault="00F72E53" w:rsidP="004574EC">
                            <w:pPr>
                              <w:jc w:val="center"/>
                              <w:rPr>
                                <w:b/>
                                <w:color w:val="FEFFFF" w:themeColor="background1"/>
                                <w:sz w:val="44"/>
                                <w:szCs w:val="44"/>
                              </w:rPr>
                            </w:pPr>
                          </w:p>
                          <w:p w14:paraId="3051F550" w14:textId="5FB23813" w:rsidR="00F72E53" w:rsidRPr="002F4924" w:rsidRDefault="00F72E53" w:rsidP="004574EC">
                            <w:pPr>
                              <w:jc w:val="center"/>
                              <w:rPr>
                                <w:b/>
                                <w:color w:val="FEFFFF" w:themeColor="background1"/>
                                <w:sz w:val="44"/>
                                <w:szCs w:val="44"/>
                              </w:rPr>
                            </w:pPr>
                            <w:r>
                              <w:rPr>
                                <w:b/>
                                <w:color w:val="FEFFFF" w:themeColor="background1"/>
                                <w:sz w:val="44"/>
                                <w:szCs w:val="44"/>
                              </w:rPr>
                              <w:t>Final Report</w:t>
                            </w:r>
                          </w:p>
                          <w:p w14:paraId="533CC7B7" w14:textId="77777777" w:rsidR="00F72E53" w:rsidRPr="002F4924" w:rsidRDefault="00F72E53" w:rsidP="004574EC">
                            <w:pPr>
                              <w:jc w:val="center"/>
                              <w:rPr>
                                <w:b/>
                                <w:color w:val="FEFFFF" w:themeColor="background1"/>
                                <w:sz w:val="44"/>
                                <w:szCs w:val="44"/>
                              </w:rPr>
                            </w:pPr>
                          </w:p>
                          <w:p w14:paraId="5DC6A686" w14:textId="77777777" w:rsidR="00F72E53" w:rsidRPr="002F4924" w:rsidRDefault="00F72E53" w:rsidP="004574EC">
                            <w:pPr>
                              <w:jc w:val="center"/>
                              <w:rPr>
                                <w:b/>
                                <w:color w:val="FEFFFF" w:themeColor="background1"/>
                                <w:sz w:val="44"/>
                                <w:szCs w:val="44"/>
                              </w:rPr>
                            </w:pPr>
                          </w:p>
                          <w:p w14:paraId="28EF43DD" w14:textId="77777777" w:rsidR="00F72E53" w:rsidRPr="002F4924" w:rsidRDefault="00F72E53" w:rsidP="004574EC">
                            <w:pPr>
                              <w:jc w:val="center"/>
                              <w:rPr>
                                <w:b/>
                                <w:color w:val="FEFFFF" w:themeColor="background1"/>
                                <w:sz w:val="44"/>
                                <w:szCs w:val="44"/>
                              </w:rPr>
                            </w:pPr>
                          </w:p>
                          <w:p w14:paraId="7E0B3F50" w14:textId="77777777" w:rsidR="00F72E53" w:rsidRPr="002F4924" w:rsidRDefault="00F72E53" w:rsidP="004574EC">
                            <w:pPr>
                              <w:jc w:val="center"/>
                              <w:rPr>
                                <w:b/>
                                <w:color w:val="FEFFFF" w:themeColor="background1"/>
                                <w:sz w:val="44"/>
                                <w:szCs w:val="44"/>
                              </w:rPr>
                            </w:pPr>
                          </w:p>
                        </w:txbxContent>
                      </wps:txbx>
                      <wps:bodyPr rot="0" vert="horz" wrap="square" lIns="91440" tIns="45720" rIns="91440" bIns="45720" anchor="t" anchorCtr="0">
                        <a:noAutofit/>
                      </wps:bodyPr>
                    </wps:wsp>
                  </a:graphicData>
                </a:graphic>
              </wp:inline>
            </w:drawing>
          </mc:Choice>
          <mc:Fallback>
            <w:pict>
              <v:shapetype w14:anchorId="27D395F6" id="_x0000_t202" coordsize="21600,21600" o:spt="202" path="m,l,21600r21600,l21600,xe">
                <v:stroke joinstyle="miter"/>
                <v:path gradientshapeok="t" o:connecttype="rect"/>
              </v:shapetype>
              <v:shape id="Text Box 2" o:spid="_x0000_s1026" type="#_x0000_t202" style="width:453.55pt;height:645.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qzm2LgIAAFAEAAAOAAAAZHJzL2Uyb0RvYy54bWysVNtu2zAMfR+wfxD0vjjOkjYx4hRd2g4D&#10;ugvQ7QNkSb5gsuhRSuzs60fJSZp2b8P8IJCmfHh4SHp9M7SG7TW6BmzO08mUM20lqMZWOf/x/eHd&#10;kjPnhVXCgNU5P2jHbzZv36z7LtMzqMEojYxArMv6Lue1912WJE7WuhVuAp22FCwBW+HJxSpRKHpC&#10;b00ym06vkh5QdQhSO0dv78Yg30T8stTSfy1Lpz0zOSduPp4YzyKcyWYtsgpFVzfySEP8A4tWNJaS&#10;nqHuhBdsh81fUG0jERyUfiKhTaAsG6ljDVRNOn1VzVMtOh1rIXFcd5bJ/T9Y+WX/1H1D5ocPMFAD&#10;YxGuewT50zEL21rYSt8iQl9roShxGiRL+s5lx0+D1C5zAaToP4OiJoudhwg0lNgGVahORujUgMNZ&#10;dD14Junl4vpqSg9nkmLLdLWYL8ccIjt93qHzHzW0LBg5R+pqhBf7R+cDHZGdroRsDkyjHhpjohMm&#10;SW8Nsr2gGSiqWSzg1S1jWZ/z1WK2IB6C5hCtGqV4gYVVcUYKpIn2mP5FSoSdVXGwgmb3R9uLxow2&#10;0TU2cNNxQKmGkXXp71WlGQqV8/fp9eIEfnEtCh+0HlX3QzFQotCAAtSBWoAwjjitJBk14G/Oehrv&#10;nLtfO4GaM/PJUhtX6Xwe9iE688X1jBy8jBSXEWElQeXcczaaWx93KPC2cEvtLpvYiGcmxyGhsY39&#10;Oa5Y2ItLP956/hFs/gAAAP//AwBQSwMEFAAGAAgAAAAhAOz+X93cAAAABgEAAA8AAABkcnMvZG93&#10;bnJldi54bWxMj0FLw0AQhe+C/2EZwZvdtIfUxGyKFnoRRKwB8TbNjkkwOxuy2zT9945e7OXB8B7v&#10;fVNsZtericbQeTawXCSgiGtvO24MVO+7u3tQISJb7D2TgTMF2JTXVwXm1p/4jaZ9bJSUcMjRQBvj&#10;kGsd6pYchoUfiMX78qPDKOfYaDviScpdr1dJkmqHHctCiwNtW6q/90dnoHuZXj8/nrNsWJ+fdjht&#10;sUqr1Jjbm/nxAVSkOf6H4Rdf0KEUpoM/sg2qNyCPxD8VL0vWS1AHCa2yJAVdFvoSv/wBAAD//wMA&#10;UEsBAi0AFAAGAAgAAAAhALaDOJL+AAAA4QEAABMAAAAAAAAAAAAAAAAAAAAAAFtDb250ZW50X1R5&#10;cGVzXS54bWxQSwECLQAUAAYACAAAACEAOP0h/9YAAACUAQAACwAAAAAAAAAAAAAAAAAvAQAAX3Jl&#10;bHMvLnJlbHNQSwECLQAUAAYACAAAACEAFqs5ti4CAABQBAAADgAAAAAAAAAAAAAAAAAuAgAAZHJz&#10;L2Uyb0RvYy54bWxQSwECLQAUAAYACAAAACEA7P5f3dwAAAAGAQAADwAAAAAAAAAAAAAAAACIBAAA&#10;ZHJzL2Rvd25yZXYueG1sUEsFBgAAAAAEAAQA8wAAAJEFAAAAAA==&#10;" fillcolor="#6b2976 [3214]">
                <v:stroke joinstyle="round" endcap="round"/>
                <v:textbox>
                  <w:txbxContent>
                    <w:p w14:paraId="0A96BC84" w14:textId="77777777" w:rsidR="00F72E53" w:rsidRPr="004574EC" w:rsidRDefault="00F72E53" w:rsidP="004574EC">
                      <w:pPr>
                        <w:jc w:val="center"/>
                        <w:rPr>
                          <w:color w:val="FEFFFF" w:themeColor="background1"/>
                          <w:sz w:val="44"/>
                          <w:szCs w:val="44"/>
                        </w:rPr>
                      </w:pPr>
                    </w:p>
                    <w:p w14:paraId="53CACCD3" w14:textId="77777777" w:rsidR="00F72E53" w:rsidRPr="004574EC" w:rsidRDefault="00F72E53" w:rsidP="004574EC">
                      <w:pPr>
                        <w:jc w:val="center"/>
                        <w:rPr>
                          <w:color w:val="FEFFFF" w:themeColor="background1"/>
                          <w:sz w:val="44"/>
                          <w:szCs w:val="44"/>
                        </w:rPr>
                      </w:pPr>
                    </w:p>
                    <w:p w14:paraId="26208F53" w14:textId="77777777" w:rsidR="00F72E53" w:rsidRPr="004574EC" w:rsidRDefault="00F72E53" w:rsidP="004574EC">
                      <w:pPr>
                        <w:jc w:val="center"/>
                        <w:rPr>
                          <w:color w:val="FEFFFF" w:themeColor="background1"/>
                          <w:sz w:val="44"/>
                          <w:szCs w:val="44"/>
                        </w:rPr>
                      </w:pPr>
                    </w:p>
                    <w:p w14:paraId="4A27205E" w14:textId="77777777" w:rsidR="00F72E53" w:rsidRPr="002F4924" w:rsidRDefault="00F72E53" w:rsidP="004574EC">
                      <w:pPr>
                        <w:jc w:val="center"/>
                        <w:rPr>
                          <w:b/>
                          <w:color w:val="FEFFFF" w:themeColor="background1"/>
                          <w:sz w:val="44"/>
                          <w:szCs w:val="44"/>
                        </w:rPr>
                      </w:pPr>
                      <w:r w:rsidRPr="002F4924">
                        <w:rPr>
                          <w:b/>
                          <w:color w:val="FEFFFF" w:themeColor="background1"/>
                          <w:sz w:val="44"/>
                          <w:szCs w:val="44"/>
                        </w:rPr>
                        <w:t>National Disability Insurance Scheme</w:t>
                      </w:r>
                    </w:p>
                    <w:p w14:paraId="5A119F59" w14:textId="77777777" w:rsidR="00F72E53" w:rsidRPr="002F4924" w:rsidRDefault="00F72E53" w:rsidP="004574EC">
                      <w:pPr>
                        <w:jc w:val="center"/>
                        <w:rPr>
                          <w:b/>
                          <w:color w:val="FEFFFF" w:themeColor="background1"/>
                          <w:sz w:val="44"/>
                          <w:szCs w:val="44"/>
                        </w:rPr>
                      </w:pPr>
                    </w:p>
                    <w:p w14:paraId="711AF411" w14:textId="77777777" w:rsidR="00F72E53" w:rsidRPr="002F4924" w:rsidRDefault="00F72E53" w:rsidP="004574EC">
                      <w:pPr>
                        <w:jc w:val="center"/>
                        <w:rPr>
                          <w:b/>
                          <w:color w:val="FEFFFF" w:themeColor="background1"/>
                          <w:sz w:val="44"/>
                          <w:szCs w:val="44"/>
                        </w:rPr>
                      </w:pPr>
                    </w:p>
                    <w:p w14:paraId="32122F1B" w14:textId="77777777" w:rsidR="00F72E53" w:rsidRPr="002F4924" w:rsidRDefault="00F72E53" w:rsidP="004574EC">
                      <w:pPr>
                        <w:jc w:val="center"/>
                        <w:rPr>
                          <w:b/>
                          <w:color w:val="FEFFFF" w:themeColor="background1"/>
                          <w:sz w:val="44"/>
                          <w:szCs w:val="44"/>
                        </w:rPr>
                      </w:pPr>
                    </w:p>
                    <w:p w14:paraId="7EA5ED41" w14:textId="77777777" w:rsidR="00F72E53" w:rsidRPr="002F4924" w:rsidRDefault="00F72E53" w:rsidP="004574EC">
                      <w:pPr>
                        <w:jc w:val="center"/>
                        <w:rPr>
                          <w:b/>
                          <w:color w:val="FEFFFF" w:themeColor="background1"/>
                          <w:sz w:val="44"/>
                          <w:szCs w:val="44"/>
                        </w:rPr>
                      </w:pPr>
                    </w:p>
                    <w:p w14:paraId="3E8BDDA2" w14:textId="77777777" w:rsidR="00F72E53" w:rsidRPr="002F4924" w:rsidRDefault="00F72E53" w:rsidP="004574EC">
                      <w:pPr>
                        <w:jc w:val="center"/>
                        <w:rPr>
                          <w:b/>
                          <w:color w:val="FEFFFF" w:themeColor="background1"/>
                          <w:sz w:val="44"/>
                          <w:szCs w:val="44"/>
                        </w:rPr>
                      </w:pPr>
                    </w:p>
                    <w:p w14:paraId="16C275FB" w14:textId="77777777" w:rsidR="00F72E53" w:rsidRPr="002F4924" w:rsidRDefault="00F72E53" w:rsidP="00657BD3">
                      <w:pPr>
                        <w:jc w:val="center"/>
                        <w:rPr>
                          <w:b/>
                          <w:color w:val="FEFFFF" w:themeColor="background1"/>
                          <w:sz w:val="44"/>
                          <w:szCs w:val="44"/>
                        </w:rPr>
                      </w:pPr>
                      <w:r w:rsidRPr="002F4924">
                        <w:rPr>
                          <w:b/>
                          <w:color w:val="FEFFFF" w:themeColor="background1"/>
                          <w:sz w:val="44"/>
                          <w:szCs w:val="44"/>
                        </w:rPr>
                        <w:t>Annual Pricing Review 2021-22</w:t>
                      </w:r>
                    </w:p>
                    <w:p w14:paraId="3D34E7C4" w14:textId="77777777" w:rsidR="00F72E53" w:rsidRPr="002F4924" w:rsidRDefault="00F72E53" w:rsidP="004574EC">
                      <w:pPr>
                        <w:jc w:val="center"/>
                        <w:rPr>
                          <w:b/>
                          <w:color w:val="FEFFFF" w:themeColor="background1"/>
                          <w:sz w:val="44"/>
                          <w:szCs w:val="44"/>
                        </w:rPr>
                      </w:pPr>
                    </w:p>
                    <w:p w14:paraId="31AC0BEB" w14:textId="77777777" w:rsidR="00F72E53" w:rsidRPr="002F4924" w:rsidRDefault="00F72E53" w:rsidP="004574EC">
                      <w:pPr>
                        <w:jc w:val="center"/>
                        <w:rPr>
                          <w:b/>
                          <w:color w:val="FEFFFF" w:themeColor="background1"/>
                          <w:sz w:val="44"/>
                          <w:szCs w:val="44"/>
                        </w:rPr>
                      </w:pPr>
                    </w:p>
                    <w:p w14:paraId="3051F550" w14:textId="5FB23813" w:rsidR="00F72E53" w:rsidRPr="002F4924" w:rsidRDefault="00F72E53" w:rsidP="004574EC">
                      <w:pPr>
                        <w:jc w:val="center"/>
                        <w:rPr>
                          <w:b/>
                          <w:color w:val="FEFFFF" w:themeColor="background1"/>
                          <w:sz w:val="44"/>
                          <w:szCs w:val="44"/>
                        </w:rPr>
                      </w:pPr>
                      <w:r>
                        <w:rPr>
                          <w:b/>
                          <w:color w:val="FEFFFF" w:themeColor="background1"/>
                          <w:sz w:val="44"/>
                          <w:szCs w:val="44"/>
                        </w:rPr>
                        <w:t>Final Report</w:t>
                      </w:r>
                    </w:p>
                    <w:p w14:paraId="533CC7B7" w14:textId="77777777" w:rsidR="00F72E53" w:rsidRPr="002F4924" w:rsidRDefault="00F72E53" w:rsidP="004574EC">
                      <w:pPr>
                        <w:jc w:val="center"/>
                        <w:rPr>
                          <w:b/>
                          <w:color w:val="FEFFFF" w:themeColor="background1"/>
                          <w:sz w:val="44"/>
                          <w:szCs w:val="44"/>
                        </w:rPr>
                      </w:pPr>
                    </w:p>
                    <w:p w14:paraId="5DC6A686" w14:textId="77777777" w:rsidR="00F72E53" w:rsidRPr="002F4924" w:rsidRDefault="00F72E53" w:rsidP="004574EC">
                      <w:pPr>
                        <w:jc w:val="center"/>
                        <w:rPr>
                          <w:b/>
                          <w:color w:val="FEFFFF" w:themeColor="background1"/>
                          <w:sz w:val="44"/>
                          <w:szCs w:val="44"/>
                        </w:rPr>
                      </w:pPr>
                    </w:p>
                    <w:p w14:paraId="28EF43DD" w14:textId="77777777" w:rsidR="00F72E53" w:rsidRPr="002F4924" w:rsidRDefault="00F72E53" w:rsidP="004574EC">
                      <w:pPr>
                        <w:jc w:val="center"/>
                        <w:rPr>
                          <w:b/>
                          <w:color w:val="FEFFFF" w:themeColor="background1"/>
                          <w:sz w:val="44"/>
                          <w:szCs w:val="44"/>
                        </w:rPr>
                      </w:pPr>
                    </w:p>
                    <w:p w14:paraId="7E0B3F50" w14:textId="77777777" w:rsidR="00F72E53" w:rsidRPr="002F4924" w:rsidRDefault="00F72E53" w:rsidP="004574EC">
                      <w:pPr>
                        <w:jc w:val="center"/>
                        <w:rPr>
                          <w:b/>
                          <w:color w:val="FEFFFF" w:themeColor="background1"/>
                          <w:sz w:val="44"/>
                          <w:szCs w:val="44"/>
                        </w:rPr>
                      </w:pPr>
                    </w:p>
                  </w:txbxContent>
                </v:textbox>
                <w10:anchorlock/>
              </v:shape>
            </w:pict>
          </mc:Fallback>
        </mc:AlternateContent>
      </w:r>
      <w:r w:rsidRPr="00DF0C3D">
        <w:br w:type="page"/>
      </w:r>
    </w:p>
    <w:p w14:paraId="6AF70624" w14:textId="77777777" w:rsidR="00911CC2" w:rsidRPr="00DF0C3D" w:rsidRDefault="00911CC2" w:rsidP="00900065">
      <w:r w:rsidRPr="00DF0C3D">
        <w:lastRenderedPageBreak/>
        <w:t>Copyright</w:t>
      </w:r>
    </w:p>
    <w:p w14:paraId="21B38C50" w14:textId="77777777" w:rsidR="00FB7819" w:rsidRPr="00DF0C3D" w:rsidRDefault="00D65758" w:rsidP="00900065">
      <w:r w:rsidRPr="00DF0C3D">
        <w:t>© 2022</w:t>
      </w:r>
    </w:p>
    <w:p w14:paraId="1AB8A051" w14:textId="06C07450" w:rsidR="00911CC2" w:rsidRPr="00DF0C3D" w:rsidRDefault="00911CC2" w:rsidP="00900065">
      <w:r w:rsidRPr="00DF0C3D">
        <w:t>Copyright of the information contained in this document is owned and protected by the National Disability Insurance Scheme Launch Transition Agency (Nationa</w:t>
      </w:r>
      <w:r w:rsidR="0016645F">
        <w:t>l Disability Insurance Agency).</w:t>
      </w:r>
    </w:p>
    <w:p w14:paraId="37EB0CEF" w14:textId="77777777" w:rsidR="00911CC2" w:rsidRPr="00DF0C3D" w:rsidRDefault="00911CC2" w:rsidP="00900065">
      <w:pPr>
        <w:rPr>
          <w:b/>
        </w:rPr>
      </w:pPr>
      <w:r w:rsidRPr="00DF0C3D">
        <w:rPr>
          <w:b/>
        </w:rPr>
        <w:t>Use of National Disability Insurance Agency copyright material</w:t>
      </w:r>
    </w:p>
    <w:p w14:paraId="4F5BF5F4" w14:textId="50600764" w:rsidR="00911CC2" w:rsidRPr="00DF0C3D" w:rsidRDefault="00911CC2" w:rsidP="00900065">
      <w:r w:rsidRPr="00DF0C3D">
        <w:t>The material in this report, with the exception of logos, trademarks, third party material and other content as specified, is licensed under Creative Commons CC NC licence, version</w:t>
      </w:r>
      <w:r w:rsidR="004D39F3" w:rsidRPr="00DF0C3D">
        <w:t xml:space="preserve"> </w:t>
      </w:r>
      <w:hyperlink r:id="rId16" w:history="1">
        <w:r w:rsidR="000F4F21" w:rsidRPr="00DF0C3D">
          <w:rPr>
            <w:rStyle w:val="Hyperlink"/>
          </w:rPr>
          <w:t>4.0</w:t>
        </w:r>
      </w:hyperlink>
      <w:r w:rsidRPr="00DF0C3D">
        <w:t>. With the exception of logos, trademarks, third party material and other content as specified, you may reproduce the material in this document, provided you acknowledge the National Disability Insurance Agency as the owner of all intellectual property rights in the reproduced material by using ‘© National Disability Insurance Sche</w:t>
      </w:r>
      <w:r w:rsidR="00FB7819" w:rsidRPr="00DF0C3D">
        <w:t>me Launch Transition Agency 2021</w:t>
      </w:r>
      <w:r w:rsidRPr="00DF0C3D">
        <w:t>’ and do not use the material for commercial purposes.</w:t>
      </w:r>
    </w:p>
    <w:p w14:paraId="15F77646" w14:textId="77777777" w:rsidR="00911CC2" w:rsidRPr="00DF0C3D" w:rsidRDefault="00911CC2" w:rsidP="00900065">
      <w:r w:rsidRPr="00DF0C3D">
        <w:t>Reproduction of any Creative Commons material in this document is subject to the CC NC licence conditions available on the Creative Commons site, as is the full legal code for this material.</w:t>
      </w:r>
    </w:p>
    <w:p w14:paraId="51810CBB" w14:textId="77777777" w:rsidR="005E504D" w:rsidRPr="00DF0C3D" w:rsidRDefault="005E504D" w:rsidP="00900065"/>
    <w:p w14:paraId="5ED24FB4" w14:textId="77777777" w:rsidR="005E504D" w:rsidRPr="00DF0C3D" w:rsidRDefault="005E504D" w:rsidP="00900065">
      <w:pPr>
        <w:rPr>
          <w:b/>
        </w:rPr>
      </w:pPr>
      <w:r w:rsidRPr="00DF0C3D">
        <w:rPr>
          <w:b/>
        </w:rPr>
        <w:t>Note on data sources</w:t>
      </w:r>
    </w:p>
    <w:p w14:paraId="0AEAB041" w14:textId="0392156F" w:rsidR="005E504D" w:rsidRDefault="00932E0A" w:rsidP="005E504D">
      <w:r w:rsidRPr="00DF0C3D">
        <w:t xml:space="preserve">Except where otherwise indicated, any statistics about </w:t>
      </w:r>
      <w:r w:rsidR="00133BF2">
        <w:t>the NDIS</w:t>
      </w:r>
      <w:r w:rsidRPr="00DF0C3D">
        <w:t xml:space="preserve"> in this report are based on unpublished administrative and financial data held by </w:t>
      </w:r>
      <w:r w:rsidR="00133BF2">
        <w:t>the NDIA</w:t>
      </w:r>
      <w:r w:rsidRPr="00DF0C3D">
        <w:t xml:space="preserve"> or are drawn from the </w:t>
      </w:r>
      <w:r w:rsidRPr="00DF0C3D">
        <w:rPr>
          <w:i/>
        </w:rPr>
        <w:t xml:space="preserve">NDIS Quarterly Report to Disability Ministers </w:t>
      </w:r>
      <w:r w:rsidRPr="00DF0C3D">
        <w:t xml:space="preserve">that are published on the NDIS </w:t>
      </w:r>
      <w:hyperlink r:id="rId17" w:history="1">
        <w:r w:rsidRPr="00DF0C3D">
          <w:rPr>
            <w:rStyle w:val="Hyperlink"/>
          </w:rPr>
          <w:t>website</w:t>
        </w:r>
      </w:hyperlink>
      <w:r w:rsidR="00433EFC" w:rsidRPr="00DF0C3D">
        <w:t xml:space="preserve"> or are drawn from the NDIS data insights </w:t>
      </w:r>
      <w:hyperlink r:id="rId18" w:history="1">
        <w:r w:rsidR="00433EFC" w:rsidRPr="00DF0C3D">
          <w:rPr>
            <w:rStyle w:val="Hyperlink"/>
          </w:rPr>
          <w:t>website</w:t>
        </w:r>
      </w:hyperlink>
      <w:r w:rsidR="00433EFC" w:rsidRPr="00DF0C3D">
        <w:t>.</w:t>
      </w:r>
    </w:p>
    <w:p w14:paraId="164CFB13" w14:textId="056C2EF5" w:rsidR="0016645F" w:rsidRPr="00DF0C3D" w:rsidRDefault="0016645F" w:rsidP="005E504D">
      <w:pPr>
        <w:rPr>
          <w:b/>
        </w:rPr>
      </w:pPr>
      <w:r>
        <w:t xml:space="preserve">Population data drawn from: ABS. (2021). </w:t>
      </w:r>
      <w:r w:rsidRPr="00FB2490">
        <w:rPr>
          <w:i/>
        </w:rPr>
        <w:t>National, State and Territory Population, June 2021</w:t>
      </w:r>
      <w:r>
        <w:t xml:space="preserve">; and ABS. (2018). </w:t>
      </w:r>
      <w:r w:rsidRPr="00FB2490">
        <w:rPr>
          <w:i/>
        </w:rPr>
        <w:t>Population Projections, Australia, 2017(base) – 2066.</w:t>
      </w:r>
      <w:r w:rsidRPr="00FB2490">
        <w:t xml:space="preserve"> Further information </w:t>
      </w:r>
      <w:hyperlink r:id="rId19" w:history="1">
        <w:r w:rsidRPr="00FB2490">
          <w:rPr>
            <w:rStyle w:val="Hyperlink"/>
          </w:rPr>
          <w:t>here</w:t>
        </w:r>
      </w:hyperlink>
      <w:r w:rsidRPr="00FB2490">
        <w:t>.</w:t>
      </w:r>
    </w:p>
    <w:p w14:paraId="68786C67" w14:textId="77777777" w:rsidR="0046005C" w:rsidRPr="00DF0C3D" w:rsidRDefault="005E504D" w:rsidP="0046005C">
      <w:pPr>
        <w:rPr>
          <w:b/>
        </w:rPr>
      </w:pPr>
      <w:r w:rsidRPr="00DF0C3D">
        <w:rPr>
          <w:b/>
        </w:rPr>
        <w:t>Terms that we use</w:t>
      </w:r>
    </w:p>
    <w:tbl>
      <w:tblPr>
        <w:tblW w:w="0" w:type="auto"/>
        <w:tblLook w:val="0600" w:firstRow="0" w:lastRow="0" w:firstColumn="0" w:lastColumn="0" w:noHBand="1" w:noVBand="1"/>
        <w:tblCaption w:val="Terms that we Use"/>
        <w:tblDescription w:val="Definitions of acronyms used throughout the document: NDIA is the acronym for National Disability Insurance Agency, NDIS is the acronym for National Disability Insurance Scheme, NDIS Q &amp; SC is the acronym for National Disability Insurance Scheme Quality and Safeguards Commission, OOA is the acronym for On-site Overnight Assistance, SDA is the acronym for Specialist Disability Accommodation"/>
      </w:tblPr>
      <w:tblGrid>
        <w:gridCol w:w="2552"/>
        <w:gridCol w:w="6464"/>
      </w:tblGrid>
      <w:tr w:rsidR="0046005C" w:rsidRPr="00DF0C3D" w14:paraId="785967AA" w14:textId="77777777" w:rsidTr="00A1278F">
        <w:trPr>
          <w:tblHeader/>
        </w:trPr>
        <w:tc>
          <w:tcPr>
            <w:tcW w:w="2552" w:type="dxa"/>
          </w:tcPr>
          <w:p w14:paraId="6EE38D7F" w14:textId="77777777" w:rsidR="0046005C" w:rsidRPr="00DF0C3D" w:rsidRDefault="0046005C" w:rsidP="0046005C">
            <w:pPr>
              <w:spacing w:before="60" w:after="60" w:line="240" w:lineRule="atLeast"/>
              <w:rPr>
                <w:sz w:val="18"/>
                <w:szCs w:val="18"/>
              </w:rPr>
            </w:pPr>
            <w:r w:rsidRPr="00DF0C3D">
              <w:rPr>
                <w:sz w:val="18"/>
                <w:szCs w:val="18"/>
              </w:rPr>
              <w:t>Agency</w:t>
            </w:r>
          </w:p>
        </w:tc>
        <w:tc>
          <w:tcPr>
            <w:tcW w:w="6464" w:type="dxa"/>
          </w:tcPr>
          <w:p w14:paraId="2AB8386D" w14:textId="77777777" w:rsidR="0046005C" w:rsidRPr="00DF0C3D" w:rsidRDefault="0046005C" w:rsidP="0046005C">
            <w:pPr>
              <w:spacing w:before="60" w:after="60" w:line="240" w:lineRule="atLeast"/>
              <w:rPr>
                <w:sz w:val="18"/>
                <w:szCs w:val="18"/>
              </w:rPr>
            </w:pPr>
            <w:r w:rsidRPr="00DF0C3D">
              <w:rPr>
                <w:sz w:val="18"/>
                <w:szCs w:val="18"/>
              </w:rPr>
              <w:t>National Disability Insurance Agency</w:t>
            </w:r>
          </w:p>
        </w:tc>
      </w:tr>
      <w:tr w:rsidR="0046051E" w:rsidRPr="00DF0C3D" w14:paraId="5B96A9BC" w14:textId="77777777" w:rsidTr="0046051E">
        <w:trPr>
          <w:tblHeader/>
        </w:trPr>
        <w:tc>
          <w:tcPr>
            <w:tcW w:w="2552" w:type="dxa"/>
          </w:tcPr>
          <w:p w14:paraId="4BEA02E6" w14:textId="3882CD07" w:rsidR="0046051E" w:rsidRPr="00DF0C3D" w:rsidRDefault="0046051E" w:rsidP="0046005C">
            <w:pPr>
              <w:spacing w:before="60" w:after="60" w:line="240" w:lineRule="atLeast"/>
              <w:rPr>
                <w:sz w:val="18"/>
                <w:szCs w:val="18"/>
              </w:rPr>
            </w:pPr>
            <w:r w:rsidRPr="00DF0C3D">
              <w:rPr>
                <w:sz w:val="18"/>
                <w:szCs w:val="18"/>
              </w:rPr>
              <w:t>ABS</w:t>
            </w:r>
          </w:p>
        </w:tc>
        <w:tc>
          <w:tcPr>
            <w:tcW w:w="6464" w:type="dxa"/>
          </w:tcPr>
          <w:p w14:paraId="6B7DFE6E" w14:textId="1FE5E543" w:rsidR="0046051E" w:rsidRPr="00DF0C3D" w:rsidRDefault="0046051E" w:rsidP="0046051E">
            <w:pPr>
              <w:spacing w:before="60" w:after="60" w:line="240" w:lineRule="atLeast"/>
              <w:rPr>
                <w:sz w:val="18"/>
                <w:szCs w:val="18"/>
              </w:rPr>
            </w:pPr>
            <w:r w:rsidRPr="00DF0C3D">
              <w:rPr>
                <w:sz w:val="18"/>
                <w:szCs w:val="18"/>
              </w:rPr>
              <w:t>Australian Bureau of Statistics</w:t>
            </w:r>
          </w:p>
        </w:tc>
      </w:tr>
      <w:tr w:rsidR="0046005C" w:rsidRPr="00DF0C3D" w14:paraId="0CAD4A8F" w14:textId="77777777" w:rsidTr="00A1278F">
        <w:tc>
          <w:tcPr>
            <w:tcW w:w="2552" w:type="dxa"/>
          </w:tcPr>
          <w:p w14:paraId="18EADC32" w14:textId="77777777" w:rsidR="0046005C" w:rsidRPr="00DF0C3D" w:rsidRDefault="0046005C" w:rsidP="0046005C">
            <w:pPr>
              <w:spacing w:before="60" w:after="60" w:line="240" w:lineRule="atLeast"/>
              <w:rPr>
                <w:sz w:val="18"/>
                <w:szCs w:val="18"/>
              </w:rPr>
            </w:pPr>
            <w:r w:rsidRPr="00DF0C3D">
              <w:rPr>
                <w:sz w:val="18"/>
                <w:szCs w:val="18"/>
              </w:rPr>
              <w:t>NDIS Commission</w:t>
            </w:r>
          </w:p>
        </w:tc>
        <w:tc>
          <w:tcPr>
            <w:tcW w:w="6464" w:type="dxa"/>
          </w:tcPr>
          <w:p w14:paraId="050E3253" w14:textId="77777777" w:rsidR="0046005C" w:rsidRPr="00DF0C3D" w:rsidRDefault="0046005C" w:rsidP="0046005C">
            <w:pPr>
              <w:spacing w:before="60" w:after="60" w:line="240" w:lineRule="atLeast"/>
              <w:rPr>
                <w:sz w:val="18"/>
                <w:szCs w:val="18"/>
              </w:rPr>
            </w:pPr>
            <w:r w:rsidRPr="00DF0C3D">
              <w:rPr>
                <w:sz w:val="18"/>
                <w:szCs w:val="18"/>
              </w:rPr>
              <w:t>NDIS Quality and Safeguards Commission</w:t>
            </w:r>
          </w:p>
        </w:tc>
      </w:tr>
      <w:tr w:rsidR="0046005C" w:rsidRPr="00DF0C3D" w14:paraId="7AAFAF6E" w14:textId="77777777" w:rsidTr="00A1278F">
        <w:trPr>
          <w:tblHeader/>
        </w:trPr>
        <w:tc>
          <w:tcPr>
            <w:tcW w:w="2552" w:type="dxa"/>
          </w:tcPr>
          <w:p w14:paraId="6F121076" w14:textId="77777777" w:rsidR="0046005C" w:rsidRPr="00DF0C3D" w:rsidRDefault="0046005C" w:rsidP="0046005C">
            <w:pPr>
              <w:spacing w:before="60" w:after="60" w:line="240" w:lineRule="atLeast"/>
              <w:rPr>
                <w:sz w:val="18"/>
                <w:szCs w:val="18"/>
              </w:rPr>
            </w:pPr>
            <w:r w:rsidRPr="00DF0C3D">
              <w:rPr>
                <w:sz w:val="18"/>
                <w:szCs w:val="18"/>
              </w:rPr>
              <w:t>DSW</w:t>
            </w:r>
          </w:p>
        </w:tc>
        <w:tc>
          <w:tcPr>
            <w:tcW w:w="6464" w:type="dxa"/>
          </w:tcPr>
          <w:p w14:paraId="230E67C5" w14:textId="77777777" w:rsidR="0046005C" w:rsidRPr="00DF0C3D" w:rsidRDefault="0046005C" w:rsidP="0046005C">
            <w:pPr>
              <w:spacing w:before="60" w:after="60" w:line="240" w:lineRule="atLeast"/>
              <w:rPr>
                <w:sz w:val="18"/>
                <w:szCs w:val="18"/>
              </w:rPr>
            </w:pPr>
            <w:r w:rsidRPr="00DF0C3D">
              <w:rPr>
                <w:sz w:val="18"/>
                <w:szCs w:val="18"/>
              </w:rPr>
              <w:t>Disability Support Worker</w:t>
            </w:r>
          </w:p>
        </w:tc>
      </w:tr>
      <w:tr w:rsidR="006414E8" w:rsidRPr="00DF0C3D" w14:paraId="7D225012" w14:textId="77777777" w:rsidTr="00A1278F">
        <w:trPr>
          <w:tblHeader/>
        </w:trPr>
        <w:tc>
          <w:tcPr>
            <w:tcW w:w="2552" w:type="dxa"/>
          </w:tcPr>
          <w:p w14:paraId="37A8B01B" w14:textId="58ADF419" w:rsidR="006414E8" w:rsidRDefault="006414E8" w:rsidP="0046005C">
            <w:pPr>
              <w:spacing w:before="60" w:after="60" w:line="240" w:lineRule="atLeast"/>
              <w:rPr>
                <w:sz w:val="18"/>
                <w:szCs w:val="18"/>
              </w:rPr>
            </w:pPr>
            <w:r>
              <w:rPr>
                <w:sz w:val="18"/>
                <w:szCs w:val="18"/>
              </w:rPr>
              <w:t>EBA</w:t>
            </w:r>
          </w:p>
        </w:tc>
        <w:tc>
          <w:tcPr>
            <w:tcW w:w="6464" w:type="dxa"/>
          </w:tcPr>
          <w:p w14:paraId="5D78C4CA" w14:textId="0869E8F6" w:rsidR="006414E8" w:rsidRPr="006414E8" w:rsidRDefault="006414E8" w:rsidP="0046005C">
            <w:pPr>
              <w:spacing w:before="60" w:after="60" w:line="240" w:lineRule="atLeast"/>
              <w:rPr>
                <w:sz w:val="18"/>
                <w:szCs w:val="18"/>
              </w:rPr>
            </w:pPr>
            <w:r>
              <w:rPr>
                <w:sz w:val="18"/>
                <w:szCs w:val="18"/>
              </w:rPr>
              <w:t>Enterprise Bargaining Agreement</w:t>
            </w:r>
          </w:p>
        </w:tc>
      </w:tr>
      <w:tr w:rsidR="00424936" w:rsidRPr="00DF0C3D" w14:paraId="341D2A96" w14:textId="77777777" w:rsidTr="00A1278F">
        <w:trPr>
          <w:tblHeader/>
        </w:trPr>
        <w:tc>
          <w:tcPr>
            <w:tcW w:w="2552" w:type="dxa"/>
          </w:tcPr>
          <w:p w14:paraId="47B2F06B" w14:textId="186A8299" w:rsidR="00424936" w:rsidRPr="00DF0C3D" w:rsidRDefault="00424936" w:rsidP="0046005C">
            <w:pPr>
              <w:spacing w:before="60" w:after="60" w:line="240" w:lineRule="atLeast"/>
              <w:rPr>
                <w:sz w:val="18"/>
                <w:szCs w:val="18"/>
              </w:rPr>
            </w:pPr>
            <w:r>
              <w:rPr>
                <w:sz w:val="18"/>
                <w:szCs w:val="18"/>
              </w:rPr>
              <w:t>EBITDA</w:t>
            </w:r>
          </w:p>
        </w:tc>
        <w:tc>
          <w:tcPr>
            <w:tcW w:w="6464" w:type="dxa"/>
          </w:tcPr>
          <w:p w14:paraId="36BE0D9E" w14:textId="5D49C4E7" w:rsidR="00424936" w:rsidRPr="00DF0C3D" w:rsidRDefault="006414E8" w:rsidP="0046005C">
            <w:pPr>
              <w:spacing w:before="60" w:after="60" w:line="240" w:lineRule="atLeast"/>
              <w:rPr>
                <w:sz w:val="18"/>
                <w:szCs w:val="18"/>
              </w:rPr>
            </w:pPr>
            <w:r w:rsidRPr="006414E8">
              <w:rPr>
                <w:sz w:val="18"/>
                <w:szCs w:val="18"/>
              </w:rPr>
              <w:t>Earnings Before Interest, Tax, Depreciation and Amortisation</w:t>
            </w:r>
          </w:p>
        </w:tc>
      </w:tr>
      <w:tr w:rsidR="0046005C" w:rsidRPr="00DF0C3D" w14:paraId="222A6661" w14:textId="77777777" w:rsidTr="00A1278F">
        <w:trPr>
          <w:tblHeader/>
        </w:trPr>
        <w:tc>
          <w:tcPr>
            <w:tcW w:w="2552" w:type="dxa"/>
          </w:tcPr>
          <w:p w14:paraId="40E9F803" w14:textId="77777777" w:rsidR="0046005C" w:rsidRPr="00DF0C3D" w:rsidRDefault="0046005C" w:rsidP="0046005C">
            <w:pPr>
              <w:spacing w:before="60" w:after="60" w:line="240" w:lineRule="atLeast"/>
              <w:rPr>
                <w:sz w:val="18"/>
                <w:szCs w:val="18"/>
              </w:rPr>
            </w:pPr>
            <w:r w:rsidRPr="00DF0C3D">
              <w:rPr>
                <w:sz w:val="18"/>
                <w:szCs w:val="18"/>
              </w:rPr>
              <w:t>FLS</w:t>
            </w:r>
          </w:p>
        </w:tc>
        <w:tc>
          <w:tcPr>
            <w:tcW w:w="6464" w:type="dxa"/>
          </w:tcPr>
          <w:p w14:paraId="6ADC580A" w14:textId="77777777" w:rsidR="0046005C" w:rsidRPr="00DF0C3D" w:rsidRDefault="0046005C" w:rsidP="0046005C">
            <w:pPr>
              <w:spacing w:before="60" w:after="60" w:line="240" w:lineRule="atLeast"/>
              <w:rPr>
                <w:sz w:val="18"/>
                <w:szCs w:val="18"/>
              </w:rPr>
            </w:pPr>
            <w:r w:rsidRPr="00DF0C3D">
              <w:rPr>
                <w:sz w:val="18"/>
                <w:szCs w:val="18"/>
              </w:rPr>
              <w:t>Front Line Supervisor</w:t>
            </w:r>
          </w:p>
        </w:tc>
      </w:tr>
      <w:tr w:rsidR="0046005C" w:rsidRPr="00DF0C3D" w14:paraId="581A9751" w14:textId="77777777" w:rsidTr="00A1278F">
        <w:trPr>
          <w:tblHeader/>
        </w:trPr>
        <w:tc>
          <w:tcPr>
            <w:tcW w:w="2552" w:type="dxa"/>
          </w:tcPr>
          <w:p w14:paraId="4FA65CB2" w14:textId="77777777" w:rsidR="0046005C" w:rsidRPr="00DF0C3D" w:rsidRDefault="0046005C" w:rsidP="0046005C">
            <w:pPr>
              <w:spacing w:before="60" w:after="60" w:line="240" w:lineRule="atLeast"/>
              <w:rPr>
                <w:sz w:val="18"/>
                <w:szCs w:val="18"/>
              </w:rPr>
            </w:pPr>
            <w:r w:rsidRPr="00DF0C3D">
              <w:rPr>
                <w:sz w:val="18"/>
                <w:szCs w:val="18"/>
              </w:rPr>
              <w:t>NDIA</w:t>
            </w:r>
          </w:p>
        </w:tc>
        <w:tc>
          <w:tcPr>
            <w:tcW w:w="6464" w:type="dxa"/>
          </w:tcPr>
          <w:p w14:paraId="3C3F011D" w14:textId="77777777" w:rsidR="0046005C" w:rsidRPr="00DF0C3D" w:rsidRDefault="0046005C" w:rsidP="0046005C">
            <w:pPr>
              <w:spacing w:before="60" w:after="60" w:line="240" w:lineRule="atLeast"/>
              <w:rPr>
                <w:sz w:val="18"/>
                <w:szCs w:val="18"/>
              </w:rPr>
            </w:pPr>
            <w:r w:rsidRPr="00DF0C3D">
              <w:rPr>
                <w:sz w:val="18"/>
                <w:szCs w:val="18"/>
              </w:rPr>
              <w:t>National Disability Insurance Agency</w:t>
            </w:r>
          </w:p>
        </w:tc>
      </w:tr>
      <w:tr w:rsidR="0046005C" w:rsidRPr="00DF0C3D" w14:paraId="586E3DF8" w14:textId="77777777" w:rsidTr="00A1278F">
        <w:tc>
          <w:tcPr>
            <w:tcW w:w="2552" w:type="dxa"/>
          </w:tcPr>
          <w:p w14:paraId="0F2BD9D7" w14:textId="77777777" w:rsidR="0046005C" w:rsidRPr="00DF0C3D" w:rsidRDefault="0046005C" w:rsidP="0046005C">
            <w:pPr>
              <w:spacing w:before="60" w:after="60" w:line="240" w:lineRule="atLeast"/>
              <w:rPr>
                <w:sz w:val="18"/>
                <w:szCs w:val="18"/>
              </w:rPr>
            </w:pPr>
            <w:r w:rsidRPr="00DF0C3D">
              <w:rPr>
                <w:sz w:val="18"/>
                <w:szCs w:val="18"/>
              </w:rPr>
              <w:t>NDIS</w:t>
            </w:r>
          </w:p>
        </w:tc>
        <w:tc>
          <w:tcPr>
            <w:tcW w:w="6464" w:type="dxa"/>
          </w:tcPr>
          <w:p w14:paraId="2050D7A9" w14:textId="77777777" w:rsidR="0046005C" w:rsidRPr="00DF0C3D" w:rsidRDefault="0046005C" w:rsidP="0046005C">
            <w:pPr>
              <w:spacing w:before="60" w:after="60" w:line="240" w:lineRule="atLeast"/>
              <w:rPr>
                <w:sz w:val="18"/>
                <w:szCs w:val="18"/>
              </w:rPr>
            </w:pPr>
            <w:r w:rsidRPr="00DF0C3D">
              <w:rPr>
                <w:sz w:val="18"/>
                <w:szCs w:val="18"/>
              </w:rPr>
              <w:t>National Disability Insurance Scheme</w:t>
            </w:r>
          </w:p>
        </w:tc>
      </w:tr>
      <w:tr w:rsidR="0046005C" w:rsidRPr="00DF0C3D" w14:paraId="4E6098FE" w14:textId="77777777" w:rsidTr="00A1278F">
        <w:tc>
          <w:tcPr>
            <w:tcW w:w="2552" w:type="dxa"/>
          </w:tcPr>
          <w:p w14:paraId="184C2930" w14:textId="416961C0" w:rsidR="0046005C" w:rsidRPr="00DF0C3D" w:rsidRDefault="0046005C" w:rsidP="0046005C">
            <w:pPr>
              <w:spacing w:before="60" w:after="60" w:line="240" w:lineRule="atLeast"/>
              <w:rPr>
                <w:sz w:val="18"/>
                <w:szCs w:val="18"/>
              </w:rPr>
            </w:pPr>
            <w:r w:rsidRPr="00DF0C3D">
              <w:rPr>
                <w:sz w:val="18"/>
                <w:szCs w:val="18"/>
              </w:rPr>
              <w:t xml:space="preserve">SCHADS </w:t>
            </w:r>
            <w:r w:rsidR="0046051E" w:rsidRPr="00DF0C3D">
              <w:rPr>
                <w:sz w:val="18"/>
                <w:szCs w:val="18"/>
              </w:rPr>
              <w:t xml:space="preserve">Industry </w:t>
            </w:r>
            <w:r w:rsidRPr="00DF0C3D">
              <w:rPr>
                <w:sz w:val="18"/>
                <w:szCs w:val="18"/>
              </w:rPr>
              <w:t>Award</w:t>
            </w:r>
          </w:p>
        </w:tc>
        <w:tc>
          <w:tcPr>
            <w:tcW w:w="6464" w:type="dxa"/>
          </w:tcPr>
          <w:p w14:paraId="3CD4E4F6" w14:textId="692CCF93" w:rsidR="0046005C" w:rsidRPr="00DF0C3D" w:rsidRDefault="0046005C" w:rsidP="0046005C">
            <w:pPr>
              <w:spacing w:before="60" w:after="60" w:line="240" w:lineRule="atLeast"/>
              <w:rPr>
                <w:sz w:val="18"/>
                <w:szCs w:val="18"/>
              </w:rPr>
            </w:pPr>
            <w:r w:rsidRPr="00DF0C3D">
              <w:rPr>
                <w:sz w:val="18"/>
                <w:szCs w:val="18"/>
              </w:rPr>
              <w:t xml:space="preserve">Social, Community, Home Care and Disability Services </w:t>
            </w:r>
            <w:r w:rsidR="0046051E" w:rsidRPr="00DF0C3D">
              <w:rPr>
                <w:sz w:val="18"/>
                <w:szCs w:val="18"/>
              </w:rPr>
              <w:t xml:space="preserve">Industry </w:t>
            </w:r>
            <w:r w:rsidRPr="00DF0C3D">
              <w:rPr>
                <w:sz w:val="18"/>
                <w:szCs w:val="18"/>
              </w:rPr>
              <w:t>Award 2010</w:t>
            </w:r>
          </w:p>
        </w:tc>
      </w:tr>
      <w:tr w:rsidR="0046005C" w:rsidRPr="00DF0C3D" w14:paraId="625A0104" w14:textId="77777777" w:rsidTr="00A1278F">
        <w:tc>
          <w:tcPr>
            <w:tcW w:w="2552" w:type="dxa"/>
          </w:tcPr>
          <w:p w14:paraId="6ADA2A21" w14:textId="77777777" w:rsidR="0046005C" w:rsidRPr="00DF0C3D" w:rsidRDefault="0046005C" w:rsidP="0046005C">
            <w:pPr>
              <w:spacing w:before="60" w:after="60" w:line="240" w:lineRule="atLeast"/>
              <w:rPr>
                <w:sz w:val="18"/>
                <w:szCs w:val="18"/>
              </w:rPr>
            </w:pPr>
            <w:r w:rsidRPr="00DF0C3D">
              <w:rPr>
                <w:sz w:val="18"/>
                <w:szCs w:val="18"/>
              </w:rPr>
              <w:t>Scheme</w:t>
            </w:r>
          </w:p>
        </w:tc>
        <w:tc>
          <w:tcPr>
            <w:tcW w:w="6464" w:type="dxa"/>
          </w:tcPr>
          <w:p w14:paraId="4E8F165E" w14:textId="77777777" w:rsidR="0046005C" w:rsidRPr="00DF0C3D" w:rsidRDefault="0046005C" w:rsidP="0046005C">
            <w:pPr>
              <w:spacing w:before="60" w:after="60" w:line="240" w:lineRule="atLeast"/>
              <w:rPr>
                <w:sz w:val="18"/>
                <w:szCs w:val="18"/>
              </w:rPr>
            </w:pPr>
            <w:r w:rsidRPr="00DF0C3D">
              <w:rPr>
                <w:sz w:val="18"/>
                <w:szCs w:val="18"/>
              </w:rPr>
              <w:t>National Disability Insurance Scheme</w:t>
            </w:r>
          </w:p>
        </w:tc>
      </w:tr>
      <w:tr w:rsidR="00DF7A43" w:rsidRPr="00DF0C3D" w14:paraId="269BF8AD" w14:textId="77777777" w:rsidTr="00A1278F">
        <w:tc>
          <w:tcPr>
            <w:tcW w:w="2552" w:type="dxa"/>
          </w:tcPr>
          <w:p w14:paraId="02E7353B" w14:textId="6C57FD78" w:rsidR="00DF7A43" w:rsidRPr="00DF0C3D" w:rsidRDefault="00DF7A43" w:rsidP="0046005C">
            <w:pPr>
              <w:spacing w:before="60" w:after="60" w:line="240" w:lineRule="atLeast"/>
              <w:rPr>
                <w:sz w:val="18"/>
                <w:szCs w:val="18"/>
              </w:rPr>
            </w:pPr>
            <w:r>
              <w:rPr>
                <w:sz w:val="18"/>
                <w:szCs w:val="18"/>
              </w:rPr>
              <w:t>SIL</w:t>
            </w:r>
          </w:p>
        </w:tc>
        <w:tc>
          <w:tcPr>
            <w:tcW w:w="6464" w:type="dxa"/>
          </w:tcPr>
          <w:p w14:paraId="7AF1BAE6" w14:textId="180831B0" w:rsidR="00DF7A43" w:rsidRPr="00DF0C3D" w:rsidRDefault="00DF7A43" w:rsidP="0046005C">
            <w:pPr>
              <w:spacing w:before="60" w:after="60" w:line="240" w:lineRule="atLeast"/>
              <w:rPr>
                <w:sz w:val="18"/>
                <w:szCs w:val="18"/>
              </w:rPr>
            </w:pPr>
            <w:r>
              <w:rPr>
                <w:sz w:val="18"/>
                <w:szCs w:val="18"/>
              </w:rPr>
              <w:t>Supported Independent Living</w:t>
            </w:r>
          </w:p>
        </w:tc>
      </w:tr>
      <w:tr w:rsidR="0046005C" w:rsidRPr="00DF0C3D" w14:paraId="4D1B1D0B" w14:textId="77777777" w:rsidTr="00A1278F">
        <w:tc>
          <w:tcPr>
            <w:tcW w:w="2552" w:type="dxa"/>
          </w:tcPr>
          <w:p w14:paraId="31E5F3BC" w14:textId="77777777" w:rsidR="0046005C" w:rsidRPr="00DF0C3D" w:rsidRDefault="0046005C" w:rsidP="0046005C">
            <w:pPr>
              <w:spacing w:before="60" w:after="60" w:line="240" w:lineRule="atLeast"/>
              <w:rPr>
                <w:sz w:val="18"/>
                <w:szCs w:val="18"/>
              </w:rPr>
            </w:pPr>
            <w:r w:rsidRPr="00DF0C3D">
              <w:rPr>
                <w:sz w:val="18"/>
                <w:szCs w:val="18"/>
              </w:rPr>
              <w:t>TTP</w:t>
            </w:r>
          </w:p>
        </w:tc>
        <w:tc>
          <w:tcPr>
            <w:tcW w:w="6464" w:type="dxa"/>
          </w:tcPr>
          <w:p w14:paraId="5DC441BF" w14:textId="77777777" w:rsidR="0046005C" w:rsidRPr="00DF0C3D" w:rsidRDefault="0046005C" w:rsidP="0046005C">
            <w:pPr>
              <w:spacing w:before="60" w:after="60" w:line="240" w:lineRule="atLeast"/>
              <w:rPr>
                <w:sz w:val="18"/>
                <w:szCs w:val="18"/>
              </w:rPr>
            </w:pPr>
            <w:r w:rsidRPr="00DF0C3D">
              <w:rPr>
                <w:sz w:val="18"/>
                <w:szCs w:val="18"/>
              </w:rPr>
              <w:t>Temporary Transformation Payment</w:t>
            </w:r>
          </w:p>
        </w:tc>
      </w:tr>
    </w:tbl>
    <w:p w14:paraId="243614FA" w14:textId="77777777" w:rsidR="0046005C" w:rsidRPr="00DF0C3D" w:rsidRDefault="0046005C" w:rsidP="005E504D">
      <w:pPr>
        <w:rPr>
          <w:b/>
        </w:rPr>
      </w:pPr>
    </w:p>
    <w:p w14:paraId="1E975E2B" w14:textId="77777777" w:rsidR="00D77181" w:rsidRPr="00DF0C3D" w:rsidRDefault="00D77181" w:rsidP="00900065">
      <w:pPr>
        <w:sectPr w:rsidR="00D77181" w:rsidRPr="00DF0C3D" w:rsidSect="00543119">
          <w:headerReference w:type="first" r:id="rId20"/>
          <w:footerReference w:type="first" r:id="rId21"/>
          <w:endnotePr>
            <w:numFmt w:val="decimal"/>
            <w:numRestart w:val="eachSect"/>
          </w:endnotePr>
          <w:pgSz w:w="11907" w:h="16839" w:code="9"/>
          <w:pgMar w:top="1418" w:right="1418" w:bottom="1418" w:left="1418" w:header="709" w:footer="709" w:gutter="0"/>
          <w:cols w:space="708"/>
          <w:titlePg/>
          <w:docGrid w:linePitch="360"/>
        </w:sectPr>
      </w:pPr>
    </w:p>
    <w:p w14:paraId="30045E81" w14:textId="77777777" w:rsidR="007219F1" w:rsidRPr="00DF0C3D" w:rsidRDefault="00B13C2B" w:rsidP="00657BD3">
      <w:pPr>
        <w:pStyle w:val="TableofContentsHeading"/>
        <w:numPr>
          <w:ilvl w:val="0"/>
          <w:numId w:val="0"/>
        </w:numPr>
        <w:ind w:left="567" w:hanging="567"/>
      </w:pPr>
      <w:r w:rsidRPr="00DF0C3D">
        <w:lastRenderedPageBreak/>
        <w:t xml:space="preserve">Table of </w:t>
      </w:r>
      <w:r w:rsidR="007219F1" w:rsidRPr="00DF0C3D">
        <w:t>Contents</w:t>
      </w:r>
    </w:p>
    <w:p w14:paraId="7BF6AC60" w14:textId="603E3293" w:rsidR="009450EA" w:rsidRDefault="00A33F5B">
      <w:pPr>
        <w:pStyle w:val="TOC1"/>
        <w:rPr>
          <w:rFonts w:asciiTheme="minorHAnsi" w:hAnsiTheme="minorHAnsi"/>
          <w:b w:val="0"/>
          <w:szCs w:val="22"/>
          <w:lang w:eastAsia="en-AU"/>
        </w:rPr>
      </w:pPr>
      <w:r w:rsidRPr="00DF0C3D">
        <w:rPr>
          <w:bCs/>
        </w:rPr>
        <w:fldChar w:fldCharType="begin"/>
      </w:r>
      <w:r w:rsidR="00952462" w:rsidRPr="00DF0C3D">
        <w:instrText xml:space="preserve"> TOC \o "1-2</w:instrText>
      </w:r>
      <w:r w:rsidRPr="00DF0C3D">
        <w:instrText xml:space="preserve">" \h \z \u </w:instrText>
      </w:r>
      <w:r w:rsidRPr="00DF0C3D">
        <w:rPr>
          <w:bCs/>
        </w:rPr>
        <w:fldChar w:fldCharType="separate"/>
      </w:r>
      <w:hyperlink w:anchor="_Toc106272540" w:history="1">
        <w:r w:rsidR="009450EA" w:rsidRPr="00BA2128">
          <w:rPr>
            <w:rStyle w:val="Hyperlink"/>
          </w:rPr>
          <w:t>Executive Summary and Recommendations</w:t>
        </w:r>
        <w:r w:rsidR="009450EA">
          <w:rPr>
            <w:webHidden/>
          </w:rPr>
          <w:tab/>
        </w:r>
        <w:r w:rsidR="009450EA">
          <w:rPr>
            <w:webHidden/>
          </w:rPr>
          <w:fldChar w:fldCharType="begin"/>
        </w:r>
        <w:r w:rsidR="009450EA">
          <w:rPr>
            <w:webHidden/>
          </w:rPr>
          <w:instrText xml:space="preserve"> PAGEREF _Toc106272540 \h </w:instrText>
        </w:r>
        <w:r w:rsidR="009450EA">
          <w:rPr>
            <w:webHidden/>
          </w:rPr>
        </w:r>
        <w:r w:rsidR="009450EA">
          <w:rPr>
            <w:webHidden/>
          </w:rPr>
          <w:fldChar w:fldCharType="separate"/>
        </w:r>
        <w:r w:rsidR="0015299C">
          <w:rPr>
            <w:webHidden/>
          </w:rPr>
          <w:t>7</w:t>
        </w:r>
        <w:r w:rsidR="009450EA">
          <w:rPr>
            <w:webHidden/>
          </w:rPr>
          <w:fldChar w:fldCharType="end"/>
        </w:r>
      </w:hyperlink>
    </w:p>
    <w:p w14:paraId="413FC84D" w14:textId="58EC0075" w:rsidR="009450EA" w:rsidRDefault="002B459B">
      <w:pPr>
        <w:pStyle w:val="TOC2"/>
        <w:rPr>
          <w:rFonts w:asciiTheme="minorHAnsi" w:hAnsiTheme="minorHAnsi"/>
          <w:szCs w:val="22"/>
          <w:lang w:eastAsia="en-AU"/>
        </w:rPr>
      </w:pPr>
      <w:hyperlink w:anchor="_Toc106272541" w:history="1">
        <w:r w:rsidR="009450EA" w:rsidRPr="00BA2128">
          <w:rPr>
            <w:rStyle w:val="Hyperlink"/>
          </w:rPr>
          <w:t>Pricing Strategy</w:t>
        </w:r>
        <w:r w:rsidR="009450EA">
          <w:rPr>
            <w:webHidden/>
          </w:rPr>
          <w:tab/>
        </w:r>
        <w:r w:rsidR="009450EA">
          <w:rPr>
            <w:webHidden/>
          </w:rPr>
          <w:fldChar w:fldCharType="begin"/>
        </w:r>
        <w:r w:rsidR="009450EA">
          <w:rPr>
            <w:webHidden/>
          </w:rPr>
          <w:instrText xml:space="preserve"> PAGEREF _Toc106272541 \h </w:instrText>
        </w:r>
        <w:r w:rsidR="009450EA">
          <w:rPr>
            <w:webHidden/>
          </w:rPr>
        </w:r>
        <w:r w:rsidR="009450EA">
          <w:rPr>
            <w:webHidden/>
          </w:rPr>
          <w:fldChar w:fldCharType="separate"/>
        </w:r>
        <w:r w:rsidR="0015299C">
          <w:rPr>
            <w:webHidden/>
          </w:rPr>
          <w:t>8</w:t>
        </w:r>
        <w:r w:rsidR="009450EA">
          <w:rPr>
            <w:webHidden/>
          </w:rPr>
          <w:fldChar w:fldCharType="end"/>
        </w:r>
      </w:hyperlink>
    </w:p>
    <w:p w14:paraId="46F3FB54" w14:textId="065A4BDE" w:rsidR="009450EA" w:rsidRDefault="002B459B">
      <w:pPr>
        <w:pStyle w:val="TOC2"/>
        <w:rPr>
          <w:rFonts w:asciiTheme="minorHAnsi" w:hAnsiTheme="minorHAnsi"/>
          <w:szCs w:val="22"/>
          <w:lang w:eastAsia="en-AU"/>
        </w:rPr>
      </w:pPr>
      <w:hyperlink w:anchor="_Toc106272542" w:history="1">
        <w:r w:rsidR="009450EA" w:rsidRPr="00BA2128">
          <w:rPr>
            <w:rStyle w:val="Hyperlink"/>
          </w:rPr>
          <w:t>NDIS Disability Support Worker Cost Model</w:t>
        </w:r>
        <w:r w:rsidR="009450EA">
          <w:rPr>
            <w:webHidden/>
          </w:rPr>
          <w:tab/>
        </w:r>
        <w:r w:rsidR="009450EA">
          <w:rPr>
            <w:webHidden/>
          </w:rPr>
          <w:fldChar w:fldCharType="begin"/>
        </w:r>
        <w:r w:rsidR="009450EA">
          <w:rPr>
            <w:webHidden/>
          </w:rPr>
          <w:instrText xml:space="preserve"> PAGEREF _Toc106272542 \h </w:instrText>
        </w:r>
        <w:r w:rsidR="009450EA">
          <w:rPr>
            <w:webHidden/>
          </w:rPr>
        </w:r>
        <w:r w:rsidR="009450EA">
          <w:rPr>
            <w:webHidden/>
          </w:rPr>
          <w:fldChar w:fldCharType="separate"/>
        </w:r>
        <w:r w:rsidR="0015299C">
          <w:rPr>
            <w:webHidden/>
          </w:rPr>
          <w:t>11</w:t>
        </w:r>
        <w:r w:rsidR="009450EA">
          <w:rPr>
            <w:webHidden/>
          </w:rPr>
          <w:fldChar w:fldCharType="end"/>
        </w:r>
      </w:hyperlink>
    </w:p>
    <w:p w14:paraId="18FD98B0" w14:textId="682C200E" w:rsidR="009450EA" w:rsidRDefault="002B459B">
      <w:pPr>
        <w:pStyle w:val="TOC2"/>
        <w:rPr>
          <w:rFonts w:asciiTheme="minorHAnsi" w:hAnsiTheme="minorHAnsi"/>
          <w:szCs w:val="22"/>
          <w:lang w:eastAsia="en-AU"/>
        </w:rPr>
      </w:pPr>
      <w:hyperlink w:anchor="_Toc106272543" w:history="1">
        <w:r w:rsidR="009450EA" w:rsidRPr="00BA2128">
          <w:rPr>
            <w:rStyle w:val="Hyperlink"/>
          </w:rPr>
          <w:t>General Pricing Arrangements</w:t>
        </w:r>
        <w:r w:rsidR="009450EA">
          <w:rPr>
            <w:webHidden/>
          </w:rPr>
          <w:tab/>
        </w:r>
        <w:r w:rsidR="009450EA">
          <w:rPr>
            <w:webHidden/>
          </w:rPr>
          <w:fldChar w:fldCharType="begin"/>
        </w:r>
        <w:r w:rsidR="009450EA">
          <w:rPr>
            <w:webHidden/>
          </w:rPr>
          <w:instrText xml:space="preserve"> PAGEREF _Toc106272543 \h </w:instrText>
        </w:r>
        <w:r w:rsidR="009450EA">
          <w:rPr>
            <w:webHidden/>
          </w:rPr>
        </w:r>
        <w:r w:rsidR="009450EA">
          <w:rPr>
            <w:webHidden/>
          </w:rPr>
          <w:fldChar w:fldCharType="separate"/>
        </w:r>
        <w:r w:rsidR="0015299C">
          <w:rPr>
            <w:webHidden/>
          </w:rPr>
          <w:t>13</w:t>
        </w:r>
        <w:r w:rsidR="009450EA">
          <w:rPr>
            <w:webHidden/>
          </w:rPr>
          <w:fldChar w:fldCharType="end"/>
        </w:r>
      </w:hyperlink>
    </w:p>
    <w:p w14:paraId="53D7633D" w14:textId="684D830F" w:rsidR="009450EA" w:rsidRDefault="002B459B">
      <w:pPr>
        <w:pStyle w:val="TOC2"/>
        <w:rPr>
          <w:rFonts w:asciiTheme="minorHAnsi" w:hAnsiTheme="minorHAnsi"/>
          <w:szCs w:val="22"/>
          <w:lang w:eastAsia="en-AU"/>
        </w:rPr>
      </w:pPr>
      <w:hyperlink w:anchor="_Toc106272544" w:history="1">
        <w:r w:rsidR="009450EA" w:rsidRPr="00BA2128">
          <w:rPr>
            <w:rStyle w:val="Hyperlink"/>
          </w:rPr>
          <w:t>Group Based Core Supports</w:t>
        </w:r>
        <w:r w:rsidR="009450EA">
          <w:rPr>
            <w:webHidden/>
          </w:rPr>
          <w:tab/>
        </w:r>
        <w:r w:rsidR="009450EA">
          <w:rPr>
            <w:webHidden/>
          </w:rPr>
          <w:fldChar w:fldCharType="begin"/>
        </w:r>
        <w:r w:rsidR="009450EA">
          <w:rPr>
            <w:webHidden/>
          </w:rPr>
          <w:instrText xml:space="preserve"> PAGEREF _Toc106272544 \h </w:instrText>
        </w:r>
        <w:r w:rsidR="009450EA">
          <w:rPr>
            <w:webHidden/>
          </w:rPr>
        </w:r>
        <w:r w:rsidR="009450EA">
          <w:rPr>
            <w:webHidden/>
          </w:rPr>
          <w:fldChar w:fldCharType="separate"/>
        </w:r>
        <w:r w:rsidR="0015299C">
          <w:rPr>
            <w:webHidden/>
          </w:rPr>
          <w:t>17</w:t>
        </w:r>
        <w:r w:rsidR="009450EA">
          <w:rPr>
            <w:webHidden/>
          </w:rPr>
          <w:fldChar w:fldCharType="end"/>
        </w:r>
      </w:hyperlink>
    </w:p>
    <w:p w14:paraId="09070A0F" w14:textId="09ABCF3F" w:rsidR="009450EA" w:rsidRDefault="002B459B">
      <w:pPr>
        <w:pStyle w:val="TOC2"/>
        <w:rPr>
          <w:rFonts w:asciiTheme="minorHAnsi" w:hAnsiTheme="minorHAnsi"/>
          <w:szCs w:val="22"/>
          <w:lang w:eastAsia="en-AU"/>
        </w:rPr>
      </w:pPr>
      <w:hyperlink w:anchor="_Toc106272545" w:history="1">
        <w:r w:rsidR="009450EA" w:rsidRPr="00BA2128">
          <w:rPr>
            <w:rStyle w:val="Hyperlink"/>
          </w:rPr>
          <w:t>Therapy Supports</w:t>
        </w:r>
        <w:r w:rsidR="009450EA">
          <w:rPr>
            <w:webHidden/>
          </w:rPr>
          <w:tab/>
        </w:r>
        <w:r w:rsidR="009450EA">
          <w:rPr>
            <w:webHidden/>
          </w:rPr>
          <w:fldChar w:fldCharType="begin"/>
        </w:r>
        <w:r w:rsidR="009450EA">
          <w:rPr>
            <w:webHidden/>
          </w:rPr>
          <w:instrText xml:space="preserve"> PAGEREF _Toc106272545 \h </w:instrText>
        </w:r>
        <w:r w:rsidR="009450EA">
          <w:rPr>
            <w:webHidden/>
          </w:rPr>
        </w:r>
        <w:r w:rsidR="009450EA">
          <w:rPr>
            <w:webHidden/>
          </w:rPr>
          <w:fldChar w:fldCharType="separate"/>
        </w:r>
        <w:r w:rsidR="0015299C">
          <w:rPr>
            <w:webHidden/>
          </w:rPr>
          <w:t>19</w:t>
        </w:r>
        <w:r w:rsidR="009450EA">
          <w:rPr>
            <w:webHidden/>
          </w:rPr>
          <w:fldChar w:fldCharType="end"/>
        </w:r>
      </w:hyperlink>
    </w:p>
    <w:p w14:paraId="6E198E54" w14:textId="1DAC1726" w:rsidR="009450EA" w:rsidRDefault="002B459B">
      <w:pPr>
        <w:pStyle w:val="TOC2"/>
        <w:rPr>
          <w:rFonts w:asciiTheme="minorHAnsi" w:hAnsiTheme="minorHAnsi"/>
          <w:szCs w:val="22"/>
          <w:lang w:eastAsia="en-AU"/>
        </w:rPr>
      </w:pPr>
      <w:hyperlink w:anchor="_Toc106272546" w:history="1">
        <w:r w:rsidR="009450EA" w:rsidRPr="00BA2128">
          <w:rPr>
            <w:rStyle w:val="Hyperlink"/>
          </w:rPr>
          <w:t>Nursing Supports</w:t>
        </w:r>
        <w:r w:rsidR="009450EA">
          <w:rPr>
            <w:webHidden/>
          </w:rPr>
          <w:tab/>
        </w:r>
        <w:r w:rsidR="009450EA">
          <w:rPr>
            <w:webHidden/>
          </w:rPr>
          <w:fldChar w:fldCharType="begin"/>
        </w:r>
        <w:r w:rsidR="009450EA">
          <w:rPr>
            <w:webHidden/>
          </w:rPr>
          <w:instrText xml:space="preserve"> PAGEREF _Toc106272546 \h </w:instrText>
        </w:r>
        <w:r w:rsidR="009450EA">
          <w:rPr>
            <w:webHidden/>
          </w:rPr>
        </w:r>
        <w:r w:rsidR="009450EA">
          <w:rPr>
            <w:webHidden/>
          </w:rPr>
          <w:fldChar w:fldCharType="separate"/>
        </w:r>
        <w:r w:rsidR="0015299C">
          <w:rPr>
            <w:webHidden/>
          </w:rPr>
          <w:t>21</w:t>
        </w:r>
        <w:r w:rsidR="009450EA">
          <w:rPr>
            <w:webHidden/>
          </w:rPr>
          <w:fldChar w:fldCharType="end"/>
        </w:r>
      </w:hyperlink>
    </w:p>
    <w:p w14:paraId="65762526" w14:textId="3031D0FF" w:rsidR="009450EA" w:rsidRDefault="002B459B">
      <w:pPr>
        <w:pStyle w:val="TOC2"/>
        <w:rPr>
          <w:rFonts w:asciiTheme="minorHAnsi" w:hAnsiTheme="minorHAnsi"/>
          <w:szCs w:val="22"/>
          <w:lang w:eastAsia="en-AU"/>
        </w:rPr>
      </w:pPr>
      <w:hyperlink w:anchor="_Toc106272547" w:history="1">
        <w:r w:rsidR="009450EA" w:rsidRPr="00BA2128">
          <w:rPr>
            <w:rStyle w:val="Hyperlink"/>
          </w:rPr>
          <w:t>Plan Management Supports</w:t>
        </w:r>
        <w:r w:rsidR="009450EA">
          <w:rPr>
            <w:webHidden/>
          </w:rPr>
          <w:tab/>
        </w:r>
        <w:r w:rsidR="009450EA">
          <w:rPr>
            <w:webHidden/>
          </w:rPr>
          <w:fldChar w:fldCharType="begin"/>
        </w:r>
        <w:r w:rsidR="009450EA">
          <w:rPr>
            <w:webHidden/>
          </w:rPr>
          <w:instrText xml:space="preserve"> PAGEREF _Toc106272547 \h </w:instrText>
        </w:r>
        <w:r w:rsidR="009450EA">
          <w:rPr>
            <w:webHidden/>
          </w:rPr>
        </w:r>
        <w:r w:rsidR="009450EA">
          <w:rPr>
            <w:webHidden/>
          </w:rPr>
          <w:fldChar w:fldCharType="separate"/>
        </w:r>
        <w:r w:rsidR="0015299C">
          <w:rPr>
            <w:webHidden/>
          </w:rPr>
          <w:t>23</w:t>
        </w:r>
        <w:r w:rsidR="009450EA">
          <w:rPr>
            <w:webHidden/>
          </w:rPr>
          <w:fldChar w:fldCharType="end"/>
        </w:r>
      </w:hyperlink>
    </w:p>
    <w:p w14:paraId="007C0DBB" w14:textId="5A1DAF04" w:rsidR="009450EA" w:rsidRDefault="002B459B">
      <w:pPr>
        <w:pStyle w:val="TOC2"/>
        <w:rPr>
          <w:rFonts w:asciiTheme="minorHAnsi" w:hAnsiTheme="minorHAnsi"/>
          <w:szCs w:val="22"/>
          <w:lang w:eastAsia="en-AU"/>
        </w:rPr>
      </w:pPr>
      <w:hyperlink w:anchor="_Toc106272548" w:history="1">
        <w:r w:rsidR="009450EA" w:rsidRPr="00BA2128">
          <w:rPr>
            <w:rStyle w:val="Hyperlink"/>
          </w:rPr>
          <w:t>Support Coordination</w:t>
        </w:r>
        <w:r w:rsidR="009450EA">
          <w:rPr>
            <w:webHidden/>
          </w:rPr>
          <w:tab/>
        </w:r>
        <w:r w:rsidR="009450EA">
          <w:rPr>
            <w:webHidden/>
          </w:rPr>
          <w:fldChar w:fldCharType="begin"/>
        </w:r>
        <w:r w:rsidR="009450EA">
          <w:rPr>
            <w:webHidden/>
          </w:rPr>
          <w:instrText xml:space="preserve"> PAGEREF _Toc106272548 \h </w:instrText>
        </w:r>
        <w:r w:rsidR="009450EA">
          <w:rPr>
            <w:webHidden/>
          </w:rPr>
        </w:r>
        <w:r w:rsidR="009450EA">
          <w:rPr>
            <w:webHidden/>
          </w:rPr>
          <w:fldChar w:fldCharType="separate"/>
        </w:r>
        <w:r w:rsidR="0015299C">
          <w:rPr>
            <w:webHidden/>
          </w:rPr>
          <w:t>25</w:t>
        </w:r>
        <w:r w:rsidR="009450EA">
          <w:rPr>
            <w:webHidden/>
          </w:rPr>
          <w:fldChar w:fldCharType="end"/>
        </w:r>
      </w:hyperlink>
    </w:p>
    <w:p w14:paraId="32277A21" w14:textId="2ABC51DA" w:rsidR="009450EA" w:rsidRDefault="002B459B">
      <w:pPr>
        <w:pStyle w:val="TOC2"/>
        <w:rPr>
          <w:rFonts w:asciiTheme="minorHAnsi" w:hAnsiTheme="minorHAnsi"/>
          <w:szCs w:val="22"/>
          <w:lang w:eastAsia="en-AU"/>
        </w:rPr>
      </w:pPr>
      <w:hyperlink w:anchor="_Toc106272549" w:history="1">
        <w:r w:rsidR="009450EA" w:rsidRPr="00BA2128">
          <w:rPr>
            <w:rStyle w:val="Hyperlink"/>
          </w:rPr>
          <w:t>Regional, Remote and Very Remote Areas</w:t>
        </w:r>
        <w:r w:rsidR="009450EA">
          <w:rPr>
            <w:webHidden/>
          </w:rPr>
          <w:tab/>
        </w:r>
        <w:r w:rsidR="009450EA">
          <w:rPr>
            <w:webHidden/>
          </w:rPr>
          <w:fldChar w:fldCharType="begin"/>
        </w:r>
        <w:r w:rsidR="009450EA">
          <w:rPr>
            <w:webHidden/>
          </w:rPr>
          <w:instrText xml:space="preserve"> PAGEREF _Toc106272549 \h </w:instrText>
        </w:r>
        <w:r w:rsidR="009450EA">
          <w:rPr>
            <w:webHidden/>
          </w:rPr>
        </w:r>
        <w:r w:rsidR="009450EA">
          <w:rPr>
            <w:webHidden/>
          </w:rPr>
          <w:fldChar w:fldCharType="separate"/>
        </w:r>
        <w:r w:rsidR="0015299C">
          <w:rPr>
            <w:webHidden/>
          </w:rPr>
          <w:t>26</w:t>
        </w:r>
        <w:r w:rsidR="009450EA">
          <w:rPr>
            <w:webHidden/>
          </w:rPr>
          <w:fldChar w:fldCharType="end"/>
        </w:r>
      </w:hyperlink>
    </w:p>
    <w:p w14:paraId="2F850A80" w14:textId="412EF2BE" w:rsidR="009450EA" w:rsidRDefault="002B459B">
      <w:pPr>
        <w:pStyle w:val="TOC2"/>
        <w:rPr>
          <w:rFonts w:asciiTheme="minorHAnsi" w:hAnsiTheme="minorHAnsi"/>
          <w:szCs w:val="22"/>
          <w:lang w:eastAsia="en-AU"/>
        </w:rPr>
      </w:pPr>
      <w:hyperlink w:anchor="_Toc106272550" w:history="1">
        <w:r w:rsidR="009450EA" w:rsidRPr="00BA2128">
          <w:rPr>
            <w:rStyle w:val="Hyperlink"/>
          </w:rPr>
          <w:t>Queensland, South Australia, and Western Australia</w:t>
        </w:r>
        <w:r w:rsidR="009450EA">
          <w:rPr>
            <w:webHidden/>
          </w:rPr>
          <w:tab/>
        </w:r>
        <w:r w:rsidR="009450EA">
          <w:rPr>
            <w:webHidden/>
          </w:rPr>
          <w:fldChar w:fldCharType="begin"/>
        </w:r>
        <w:r w:rsidR="009450EA">
          <w:rPr>
            <w:webHidden/>
          </w:rPr>
          <w:instrText xml:space="preserve"> PAGEREF _Toc106272550 \h </w:instrText>
        </w:r>
        <w:r w:rsidR="009450EA">
          <w:rPr>
            <w:webHidden/>
          </w:rPr>
        </w:r>
        <w:r w:rsidR="009450EA">
          <w:rPr>
            <w:webHidden/>
          </w:rPr>
          <w:fldChar w:fldCharType="separate"/>
        </w:r>
        <w:r w:rsidR="0015299C">
          <w:rPr>
            <w:webHidden/>
          </w:rPr>
          <w:t>27</w:t>
        </w:r>
        <w:r w:rsidR="009450EA">
          <w:rPr>
            <w:webHidden/>
          </w:rPr>
          <w:fldChar w:fldCharType="end"/>
        </w:r>
      </w:hyperlink>
    </w:p>
    <w:p w14:paraId="1DF08C8F" w14:textId="00D1513A" w:rsidR="009450EA" w:rsidRDefault="002B459B">
      <w:pPr>
        <w:pStyle w:val="TOC1"/>
        <w:rPr>
          <w:rFonts w:asciiTheme="minorHAnsi" w:hAnsiTheme="minorHAnsi"/>
          <w:b w:val="0"/>
          <w:szCs w:val="22"/>
          <w:lang w:eastAsia="en-AU"/>
        </w:rPr>
      </w:pPr>
      <w:hyperlink w:anchor="_Toc106272551" w:history="1">
        <w:r w:rsidR="009450EA" w:rsidRPr="00BA2128">
          <w:rPr>
            <w:rStyle w:val="Hyperlink"/>
          </w:rPr>
          <w:t>1</w:t>
        </w:r>
        <w:r w:rsidR="009450EA">
          <w:rPr>
            <w:rFonts w:asciiTheme="minorHAnsi" w:hAnsiTheme="minorHAnsi"/>
            <w:b w:val="0"/>
            <w:szCs w:val="22"/>
            <w:lang w:eastAsia="en-AU"/>
          </w:rPr>
          <w:tab/>
        </w:r>
        <w:r w:rsidR="009450EA" w:rsidRPr="00BA2128">
          <w:rPr>
            <w:rStyle w:val="Hyperlink"/>
          </w:rPr>
          <w:t>Introduction</w:t>
        </w:r>
        <w:r w:rsidR="009450EA">
          <w:rPr>
            <w:webHidden/>
          </w:rPr>
          <w:tab/>
        </w:r>
        <w:r w:rsidR="009450EA">
          <w:rPr>
            <w:webHidden/>
          </w:rPr>
          <w:fldChar w:fldCharType="begin"/>
        </w:r>
        <w:r w:rsidR="009450EA">
          <w:rPr>
            <w:webHidden/>
          </w:rPr>
          <w:instrText xml:space="preserve"> PAGEREF _Toc106272551 \h </w:instrText>
        </w:r>
        <w:r w:rsidR="009450EA">
          <w:rPr>
            <w:webHidden/>
          </w:rPr>
        </w:r>
        <w:r w:rsidR="009450EA">
          <w:rPr>
            <w:webHidden/>
          </w:rPr>
          <w:fldChar w:fldCharType="separate"/>
        </w:r>
        <w:r w:rsidR="0015299C">
          <w:rPr>
            <w:webHidden/>
          </w:rPr>
          <w:t>29</w:t>
        </w:r>
        <w:r w:rsidR="009450EA">
          <w:rPr>
            <w:webHidden/>
          </w:rPr>
          <w:fldChar w:fldCharType="end"/>
        </w:r>
      </w:hyperlink>
    </w:p>
    <w:p w14:paraId="304D00B0" w14:textId="3B4F14BF" w:rsidR="009450EA" w:rsidRDefault="002B459B">
      <w:pPr>
        <w:pStyle w:val="TOC2"/>
        <w:tabs>
          <w:tab w:val="left" w:pos="1134"/>
        </w:tabs>
        <w:rPr>
          <w:rFonts w:asciiTheme="minorHAnsi" w:hAnsiTheme="minorHAnsi"/>
          <w:szCs w:val="22"/>
          <w:lang w:eastAsia="en-AU"/>
        </w:rPr>
      </w:pPr>
      <w:hyperlink w:anchor="_Toc106272552" w:history="1">
        <w:r w:rsidR="009450EA" w:rsidRPr="00BA2128">
          <w:rPr>
            <w:rStyle w:val="Hyperlink"/>
          </w:rPr>
          <w:t>1.1</w:t>
        </w:r>
        <w:r w:rsidR="009450EA">
          <w:rPr>
            <w:rFonts w:asciiTheme="minorHAnsi" w:hAnsiTheme="minorHAnsi"/>
            <w:szCs w:val="22"/>
            <w:lang w:eastAsia="en-AU"/>
          </w:rPr>
          <w:tab/>
        </w:r>
        <w:r w:rsidR="009450EA" w:rsidRPr="00BA2128">
          <w:rPr>
            <w:rStyle w:val="Hyperlink"/>
          </w:rPr>
          <w:t>Terms of Reference of the Review</w:t>
        </w:r>
        <w:r w:rsidR="009450EA">
          <w:rPr>
            <w:webHidden/>
          </w:rPr>
          <w:tab/>
        </w:r>
        <w:r w:rsidR="009450EA">
          <w:rPr>
            <w:webHidden/>
          </w:rPr>
          <w:fldChar w:fldCharType="begin"/>
        </w:r>
        <w:r w:rsidR="009450EA">
          <w:rPr>
            <w:webHidden/>
          </w:rPr>
          <w:instrText xml:space="preserve"> PAGEREF _Toc106272552 \h </w:instrText>
        </w:r>
        <w:r w:rsidR="009450EA">
          <w:rPr>
            <w:webHidden/>
          </w:rPr>
        </w:r>
        <w:r w:rsidR="009450EA">
          <w:rPr>
            <w:webHidden/>
          </w:rPr>
          <w:fldChar w:fldCharType="separate"/>
        </w:r>
        <w:r w:rsidR="0015299C">
          <w:rPr>
            <w:webHidden/>
          </w:rPr>
          <w:t>30</w:t>
        </w:r>
        <w:r w:rsidR="009450EA">
          <w:rPr>
            <w:webHidden/>
          </w:rPr>
          <w:fldChar w:fldCharType="end"/>
        </w:r>
      </w:hyperlink>
    </w:p>
    <w:p w14:paraId="15201AA6" w14:textId="01C8D6CC" w:rsidR="009450EA" w:rsidRDefault="002B459B">
      <w:pPr>
        <w:pStyle w:val="TOC2"/>
        <w:tabs>
          <w:tab w:val="left" w:pos="1134"/>
        </w:tabs>
        <w:rPr>
          <w:rFonts w:asciiTheme="minorHAnsi" w:hAnsiTheme="minorHAnsi"/>
          <w:szCs w:val="22"/>
          <w:lang w:eastAsia="en-AU"/>
        </w:rPr>
      </w:pPr>
      <w:hyperlink w:anchor="_Toc106272553" w:history="1">
        <w:r w:rsidR="009450EA" w:rsidRPr="00BA2128">
          <w:rPr>
            <w:rStyle w:val="Hyperlink"/>
          </w:rPr>
          <w:t>1.2</w:t>
        </w:r>
        <w:r w:rsidR="009450EA">
          <w:rPr>
            <w:rFonts w:asciiTheme="minorHAnsi" w:hAnsiTheme="minorHAnsi"/>
            <w:szCs w:val="22"/>
            <w:lang w:eastAsia="en-AU"/>
          </w:rPr>
          <w:tab/>
        </w:r>
        <w:r w:rsidR="009450EA" w:rsidRPr="00BA2128">
          <w:rPr>
            <w:rStyle w:val="Hyperlink"/>
          </w:rPr>
          <w:t>Consultations</w:t>
        </w:r>
        <w:r w:rsidR="009450EA">
          <w:rPr>
            <w:webHidden/>
          </w:rPr>
          <w:tab/>
        </w:r>
        <w:r w:rsidR="009450EA">
          <w:rPr>
            <w:webHidden/>
          </w:rPr>
          <w:fldChar w:fldCharType="begin"/>
        </w:r>
        <w:r w:rsidR="009450EA">
          <w:rPr>
            <w:webHidden/>
          </w:rPr>
          <w:instrText xml:space="preserve"> PAGEREF _Toc106272553 \h </w:instrText>
        </w:r>
        <w:r w:rsidR="009450EA">
          <w:rPr>
            <w:webHidden/>
          </w:rPr>
        </w:r>
        <w:r w:rsidR="009450EA">
          <w:rPr>
            <w:webHidden/>
          </w:rPr>
          <w:fldChar w:fldCharType="separate"/>
        </w:r>
        <w:r w:rsidR="0015299C">
          <w:rPr>
            <w:webHidden/>
          </w:rPr>
          <w:t>31</w:t>
        </w:r>
        <w:r w:rsidR="009450EA">
          <w:rPr>
            <w:webHidden/>
          </w:rPr>
          <w:fldChar w:fldCharType="end"/>
        </w:r>
      </w:hyperlink>
    </w:p>
    <w:p w14:paraId="0BAAFEB4" w14:textId="3A65FE96" w:rsidR="009450EA" w:rsidRDefault="002B459B">
      <w:pPr>
        <w:pStyle w:val="TOC2"/>
        <w:tabs>
          <w:tab w:val="left" w:pos="1134"/>
        </w:tabs>
        <w:rPr>
          <w:rFonts w:asciiTheme="minorHAnsi" w:hAnsiTheme="minorHAnsi"/>
          <w:szCs w:val="22"/>
          <w:lang w:eastAsia="en-AU"/>
        </w:rPr>
      </w:pPr>
      <w:hyperlink w:anchor="_Toc106272554" w:history="1">
        <w:r w:rsidR="009450EA" w:rsidRPr="00BA2128">
          <w:rPr>
            <w:rStyle w:val="Hyperlink"/>
          </w:rPr>
          <w:t>1.3</w:t>
        </w:r>
        <w:r w:rsidR="009450EA">
          <w:rPr>
            <w:rFonts w:asciiTheme="minorHAnsi" w:hAnsiTheme="minorHAnsi"/>
            <w:szCs w:val="22"/>
            <w:lang w:eastAsia="en-AU"/>
          </w:rPr>
          <w:tab/>
        </w:r>
        <w:r w:rsidR="009450EA" w:rsidRPr="00BA2128">
          <w:rPr>
            <w:rStyle w:val="Hyperlink"/>
          </w:rPr>
          <w:t>Financial Benchmarking Survey</w:t>
        </w:r>
        <w:r w:rsidR="009450EA">
          <w:rPr>
            <w:webHidden/>
          </w:rPr>
          <w:tab/>
        </w:r>
        <w:r w:rsidR="009450EA">
          <w:rPr>
            <w:webHidden/>
          </w:rPr>
          <w:fldChar w:fldCharType="begin"/>
        </w:r>
        <w:r w:rsidR="009450EA">
          <w:rPr>
            <w:webHidden/>
          </w:rPr>
          <w:instrText xml:space="preserve"> PAGEREF _Toc106272554 \h </w:instrText>
        </w:r>
        <w:r w:rsidR="009450EA">
          <w:rPr>
            <w:webHidden/>
          </w:rPr>
        </w:r>
        <w:r w:rsidR="009450EA">
          <w:rPr>
            <w:webHidden/>
          </w:rPr>
          <w:fldChar w:fldCharType="separate"/>
        </w:r>
        <w:r w:rsidR="0015299C">
          <w:rPr>
            <w:webHidden/>
          </w:rPr>
          <w:t>34</w:t>
        </w:r>
        <w:r w:rsidR="009450EA">
          <w:rPr>
            <w:webHidden/>
          </w:rPr>
          <w:fldChar w:fldCharType="end"/>
        </w:r>
      </w:hyperlink>
    </w:p>
    <w:p w14:paraId="39F9F78D" w14:textId="5A558AD7" w:rsidR="009450EA" w:rsidRDefault="002B459B">
      <w:pPr>
        <w:pStyle w:val="TOC2"/>
        <w:tabs>
          <w:tab w:val="left" w:pos="1134"/>
        </w:tabs>
        <w:rPr>
          <w:rFonts w:asciiTheme="minorHAnsi" w:hAnsiTheme="minorHAnsi"/>
          <w:szCs w:val="22"/>
          <w:lang w:eastAsia="en-AU"/>
        </w:rPr>
      </w:pPr>
      <w:hyperlink w:anchor="_Toc106272555" w:history="1">
        <w:r w:rsidR="009450EA" w:rsidRPr="00BA2128">
          <w:rPr>
            <w:rStyle w:val="Hyperlink"/>
          </w:rPr>
          <w:t>1.4</w:t>
        </w:r>
        <w:r w:rsidR="009450EA">
          <w:rPr>
            <w:rFonts w:asciiTheme="minorHAnsi" w:hAnsiTheme="minorHAnsi"/>
            <w:szCs w:val="22"/>
            <w:lang w:eastAsia="en-AU"/>
          </w:rPr>
          <w:tab/>
        </w:r>
        <w:r w:rsidR="009450EA" w:rsidRPr="00BA2128">
          <w:rPr>
            <w:rStyle w:val="Hyperlink"/>
          </w:rPr>
          <w:t>Desktop Research</w:t>
        </w:r>
        <w:r w:rsidR="009450EA">
          <w:rPr>
            <w:webHidden/>
          </w:rPr>
          <w:tab/>
        </w:r>
        <w:r w:rsidR="009450EA">
          <w:rPr>
            <w:webHidden/>
          </w:rPr>
          <w:fldChar w:fldCharType="begin"/>
        </w:r>
        <w:r w:rsidR="009450EA">
          <w:rPr>
            <w:webHidden/>
          </w:rPr>
          <w:instrText xml:space="preserve"> PAGEREF _Toc106272555 \h </w:instrText>
        </w:r>
        <w:r w:rsidR="009450EA">
          <w:rPr>
            <w:webHidden/>
          </w:rPr>
        </w:r>
        <w:r w:rsidR="009450EA">
          <w:rPr>
            <w:webHidden/>
          </w:rPr>
          <w:fldChar w:fldCharType="separate"/>
        </w:r>
        <w:r w:rsidR="0015299C">
          <w:rPr>
            <w:webHidden/>
          </w:rPr>
          <w:t>35</w:t>
        </w:r>
        <w:r w:rsidR="009450EA">
          <w:rPr>
            <w:webHidden/>
          </w:rPr>
          <w:fldChar w:fldCharType="end"/>
        </w:r>
      </w:hyperlink>
    </w:p>
    <w:p w14:paraId="459AA83D" w14:textId="35CE14D4" w:rsidR="009450EA" w:rsidRDefault="002B459B">
      <w:pPr>
        <w:pStyle w:val="TOC2"/>
        <w:tabs>
          <w:tab w:val="left" w:pos="1134"/>
        </w:tabs>
        <w:rPr>
          <w:rFonts w:asciiTheme="minorHAnsi" w:hAnsiTheme="minorHAnsi"/>
          <w:szCs w:val="22"/>
          <w:lang w:eastAsia="en-AU"/>
        </w:rPr>
      </w:pPr>
      <w:hyperlink w:anchor="_Toc106272556" w:history="1">
        <w:r w:rsidR="009450EA" w:rsidRPr="00BA2128">
          <w:rPr>
            <w:rStyle w:val="Hyperlink"/>
          </w:rPr>
          <w:t>1.5</w:t>
        </w:r>
        <w:r w:rsidR="009450EA">
          <w:rPr>
            <w:rFonts w:asciiTheme="minorHAnsi" w:hAnsiTheme="minorHAnsi"/>
            <w:szCs w:val="22"/>
            <w:lang w:eastAsia="en-AU"/>
          </w:rPr>
          <w:tab/>
        </w:r>
        <w:r w:rsidR="009450EA" w:rsidRPr="00BA2128">
          <w:rPr>
            <w:rStyle w:val="Hyperlink"/>
          </w:rPr>
          <w:t>Structure of This Report</w:t>
        </w:r>
        <w:r w:rsidR="009450EA">
          <w:rPr>
            <w:webHidden/>
          </w:rPr>
          <w:tab/>
        </w:r>
        <w:r w:rsidR="009450EA">
          <w:rPr>
            <w:webHidden/>
          </w:rPr>
          <w:fldChar w:fldCharType="begin"/>
        </w:r>
        <w:r w:rsidR="009450EA">
          <w:rPr>
            <w:webHidden/>
          </w:rPr>
          <w:instrText xml:space="preserve"> PAGEREF _Toc106272556 \h </w:instrText>
        </w:r>
        <w:r w:rsidR="009450EA">
          <w:rPr>
            <w:webHidden/>
          </w:rPr>
        </w:r>
        <w:r w:rsidR="009450EA">
          <w:rPr>
            <w:webHidden/>
          </w:rPr>
          <w:fldChar w:fldCharType="separate"/>
        </w:r>
        <w:r w:rsidR="0015299C">
          <w:rPr>
            <w:webHidden/>
          </w:rPr>
          <w:t>36</w:t>
        </w:r>
        <w:r w:rsidR="009450EA">
          <w:rPr>
            <w:webHidden/>
          </w:rPr>
          <w:fldChar w:fldCharType="end"/>
        </w:r>
      </w:hyperlink>
    </w:p>
    <w:p w14:paraId="5934FD62" w14:textId="66C81B7E" w:rsidR="009450EA" w:rsidRDefault="002B459B">
      <w:pPr>
        <w:pStyle w:val="TOC1"/>
        <w:rPr>
          <w:rFonts w:asciiTheme="minorHAnsi" w:hAnsiTheme="minorHAnsi"/>
          <w:b w:val="0"/>
          <w:szCs w:val="22"/>
          <w:lang w:eastAsia="en-AU"/>
        </w:rPr>
      </w:pPr>
      <w:hyperlink w:anchor="_Toc106272557" w:history="1">
        <w:r w:rsidR="009450EA" w:rsidRPr="00BA2128">
          <w:rPr>
            <w:rStyle w:val="Hyperlink"/>
          </w:rPr>
          <w:t>2</w:t>
        </w:r>
        <w:r w:rsidR="009450EA">
          <w:rPr>
            <w:rFonts w:asciiTheme="minorHAnsi" w:hAnsiTheme="minorHAnsi"/>
            <w:b w:val="0"/>
            <w:szCs w:val="22"/>
            <w:lang w:eastAsia="en-AU"/>
          </w:rPr>
          <w:tab/>
        </w:r>
        <w:r w:rsidR="009450EA" w:rsidRPr="00BA2128">
          <w:rPr>
            <w:rStyle w:val="Hyperlink"/>
          </w:rPr>
          <w:t>Pricing Strategy</w:t>
        </w:r>
        <w:r w:rsidR="009450EA">
          <w:rPr>
            <w:webHidden/>
          </w:rPr>
          <w:tab/>
        </w:r>
        <w:r w:rsidR="009450EA">
          <w:rPr>
            <w:webHidden/>
          </w:rPr>
          <w:fldChar w:fldCharType="begin"/>
        </w:r>
        <w:r w:rsidR="009450EA">
          <w:rPr>
            <w:webHidden/>
          </w:rPr>
          <w:instrText xml:space="preserve"> PAGEREF _Toc106272557 \h </w:instrText>
        </w:r>
        <w:r w:rsidR="009450EA">
          <w:rPr>
            <w:webHidden/>
          </w:rPr>
        </w:r>
        <w:r w:rsidR="009450EA">
          <w:rPr>
            <w:webHidden/>
          </w:rPr>
          <w:fldChar w:fldCharType="separate"/>
        </w:r>
        <w:r w:rsidR="0015299C">
          <w:rPr>
            <w:webHidden/>
          </w:rPr>
          <w:t>38</w:t>
        </w:r>
        <w:r w:rsidR="009450EA">
          <w:rPr>
            <w:webHidden/>
          </w:rPr>
          <w:fldChar w:fldCharType="end"/>
        </w:r>
      </w:hyperlink>
    </w:p>
    <w:p w14:paraId="60E96E8B" w14:textId="4031726E" w:rsidR="009450EA" w:rsidRDefault="002B459B">
      <w:pPr>
        <w:pStyle w:val="TOC2"/>
        <w:tabs>
          <w:tab w:val="left" w:pos="1134"/>
        </w:tabs>
        <w:rPr>
          <w:rFonts w:asciiTheme="minorHAnsi" w:hAnsiTheme="minorHAnsi"/>
          <w:szCs w:val="22"/>
          <w:lang w:eastAsia="en-AU"/>
        </w:rPr>
      </w:pPr>
      <w:hyperlink w:anchor="_Toc106272558" w:history="1">
        <w:r w:rsidR="009450EA" w:rsidRPr="00BA2128">
          <w:rPr>
            <w:rStyle w:val="Hyperlink"/>
          </w:rPr>
          <w:t>2.1</w:t>
        </w:r>
        <w:r w:rsidR="009450EA">
          <w:rPr>
            <w:rFonts w:asciiTheme="minorHAnsi" w:hAnsiTheme="minorHAnsi"/>
            <w:szCs w:val="22"/>
            <w:lang w:eastAsia="en-AU"/>
          </w:rPr>
          <w:tab/>
        </w:r>
        <w:r w:rsidR="009450EA" w:rsidRPr="00BA2128">
          <w:rPr>
            <w:rStyle w:val="Hyperlink"/>
          </w:rPr>
          <w:t>Background</w:t>
        </w:r>
        <w:r w:rsidR="009450EA">
          <w:rPr>
            <w:webHidden/>
          </w:rPr>
          <w:tab/>
        </w:r>
        <w:r w:rsidR="009450EA">
          <w:rPr>
            <w:webHidden/>
          </w:rPr>
          <w:fldChar w:fldCharType="begin"/>
        </w:r>
        <w:r w:rsidR="009450EA">
          <w:rPr>
            <w:webHidden/>
          </w:rPr>
          <w:instrText xml:space="preserve"> PAGEREF _Toc106272558 \h </w:instrText>
        </w:r>
        <w:r w:rsidR="009450EA">
          <w:rPr>
            <w:webHidden/>
          </w:rPr>
        </w:r>
        <w:r w:rsidR="009450EA">
          <w:rPr>
            <w:webHidden/>
          </w:rPr>
          <w:fldChar w:fldCharType="separate"/>
        </w:r>
        <w:r w:rsidR="0015299C">
          <w:rPr>
            <w:webHidden/>
          </w:rPr>
          <w:t>38</w:t>
        </w:r>
        <w:r w:rsidR="009450EA">
          <w:rPr>
            <w:webHidden/>
          </w:rPr>
          <w:fldChar w:fldCharType="end"/>
        </w:r>
      </w:hyperlink>
    </w:p>
    <w:p w14:paraId="7642B172" w14:textId="4614A5A5" w:rsidR="009450EA" w:rsidRDefault="002B459B">
      <w:pPr>
        <w:pStyle w:val="TOC2"/>
        <w:tabs>
          <w:tab w:val="left" w:pos="1134"/>
        </w:tabs>
        <w:rPr>
          <w:rFonts w:asciiTheme="minorHAnsi" w:hAnsiTheme="minorHAnsi"/>
          <w:szCs w:val="22"/>
          <w:lang w:eastAsia="en-AU"/>
        </w:rPr>
      </w:pPr>
      <w:hyperlink w:anchor="_Toc106272559" w:history="1">
        <w:r w:rsidR="009450EA" w:rsidRPr="00BA2128">
          <w:rPr>
            <w:rStyle w:val="Hyperlink"/>
          </w:rPr>
          <w:t>2.2</w:t>
        </w:r>
        <w:r w:rsidR="009450EA">
          <w:rPr>
            <w:rFonts w:asciiTheme="minorHAnsi" w:hAnsiTheme="minorHAnsi"/>
            <w:szCs w:val="22"/>
            <w:lang w:eastAsia="en-AU"/>
          </w:rPr>
          <w:tab/>
        </w:r>
        <w:r w:rsidR="009450EA" w:rsidRPr="00BA2128">
          <w:rPr>
            <w:rStyle w:val="Hyperlink"/>
          </w:rPr>
          <w:t>Provider Efficiency</w:t>
        </w:r>
        <w:r w:rsidR="009450EA">
          <w:rPr>
            <w:webHidden/>
          </w:rPr>
          <w:tab/>
        </w:r>
        <w:r w:rsidR="009450EA">
          <w:rPr>
            <w:webHidden/>
          </w:rPr>
          <w:fldChar w:fldCharType="begin"/>
        </w:r>
        <w:r w:rsidR="009450EA">
          <w:rPr>
            <w:webHidden/>
          </w:rPr>
          <w:instrText xml:space="preserve"> PAGEREF _Toc106272559 \h </w:instrText>
        </w:r>
        <w:r w:rsidR="009450EA">
          <w:rPr>
            <w:webHidden/>
          </w:rPr>
        </w:r>
        <w:r w:rsidR="009450EA">
          <w:rPr>
            <w:webHidden/>
          </w:rPr>
          <w:fldChar w:fldCharType="separate"/>
        </w:r>
        <w:r w:rsidR="0015299C">
          <w:rPr>
            <w:webHidden/>
          </w:rPr>
          <w:t>47</w:t>
        </w:r>
        <w:r w:rsidR="009450EA">
          <w:rPr>
            <w:webHidden/>
          </w:rPr>
          <w:fldChar w:fldCharType="end"/>
        </w:r>
      </w:hyperlink>
    </w:p>
    <w:p w14:paraId="779E5247" w14:textId="69454E5D" w:rsidR="009450EA" w:rsidRDefault="002B459B">
      <w:pPr>
        <w:pStyle w:val="TOC2"/>
        <w:tabs>
          <w:tab w:val="left" w:pos="1134"/>
        </w:tabs>
        <w:rPr>
          <w:rFonts w:asciiTheme="minorHAnsi" w:hAnsiTheme="minorHAnsi"/>
          <w:szCs w:val="22"/>
          <w:lang w:eastAsia="en-AU"/>
        </w:rPr>
      </w:pPr>
      <w:hyperlink w:anchor="_Toc106272560" w:history="1">
        <w:r w:rsidR="009450EA" w:rsidRPr="00BA2128">
          <w:rPr>
            <w:rStyle w:val="Hyperlink"/>
          </w:rPr>
          <w:t>2.3</w:t>
        </w:r>
        <w:r w:rsidR="009450EA">
          <w:rPr>
            <w:rFonts w:asciiTheme="minorHAnsi" w:hAnsiTheme="minorHAnsi"/>
            <w:szCs w:val="22"/>
            <w:lang w:eastAsia="en-AU"/>
          </w:rPr>
          <w:tab/>
        </w:r>
        <w:r w:rsidR="009450EA" w:rsidRPr="00BA2128">
          <w:rPr>
            <w:rStyle w:val="Hyperlink"/>
          </w:rPr>
          <w:t>Temporary Transformation Payment (TTP)</w:t>
        </w:r>
        <w:r w:rsidR="009450EA">
          <w:rPr>
            <w:webHidden/>
          </w:rPr>
          <w:tab/>
        </w:r>
        <w:r w:rsidR="009450EA">
          <w:rPr>
            <w:webHidden/>
          </w:rPr>
          <w:fldChar w:fldCharType="begin"/>
        </w:r>
        <w:r w:rsidR="009450EA">
          <w:rPr>
            <w:webHidden/>
          </w:rPr>
          <w:instrText xml:space="preserve"> PAGEREF _Toc106272560 \h </w:instrText>
        </w:r>
        <w:r w:rsidR="009450EA">
          <w:rPr>
            <w:webHidden/>
          </w:rPr>
        </w:r>
        <w:r w:rsidR="009450EA">
          <w:rPr>
            <w:webHidden/>
          </w:rPr>
          <w:fldChar w:fldCharType="separate"/>
        </w:r>
        <w:r w:rsidR="0015299C">
          <w:rPr>
            <w:webHidden/>
          </w:rPr>
          <w:t>48</w:t>
        </w:r>
        <w:r w:rsidR="009450EA">
          <w:rPr>
            <w:webHidden/>
          </w:rPr>
          <w:fldChar w:fldCharType="end"/>
        </w:r>
      </w:hyperlink>
    </w:p>
    <w:p w14:paraId="0FC77557" w14:textId="737C3A5C" w:rsidR="009450EA" w:rsidRDefault="002B459B">
      <w:pPr>
        <w:pStyle w:val="TOC2"/>
        <w:tabs>
          <w:tab w:val="left" w:pos="1134"/>
        </w:tabs>
        <w:rPr>
          <w:rFonts w:asciiTheme="minorHAnsi" w:hAnsiTheme="minorHAnsi"/>
          <w:szCs w:val="22"/>
          <w:lang w:eastAsia="en-AU"/>
        </w:rPr>
      </w:pPr>
      <w:hyperlink w:anchor="_Toc106272561" w:history="1">
        <w:r w:rsidR="009450EA" w:rsidRPr="00BA2128">
          <w:rPr>
            <w:rStyle w:val="Hyperlink"/>
          </w:rPr>
          <w:t>2.4</w:t>
        </w:r>
        <w:r w:rsidR="009450EA">
          <w:rPr>
            <w:rFonts w:asciiTheme="minorHAnsi" w:hAnsiTheme="minorHAnsi"/>
            <w:szCs w:val="22"/>
            <w:lang w:eastAsia="en-AU"/>
          </w:rPr>
          <w:tab/>
        </w:r>
        <w:r w:rsidR="009450EA" w:rsidRPr="00BA2128">
          <w:rPr>
            <w:rStyle w:val="Hyperlink"/>
          </w:rPr>
          <w:t>Macroeconomic Conditions</w:t>
        </w:r>
        <w:r w:rsidR="009450EA">
          <w:rPr>
            <w:webHidden/>
          </w:rPr>
          <w:tab/>
        </w:r>
        <w:r w:rsidR="009450EA">
          <w:rPr>
            <w:webHidden/>
          </w:rPr>
          <w:fldChar w:fldCharType="begin"/>
        </w:r>
        <w:r w:rsidR="009450EA">
          <w:rPr>
            <w:webHidden/>
          </w:rPr>
          <w:instrText xml:space="preserve"> PAGEREF _Toc106272561 \h </w:instrText>
        </w:r>
        <w:r w:rsidR="009450EA">
          <w:rPr>
            <w:webHidden/>
          </w:rPr>
        </w:r>
        <w:r w:rsidR="009450EA">
          <w:rPr>
            <w:webHidden/>
          </w:rPr>
          <w:fldChar w:fldCharType="separate"/>
        </w:r>
        <w:r w:rsidR="0015299C">
          <w:rPr>
            <w:webHidden/>
          </w:rPr>
          <w:t>50</w:t>
        </w:r>
        <w:r w:rsidR="009450EA">
          <w:rPr>
            <w:webHidden/>
          </w:rPr>
          <w:fldChar w:fldCharType="end"/>
        </w:r>
      </w:hyperlink>
    </w:p>
    <w:p w14:paraId="71ED54B5" w14:textId="172859D7" w:rsidR="009450EA" w:rsidRDefault="002B459B">
      <w:pPr>
        <w:pStyle w:val="TOC2"/>
        <w:tabs>
          <w:tab w:val="left" w:pos="1134"/>
        </w:tabs>
        <w:rPr>
          <w:rFonts w:asciiTheme="minorHAnsi" w:hAnsiTheme="minorHAnsi"/>
          <w:szCs w:val="22"/>
          <w:lang w:eastAsia="en-AU"/>
        </w:rPr>
      </w:pPr>
      <w:hyperlink w:anchor="_Toc106272562" w:history="1">
        <w:r w:rsidR="009450EA" w:rsidRPr="00BA2128">
          <w:rPr>
            <w:rStyle w:val="Hyperlink"/>
          </w:rPr>
          <w:t>2.5</w:t>
        </w:r>
        <w:r w:rsidR="009450EA">
          <w:rPr>
            <w:rFonts w:asciiTheme="minorHAnsi" w:hAnsiTheme="minorHAnsi"/>
            <w:szCs w:val="22"/>
            <w:lang w:eastAsia="en-AU"/>
          </w:rPr>
          <w:tab/>
        </w:r>
        <w:r w:rsidR="009450EA" w:rsidRPr="00BA2128">
          <w:rPr>
            <w:rStyle w:val="Hyperlink"/>
          </w:rPr>
          <w:t>Employment Statistics and Projections</w:t>
        </w:r>
        <w:r w:rsidR="009450EA">
          <w:rPr>
            <w:webHidden/>
          </w:rPr>
          <w:tab/>
        </w:r>
        <w:r w:rsidR="009450EA">
          <w:rPr>
            <w:webHidden/>
          </w:rPr>
          <w:fldChar w:fldCharType="begin"/>
        </w:r>
        <w:r w:rsidR="009450EA">
          <w:rPr>
            <w:webHidden/>
          </w:rPr>
          <w:instrText xml:space="preserve"> PAGEREF _Toc106272562 \h </w:instrText>
        </w:r>
        <w:r w:rsidR="009450EA">
          <w:rPr>
            <w:webHidden/>
          </w:rPr>
        </w:r>
        <w:r w:rsidR="009450EA">
          <w:rPr>
            <w:webHidden/>
          </w:rPr>
          <w:fldChar w:fldCharType="separate"/>
        </w:r>
        <w:r w:rsidR="0015299C">
          <w:rPr>
            <w:webHidden/>
          </w:rPr>
          <w:t>52</w:t>
        </w:r>
        <w:r w:rsidR="009450EA">
          <w:rPr>
            <w:webHidden/>
          </w:rPr>
          <w:fldChar w:fldCharType="end"/>
        </w:r>
      </w:hyperlink>
    </w:p>
    <w:p w14:paraId="38D7963F" w14:textId="0685511D" w:rsidR="009450EA" w:rsidRDefault="002B459B">
      <w:pPr>
        <w:pStyle w:val="TOC2"/>
        <w:tabs>
          <w:tab w:val="left" w:pos="1134"/>
        </w:tabs>
        <w:rPr>
          <w:rFonts w:asciiTheme="minorHAnsi" w:hAnsiTheme="minorHAnsi"/>
          <w:szCs w:val="22"/>
          <w:lang w:eastAsia="en-AU"/>
        </w:rPr>
      </w:pPr>
      <w:hyperlink w:anchor="_Toc106272563" w:history="1">
        <w:r w:rsidR="009450EA" w:rsidRPr="00BA2128">
          <w:rPr>
            <w:rStyle w:val="Hyperlink"/>
          </w:rPr>
          <w:t>2.6</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_Toc106272563 \h </w:instrText>
        </w:r>
        <w:r w:rsidR="009450EA">
          <w:rPr>
            <w:webHidden/>
          </w:rPr>
        </w:r>
        <w:r w:rsidR="009450EA">
          <w:rPr>
            <w:webHidden/>
          </w:rPr>
          <w:fldChar w:fldCharType="separate"/>
        </w:r>
        <w:r w:rsidR="0015299C">
          <w:rPr>
            <w:webHidden/>
          </w:rPr>
          <w:t>54</w:t>
        </w:r>
        <w:r w:rsidR="009450EA">
          <w:rPr>
            <w:webHidden/>
          </w:rPr>
          <w:fldChar w:fldCharType="end"/>
        </w:r>
      </w:hyperlink>
    </w:p>
    <w:p w14:paraId="41ABB758" w14:textId="715B1DF2" w:rsidR="009450EA" w:rsidRDefault="002B459B">
      <w:pPr>
        <w:pStyle w:val="TOC2"/>
        <w:tabs>
          <w:tab w:val="left" w:pos="1134"/>
        </w:tabs>
        <w:rPr>
          <w:rFonts w:asciiTheme="minorHAnsi" w:hAnsiTheme="minorHAnsi"/>
          <w:szCs w:val="22"/>
          <w:lang w:eastAsia="en-AU"/>
        </w:rPr>
      </w:pPr>
      <w:hyperlink w:anchor="_Toc106272564" w:history="1">
        <w:r w:rsidR="009450EA" w:rsidRPr="00BA2128">
          <w:rPr>
            <w:rStyle w:val="Hyperlink"/>
          </w:rPr>
          <w:t>2.7</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_Toc106272564 \h </w:instrText>
        </w:r>
        <w:r w:rsidR="009450EA">
          <w:rPr>
            <w:webHidden/>
          </w:rPr>
        </w:r>
        <w:r w:rsidR="009450EA">
          <w:rPr>
            <w:webHidden/>
          </w:rPr>
          <w:fldChar w:fldCharType="separate"/>
        </w:r>
        <w:r w:rsidR="0015299C">
          <w:rPr>
            <w:webHidden/>
          </w:rPr>
          <w:t>58</w:t>
        </w:r>
        <w:r w:rsidR="009450EA">
          <w:rPr>
            <w:webHidden/>
          </w:rPr>
          <w:fldChar w:fldCharType="end"/>
        </w:r>
      </w:hyperlink>
    </w:p>
    <w:p w14:paraId="73A5773E" w14:textId="300B1760" w:rsidR="009450EA" w:rsidRDefault="002B459B">
      <w:pPr>
        <w:pStyle w:val="TOC1"/>
        <w:rPr>
          <w:rFonts w:asciiTheme="minorHAnsi" w:hAnsiTheme="minorHAnsi"/>
          <w:b w:val="0"/>
          <w:szCs w:val="22"/>
          <w:lang w:eastAsia="en-AU"/>
        </w:rPr>
      </w:pPr>
      <w:hyperlink w:anchor="_Toc106272565" w:history="1">
        <w:r w:rsidR="009450EA" w:rsidRPr="00BA2128">
          <w:rPr>
            <w:rStyle w:val="Hyperlink"/>
          </w:rPr>
          <w:t>3</w:t>
        </w:r>
        <w:r w:rsidR="009450EA">
          <w:rPr>
            <w:rFonts w:asciiTheme="minorHAnsi" w:hAnsiTheme="minorHAnsi"/>
            <w:b w:val="0"/>
            <w:szCs w:val="22"/>
            <w:lang w:eastAsia="en-AU"/>
          </w:rPr>
          <w:tab/>
        </w:r>
        <w:r w:rsidR="009450EA" w:rsidRPr="00BA2128">
          <w:rPr>
            <w:rStyle w:val="Hyperlink"/>
          </w:rPr>
          <w:t>Disability Support Worker Cost Model</w:t>
        </w:r>
        <w:r w:rsidR="009450EA">
          <w:rPr>
            <w:webHidden/>
          </w:rPr>
          <w:tab/>
        </w:r>
        <w:r w:rsidR="009450EA">
          <w:rPr>
            <w:webHidden/>
          </w:rPr>
          <w:fldChar w:fldCharType="begin"/>
        </w:r>
        <w:r w:rsidR="009450EA">
          <w:rPr>
            <w:webHidden/>
          </w:rPr>
          <w:instrText xml:space="preserve"> PAGEREF _Toc106272565 \h </w:instrText>
        </w:r>
        <w:r w:rsidR="009450EA">
          <w:rPr>
            <w:webHidden/>
          </w:rPr>
        </w:r>
        <w:r w:rsidR="009450EA">
          <w:rPr>
            <w:webHidden/>
          </w:rPr>
          <w:fldChar w:fldCharType="separate"/>
        </w:r>
        <w:r w:rsidR="0015299C">
          <w:rPr>
            <w:webHidden/>
          </w:rPr>
          <w:t>60</w:t>
        </w:r>
        <w:r w:rsidR="009450EA">
          <w:rPr>
            <w:webHidden/>
          </w:rPr>
          <w:fldChar w:fldCharType="end"/>
        </w:r>
      </w:hyperlink>
    </w:p>
    <w:p w14:paraId="2DDC8248" w14:textId="0C74E965" w:rsidR="009450EA" w:rsidRDefault="002B459B">
      <w:pPr>
        <w:pStyle w:val="TOC2"/>
        <w:tabs>
          <w:tab w:val="left" w:pos="1134"/>
        </w:tabs>
        <w:rPr>
          <w:rFonts w:asciiTheme="minorHAnsi" w:hAnsiTheme="minorHAnsi"/>
          <w:szCs w:val="22"/>
          <w:lang w:eastAsia="en-AU"/>
        </w:rPr>
      </w:pPr>
      <w:hyperlink w:anchor="_Toc106272566" w:history="1">
        <w:r w:rsidR="009450EA" w:rsidRPr="00BA2128">
          <w:rPr>
            <w:rStyle w:val="Hyperlink"/>
          </w:rPr>
          <w:t>3.1</w:t>
        </w:r>
        <w:r w:rsidR="009450EA">
          <w:rPr>
            <w:rFonts w:asciiTheme="minorHAnsi" w:hAnsiTheme="minorHAnsi"/>
            <w:szCs w:val="22"/>
            <w:lang w:eastAsia="en-AU"/>
          </w:rPr>
          <w:tab/>
        </w:r>
        <w:r w:rsidR="009450EA" w:rsidRPr="00BA2128">
          <w:rPr>
            <w:rStyle w:val="Hyperlink"/>
          </w:rPr>
          <w:t>Background</w:t>
        </w:r>
        <w:r w:rsidR="009450EA">
          <w:rPr>
            <w:webHidden/>
          </w:rPr>
          <w:tab/>
        </w:r>
        <w:r w:rsidR="009450EA">
          <w:rPr>
            <w:webHidden/>
          </w:rPr>
          <w:fldChar w:fldCharType="begin"/>
        </w:r>
        <w:r w:rsidR="009450EA">
          <w:rPr>
            <w:webHidden/>
          </w:rPr>
          <w:instrText xml:space="preserve"> PAGEREF _Toc106272566 \h </w:instrText>
        </w:r>
        <w:r w:rsidR="009450EA">
          <w:rPr>
            <w:webHidden/>
          </w:rPr>
        </w:r>
        <w:r w:rsidR="009450EA">
          <w:rPr>
            <w:webHidden/>
          </w:rPr>
          <w:fldChar w:fldCharType="separate"/>
        </w:r>
        <w:r w:rsidR="0015299C">
          <w:rPr>
            <w:webHidden/>
          </w:rPr>
          <w:t>60</w:t>
        </w:r>
        <w:r w:rsidR="009450EA">
          <w:rPr>
            <w:webHidden/>
          </w:rPr>
          <w:fldChar w:fldCharType="end"/>
        </w:r>
      </w:hyperlink>
    </w:p>
    <w:p w14:paraId="7F7EC843" w14:textId="05174E8C" w:rsidR="009450EA" w:rsidRDefault="002B459B">
      <w:pPr>
        <w:pStyle w:val="TOC2"/>
        <w:tabs>
          <w:tab w:val="left" w:pos="1134"/>
        </w:tabs>
        <w:rPr>
          <w:rFonts w:asciiTheme="minorHAnsi" w:hAnsiTheme="minorHAnsi"/>
          <w:szCs w:val="22"/>
          <w:lang w:eastAsia="en-AU"/>
        </w:rPr>
      </w:pPr>
      <w:hyperlink w:anchor="_Toc106272567" w:history="1">
        <w:r w:rsidR="009450EA" w:rsidRPr="00BA2128">
          <w:rPr>
            <w:rStyle w:val="Hyperlink"/>
          </w:rPr>
          <w:t>3.2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_Toc106272567 \h </w:instrText>
        </w:r>
        <w:r w:rsidR="009450EA">
          <w:rPr>
            <w:webHidden/>
          </w:rPr>
        </w:r>
        <w:r w:rsidR="009450EA">
          <w:rPr>
            <w:webHidden/>
          </w:rPr>
          <w:fldChar w:fldCharType="separate"/>
        </w:r>
        <w:r w:rsidR="0015299C">
          <w:rPr>
            <w:webHidden/>
          </w:rPr>
          <w:t>65</w:t>
        </w:r>
        <w:r w:rsidR="009450EA">
          <w:rPr>
            <w:webHidden/>
          </w:rPr>
          <w:fldChar w:fldCharType="end"/>
        </w:r>
      </w:hyperlink>
    </w:p>
    <w:p w14:paraId="3DD5B6D0" w14:textId="5B543131" w:rsidR="009450EA" w:rsidRDefault="002B459B">
      <w:pPr>
        <w:pStyle w:val="TOC2"/>
        <w:tabs>
          <w:tab w:val="left" w:pos="1134"/>
        </w:tabs>
        <w:rPr>
          <w:rFonts w:asciiTheme="minorHAnsi" w:hAnsiTheme="minorHAnsi"/>
          <w:szCs w:val="22"/>
          <w:lang w:eastAsia="en-AU"/>
        </w:rPr>
      </w:pPr>
      <w:hyperlink w:anchor="_Toc106272568" w:history="1">
        <w:r w:rsidR="009450EA" w:rsidRPr="00BA2128">
          <w:rPr>
            <w:rStyle w:val="Hyperlink"/>
          </w:rPr>
          <w:t>3.3</w:t>
        </w:r>
        <w:r w:rsidR="009450EA">
          <w:rPr>
            <w:rFonts w:asciiTheme="minorHAnsi" w:hAnsiTheme="minorHAnsi"/>
            <w:szCs w:val="22"/>
            <w:lang w:eastAsia="en-AU"/>
          </w:rPr>
          <w:tab/>
        </w:r>
        <w:r w:rsidR="009450EA" w:rsidRPr="00BA2128">
          <w:rPr>
            <w:rStyle w:val="Hyperlink"/>
          </w:rPr>
          <w:t>Cost Impacts of SCHADS Industry Award Changes</w:t>
        </w:r>
        <w:r w:rsidR="009450EA">
          <w:rPr>
            <w:webHidden/>
          </w:rPr>
          <w:tab/>
        </w:r>
        <w:r w:rsidR="009450EA">
          <w:rPr>
            <w:webHidden/>
          </w:rPr>
          <w:fldChar w:fldCharType="begin"/>
        </w:r>
        <w:r w:rsidR="009450EA">
          <w:rPr>
            <w:webHidden/>
          </w:rPr>
          <w:instrText xml:space="preserve"> PAGEREF _Toc106272568 \h </w:instrText>
        </w:r>
        <w:r w:rsidR="009450EA">
          <w:rPr>
            <w:webHidden/>
          </w:rPr>
        </w:r>
        <w:r w:rsidR="009450EA">
          <w:rPr>
            <w:webHidden/>
          </w:rPr>
          <w:fldChar w:fldCharType="separate"/>
        </w:r>
        <w:r w:rsidR="0015299C">
          <w:rPr>
            <w:webHidden/>
          </w:rPr>
          <w:t>66</w:t>
        </w:r>
        <w:r w:rsidR="009450EA">
          <w:rPr>
            <w:webHidden/>
          </w:rPr>
          <w:fldChar w:fldCharType="end"/>
        </w:r>
      </w:hyperlink>
    </w:p>
    <w:p w14:paraId="4AD328CC" w14:textId="5C3F744D" w:rsidR="009450EA" w:rsidRDefault="002B459B">
      <w:pPr>
        <w:pStyle w:val="TOC2"/>
        <w:tabs>
          <w:tab w:val="left" w:pos="1134"/>
        </w:tabs>
        <w:rPr>
          <w:rFonts w:asciiTheme="minorHAnsi" w:hAnsiTheme="minorHAnsi"/>
          <w:szCs w:val="22"/>
          <w:lang w:eastAsia="en-AU"/>
        </w:rPr>
      </w:pPr>
      <w:hyperlink w:anchor="_Toc106272569" w:history="1">
        <w:r w:rsidR="009450EA" w:rsidRPr="00BA2128">
          <w:rPr>
            <w:rStyle w:val="Hyperlink"/>
          </w:rPr>
          <w:t>3.4</w:t>
        </w:r>
        <w:r w:rsidR="009450EA">
          <w:rPr>
            <w:rFonts w:asciiTheme="minorHAnsi" w:hAnsiTheme="minorHAnsi"/>
            <w:szCs w:val="22"/>
            <w:lang w:eastAsia="en-AU"/>
          </w:rPr>
          <w:tab/>
        </w:r>
        <w:r w:rsidR="009450EA" w:rsidRPr="00BA2128">
          <w:rPr>
            <w:rStyle w:val="Hyperlink"/>
          </w:rPr>
          <w:t>Cost Impacts of COVID</w:t>
        </w:r>
        <w:r w:rsidR="009450EA" w:rsidRPr="00BA2128">
          <w:rPr>
            <w:rStyle w:val="Hyperlink"/>
          </w:rPr>
          <w:noBreakHyphen/>
          <w:t>19</w:t>
        </w:r>
        <w:r w:rsidR="009450EA">
          <w:rPr>
            <w:webHidden/>
          </w:rPr>
          <w:tab/>
        </w:r>
        <w:r w:rsidR="009450EA">
          <w:rPr>
            <w:webHidden/>
          </w:rPr>
          <w:fldChar w:fldCharType="begin"/>
        </w:r>
        <w:r w:rsidR="009450EA">
          <w:rPr>
            <w:webHidden/>
          </w:rPr>
          <w:instrText xml:space="preserve"> PAGEREF _Toc106272569 \h </w:instrText>
        </w:r>
        <w:r w:rsidR="009450EA">
          <w:rPr>
            <w:webHidden/>
          </w:rPr>
        </w:r>
        <w:r w:rsidR="009450EA">
          <w:rPr>
            <w:webHidden/>
          </w:rPr>
          <w:fldChar w:fldCharType="separate"/>
        </w:r>
        <w:r w:rsidR="0015299C">
          <w:rPr>
            <w:webHidden/>
          </w:rPr>
          <w:t>67</w:t>
        </w:r>
        <w:r w:rsidR="009450EA">
          <w:rPr>
            <w:webHidden/>
          </w:rPr>
          <w:fldChar w:fldCharType="end"/>
        </w:r>
      </w:hyperlink>
    </w:p>
    <w:p w14:paraId="21D0EEC8" w14:textId="671B669C" w:rsidR="009450EA" w:rsidRDefault="002B459B">
      <w:pPr>
        <w:pStyle w:val="TOC2"/>
        <w:tabs>
          <w:tab w:val="left" w:pos="1134"/>
        </w:tabs>
        <w:rPr>
          <w:rFonts w:asciiTheme="minorHAnsi" w:hAnsiTheme="minorHAnsi"/>
          <w:szCs w:val="22"/>
          <w:lang w:eastAsia="en-AU"/>
        </w:rPr>
      </w:pPr>
      <w:hyperlink w:anchor="_Toc106272570" w:history="1">
        <w:r w:rsidR="009450EA" w:rsidRPr="00BA2128">
          <w:rPr>
            <w:rStyle w:val="Hyperlink"/>
          </w:rPr>
          <w:t>3.5</w:t>
        </w:r>
        <w:r w:rsidR="009450EA">
          <w:rPr>
            <w:rFonts w:asciiTheme="minorHAnsi" w:hAnsiTheme="minorHAnsi"/>
            <w:szCs w:val="22"/>
            <w:lang w:eastAsia="en-AU"/>
          </w:rPr>
          <w:tab/>
        </w:r>
        <w:r w:rsidR="009450EA" w:rsidRPr="00BA2128">
          <w:rPr>
            <w:rStyle w:val="Hyperlink"/>
          </w:rPr>
          <w:t>Quality and Safeguarding Cost</w:t>
        </w:r>
        <w:r w:rsidR="009450EA">
          <w:rPr>
            <w:webHidden/>
          </w:rPr>
          <w:tab/>
        </w:r>
        <w:r w:rsidR="009450EA">
          <w:rPr>
            <w:webHidden/>
          </w:rPr>
          <w:fldChar w:fldCharType="begin"/>
        </w:r>
        <w:r w:rsidR="009450EA">
          <w:rPr>
            <w:webHidden/>
          </w:rPr>
          <w:instrText xml:space="preserve"> PAGEREF _Toc106272570 \h </w:instrText>
        </w:r>
        <w:r w:rsidR="009450EA">
          <w:rPr>
            <w:webHidden/>
          </w:rPr>
        </w:r>
        <w:r w:rsidR="009450EA">
          <w:rPr>
            <w:webHidden/>
          </w:rPr>
          <w:fldChar w:fldCharType="separate"/>
        </w:r>
        <w:r w:rsidR="0015299C">
          <w:rPr>
            <w:webHidden/>
          </w:rPr>
          <w:t>68</w:t>
        </w:r>
        <w:r w:rsidR="009450EA">
          <w:rPr>
            <w:webHidden/>
          </w:rPr>
          <w:fldChar w:fldCharType="end"/>
        </w:r>
      </w:hyperlink>
    </w:p>
    <w:p w14:paraId="67652BDF" w14:textId="210CD762" w:rsidR="009450EA" w:rsidRDefault="002B459B">
      <w:pPr>
        <w:pStyle w:val="TOC2"/>
        <w:tabs>
          <w:tab w:val="left" w:pos="1134"/>
        </w:tabs>
        <w:rPr>
          <w:rFonts w:asciiTheme="minorHAnsi" w:hAnsiTheme="minorHAnsi"/>
          <w:szCs w:val="22"/>
          <w:lang w:eastAsia="en-AU"/>
        </w:rPr>
      </w:pPr>
      <w:hyperlink w:anchor="_Toc106272571" w:history="1">
        <w:r w:rsidR="009450EA" w:rsidRPr="00BA2128">
          <w:rPr>
            <w:rStyle w:val="Hyperlink"/>
          </w:rPr>
          <w:t>3.6</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_Toc106272571 \h </w:instrText>
        </w:r>
        <w:r w:rsidR="009450EA">
          <w:rPr>
            <w:webHidden/>
          </w:rPr>
        </w:r>
        <w:r w:rsidR="009450EA">
          <w:rPr>
            <w:webHidden/>
          </w:rPr>
          <w:fldChar w:fldCharType="separate"/>
        </w:r>
        <w:r w:rsidR="0015299C">
          <w:rPr>
            <w:webHidden/>
          </w:rPr>
          <w:t>75</w:t>
        </w:r>
        <w:r w:rsidR="009450EA">
          <w:rPr>
            <w:webHidden/>
          </w:rPr>
          <w:fldChar w:fldCharType="end"/>
        </w:r>
      </w:hyperlink>
    </w:p>
    <w:p w14:paraId="2F50F336" w14:textId="5FEB643D" w:rsidR="009450EA" w:rsidRDefault="002B459B">
      <w:pPr>
        <w:pStyle w:val="TOC2"/>
        <w:tabs>
          <w:tab w:val="left" w:pos="1134"/>
        </w:tabs>
        <w:rPr>
          <w:rFonts w:asciiTheme="minorHAnsi" w:hAnsiTheme="minorHAnsi"/>
          <w:szCs w:val="22"/>
          <w:lang w:eastAsia="en-AU"/>
        </w:rPr>
      </w:pPr>
      <w:hyperlink w:anchor="_Toc106272572" w:history="1">
        <w:r w:rsidR="009450EA" w:rsidRPr="00BA2128">
          <w:rPr>
            <w:rStyle w:val="Hyperlink"/>
          </w:rPr>
          <w:t>3.7</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_Toc106272572 \h </w:instrText>
        </w:r>
        <w:r w:rsidR="009450EA">
          <w:rPr>
            <w:webHidden/>
          </w:rPr>
        </w:r>
        <w:r w:rsidR="009450EA">
          <w:rPr>
            <w:webHidden/>
          </w:rPr>
          <w:fldChar w:fldCharType="separate"/>
        </w:r>
        <w:r w:rsidR="0015299C">
          <w:rPr>
            <w:webHidden/>
          </w:rPr>
          <w:t>79</w:t>
        </w:r>
        <w:r w:rsidR="009450EA">
          <w:rPr>
            <w:webHidden/>
          </w:rPr>
          <w:fldChar w:fldCharType="end"/>
        </w:r>
      </w:hyperlink>
    </w:p>
    <w:p w14:paraId="4F8F395B" w14:textId="6F712179" w:rsidR="009450EA" w:rsidRDefault="002B459B">
      <w:pPr>
        <w:pStyle w:val="TOC1"/>
        <w:rPr>
          <w:rFonts w:asciiTheme="minorHAnsi" w:hAnsiTheme="minorHAnsi"/>
          <w:b w:val="0"/>
          <w:szCs w:val="22"/>
          <w:lang w:eastAsia="en-AU"/>
        </w:rPr>
      </w:pPr>
      <w:hyperlink w:anchor="_Toc106272573" w:history="1">
        <w:r w:rsidR="009450EA" w:rsidRPr="00BA2128">
          <w:rPr>
            <w:rStyle w:val="Hyperlink"/>
          </w:rPr>
          <w:t>4</w:t>
        </w:r>
        <w:r w:rsidR="009450EA">
          <w:rPr>
            <w:rFonts w:asciiTheme="minorHAnsi" w:hAnsiTheme="minorHAnsi"/>
            <w:b w:val="0"/>
            <w:szCs w:val="22"/>
            <w:lang w:eastAsia="en-AU"/>
          </w:rPr>
          <w:tab/>
        </w:r>
        <w:r w:rsidR="009450EA" w:rsidRPr="00BA2128">
          <w:rPr>
            <w:rStyle w:val="Hyperlink"/>
          </w:rPr>
          <w:t>General Pricing Arrangements</w:t>
        </w:r>
        <w:r w:rsidR="009450EA">
          <w:rPr>
            <w:webHidden/>
          </w:rPr>
          <w:tab/>
        </w:r>
        <w:r w:rsidR="009450EA">
          <w:rPr>
            <w:webHidden/>
          </w:rPr>
          <w:fldChar w:fldCharType="begin"/>
        </w:r>
        <w:r w:rsidR="009450EA">
          <w:rPr>
            <w:webHidden/>
          </w:rPr>
          <w:instrText xml:space="preserve"> PAGEREF _Toc106272573 \h </w:instrText>
        </w:r>
        <w:r w:rsidR="009450EA">
          <w:rPr>
            <w:webHidden/>
          </w:rPr>
        </w:r>
        <w:r w:rsidR="009450EA">
          <w:rPr>
            <w:webHidden/>
          </w:rPr>
          <w:fldChar w:fldCharType="separate"/>
        </w:r>
        <w:r w:rsidR="0015299C">
          <w:rPr>
            <w:webHidden/>
          </w:rPr>
          <w:t>83</w:t>
        </w:r>
        <w:r w:rsidR="009450EA">
          <w:rPr>
            <w:webHidden/>
          </w:rPr>
          <w:fldChar w:fldCharType="end"/>
        </w:r>
      </w:hyperlink>
    </w:p>
    <w:p w14:paraId="449830A0" w14:textId="3698D0EC" w:rsidR="009450EA" w:rsidRDefault="002B459B">
      <w:pPr>
        <w:pStyle w:val="TOC2"/>
        <w:tabs>
          <w:tab w:val="left" w:pos="1134"/>
        </w:tabs>
        <w:rPr>
          <w:rFonts w:asciiTheme="minorHAnsi" w:hAnsiTheme="minorHAnsi"/>
          <w:szCs w:val="22"/>
          <w:lang w:eastAsia="en-AU"/>
        </w:rPr>
      </w:pPr>
      <w:hyperlink w:anchor="_Toc106272574" w:history="1">
        <w:r w:rsidR="009450EA" w:rsidRPr="00BA2128">
          <w:rPr>
            <w:rStyle w:val="Hyperlink"/>
          </w:rPr>
          <w:t>4.1</w:t>
        </w:r>
        <w:r w:rsidR="009450EA">
          <w:rPr>
            <w:rFonts w:asciiTheme="minorHAnsi" w:hAnsiTheme="minorHAnsi"/>
            <w:szCs w:val="22"/>
            <w:lang w:eastAsia="en-AU"/>
          </w:rPr>
          <w:tab/>
        </w:r>
        <w:r w:rsidR="009450EA" w:rsidRPr="00BA2128">
          <w:rPr>
            <w:rStyle w:val="Hyperlink"/>
          </w:rPr>
          <w:t>High Intensity Supports</w:t>
        </w:r>
        <w:r w:rsidR="009450EA">
          <w:rPr>
            <w:webHidden/>
          </w:rPr>
          <w:tab/>
        </w:r>
        <w:r w:rsidR="009450EA">
          <w:rPr>
            <w:webHidden/>
          </w:rPr>
          <w:fldChar w:fldCharType="begin"/>
        </w:r>
        <w:r w:rsidR="009450EA">
          <w:rPr>
            <w:webHidden/>
          </w:rPr>
          <w:instrText xml:space="preserve"> PAGEREF _Toc106272574 \h </w:instrText>
        </w:r>
        <w:r w:rsidR="009450EA">
          <w:rPr>
            <w:webHidden/>
          </w:rPr>
        </w:r>
        <w:r w:rsidR="009450EA">
          <w:rPr>
            <w:webHidden/>
          </w:rPr>
          <w:fldChar w:fldCharType="separate"/>
        </w:r>
        <w:r w:rsidR="0015299C">
          <w:rPr>
            <w:webHidden/>
          </w:rPr>
          <w:t>83</w:t>
        </w:r>
        <w:r w:rsidR="009450EA">
          <w:rPr>
            <w:webHidden/>
          </w:rPr>
          <w:fldChar w:fldCharType="end"/>
        </w:r>
      </w:hyperlink>
    </w:p>
    <w:p w14:paraId="1D8E386D" w14:textId="0084E4CC" w:rsidR="009450EA" w:rsidRDefault="002B459B">
      <w:pPr>
        <w:pStyle w:val="TOC2"/>
        <w:tabs>
          <w:tab w:val="left" w:pos="1134"/>
        </w:tabs>
        <w:rPr>
          <w:rFonts w:asciiTheme="minorHAnsi" w:hAnsiTheme="minorHAnsi"/>
          <w:szCs w:val="22"/>
          <w:lang w:eastAsia="en-AU"/>
        </w:rPr>
      </w:pPr>
      <w:hyperlink w:anchor="_Toc106272575" w:history="1">
        <w:r w:rsidR="009450EA" w:rsidRPr="00BA2128">
          <w:rPr>
            <w:rStyle w:val="Hyperlink"/>
          </w:rPr>
          <w:t>4.2</w:t>
        </w:r>
        <w:r w:rsidR="009450EA">
          <w:rPr>
            <w:rFonts w:asciiTheme="minorHAnsi" w:hAnsiTheme="minorHAnsi"/>
            <w:szCs w:val="22"/>
            <w:lang w:eastAsia="en-AU"/>
          </w:rPr>
          <w:tab/>
        </w:r>
        <w:r w:rsidR="009450EA" w:rsidRPr="00BA2128">
          <w:rPr>
            <w:rStyle w:val="Hyperlink"/>
          </w:rPr>
          <w:t>Provider Travel</w:t>
        </w:r>
        <w:r w:rsidR="009450EA">
          <w:rPr>
            <w:webHidden/>
          </w:rPr>
          <w:tab/>
        </w:r>
        <w:r w:rsidR="009450EA">
          <w:rPr>
            <w:webHidden/>
          </w:rPr>
          <w:fldChar w:fldCharType="begin"/>
        </w:r>
        <w:r w:rsidR="009450EA">
          <w:rPr>
            <w:webHidden/>
          </w:rPr>
          <w:instrText xml:space="preserve"> PAGEREF _Toc106272575 \h </w:instrText>
        </w:r>
        <w:r w:rsidR="009450EA">
          <w:rPr>
            <w:webHidden/>
          </w:rPr>
        </w:r>
        <w:r w:rsidR="009450EA">
          <w:rPr>
            <w:webHidden/>
          </w:rPr>
          <w:fldChar w:fldCharType="separate"/>
        </w:r>
        <w:r w:rsidR="0015299C">
          <w:rPr>
            <w:webHidden/>
          </w:rPr>
          <w:t>86</w:t>
        </w:r>
        <w:r w:rsidR="009450EA">
          <w:rPr>
            <w:webHidden/>
          </w:rPr>
          <w:fldChar w:fldCharType="end"/>
        </w:r>
      </w:hyperlink>
    </w:p>
    <w:p w14:paraId="74178051" w14:textId="07B8B62D" w:rsidR="009450EA" w:rsidRDefault="002B459B">
      <w:pPr>
        <w:pStyle w:val="TOC2"/>
        <w:tabs>
          <w:tab w:val="left" w:pos="1134"/>
        </w:tabs>
        <w:rPr>
          <w:rFonts w:asciiTheme="minorHAnsi" w:hAnsiTheme="minorHAnsi"/>
          <w:szCs w:val="22"/>
          <w:lang w:eastAsia="en-AU"/>
        </w:rPr>
      </w:pPr>
      <w:hyperlink w:anchor="_Toc106272576" w:history="1">
        <w:r w:rsidR="009450EA" w:rsidRPr="00BA2128">
          <w:rPr>
            <w:rStyle w:val="Hyperlink"/>
          </w:rPr>
          <w:t>4.3</w:t>
        </w:r>
        <w:r w:rsidR="009450EA">
          <w:rPr>
            <w:rFonts w:asciiTheme="minorHAnsi" w:hAnsiTheme="minorHAnsi"/>
            <w:szCs w:val="22"/>
            <w:lang w:eastAsia="en-AU"/>
          </w:rPr>
          <w:tab/>
        </w:r>
        <w:r w:rsidR="009450EA" w:rsidRPr="00BA2128">
          <w:rPr>
            <w:rStyle w:val="Hyperlink"/>
          </w:rPr>
          <w:t>Short Notice Cancellations</w:t>
        </w:r>
        <w:r w:rsidR="009450EA">
          <w:rPr>
            <w:webHidden/>
          </w:rPr>
          <w:tab/>
        </w:r>
        <w:r w:rsidR="009450EA">
          <w:rPr>
            <w:webHidden/>
          </w:rPr>
          <w:fldChar w:fldCharType="begin"/>
        </w:r>
        <w:r w:rsidR="009450EA">
          <w:rPr>
            <w:webHidden/>
          </w:rPr>
          <w:instrText xml:space="preserve"> PAGEREF _Toc106272576 \h </w:instrText>
        </w:r>
        <w:r w:rsidR="009450EA">
          <w:rPr>
            <w:webHidden/>
          </w:rPr>
        </w:r>
        <w:r w:rsidR="009450EA">
          <w:rPr>
            <w:webHidden/>
          </w:rPr>
          <w:fldChar w:fldCharType="separate"/>
        </w:r>
        <w:r w:rsidR="0015299C">
          <w:rPr>
            <w:webHidden/>
          </w:rPr>
          <w:t>89</w:t>
        </w:r>
        <w:r w:rsidR="009450EA">
          <w:rPr>
            <w:webHidden/>
          </w:rPr>
          <w:fldChar w:fldCharType="end"/>
        </w:r>
      </w:hyperlink>
    </w:p>
    <w:p w14:paraId="44A291A5" w14:textId="0D4E9AEE" w:rsidR="009450EA" w:rsidRDefault="002B459B">
      <w:pPr>
        <w:pStyle w:val="TOC2"/>
        <w:tabs>
          <w:tab w:val="left" w:pos="1134"/>
        </w:tabs>
        <w:rPr>
          <w:rFonts w:asciiTheme="minorHAnsi" w:hAnsiTheme="minorHAnsi"/>
          <w:szCs w:val="22"/>
          <w:lang w:eastAsia="en-AU"/>
        </w:rPr>
      </w:pPr>
      <w:hyperlink w:anchor="_Toc106272577" w:history="1">
        <w:r w:rsidR="009450EA" w:rsidRPr="00BA2128">
          <w:rPr>
            <w:rStyle w:val="Hyperlink"/>
          </w:rPr>
          <w:t>4.4</w:t>
        </w:r>
        <w:r w:rsidR="009450EA">
          <w:rPr>
            <w:rFonts w:asciiTheme="minorHAnsi" w:hAnsiTheme="minorHAnsi"/>
            <w:szCs w:val="22"/>
            <w:lang w:eastAsia="en-AU"/>
          </w:rPr>
          <w:tab/>
        </w:r>
        <w:r w:rsidR="009450EA" w:rsidRPr="00BA2128">
          <w:rPr>
            <w:rStyle w:val="Hyperlink"/>
          </w:rPr>
          <w:t>Public Holidays</w:t>
        </w:r>
        <w:r w:rsidR="009450EA">
          <w:rPr>
            <w:webHidden/>
          </w:rPr>
          <w:tab/>
        </w:r>
        <w:r w:rsidR="009450EA">
          <w:rPr>
            <w:webHidden/>
          </w:rPr>
          <w:fldChar w:fldCharType="begin"/>
        </w:r>
        <w:r w:rsidR="009450EA">
          <w:rPr>
            <w:webHidden/>
          </w:rPr>
          <w:instrText xml:space="preserve"> PAGEREF _Toc106272577 \h </w:instrText>
        </w:r>
        <w:r w:rsidR="009450EA">
          <w:rPr>
            <w:webHidden/>
          </w:rPr>
        </w:r>
        <w:r w:rsidR="009450EA">
          <w:rPr>
            <w:webHidden/>
          </w:rPr>
          <w:fldChar w:fldCharType="separate"/>
        </w:r>
        <w:r w:rsidR="0015299C">
          <w:rPr>
            <w:webHidden/>
          </w:rPr>
          <w:t>91</w:t>
        </w:r>
        <w:r w:rsidR="009450EA">
          <w:rPr>
            <w:webHidden/>
          </w:rPr>
          <w:fldChar w:fldCharType="end"/>
        </w:r>
      </w:hyperlink>
    </w:p>
    <w:p w14:paraId="2BBA4846" w14:textId="0A9A749F" w:rsidR="009450EA" w:rsidRDefault="002B459B">
      <w:pPr>
        <w:pStyle w:val="TOC2"/>
        <w:tabs>
          <w:tab w:val="left" w:pos="1134"/>
        </w:tabs>
        <w:rPr>
          <w:rFonts w:asciiTheme="minorHAnsi" w:hAnsiTheme="minorHAnsi"/>
          <w:szCs w:val="22"/>
          <w:lang w:eastAsia="en-AU"/>
        </w:rPr>
      </w:pPr>
      <w:hyperlink w:anchor="_Toc106272578" w:history="1">
        <w:r w:rsidR="009450EA" w:rsidRPr="00BA2128">
          <w:rPr>
            <w:rStyle w:val="Hyperlink"/>
          </w:rPr>
          <w:t>4.5</w:t>
        </w:r>
        <w:r w:rsidR="009450EA">
          <w:rPr>
            <w:rFonts w:asciiTheme="minorHAnsi" w:hAnsiTheme="minorHAnsi"/>
            <w:szCs w:val="22"/>
            <w:lang w:eastAsia="en-AU"/>
          </w:rPr>
          <w:tab/>
        </w:r>
        <w:r w:rsidR="009450EA" w:rsidRPr="00BA2128">
          <w:rPr>
            <w:rStyle w:val="Hyperlink"/>
          </w:rPr>
          <w:t>The Goods and Services Tax</w:t>
        </w:r>
        <w:r w:rsidR="009450EA">
          <w:rPr>
            <w:webHidden/>
          </w:rPr>
          <w:tab/>
        </w:r>
        <w:r w:rsidR="009450EA">
          <w:rPr>
            <w:webHidden/>
          </w:rPr>
          <w:fldChar w:fldCharType="begin"/>
        </w:r>
        <w:r w:rsidR="009450EA">
          <w:rPr>
            <w:webHidden/>
          </w:rPr>
          <w:instrText xml:space="preserve"> PAGEREF _Toc106272578 \h </w:instrText>
        </w:r>
        <w:r w:rsidR="009450EA">
          <w:rPr>
            <w:webHidden/>
          </w:rPr>
        </w:r>
        <w:r w:rsidR="009450EA">
          <w:rPr>
            <w:webHidden/>
          </w:rPr>
          <w:fldChar w:fldCharType="separate"/>
        </w:r>
        <w:r w:rsidR="0015299C">
          <w:rPr>
            <w:webHidden/>
          </w:rPr>
          <w:t>92</w:t>
        </w:r>
        <w:r w:rsidR="009450EA">
          <w:rPr>
            <w:webHidden/>
          </w:rPr>
          <w:fldChar w:fldCharType="end"/>
        </w:r>
      </w:hyperlink>
    </w:p>
    <w:p w14:paraId="24737D66" w14:textId="4A25D6A4" w:rsidR="009450EA" w:rsidRDefault="002B459B">
      <w:pPr>
        <w:pStyle w:val="TOC2"/>
        <w:tabs>
          <w:tab w:val="left" w:pos="1134"/>
        </w:tabs>
        <w:rPr>
          <w:rFonts w:asciiTheme="minorHAnsi" w:hAnsiTheme="minorHAnsi"/>
          <w:szCs w:val="22"/>
          <w:lang w:eastAsia="en-AU"/>
        </w:rPr>
      </w:pPr>
      <w:hyperlink w:anchor="_Toc106272579" w:history="1">
        <w:r w:rsidR="009450EA" w:rsidRPr="00BA2128">
          <w:rPr>
            <w:rStyle w:val="Hyperlink"/>
          </w:rPr>
          <w:t>4.6</w:t>
        </w:r>
        <w:r w:rsidR="009450EA">
          <w:rPr>
            <w:rFonts w:asciiTheme="minorHAnsi" w:hAnsiTheme="minorHAnsi"/>
            <w:szCs w:val="22"/>
            <w:lang w:eastAsia="en-AU"/>
          </w:rPr>
          <w:tab/>
        </w:r>
        <w:r w:rsidR="009450EA" w:rsidRPr="00BA2128">
          <w:rPr>
            <w:rStyle w:val="Hyperlink"/>
          </w:rPr>
          <w:t>Indexation of Price Limits in Longer Plans and on Plan Renewal / Extension</w:t>
        </w:r>
        <w:r w:rsidR="009450EA">
          <w:rPr>
            <w:webHidden/>
          </w:rPr>
          <w:tab/>
        </w:r>
        <w:r w:rsidR="009450EA">
          <w:rPr>
            <w:webHidden/>
          </w:rPr>
          <w:fldChar w:fldCharType="begin"/>
        </w:r>
        <w:r w:rsidR="009450EA">
          <w:rPr>
            <w:webHidden/>
          </w:rPr>
          <w:instrText xml:space="preserve"> PAGEREF _Toc106272579 \h </w:instrText>
        </w:r>
        <w:r w:rsidR="009450EA">
          <w:rPr>
            <w:webHidden/>
          </w:rPr>
        </w:r>
        <w:r w:rsidR="009450EA">
          <w:rPr>
            <w:webHidden/>
          </w:rPr>
          <w:fldChar w:fldCharType="separate"/>
        </w:r>
        <w:r w:rsidR="0015299C">
          <w:rPr>
            <w:webHidden/>
          </w:rPr>
          <w:t>94</w:t>
        </w:r>
        <w:r w:rsidR="009450EA">
          <w:rPr>
            <w:webHidden/>
          </w:rPr>
          <w:fldChar w:fldCharType="end"/>
        </w:r>
      </w:hyperlink>
    </w:p>
    <w:p w14:paraId="7D9E6EF8" w14:textId="596AD8F4" w:rsidR="009450EA" w:rsidRDefault="002B459B">
      <w:pPr>
        <w:pStyle w:val="TOC2"/>
        <w:tabs>
          <w:tab w:val="left" w:pos="1134"/>
        </w:tabs>
        <w:rPr>
          <w:rFonts w:asciiTheme="minorHAnsi" w:hAnsiTheme="minorHAnsi"/>
          <w:szCs w:val="22"/>
          <w:lang w:eastAsia="en-AU"/>
        </w:rPr>
      </w:pPr>
      <w:hyperlink w:anchor="_Toc106272580" w:history="1">
        <w:r w:rsidR="009450EA" w:rsidRPr="00BA2128">
          <w:rPr>
            <w:rStyle w:val="Hyperlink"/>
          </w:rPr>
          <w:t>4.7</w:t>
        </w:r>
        <w:r w:rsidR="009450EA">
          <w:rPr>
            <w:rFonts w:asciiTheme="minorHAnsi" w:hAnsiTheme="minorHAnsi"/>
            <w:szCs w:val="22"/>
            <w:lang w:eastAsia="en-AU"/>
          </w:rPr>
          <w:tab/>
        </w:r>
        <w:r w:rsidR="009450EA" w:rsidRPr="00BA2128">
          <w:rPr>
            <w:rStyle w:val="Hyperlink"/>
          </w:rPr>
          <w:t>Direct Engagement of Workers by Participants</w:t>
        </w:r>
        <w:r w:rsidR="009450EA">
          <w:rPr>
            <w:webHidden/>
          </w:rPr>
          <w:tab/>
        </w:r>
        <w:r w:rsidR="009450EA">
          <w:rPr>
            <w:webHidden/>
          </w:rPr>
          <w:fldChar w:fldCharType="begin"/>
        </w:r>
        <w:r w:rsidR="009450EA">
          <w:rPr>
            <w:webHidden/>
          </w:rPr>
          <w:instrText xml:space="preserve"> PAGEREF _Toc106272580 \h </w:instrText>
        </w:r>
        <w:r w:rsidR="009450EA">
          <w:rPr>
            <w:webHidden/>
          </w:rPr>
        </w:r>
        <w:r w:rsidR="009450EA">
          <w:rPr>
            <w:webHidden/>
          </w:rPr>
          <w:fldChar w:fldCharType="separate"/>
        </w:r>
        <w:r w:rsidR="0015299C">
          <w:rPr>
            <w:webHidden/>
          </w:rPr>
          <w:t>94</w:t>
        </w:r>
        <w:r w:rsidR="009450EA">
          <w:rPr>
            <w:webHidden/>
          </w:rPr>
          <w:fldChar w:fldCharType="end"/>
        </w:r>
      </w:hyperlink>
    </w:p>
    <w:p w14:paraId="421413C9" w14:textId="0FB19FCA" w:rsidR="009450EA" w:rsidRDefault="002B459B">
      <w:pPr>
        <w:pStyle w:val="TOC2"/>
        <w:tabs>
          <w:tab w:val="left" w:pos="1134"/>
        </w:tabs>
        <w:rPr>
          <w:rFonts w:asciiTheme="minorHAnsi" w:hAnsiTheme="minorHAnsi"/>
          <w:szCs w:val="22"/>
          <w:lang w:eastAsia="en-AU"/>
        </w:rPr>
      </w:pPr>
      <w:hyperlink w:anchor="_Toc106272581" w:history="1">
        <w:r w:rsidR="009450EA" w:rsidRPr="00BA2128">
          <w:rPr>
            <w:rStyle w:val="Hyperlink"/>
          </w:rPr>
          <w:t>4.8</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_Toc106272581 \h </w:instrText>
        </w:r>
        <w:r w:rsidR="009450EA">
          <w:rPr>
            <w:webHidden/>
          </w:rPr>
        </w:r>
        <w:r w:rsidR="009450EA">
          <w:rPr>
            <w:webHidden/>
          </w:rPr>
          <w:fldChar w:fldCharType="separate"/>
        </w:r>
        <w:r w:rsidR="0015299C">
          <w:rPr>
            <w:webHidden/>
          </w:rPr>
          <w:t>94</w:t>
        </w:r>
        <w:r w:rsidR="009450EA">
          <w:rPr>
            <w:webHidden/>
          </w:rPr>
          <w:fldChar w:fldCharType="end"/>
        </w:r>
      </w:hyperlink>
    </w:p>
    <w:p w14:paraId="1747CAE2" w14:textId="7352977C" w:rsidR="009450EA" w:rsidRDefault="002B459B">
      <w:pPr>
        <w:pStyle w:val="TOC1"/>
        <w:rPr>
          <w:rFonts w:asciiTheme="minorHAnsi" w:hAnsiTheme="minorHAnsi"/>
          <w:b w:val="0"/>
          <w:szCs w:val="22"/>
          <w:lang w:eastAsia="en-AU"/>
        </w:rPr>
      </w:pPr>
      <w:hyperlink w:anchor="_Toc106272582" w:history="1">
        <w:r w:rsidR="009450EA" w:rsidRPr="00BA2128">
          <w:rPr>
            <w:rStyle w:val="Hyperlink"/>
          </w:rPr>
          <w:t>5</w:t>
        </w:r>
        <w:r w:rsidR="009450EA">
          <w:rPr>
            <w:rFonts w:asciiTheme="minorHAnsi" w:hAnsiTheme="minorHAnsi"/>
            <w:b w:val="0"/>
            <w:szCs w:val="22"/>
            <w:lang w:eastAsia="en-AU"/>
          </w:rPr>
          <w:tab/>
        </w:r>
        <w:r w:rsidR="009450EA" w:rsidRPr="00BA2128">
          <w:rPr>
            <w:rStyle w:val="Hyperlink"/>
          </w:rPr>
          <w:t>Group Based Supports</w:t>
        </w:r>
        <w:r w:rsidR="009450EA">
          <w:rPr>
            <w:webHidden/>
          </w:rPr>
          <w:tab/>
        </w:r>
        <w:r w:rsidR="009450EA">
          <w:rPr>
            <w:webHidden/>
          </w:rPr>
          <w:fldChar w:fldCharType="begin"/>
        </w:r>
        <w:r w:rsidR="009450EA">
          <w:rPr>
            <w:webHidden/>
          </w:rPr>
          <w:instrText xml:space="preserve"> PAGEREF _Toc106272582 \h </w:instrText>
        </w:r>
        <w:r w:rsidR="009450EA">
          <w:rPr>
            <w:webHidden/>
          </w:rPr>
        </w:r>
        <w:r w:rsidR="009450EA">
          <w:rPr>
            <w:webHidden/>
          </w:rPr>
          <w:fldChar w:fldCharType="separate"/>
        </w:r>
        <w:r w:rsidR="0015299C">
          <w:rPr>
            <w:webHidden/>
          </w:rPr>
          <w:t>97</w:t>
        </w:r>
        <w:r w:rsidR="009450EA">
          <w:rPr>
            <w:webHidden/>
          </w:rPr>
          <w:fldChar w:fldCharType="end"/>
        </w:r>
      </w:hyperlink>
    </w:p>
    <w:p w14:paraId="383EF0CE" w14:textId="510FFAE1" w:rsidR="009450EA" w:rsidRDefault="002B459B">
      <w:pPr>
        <w:pStyle w:val="TOC2"/>
        <w:tabs>
          <w:tab w:val="left" w:pos="1134"/>
        </w:tabs>
        <w:rPr>
          <w:rFonts w:asciiTheme="minorHAnsi" w:hAnsiTheme="minorHAnsi"/>
          <w:szCs w:val="22"/>
          <w:lang w:eastAsia="en-AU"/>
        </w:rPr>
      </w:pPr>
      <w:hyperlink w:anchor="_Toc106272583" w:history="1">
        <w:r w:rsidR="009450EA" w:rsidRPr="00BA2128">
          <w:rPr>
            <w:rStyle w:val="Hyperlink"/>
          </w:rPr>
          <w:t>5.1</w:t>
        </w:r>
        <w:r w:rsidR="009450EA">
          <w:rPr>
            <w:rFonts w:asciiTheme="minorHAnsi" w:hAnsiTheme="minorHAnsi"/>
            <w:szCs w:val="22"/>
            <w:lang w:eastAsia="en-AU"/>
          </w:rPr>
          <w:tab/>
        </w:r>
        <w:r w:rsidR="009450EA" w:rsidRPr="00BA2128">
          <w:rPr>
            <w:rStyle w:val="Hyperlink"/>
          </w:rPr>
          <w:t>Current Arrangements</w:t>
        </w:r>
        <w:r w:rsidR="009450EA">
          <w:rPr>
            <w:webHidden/>
          </w:rPr>
          <w:tab/>
        </w:r>
        <w:r w:rsidR="009450EA">
          <w:rPr>
            <w:webHidden/>
          </w:rPr>
          <w:fldChar w:fldCharType="begin"/>
        </w:r>
        <w:r w:rsidR="009450EA">
          <w:rPr>
            <w:webHidden/>
          </w:rPr>
          <w:instrText xml:space="preserve"> PAGEREF _Toc106272583 \h </w:instrText>
        </w:r>
        <w:r w:rsidR="009450EA">
          <w:rPr>
            <w:webHidden/>
          </w:rPr>
        </w:r>
        <w:r w:rsidR="009450EA">
          <w:rPr>
            <w:webHidden/>
          </w:rPr>
          <w:fldChar w:fldCharType="separate"/>
        </w:r>
        <w:r w:rsidR="0015299C">
          <w:rPr>
            <w:webHidden/>
          </w:rPr>
          <w:t>97</w:t>
        </w:r>
        <w:r w:rsidR="009450EA">
          <w:rPr>
            <w:webHidden/>
          </w:rPr>
          <w:fldChar w:fldCharType="end"/>
        </w:r>
      </w:hyperlink>
    </w:p>
    <w:p w14:paraId="61A8EB39" w14:textId="5D7FC19D" w:rsidR="009450EA" w:rsidRDefault="002B459B">
      <w:pPr>
        <w:pStyle w:val="TOC2"/>
        <w:tabs>
          <w:tab w:val="left" w:pos="1134"/>
        </w:tabs>
        <w:rPr>
          <w:rFonts w:asciiTheme="minorHAnsi" w:hAnsiTheme="minorHAnsi"/>
          <w:szCs w:val="22"/>
          <w:lang w:eastAsia="en-AU"/>
        </w:rPr>
      </w:pPr>
      <w:hyperlink w:anchor="_Toc106272584" w:history="1">
        <w:r w:rsidR="009450EA" w:rsidRPr="00BA2128">
          <w:rPr>
            <w:rStyle w:val="Hyperlink"/>
          </w:rPr>
          <w:t>5.2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_Toc106272584 \h </w:instrText>
        </w:r>
        <w:r w:rsidR="009450EA">
          <w:rPr>
            <w:webHidden/>
          </w:rPr>
        </w:r>
        <w:r w:rsidR="009450EA">
          <w:rPr>
            <w:webHidden/>
          </w:rPr>
          <w:fldChar w:fldCharType="separate"/>
        </w:r>
        <w:r w:rsidR="0015299C">
          <w:rPr>
            <w:webHidden/>
          </w:rPr>
          <w:t>101</w:t>
        </w:r>
        <w:r w:rsidR="009450EA">
          <w:rPr>
            <w:webHidden/>
          </w:rPr>
          <w:fldChar w:fldCharType="end"/>
        </w:r>
      </w:hyperlink>
    </w:p>
    <w:p w14:paraId="2854C220" w14:textId="1B701E02" w:rsidR="009450EA" w:rsidRDefault="002B459B">
      <w:pPr>
        <w:pStyle w:val="TOC2"/>
        <w:tabs>
          <w:tab w:val="left" w:pos="1134"/>
        </w:tabs>
        <w:rPr>
          <w:rFonts w:asciiTheme="minorHAnsi" w:hAnsiTheme="minorHAnsi"/>
          <w:szCs w:val="22"/>
          <w:lang w:eastAsia="en-AU"/>
        </w:rPr>
      </w:pPr>
      <w:hyperlink w:anchor="_Toc106272585" w:history="1">
        <w:r w:rsidR="009450EA" w:rsidRPr="00BA2128">
          <w:rPr>
            <w:rStyle w:val="Hyperlink"/>
          </w:rPr>
          <w:t>5.3</w:t>
        </w:r>
        <w:r w:rsidR="009450EA">
          <w:rPr>
            <w:rFonts w:asciiTheme="minorHAnsi" w:hAnsiTheme="minorHAnsi"/>
            <w:szCs w:val="22"/>
            <w:lang w:eastAsia="en-AU"/>
          </w:rPr>
          <w:tab/>
        </w:r>
        <w:r w:rsidR="009450EA" w:rsidRPr="00BA2128">
          <w:rPr>
            <w:rStyle w:val="Hyperlink"/>
          </w:rPr>
          <w:t>Financial Performance of Providers</w:t>
        </w:r>
        <w:r w:rsidR="009450EA">
          <w:rPr>
            <w:webHidden/>
          </w:rPr>
          <w:tab/>
        </w:r>
        <w:r w:rsidR="009450EA">
          <w:rPr>
            <w:webHidden/>
          </w:rPr>
          <w:fldChar w:fldCharType="begin"/>
        </w:r>
        <w:r w:rsidR="009450EA">
          <w:rPr>
            <w:webHidden/>
          </w:rPr>
          <w:instrText xml:space="preserve"> PAGEREF _Toc106272585 \h </w:instrText>
        </w:r>
        <w:r w:rsidR="009450EA">
          <w:rPr>
            <w:webHidden/>
          </w:rPr>
        </w:r>
        <w:r w:rsidR="009450EA">
          <w:rPr>
            <w:webHidden/>
          </w:rPr>
          <w:fldChar w:fldCharType="separate"/>
        </w:r>
        <w:r w:rsidR="0015299C">
          <w:rPr>
            <w:webHidden/>
          </w:rPr>
          <w:t>102</w:t>
        </w:r>
        <w:r w:rsidR="009450EA">
          <w:rPr>
            <w:webHidden/>
          </w:rPr>
          <w:fldChar w:fldCharType="end"/>
        </w:r>
      </w:hyperlink>
    </w:p>
    <w:p w14:paraId="56A805FD" w14:textId="1445392A" w:rsidR="009450EA" w:rsidRDefault="002B459B">
      <w:pPr>
        <w:pStyle w:val="TOC2"/>
        <w:tabs>
          <w:tab w:val="left" w:pos="1134"/>
        </w:tabs>
        <w:rPr>
          <w:rFonts w:asciiTheme="minorHAnsi" w:hAnsiTheme="minorHAnsi"/>
          <w:szCs w:val="22"/>
          <w:lang w:eastAsia="en-AU"/>
        </w:rPr>
      </w:pPr>
      <w:hyperlink w:anchor="_Toc106272586" w:history="1">
        <w:r w:rsidR="009450EA" w:rsidRPr="00BA2128">
          <w:rPr>
            <w:rStyle w:val="Hyperlink"/>
          </w:rPr>
          <w:t>5.4</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_Toc106272586 \h </w:instrText>
        </w:r>
        <w:r w:rsidR="009450EA">
          <w:rPr>
            <w:webHidden/>
          </w:rPr>
        </w:r>
        <w:r w:rsidR="009450EA">
          <w:rPr>
            <w:webHidden/>
          </w:rPr>
          <w:fldChar w:fldCharType="separate"/>
        </w:r>
        <w:r w:rsidR="0015299C">
          <w:rPr>
            <w:webHidden/>
          </w:rPr>
          <w:t>103</w:t>
        </w:r>
        <w:r w:rsidR="009450EA">
          <w:rPr>
            <w:webHidden/>
          </w:rPr>
          <w:fldChar w:fldCharType="end"/>
        </w:r>
      </w:hyperlink>
    </w:p>
    <w:p w14:paraId="06FA95E0" w14:textId="4EED0812" w:rsidR="009450EA" w:rsidRDefault="002B459B">
      <w:pPr>
        <w:pStyle w:val="TOC2"/>
        <w:tabs>
          <w:tab w:val="left" w:pos="1134"/>
        </w:tabs>
        <w:rPr>
          <w:rFonts w:asciiTheme="minorHAnsi" w:hAnsiTheme="minorHAnsi"/>
          <w:szCs w:val="22"/>
          <w:lang w:eastAsia="en-AU"/>
        </w:rPr>
      </w:pPr>
      <w:hyperlink w:anchor="_Toc106272587" w:history="1">
        <w:r w:rsidR="009450EA" w:rsidRPr="00BA2128">
          <w:rPr>
            <w:rStyle w:val="Hyperlink"/>
          </w:rPr>
          <w:t>5.5</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_Toc106272587 \h </w:instrText>
        </w:r>
        <w:r w:rsidR="009450EA">
          <w:rPr>
            <w:webHidden/>
          </w:rPr>
        </w:r>
        <w:r w:rsidR="009450EA">
          <w:rPr>
            <w:webHidden/>
          </w:rPr>
          <w:fldChar w:fldCharType="separate"/>
        </w:r>
        <w:r w:rsidR="0015299C">
          <w:rPr>
            <w:webHidden/>
          </w:rPr>
          <w:t>105</w:t>
        </w:r>
        <w:r w:rsidR="009450EA">
          <w:rPr>
            <w:webHidden/>
          </w:rPr>
          <w:fldChar w:fldCharType="end"/>
        </w:r>
      </w:hyperlink>
    </w:p>
    <w:p w14:paraId="5654797B" w14:textId="30CE1968" w:rsidR="009450EA" w:rsidRDefault="002B459B">
      <w:pPr>
        <w:pStyle w:val="TOC1"/>
        <w:rPr>
          <w:rFonts w:asciiTheme="minorHAnsi" w:hAnsiTheme="minorHAnsi"/>
          <w:b w:val="0"/>
          <w:szCs w:val="22"/>
          <w:lang w:eastAsia="en-AU"/>
        </w:rPr>
      </w:pPr>
      <w:hyperlink w:anchor="_Toc106272588" w:history="1">
        <w:r w:rsidR="009450EA" w:rsidRPr="00BA2128">
          <w:rPr>
            <w:rStyle w:val="Hyperlink"/>
          </w:rPr>
          <w:t>6</w:t>
        </w:r>
        <w:r w:rsidR="009450EA">
          <w:rPr>
            <w:rFonts w:asciiTheme="minorHAnsi" w:hAnsiTheme="minorHAnsi"/>
            <w:b w:val="0"/>
            <w:szCs w:val="22"/>
            <w:lang w:eastAsia="en-AU"/>
          </w:rPr>
          <w:tab/>
        </w:r>
        <w:r w:rsidR="009450EA" w:rsidRPr="00BA2128">
          <w:rPr>
            <w:rStyle w:val="Hyperlink"/>
          </w:rPr>
          <w:t>Therapy Supports</w:t>
        </w:r>
        <w:r w:rsidR="009450EA">
          <w:rPr>
            <w:webHidden/>
          </w:rPr>
          <w:tab/>
        </w:r>
        <w:r w:rsidR="009450EA">
          <w:rPr>
            <w:webHidden/>
          </w:rPr>
          <w:fldChar w:fldCharType="begin"/>
        </w:r>
        <w:r w:rsidR="009450EA">
          <w:rPr>
            <w:webHidden/>
          </w:rPr>
          <w:instrText xml:space="preserve"> PAGEREF _Toc106272588 \h </w:instrText>
        </w:r>
        <w:r w:rsidR="009450EA">
          <w:rPr>
            <w:webHidden/>
          </w:rPr>
        </w:r>
        <w:r w:rsidR="009450EA">
          <w:rPr>
            <w:webHidden/>
          </w:rPr>
          <w:fldChar w:fldCharType="separate"/>
        </w:r>
        <w:r w:rsidR="0015299C">
          <w:rPr>
            <w:webHidden/>
          </w:rPr>
          <w:t>106</w:t>
        </w:r>
        <w:r w:rsidR="009450EA">
          <w:rPr>
            <w:webHidden/>
          </w:rPr>
          <w:fldChar w:fldCharType="end"/>
        </w:r>
      </w:hyperlink>
    </w:p>
    <w:p w14:paraId="01C54BFD" w14:textId="4D48244C" w:rsidR="009450EA" w:rsidRDefault="002B459B">
      <w:pPr>
        <w:pStyle w:val="TOC2"/>
        <w:tabs>
          <w:tab w:val="left" w:pos="1134"/>
        </w:tabs>
        <w:rPr>
          <w:rFonts w:asciiTheme="minorHAnsi" w:hAnsiTheme="minorHAnsi"/>
          <w:szCs w:val="22"/>
          <w:lang w:eastAsia="en-AU"/>
        </w:rPr>
      </w:pPr>
      <w:hyperlink w:anchor="_Toc106272589" w:history="1">
        <w:r w:rsidR="009450EA" w:rsidRPr="00BA2128">
          <w:rPr>
            <w:rStyle w:val="Hyperlink"/>
          </w:rPr>
          <w:t>6.1</w:t>
        </w:r>
        <w:r w:rsidR="009450EA">
          <w:rPr>
            <w:rFonts w:asciiTheme="minorHAnsi" w:hAnsiTheme="minorHAnsi"/>
            <w:szCs w:val="22"/>
            <w:lang w:eastAsia="en-AU"/>
          </w:rPr>
          <w:tab/>
        </w:r>
        <w:r w:rsidR="009450EA" w:rsidRPr="00BA2128">
          <w:rPr>
            <w:rStyle w:val="Hyperlink"/>
          </w:rPr>
          <w:t>Background</w:t>
        </w:r>
        <w:r w:rsidR="009450EA">
          <w:rPr>
            <w:webHidden/>
          </w:rPr>
          <w:tab/>
        </w:r>
        <w:r w:rsidR="009450EA">
          <w:rPr>
            <w:webHidden/>
          </w:rPr>
          <w:fldChar w:fldCharType="begin"/>
        </w:r>
        <w:r w:rsidR="009450EA">
          <w:rPr>
            <w:webHidden/>
          </w:rPr>
          <w:instrText xml:space="preserve"> PAGEREF _Toc106272589 \h </w:instrText>
        </w:r>
        <w:r w:rsidR="009450EA">
          <w:rPr>
            <w:webHidden/>
          </w:rPr>
        </w:r>
        <w:r w:rsidR="009450EA">
          <w:rPr>
            <w:webHidden/>
          </w:rPr>
          <w:fldChar w:fldCharType="separate"/>
        </w:r>
        <w:r w:rsidR="0015299C">
          <w:rPr>
            <w:webHidden/>
          </w:rPr>
          <w:t>106</w:t>
        </w:r>
        <w:r w:rsidR="009450EA">
          <w:rPr>
            <w:webHidden/>
          </w:rPr>
          <w:fldChar w:fldCharType="end"/>
        </w:r>
      </w:hyperlink>
    </w:p>
    <w:p w14:paraId="0900D665" w14:textId="5849796A" w:rsidR="009450EA" w:rsidRDefault="002B459B">
      <w:pPr>
        <w:pStyle w:val="TOC2"/>
        <w:tabs>
          <w:tab w:val="left" w:pos="1134"/>
        </w:tabs>
        <w:rPr>
          <w:rFonts w:asciiTheme="minorHAnsi" w:hAnsiTheme="minorHAnsi"/>
          <w:szCs w:val="22"/>
          <w:lang w:eastAsia="en-AU"/>
        </w:rPr>
      </w:pPr>
      <w:hyperlink w:anchor="_Toc106272590" w:history="1">
        <w:r w:rsidR="009450EA" w:rsidRPr="00BA2128">
          <w:rPr>
            <w:rStyle w:val="Hyperlink"/>
          </w:rPr>
          <w:t>6.2</w:t>
        </w:r>
        <w:r w:rsidR="009450EA">
          <w:rPr>
            <w:rFonts w:asciiTheme="minorHAnsi" w:hAnsiTheme="minorHAnsi"/>
            <w:szCs w:val="22"/>
            <w:lang w:eastAsia="en-AU"/>
          </w:rPr>
          <w:tab/>
        </w:r>
        <w:r w:rsidR="009450EA" w:rsidRPr="00BA2128">
          <w:rPr>
            <w:rStyle w:val="Hyperlink"/>
          </w:rPr>
          <w:t>Feedback from consultations</w:t>
        </w:r>
        <w:r w:rsidR="009450EA">
          <w:rPr>
            <w:webHidden/>
          </w:rPr>
          <w:tab/>
        </w:r>
        <w:r w:rsidR="009450EA">
          <w:rPr>
            <w:webHidden/>
          </w:rPr>
          <w:fldChar w:fldCharType="begin"/>
        </w:r>
        <w:r w:rsidR="009450EA">
          <w:rPr>
            <w:webHidden/>
          </w:rPr>
          <w:instrText xml:space="preserve"> PAGEREF _Toc106272590 \h </w:instrText>
        </w:r>
        <w:r w:rsidR="009450EA">
          <w:rPr>
            <w:webHidden/>
          </w:rPr>
        </w:r>
        <w:r w:rsidR="009450EA">
          <w:rPr>
            <w:webHidden/>
          </w:rPr>
          <w:fldChar w:fldCharType="separate"/>
        </w:r>
        <w:r w:rsidR="0015299C">
          <w:rPr>
            <w:webHidden/>
          </w:rPr>
          <w:t>112</w:t>
        </w:r>
        <w:r w:rsidR="009450EA">
          <w:rPr>
            <w:webHidden/>
          </w:rPr>
          <w:fldChar w:fldCharType="end"/>
        </w:r>
      </w:hyperlink>
    </w:p>
    <w:p w14:paraId="002D9DFD" w14:textId="10352C79" w:rsidR="009450EA" w:rsidRDefault="002B459B">
      <w:pPr>
        <w:pStyle w:val="TOC2"/>
        <w:tabs>
          <w:tab w:val="left" w:pos="1134"/>
        </w:tabs>
        <w:rPr>
          <w:rFonts w:asciiTheme="minorHAnsi" w:hAnsiTheme="minorHAnsi"/>
          <w:szCs w:val="22"/>
          <w:lang w:eastAsia="en-AU"/>
        </w:rPr>
      </w:pPr>
      <w:hyperlink w:anchor="_Toc106272591" w:history="1">
        <w:r w:rsidR="009450EA" w:rsidRPr="00BA2128">
          <w:rPr>
            <w:rStyle w:val="Hyperlink"/>
          </w:rPr>
          <w:t>6.3</w:t>
        </w:r>
        <w:r w:rsidR="009450EA">
          <w:rPr>
            <w:rFonts w:asciiTheme="minorHAnsi" w:hAnsiTheme="minorHAnsi"/>
            <w:szCs w:val="22"/>
            <w:lang w:eastAsia="en-AU"/>
          </w:rPr>
          <w:tab/>
        </w:r>
        <w:r w:rsidR="009450EA" w:rsidRPr="00BA2128">
          <w:rPr>
            <w:rStyle w:val="Hyperlink"/>
          </w:rPr>
          <w:t>NDIS Share of the Market for Therapy</w:t>
        </w:r>
        <w:r w:rsidR="009450EA">
          <w:rPr>
            <w:webHidden/>
          </w:rPr>
          <w:tab/>
        </w:r>
        <w:r w:rsidR="009450EA">
          <w:rPr>
            <w:webHidden/>
          </w:rPr>
          <w:fldChar w:fldCharType="begin"/>
        </w:r>
        <w:r w:rsidR="009450EA">
          <w:rPr>
            <w:webHidden/>
          </w:rPr>
          <w:instrText xml:space="preserve"> PAGEREF _Toc106272591 \h </w:instrText>
        </w:r>
        <w:r w:rsidR="009450EA">
          <w:rPr>
            <w:webHidden/>
          </w:rPr>
        </w:r>
        <w:r w:rsidR="009450EA">
          <w:rPr>
            <w:webHidden/>
          </w:rPr>
          <w:fldChar w:fldCharType="separate"/>
        </w:r>
        <w:r w:rsidR="0015299C">
          <w:rPr>
            <w:webHidden/>
          </w:rPr>
          <w:t>113</w:t>
        </w:r>
        <w:r w:rsidR="009450EA">
          <w:rPr>
            <w:webHidden/>
          </w:rPr>
          <w:fldChar w:fldCharType="end"/>
        </w:r>
      </w:hyperlink>
    </w:p>
    <w:p w14:paraId="7112AD58" w14:textId="5794E7B8" w:rsidR="009450EA" w:rsidRDefault="002B459B">
      <w:pPr>
        <w:pStyle w:val="TOC2"/>
        <w:tabs>
          <w:tab w:val="left" w:pos="1134"/>
        </w:tabs>
        <w:rPr>
          <w:rFonts w:asciiTheme="minorHAnsi" w:hAnsiTheme="minorHAnsi"/>
          <w:szCs w:val="22"/>
          <w:lang w:eastAsia="en-AU"/>
        </w:rPr>
      </w:pPr>
      <w:hyperlink w:anchor="_Toc106272592" w:history="1">
        <w:r w:rsidR="009450EA" w:rsidRPr="00BA2128">
          <w:rPr>
            <w:rStyle w:val="Hyperlink"/>
          </w:rPr>
          <w:t>6.4</w:t>
        </w:r>
        <w:r w:rsidR="009450EA">
          <w:rPr>
            <w:rFonts w:asciiTheme="minorHAnsi" w:hAnsiTheme="minorHAnsi"/>
            <w:szCs w:val="22"/>
            <w:lang w:eastAsia="en-AU"/>
          </w:rPr>
          <w:tab/>
        </w:r>
        <w:r w:rsidR="009450EA" w:rsidRPr="00BA2128">
          <w:rPr>
            <w:rStyle w:val="Hyperlink"/>
          </w:rPr>
          <w:t>Registration and Employment Statistics</w:t>
        </w:r>
        <w:r w:rsidR="009450EA">
          <w:rPr>
            <w:webHidden/>
          </w:rPr>
          <w:tab/>
        </w:r>
        <w:r w:rsidR="009450EA">
          <w:rPr>
            <w:webHidden/>
          </w:rPr>
          <w:fldChar w:fldCharType="begin"/>
        </w:r>
        <w:r w:rsidR="009450EA">
          <w:rPr>
            <w:webHidden/>
          </w:rPr>
          <w:instrText xml:space="preserve"> PAGEREF _Toc106272592 \h </w:instrText>
        </w:r>
        <w:r w:rsidR="009450EA">
          <w:rPr>
            <w:webHidden/>
          </w:rPr>
        </w:r>
        <w:r w:rsidR="009450EA">
          <w:rPr>
            <w:webHidden/>
          </w:rPr>
          <w:fldChar w:fldCharType="separate"/>
        </w:r>
        <w:r w:rsidR="0015299C">
          <w:rPr>
            <w:webHidden/>
          </w:rPr>
          <w:t>114</w:t>
        </w:r>
        <w:r w:rsidR="009450EA">
          <w:rPr>
            <w:webHidden/>
          </w:rPr>
          <w:fldChar w:fldCharType="end"/>
        </w:r>
      </w:hyperlink>
    </w:p>
    <w:p w14:paraId="7490EDA0" w14:textId="079FC03A" w:rsidR="009450EA" w:rsidRDefault="002B459B">
      <w:pPr>
        <w:pStyle w:val="TOC2"/>
        <w:tabs>
          <w:tab w:val="left" w:pos="1134"/>
        </w:tabs>
        <w:rPr>
          <w:rFonts w:asciiTheme="minorHAnsi" w:hAnsiTheme="minorHAnsi"/>
          <w:szCs w:val="22"/>
          <w:lang w:eastAsia="en-AU"/>
        </w:rPr>
      </w:pPr>
      <w:hyperlink w:anchor="_Toc106272593" w:history="1">
        <w:r w:rsidR="009450EA" w:rsidRPr="00BA2128">
          <w:rPr>
            <w:rStyle w:val="Hyperlink"/>
          </w:rPr>
          <w:t>6.5</w:t>
        </w:r>
        <w:r w:rsidR="009450EA">
          <w:rPr>
            <w:rFonts w:asciiTheme="minorHAnsi" w:hAnsiTheme="minorHAnsi"/>
            <w:szCs w:val="22"/>
            <w:lang w:eastAsia="en-AU"/>
          </w:rPr>
          <w:tab/>
        </w:r>
        <w:r w:rsidR="009450EA" w:rsidRPr="00BA2128">
          <w:rPr>
            <w:rStyle w:val="Hyperlink"/>
          </w:rPr>
          <w:t>Private Billing Rates</w:t>
        </w:r>
        <w:r w:rsidR="009450EA">
          <w:rPr>
            <w:webHidden/>
          </w:rPr>
          <w:tab/>
        </w:r>
        <w:r w:rsidR="009450EA">
          <w:rPr>
            <w:webHidden/>
          </w:rPr>
          <w:fldChar w:fldCharType="begin"/>
        </w:r>
        <w:r w:rsidR="009450EA">
          <w:rPr>
            <w:webHidden/>
          </w:rPr>
          <w:instrText xml:space="preserve"> PAGEREF _Toc106272593 \h </w:instrText>
        </w:r>
        <w:r w:rsidR="009450EA">
          <w:rPr>
            <w:webHidden/>
          </w:rPr>
        </w:r>
        <w:r w:rsidR="009450EA">
          <w:rPr>
            <w:webHidden/>
          </w:rPr>
          <w:fldChar w:fldCharType="separate"/>
        </w:r>
        <w:r w:rsidR="0015299C">
          <w:rPr>
            <w:webHidden/>
          </w:rPr>
          <w:t>116</w:t>
        </w:r>
        <w:r w:rsidR="009450EA">
          <w:rPr>
            <w:webHidden/>
          </w:rPr>
          <w:fldChar w:fldCharType="end"/>
        </w:r>
      </w:hyperlink>
    </w:p>
    <w:p w14:paraId="76F90098" w14:textId="4E42C5A2" w:rsidR="009450EA" w:rsidRDefault="002B459B">
      <w:pPr>
        <w:pStyle w:val="TOC2"/>
        <w:tabs>
          <w:tab w:val="left" w:pos="1134"/>
        </w:tabs>
        <w:rPr>
          <w:rFonts w:asciiTheme="minorHAnsi" w:hAnsiTheme="minorHAnsi"/>
          <w:szCs w:val="22"/>
          <w:lang w:eastAsia="en-AU"/>
        </w:rPr>
      </w:pPr>
      <w:hyperlink w:anchor="_Toc106272594" w:history="1">
        <w:r w:rsidR="009450EA" w:rsidRPr="00BA2128">
          <w:rPr>
            <w:rStyle w:val="Hyperlink"/>
          </w:rPr>
          <w:t>6.6</w:t>
        </w:r>
        <w:r w:rsidR="009450EA">
          <w:rPr>
            <w:rFonts w:asciiTheme="minorHAnsi" w:hAnsiTheme="minorHAnsi"/>
            <w:szCs w:val="22"/>
            <w:lang w:eastAsia="en-AU"/>
          </w:rPr>
          <w:tab/>
        </w:r>
        <w:r w:rsidR="009450EA" w:rsidRPr="00BA2128">
          <w:rPr>
            <w:rStyle w:val="Hyperlink"/>
          </w:rPr>
          <w:t>Comparable Schemes</w:t>
        </w:r>
        <w:r w:rsidR="009450EA">
          <w:rPr>
            <w:webHidden/>
          </w:rPr>
          <w:tab/>
        </w:r>
        <w:r w:rsidR="009450EA">
          <w:rPr>
            <w:webHidden/>
          </w:rPr>
          <w:fldChar w:fldCharType="begin"/>
        </w:r>
        <w:r w:rsidR="009450EA">
          <w:rPr>
            <w:webHidden/>
          </w:rPr>
          <w:instrText xml:space="preserve"> PAGEREF _Toc106272594 \h </w:instrText>
        </w:r>
        <w:r w:rsidR="009450EA">
          <w:rPr>
            <w:webHidden/>
          </w:rPr>
        </w:r>
        <w:r w:rsidR="009450EA">
          <w:rPr>
            <w:webHidden/>
          </w:rPr>
          <w:fldChar w:fldCharType="separate"/>
        </w:r>
        <w:r w:rsidR="0015299C">
          <w:rPr>
            <w:webHidden/>
          </w:rPr>
          <w:t>118</w:t>
        </w:r>
        <w:r w:rsidR="009450EA">
          <w:rPr>
            <w:webHidden/>
          </w:rPr>
          <w:fldChar w:fldCharType="end"/>
        </w:r>
      </w:hyperlink>
    </w:p>
    <w:p w14:paraId="4998AF98" w14:textId="31367C83" w:rsidR="009450EA" w:rsidRDefault="002B459B">
      <w:pPr>
        <w:pStyle w:val="TOC2"/>
        <w:tabs>
          <w:tab w:val="left" w:pos="1134"/>
        </w:tabs>
        <w:rPr>
          <w:rFonts w:asciiTheme="minorHAnsi" w:hAnsiTheme="minorHAnsi"/>
          <w:szCs w:val="22"/>
          <w:lang w:eastAsia="en-AU"/>
        </w:rPr>
      </w:pPr>
      <w:hyperlink w:anchor="_Toc106272595" w:history="1">
        <w:r w:rsidR="009450EA" w:rsidRPr="00BA2128">
          <w:rPr>
            <w:rStyle w:val="Hyperlink"/>
          </w:rPr>
          <w:t>6.7</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_Toc106272595 \h </w:instrText>
        </w:r>
        <w:r w:rsidR="009450EA">
          <w:rPr>
            <w:webHidden/>
          </w:rPr>
        </w:r>
        <w:r w:rsidR="009450EA">
          <w:rPr>
            <w:webHidden/>
          </w:rPr>
          <w:fldChar w:fldCharType="separate"/>
        </w:r>
        <w:r w:rsidR="0015299C">
          <w:rPr>
            <w:webHidden/>
          </w:rPr>
          <w:t>119</w:t>
        </w:r>
        <w:r w:rsidR="009450EA">
          <w:rPr>
            <w:webHidden/>
          </w:rPr>
          <w:fldChar w:fldCharType="end"/>
        </w:r>
      </w:hyperlink>
    </w:p>
    <w:p w14:paraId="0195351C" w14:textId="26D8F728" w:rsidR="009450EA" w:rsidRDefault="002B459B">
      <w:pPr>
        <w:pStyle w:val="TOC2"/>
        <w:tabs>
          <w:tab w:val="left" w:pos="1134"/>
        </w:tabs>
        <w:rPr>
          <w:rFonts w:asciiTheme="minorHAnsi" w:hAnsiTheme="minorHAnsi"/>
          <w:szCs w:val="22"/>
          <w:lang w:eastAsia="en-AU"/>
        </w:rPr>
      </w:pPr>
      <w:hyperlink w:anchor="_Toc106272596" w:history="1">
        <w:r w:rsidR="009450EA" w:rsidRPr="00BA2128">
          <w:rPr>
            <w:rStyle w:val="Hyperlink"/>
          </w:rPr>
          <w:t>6.8</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_Toc106272596 \h </w:instrText>
        </w:r>
        <w:r w:rsidR="009450EA">
          <w:rPr>
            <w:webHidden/>
          </w:rPr>
        </w:r>
        <w:r w:rsidR="009450EA">
          <w:rPr>
            <w:webHidden/>
          </w:rPr>
          <w:fldChar w:fldCharType="separate"/>
        </w:r>
        <w:r w:rsidR="0015299C">
          <w:rPr>
            <w:webHidden/>
          </w:rPr>
          <w:t>124</w:t>
        </w:r>
        <w:r w:rsidR="009450EA">
          <w:rPr>
            <w:webHidden/>
          </w:rPr>
          <w:fldChar w:fldCharType="end"/>
        </w:r>
      </w:hyperlink>
    </w:p>
    <w:p w14:paraId="5423334F" w14:textId="30ECE0E6" w:rsidR="009450EA" w:rsidRDefault="002B459B">
      <w:pPr>
        <w:pStyle w:val="TOC1"/>
        <w:rPr>
          <w:rFonts w:asciiTheme="minorHAnsi" w:hAnsiTheme="minorHAnsi"/>
          <w:b w:val="0"/>
          <w:szCs w:val="22"/>
          <w:lang w:eastAsia="en-AU"/>
        </w:rPr>
      </w:pPr>
      <w:hyperlink w:anchor="_Toc106272597" w:history="1">
        <w:r w:rsidR="009450EA" w:rsidRPr="00BA2128">
          <w:rPr>
            <w:rStyle w:val="Hyperlink"/>
          </w:rPr>
          <w:t>7</w:t>
        </w:r>
        <w:r w:rsidR="009450EA">
          <w:rPr>
            <w:rFonts w:asciiTheme="minorHAnsi" w:hAnsiTheme="minorHAnsi"/>
            <w:b w:val="0"/>
            <w:szCs w:val="22"/>
            <w:lang w:eastAsia="en-AU"/>
          </w:rPr>
          <w:tab/>
        </w:r>
        <w:r w:rsidR="009450EA" w:rsidRPr="00BA2128">
          <w:rPr>
            <w:rStyle w:val="Hyperlink"/>
          </w:rPr>
          <w:t>Nursing Supports</w:t>
        </w:r>
        <w:r w:rsidR="009450EA">
          <w:rPr>
            <w:webHidden/>
          </w:rPr>
          <w:tab/>
        </w:r>
        <w:r w:rsidR="009450EA">
          <w:rPr>
            <w:webHidden/>
          </w:rPr>
          <w:fldChar w:fldCharType="begin"/>
        </w:r>
        <w:r w:rsidR="009450EA">
          <w:rPr>
            <w:webHidden/>
          </w:rPr>
          <w:instrText xml:space="preserve"> PAGEREF _Toc106272597 \h </w:instrText>
        </w:r>
        <w:r w:rsidR="009450EA">
          <w:rPr>
            <w:webHidden/>
          </w:rPr>
        </w:r>
        <w:r w:rsidR="009450EA">
          <w:rPr>
            <w:webHidden/>
          </w:rPr>
          <w:fldChar w:fldCharType="separate"/>
        </w:r>
        <w:r w:rsidR="0015299C">
          <w:rPr>
            <w:webHidden/>
          </w:rPr>
          <w:t>126</w:t>
        </w:r>
        <w:r w:rsidR="009450EA">
          <w:rPr>
            <w:webHidden/>
          </w:rPr>
          <w:fldChar w:fldCharType="end"/>
        </w:r>
      </w:hyperlink>
    </w:p>
    <w:p w14:paraId="65744A1F" w14:textId="68A36FEB" w:rsidR="009450EA" w:rsidRDefault="002B459B">
      <w:pPr>
        <w:pStyle w:val="TOC2"/>
        <w:tabs>
          <w:tab w:val="left" w:pos="1134"/>
        </w:tabs>
        <w:rPr>
          <w:rFonts w:asciiTheme="minorHAnsi" w:hAnsiTheme="minorHAnsi"/>
          <w:szCs w:val="22"/>
          <w:lang w:eastAsia="en-AU"/>
        </w:rPr>
      </w:pPr>
      <w:hyperlink w:anchor="_Toc106272598" w:history="1">
        <w:r w:rsidR="009450EA" w:rsidRPr="00BA2128">
          <w:rPr>
            <w:rStyle w:val="Hyperlink"/>
          </w:rPr>
          <w:t>7.1</w:t>
        </w:r>
        <w:r w:rsidR="009450EA">
          <w:rPr>
            <w:rFonts w:asciiTheme="minorHAnsi" w:hAnsiTheme="minorHAnsi"/>
            <w:szCs w:val="22"/>
            <w:lang w:eastAsia="en-AU"/>
          </w:rPr>
          <w:tab/>
        </w:r>
        <w:r w:rsidR="009450EA" w:rsidRPr="00BA2128">
          <w:rPr>
            <w:rStyle w:val="Hyperlink"/>
          </w:rPr>
          <w:t>Current Arrangements</w:t>
        </w:r>
        <w:r w:rsidR="009450EA">
          <w:rPr>
            <w:webHidden/>
          </w:rPr>
          <w:tab/>
        </w:r>
        <w:r w:rsidR="009450EA">
          <w:rPr>
            <w:webHidden/>
          </w:rPr>
          <w:fldChar w:fldCharType="begin"/>
        </w:r>
        <w:r w:rsidR="009450EA">
          <w:rPr>
            <w:webHidden/>
          </w:rPr>
          <w:instrText xml:space="preserve"> PAGEREF _Toc106272598 \h </w:instrText>
        </w:r>
        <w:r w:rsidR="009450EA">
          <w:rPr>
            <w:webHidden/>
          </w:rPr>
        </w:r>
        <w:r w:rsidR="009450EA">
          <w:rPr>
            <w:webHidden/>
          </w:rPr>
          <w:fldChar w:fldCharType="separate"/>
        </w:r>
        <w:r w:rsidR="0015299C">
          <w:rPr>
            <w:webHidden/>
          </w:rPr>
          <w:t>126</w:t>
        </w:r>
        <w:r w:rsidR="009450EA">
          <w:rPr>
            <w:webHidden/>
          </w:rPr>
          <w:fldChar w:fldCharType="end"/>
        </w:r>
      </w:hyperlink>
    </w:p>
    <w:p w14:paraId="394C6632" w14:textId="4421D194" w:rsidR="009450EA" w:rsidRDefault="002B459B">
      <w:pPr>
        <w:pStyle w:val="TOC2"/>
        <w:tabs>
          <w:tab w:val="left" w:pos="1134"/>
        </w:tabs>
        <w:rPr>
          <w:rFonts w:asciiTheme="minorHAnsi" w:hAnsiTheme="minorHAnsi"/>
          <w:szCs w:val="22"/>
          <w:lang w:eastAsia="en-AU"/>
        </w:rPr>
      </w:pPr>
      <w:hyperlink w:anchor="_Toc106272599" w:history="1">
        <w:r w:rsidR="009450EA" w:rsidRPr="00BA2128">
          <w:rPr>
            <w:rStyle w:val="Hyperlink"/>
          </w:rPr>
          <w:t>7.2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_Toc106272599 \h </w:instrText>
        </w:r>
        <w:r w:rsidR="009450EA">
          <w:rPr>
            <w:webHidden/>
          </w:rPr>
        </w:r>
        <w:r w:rsidR="009450EA">
          <w:rPr>
            <w:webHidden/>
          </w:rPr>
          <w:fldChar w:fldCharType="separate"/>
        </w:r>
        <w:r w:rsidR="0015299C">
          <w:rPr>
            <w:webHidden/>
          </w:rPr>
          <w:t>131</w:t>
        </w:r>
        <w:r w:rsidR="009450EA">
          <w:rPr>
            <w:webHidden/>
          </w:rPr>
          <w:fldChar w:fldCharType="end"/>
        </w:r>
      </w:hyperlink>
    </w:p>
    <w:p w14:paraId="42F96B53" w14:textId="0CEA4531" w:rsidR="009450EA" w:rsidRDefault="002B459B">
      <w:pPr>
        <w:pStyle w:val="TOC2"/>
        <w:tabs>
          <w:tab w:val="left" w:pos="1134"/>
        </w:tabs>
        <w:rPr>
          <w:rFonts w:asciiTheme="minorHAnsi" w:hAnsiTheme="minorHAnsi"/>
          <w:szCs w:val="22"/>
          <w:lang w:eastAsia="en-AU"/>
        </w:rPr>
      </w:pPr>
      <w:hyperlink w:anchor="_Toc106272600" w:history="1">
        <w:r w:rsidR="009450EA" w:rsidRPr="00BA2128">
          <w:rPr>
            <w:rStyle w:val="Hyperlink"/>
          </w:rPr>
          <w:t>7.3</w:t>
        </w:r>
        <w:r w:rsidR="009450EA">
          <w:rPr>
            <w:rFonts w:asciiTheme="minorHAnsi" w:hAnsiTheme="minorHAnsi"/>
            <w:szCs w:val="22"/>
            <w:lang w:eastAsia="en-AU"/>
          </w:rPr>
          <w:tab/>
        </w:r>
        <w:r w:rsidR="009450EA" w:rsidRPr="00BA2128">
          <w:rPr>
            <w:rStyle w:val="Hyperlink"/>
          </w:rPr>
          <w:t>Registration and Employment Statistics</w:t>
        </w:r>
        <w:r w:rsidR="009450EA">
          <w:rPr>
            <w:webHidden/>
          </w:rPr>
          <w:tab/>
        </w:r>
        <w:r w:rsidR="009450EA">
          <w:rPr>
            <w:webHidden/>
          </w:rPr>
          <w:fldChar w:fldCharType="begin"/>
        </w:r>
        <w:r w:rsidR="009450EA">
          <w:rPr>
            <w:webHidden/>
          </w:rPr>
          <w:instrText xml:space="preserve"> PAGEREF _Toc106272600 \h </w:instrText>
        </w:r>
        <w:r w:rsidR="009450EA">
          <w:rPr>
            <w:webHidden/>
          </w:rPr>
        </w:r>
        <w:r w:rsidR="009450EA">
          <w:rPr>
            <w:webHidden/>
          </w:rPr>
          <w:fldChar w:fldCharType="separate"/>
        </w:r>
        <w:r w:rsidR="0015299C">
          <w:rPr>
            <w:webHidden/>
          </w:rPr>
          <w:t>131</w:t>
        </w:r>
        <w:r w:rsidR="009450EA">
          <w:rPr>
            <w:webHidden/>
          </w:rPr>
          <w:fldChar w:fldCharType="end"/>
        </w:r>
      </w:hyperlink>
    </w:p>
    <w:p w14:paraId="75971CDA" w14:textId="025DB961" w:rsidR="009450EA" w:rsidRDefault="002B459B">
      <w:pPr>
        <w:pStyle w:val="TOC2"/>
        <w:tabs>
          <w:tab w:val="left" w:pos="1134"/>
        </w:tabs>
        <w:rPr>
          <w:rFonts w:asciiTheme="minorHAnsi" w:hAnsiTheme="minorHAnsi"/>
          <w:szCs w:val="22"/>
          <w:lang w:eastAsia="en-AU"/>
        </w:rPr>
      </w:pPr>
      <w:hyperlink w:anchor="_Toc106272601" w:history="1">
        <w:r w:rsidR="009450EA" w:rsidRPr="00BA2128">
          <w:rPr>
            <w:rStyle w:val="Hyperlink"/>
          </w:rPr>
          <w:t>7.4</w:t>
        </w:r>
        <w:r w:rsidR="009450EA">
          <w:rPr>
            <w:rFonts w:asciiTheme="minorHAnsi" w:hAnsiTheme="minorHAnsi"/>
            <w:szCs w:val="22"/>
            <w:lang w:eastAsia="en-AU"/>
          </w:rPr>
          <w:tab/>
        </w:r>
        <w:r w:rsidR="009450EA" w:rsidRPr="00BA2128">
          <w:rPr>
            <w:rStyle w:val="Hyperlink"/>
          </w:rPr>
          <w:t>Comparisons to Other Schemes and Funding Programs</w:t>
        </w:r>
        <w:r w:rsidR="009450EA">
          <w:rPr>
            <w:webHidden/>
          </w:rPr>
          <w:tab/>
        </w:r>
        <w:r w:rsidR="009450EA">
          <w:rPr>
            <w:webHidden/>
          </w:rPr>
          <w:fldChar w:fldCharType="begin"/>
        </w:r>
        <w:r w:rsidR="009450EA">
          <w:rPr>
            <w:webHidden/>
          </w:rPr>
          <w:instrText xml:space="preserve"> PAGEREF _Toc106272601 \h </w:instrText>
        </w:r>
        <w:r w:rsidR="009450EA">
          <w:rPr>
            <w:webHidden/>
          </w:rPr>
        </w:r>
        <w:r w:rsidR="009450EA">
          <w:rPr>
            <w:webHidden/>
          </w:rPr>
          <w:fldChar w:fldCharType="separate"/>
        </w:r>
        <w:r w:rsidR="0015299C">
          <w:rPr>
            <w:webHidden/>
          </w:rPr>
          <w:t>133</w:t>
        </w:r>
        <w:r w:rsidR="009450EA">
          <w:rPr>
            <w:webHidden/>
          </w:rPr>
          <w:fldChar w:fldCharType="end"/>
        </w:r>
      </w:hyperlink>
    </w:p>
    <w:p w14:paraId="413ABEE5" w14:textId="11545FDA" w:rsidR="009450EA" w:rsidRDefault="002B459B">
      <w:pPr>
        <w:pStyle w:val="TOC2"/>
        <w:tabs>
          <w:tab w:val="left" w:pos="1134"/>
        </w:tabs>
        <w:rPr>
          <w:rFonts w:asciiTheme="minorHAnsi" w:hAnsiTheme="minorHAnsi"/>
          <w:szCs w:val="22"/>
          <w:lang w:eastAsia="en-AU"/>
        </w:rPr>
      </w:pPr>
      <w:hyperlink w:anchor="_Toc106272602" w:history="1">
        <w:r w:rsidR="009450EA" w:rsidRPr="00BA2128">
          <w:rPr>
            <w:rStyle w:val="Hyperlink"/>
          </w:rPr>
          <w:t>7.5</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_Toc106272602 \h </w:instrText>
        </w:r>
        <w:r w:rsidR="009450EA">
          <w:rPr>
            <w:webHidden/>
          </w:rPr>
        </w:r>
        <w:r w:rsidR="009450EA">
          <w:rPr>
            <w:webHidden/>
          </w:rPr>
          <w:fldChar w:fldCharType="separate"/>
        </w:r>
        <w:r w:rsidR="0015299C">
          <w:rPr>
            <w:webHidden/>
          </w:rPr>
          <w:t>137</w:t>
        </w:r>
        <w:r w:rsidR="009450EA">
          <w:rPr>
            <w:webHidden/>
          </w:rPr>
          <w:fldChar w:fldCharType="end"/>
        </w:r>
      </w:hyperlink>
    </w:p>
    <w:p w14:paraId="05BA4005" w14:textId="7BACC406" w:rsidR="009450EA" w:rsidRDefault="002B459B">
      <w:pPr>
        <w:pStyle w:val="TOC2"/>
        <w:tabs>
          <w:tab w:val="left" w:pos="1134"/>
        </w:tabs>
        <w:rPr>
          <w:rFonts w:asciiTheme="minorHAnsi" w:hAnsiTheme="minorHAnsi"/>
          <w:szCs w:val="22"/>
          <w:lang w:eastAsia="en-AU"/>
        </w:rPr>
      </w:pPr>
      <w:hyperlink w:anchor="_Toc106272603" w:history="1">
        <w:r w:rsidR="009450EA" w:rsidRPr="00BA2128">
          <w:rPr>
            <w:rStyle w:val="Hyperlink"/>
          </w:rPr>
          <w:t>7.6</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_Toc106272603 \h </w:instrText>
        </w:r>
        <w:r w:rsidR="009450EA">
          <w:rPr>
            <w:webHidden/>
          </w:rPr>
        </w:r>
        <w:r w:rsidR="009450EA">
          <w:rPr>
            <w:webHidden/>
          </w:rPr>
          <w:fldChar w:fldCharType="separate"/>
        </w:r>
        <w:r w:rsidR="0015299C">
          <w:rPr>
            <w:webHidden/>
          </w:rPr>
          <w:t>141</w:t>
        </w:r>
        <w:r w:rsidR="009450EA">
          <w:rPr>
            <w:webHidden/>
          </w:rPr>
          <w:fldChar w:fldCharType="end"/>
        </w:r>
      </w:hyperlink>
    </w:p>
    <w:p w14:paraId="5536B7B6" w14:textId="649FDC96" w:rsidR="009450EA" w:rsidRDefault="002B459B">
      <w:pPr>
        <w:pStyle w:val="TOC1"/>
        <w:rPr>
          <w:rFonts w:asciiTheme="minorHAnsi" w:hAnsiTheme="minorHAnsi"/>
          <w:b w:val="0"/>
          <w:szCs w:val="22"/>
          <w:lang w:eastAsia="en-AU"/>
        </w:rPr>
      </w:pPr>
      <w:hyperlink w:anchor="_Toc106272604" w:history="1">
        <w:r w:rsidR="009450EA" w:rsidRPr="00BA2128">
          <w:rPr>
            <w:rStyle w:val="Hyperlink"/>
          </w:rPr>
          <w:t>8</w:t>
        </w:r>
        <w:r w:rsidR="009450EA">
          <w:rPr>
            <w:rFonts w:asciiTheme="minorHAnsi" w:hAnsiTheme="minorHAnsi"/>
            <w:b w:val="0"/>
            <w:szCs w:val="22"/>
            <w:lang w:eastAsia="en-AU"/>
          </w:rPr>
          <w:tab/>
        </w:r>
        <w:r w:rsidR="009450EA" w:rsidRPr="00BA2128">
          <w:rPr>
            <w:rStyle w:val="Hyperlink"/>
          </w:rPr>
          <w:t>Plan Management Supports</w:t>
        </w:r>
        <w:r w:rsidR="009450EA">
          <w:rPr>
            <w:webHidden/>
          </w:rPr>
          <w:tab/>
        </w:r>
        <w:r w:rsidR="009450EA">
          <w:rPr>
            <w:webHidden/>
          </w:rPr>
          <w:fldChar w:fldCharType="begin"/>
        </w:r>
        <w:r w:rsidR="009450EA">
          <w:rPr>
            <w:webHidden/>
          </w:rPr>
          <w:instrText xml:space="preserve"> PAGEREF _Toc106272604 \h </w:instrText>
        </w:r>
        <w:r w:rsidR="009450EA">
          <w:rPr>
            <w:webHidden/>
          </w:rPr>
        </w:r>
        <w:r w:rsidR="009450EA">
          <w:rPr>
            <w:webHidden/>
          </w:rPr>
          <w:fldChar w:fldCharType="separate"/>
        </w:r>
        <w:r w:rsidR="0015299C">
          <w:rPr>
            <w:webHidden/>
          </w:rPr>
          <w:t>145</w:t>
        </w:r>
        <w:r w:rsidR="009450EA">
          <w:rPr>
            <w:webHidden/>
          </w:rPr>
          <w:fldChar w:fldCharType="end"/>
        </w:r>
      </w:hyperlink>
    </w:p>
    <w:p w14:paraId="2F32AE4A" w14:textId="61DADD17" w:rsidR="009450EA" w:rsidRDefault="002B459B">
      <w:pPr>
        <w:pStyle w:val="TOC2"/>
        <w:tabs>
          <w:tab w:val="left" w:pos="1134"/>
        </w:tabs>
        <w:rPr>
          <w:rFonts w:asciiTheme="minorHAnsi" w:hAnsiTheme="minorHAnsi"/>
          <w:szCs w:val="22"/>
          <w:lang w:eastAsia="en-AU"/>
        </w:rPr>
      </w:pPr>
      <w:hyperlink w:anchor="_Toc106272605" w:history="1">
        <w:r w:rsidR="009450EA" w:rsidRPr="00BA2128">
          <w:rPr>
            <w:rStyle w:val="Hyperlink"/>
          </w:rPr>
          <w:t>8.1</w:t>
        </w:r>
        <w:r w:rsidR="009450EA">
          <w:rPr>
            <w:rFonts w:asciiTheme="minorHAnsi" w:hAnsiTheme="minorHAnsi"/>
            <w:szCs w:val="22"/>
            <w:lang w:eastAsia="en-AU"/>
          </w:rPr>
          <w:tab/>
        </w:r>
        <w:r w:rsidR="009450EA" w:rsidRPr="00BA2128">
          <w:rPr>
            <w:rStyle w:val="Hyperlink"/>
          </w:rPr>
          <w:t>Current Arrangements</w:t>
        </w:r>
        <w:r w:rsidR="009450EA">
          <w:rPr>
            <w:webHidden/>
          </w:rPr>
          <w:tab/>
        </w:r>
        <w:r w:rsidR="009450EA">
          <w:rPr>
            <w:webHidden/>
          </w:rPr>
          <w:fldChar w:fldCharType="begin"/>
        </w:r>
        <w:r w:rsidR="009450EA">
          <w:rPr>
            <w:webHidden/>
          </w:rPr>
          <w:instrText xml:space="preserve"> PAGEREF _Toc106272605 \h </w:instrText>
        </w:r>
        <w:r w:rsidR="009450EA">
          <w:rPr>
            <w:webHidden/>
          </w:rPr>
        </w:r>
        <w:r w:rsidR="009450EA">
          <w:rPr>
            <w:webHidden/>
          </w:rPr>
          <w:fldChar w:fldCharType="separate"/>
        </w:r>
        <w:r w:rsidR="0015299C">
          <w:rPr>
            <w:webHidden/>
          </w:rPr>
          <w:t>145</w:t>
        </w:r>
        <w:r w:rsidR="009450EA">
          <w:rPr>
            <w:webHidden/>
          </w:rPr>
          <w:fldChar w:fldCharType="end"/>
        </w:r>
      </w:hyperlink>
    </w:p>
    <w:p w14:paraId="4655194F" w14:textId="2B1430A3" w:rsidR="009450EA" w:rsidRDefault="002B459B">
      <w:pPr>
        <w:pStyle w:val="TOC2"/>
        <w:tabs>
          <w:tab w:val="left" w:pos="1134"/>
        </w:tabs>
        <w:rPr>
          <w:rFonts w:asciiTheme="minorHAnsi" w:hAnsiTheme="minorHAnsi"/>
          <w:szCs w:val="22"/>
          <w:lang w:eastAsia="en-AU"/>
        </w:rPr>
      </w:pPr>
      <w:hyperlink w:anchor="_Toc106272606" w:history="1">
        <w:r w:rsidR="009450EA" w:rsidRPr="00BA2128">
          <w:rPr>
            <w:rStyle w:val="Hyperlink"/>
          </w:rPr>
          <w:t>8.2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_Toc106272606 \h </w:instrText>
        </w:r>
        <w:r w:rsidR="009450EA">
          <w:rPr>
            <w:webHidden/>
          </w:rPr>
        </w:r>
        <w:r w:rsidR="009450EA">
          <w:rPr>
            <w:webHidden/>
          </w:rPr>
          <w:fldChar w:fldCharType="separate"/>
        </w:r>
        <w:r w:rsidR="0015299C">
          <w:rPr>
            <w:webHidden/>
          </w:rPr>
          <w:t>149</w:t>
        </w:r>
        <w:r w:rsidR="009450EA">
          <w:rPr>
            <w:webHidden/>
          </w:rPr>
          <w:fldChar w:fldCharType="end"/>
        </w:r>
      </w:hyperlink>
    </w:p>
    <w:p w14:paraId="49B8D007" w14:textId="060F3812" w:rsidR="009450EA" w:rsidRDefault="002B459B">
      <w:pPr>
        <w:pStyle w:val="TOC2"/>
        <w:tabs>
          <w:tab w:val="left" w:pos="1134"/>
        </w:tabs>
        <w:rPr>
          <w:rFonts w:asciiTheme="minorHAnsi" w:hAnsiTheme="minorHAnsi"/>
          <w:szCs w:val="22"/>
          <w:lang w:eastAsia="en-AU"/>
        </w:rPr>
      </w:pPr>
      <w:hyperlink w:anchor="_Toc106272607" w:history="1">
        <w:r w:rsidR="009450EA" w:rsidRPr="00BA2128">
          <w:rPr>
            <w:rStyle w:val="Hyperlink"/>
          </w:rPr>
          <w:t>8.3</w:t>
        </w:r>
        <w:r w:rsidR="009450EA">
          <w:rPr>
            <w:rFonts w:asciiTheme="minorHAnsi" w:hAnsiTheme="minorHAnsi"/>
            <w:szCs w:val="22"/>
            <w:lang w:eastAsia="en-AU"/>
          </w:rPr>
          <w:tab/>
        </w:r>
        <w:r w:rsidR="009450EA" w:rsidRPr="00BA2128">
          <w:rPr>
            <w:rStyle w:val="Hyperlink"/>
          </w:rPr>
          <w:t>Financial Performance (Disability Intermediaries Australia Survey)</w:t>
        </w:r>
        <w:r w:rsidR="009450EA">
          <w:rPr>
            <w:webHidden/>
          </w:rPr>
          <w:tab/>
        </w:r>
        <w:r w:rsidR="009450EA">
          <w:rPr>
            <w:webHidden/>
          </w:rPr>
          <w:fldChar w:fldCharType="begin"/>
        </w:r>
        <w:r w:rsidR="009450EA">
          <w:rPr>
            <w:webHidden/>
          </w:rPr>
          <w:instrText xml:space="preserve"> PAGEREF _Toc106272607 \h </w:instrText>
        </w:r>
        <w:r w:rsidR="009450EA">
          <w:rPr>
            <w:webHidden/>
          </w:rPr>
        </w:r>
        <w:r w:rsidR="009450EA">
          <w:rPr>
            <w:webHidden/>
          </w:rPr>
          <w:fldChar w:fldCharType="separate"/>
        </w:r>
        <w:r w:rsidR="0015299C">
          <w:rPr>
            <w:webHidden/>
          </w:rPr>
          <w:t>150</w:t>
        </w:r>
        <w:r w:rsidR="009450EA">
          <w:rPr>
            <w:webHidden/>
          </w:rPr>
          <w:fldChar w:fldCharType="end"/>
        </w:r>
      </w:hyperlink>
    </w:p>
    <w:p w14:paraId="52117EB3" w14:textId="7DC9DFFE" w:rsidR="009450EA" w:rsidRDefault="002B459B">
      <w:pPr>
        <w:pStyle w:val="TOC2"/>
        <w:tabs>
          <w:tab w:val="left" w:pos="1134"/>
        </w:tabs>
        <w:rPr>
          <w:rFonts w:asciiTheme="minorHAnsi" w:hAnsiTheme="minorHAnsi"/>
          <w:szCs w:val="22"/>
          <w:lang w:eastAsia="en-AU"/>
        </w:rPr>
      </w:pPr>
      <w:hyperlink w:anchor="_Toc106272608" w:history="1">
        <w:r w:rsidR="009450EA" w:rsidRPr="00BA2128">
          <w:rPr>
            <w:rStyle w:val="Hyperlink"/>
          </w:rPr>
          <w:t>8.4</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_Toc106272608 \h </w:instrText>
        </w:r>
        <w:r w:rsidR="009450EA">
          <w:rPr>
            <w:webHidden/>
          </w:rPr>
        </w:r>
        <w:r w:rsidR="009450EA">
          <w:rPr>
            <w:webHidden/>
          </w:rPr>
          <w:fldChar w:fldCharType="separate"/>
        </w:r>
        <w:r w:rsidR="0015299C">
          <w:rPr>
            <w:webHidden/>
          </w:rPr>
          <w:t>151</w:t>
        </w:r>
        <w:r w:rsidR="009450EA">
          <w:rPr>
            <w:webHidden/>
          </w:rPr>
          <w:fldChar w:fldCharType="end"/>
        </w:r>
      </w:hyperlink>
    </w:p>
    <w:p w14:paraId="043670EC" w14:textId="41260A83" w:rsidR="009450EA" w:rsidRDefault="002B459B">
      <w:pPr>
        <w:pStyle w:val="TOC2"/>
        <w:tabs>
          <w:tab w:val="left" w:pos="1134"/>
        </w:tabs>
        <w:rPr>
          <w:rFonts w:asciiTheme="minorHAnsi" w:hAnsiTheme="minorHAnsi"/>
          <w:szCs w:val="22"/>
          <w:lang w:eastAsia="en-AU"/>
        </w:rPr>
      </w:pPr>
      <w:hyperlink w:anchor="_Toc106272609" w:history="1">
        <w:r w:rsidR="009450EA" w:rsidRPr="00BA2128">
          <w:rPr>
            <w:rStyle w:val="Hyperlink"/>
          </w:rPr>
          <w:t>8.5</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_Toc106272609 \h </w:instrText>
        </w:r>
        <w:r w:rsidR="009450EA">
          <w:rPr>
            <w:webHidden/>
          </w:rPr>
        </w:r>
        <w:r w:rsidR="009450EA">
          <w:rPr>
            <w:webHidden/>
          </w:rPr>
          <w:fldChar w:fldCharType="separate"/>
        </w:r>
        <w:r w:rsidR="0015299C">
          <w:rPr>
            <w:webHidden/>
          </w:rPr>
          <w:t>155</w:t>
        </w:r>
        <w:r w:rsidR="009450EA">
          <w:rPr>
            <w:webHidden/>
          </w:rPr>
          <w:fldChar w:fldCharType="end"/>
        </w:r>
      </w:hyperlink>
    </w:p>
    <w:p w14:paraId="3796C3AF" w14:textId="77D9943F" w:rsidR="009450EA" w:rsidRDefault="002B459B">
      <w:pPr>
        <w:pStyle w:val="TOC1"/>
        <w:rPr>
          <w:rFonts w:asciiTheme="minorHAnsi" w:hAnsiTheme="minorHAnsi"/>
          <w:b w:val="0"/>
          <w:szCs w:val="22"/>
          <w:lang w:eastAsia="en-AU"/>
        </w:rPr>
      </w:pPr>
      <w:hyperlink w:anchor="_Toc106272610" w:history="1">
        <w:r w:rsidR="009450EA" w:rsidRPr="00BA2128">
          <w:rPr>
            <w:rStyle w:val="Hyperlink"/>
          </w:rPr>
          <w:t>9</w:t>
        </w:r>
        <w:r w:rsidR="009450EA">
          <w:rPr>
            <w:rFonts w:asciiTheme="minorHAnsi" w:hAnsiTheme="minorHAnsi"/>
            <w:b w:val="0"/>
            <w:szCs w:val="22"/>
            <w:lang w:eastAsia="en-AU"/>
          </w:rPr>
          <w:tab/>
        </w:r>
        <w:r w:rsidR="009450EA" w:rsidRPr="00BA2128">
          <w:rPr>
            <w:rStyle w:val="Hyperlink"/>
          </w:rPr>
          <w:t>Support Coordination</w:t>
        </w:r>
        <w:r w:rsidR="009450EA">
          <w:rPr>
            <w:webHidden/>
          </w:rPr>
          <w:tab/>
        </w:r>
        <w:r w:rsidR="009450EA">
          <w:rPr>
            <w:webHidden/>
          </w:rPr>
          <w:fldChar w:fldCharType="begin"/>
        </w:r>
        <w:r w:rsidR="009450EA">
          <w:rPr>
            <w:webHidden/>
          </w:rPr>
          <w:instrText xml:space="preserve"> PAGEREF _Toc106272610 \h </w:instrText>
        </w:r>
        <w:r w:rsidR="009450EA">
          <w:rPr>
            <w:webHidden/>
          </w:rPr>
        </w:r>
        <w:r w:rsidR="009450EA">
          <w:rPr>
            <w:webHidden/>
          </w:rPr>
          <w:fldChar w:fldCharType="separate"/>
        </w:r>
        <w:r w:rsidR="0015299C">
          <w:rPr>
            <w:webHidden/>
          </w:rPr>
          <w:t>157</w:t>
        </w:r>
        <w:r w:rsidR="009450EA">
          <w:rPr>
            <w:webHidden/>
          </w:rPr>
          <w:fldChar w:fldCharType="end"/>
        </w:r>
      </w:hyperlink>
    </w:p>
    <w:p w14:paraId="2DDDE206" w14:textId="6CBAE042" w:rsidR="009450EA" w:rsidRDefault="002B459B">
      <w:pPr>
        <w:pStyle w:val="TOC2"/>
        <w:tabs>
          <w:tab w:val="left" w:pos="1134"/>
        </w:tabs>
        <w:rPr>
          <w:rFonts w:asciiTheme="minorHAnsi" w:hAnsiTheme="minorHAnsi"/>
          <w:szCs w:val="22"/>
          <w:lang w:eastAsia="en-AU"/>
        </w:rPr>
      </w:pPr>
      <w:hyperlink w:anchor="_Toc106272611" w:history="1">
        <w:r w:rsidR="009450EA" w:rsidRPr="00BA2128">
          <w:rPr>
            <w:rStyle w:val="Hyperlink"/>
          </w:rPr>
          <w:t>9.1</w:t>
        </w:r>
        <w:r w:rsidR="009450EA">
          <w:rPr>
            <w:rFonts w:asciiTheme="minorHAnsi" w:hAnsiTheme="minorHAnsi"/>
            <w:szCs w:val="22"/>
            <w:lang w:eastAsia="en-AU"/>
          </w:rPr>
          <w:tab/>
        </w:r>
        <w:r w:rsidR="009450EA" w:rsidRPr="00BA2128">
          <w:rPr>
            <w:rStyle w:val="Hyperlink"/>
          </w:rPr>
          <w:t>Current Arrangements</w:t>
        </w:r>
        <w:r w:rsidR="009450EA">
          <w:rPr>
            <w:webHidden/>
          </w:rPr>
          <w:tab/>
        </w:r>
        <w:r w:rsidR="009450EA">
          <w:rPr>
            <w:webHidden/>
          </w:rPr>
          <w:fldChar w:fldCharType="begin"/>
        </w:r>
        <w:r w:rsidR="009450EA">
          <w:rPr>
            <w:webHidden/>
          </w:rPr>
          <w:instrText xml:space="preserve"> PAGEREF _Toc106272611 \h </w:instrText>
        </w:r>
        <w:r w:rsidR="009450EA">
          <w:rPr>
            <w:webHidden/>
          </w:rPr>
        </w:r>
        <w:r w:rsidR="009450EA">
          <w:rPr>
            <w:webHidden/>
          </w:rPr>
          <w:fldChar w:fldCharType="separate"/>
        </w:r>
        <w:r w:rsidR="0015299C">
          <w:rPr>
            <w:webHidden/>
          </w:rPr>
          <w:t>157</w:t>
        </w:r>
        <w:r w:rsidR="009450EA">
          <w:rPr>
            <w:webHidden/>
          </w:rPr>
          <w:fldChar w:fldCharType="end"/>
        </w:r>
      </w:hyperlink>
    </w:p>
    <w:p w14:paraId="3434C4AA" w14:textId="4CC9BC4E" w:rsidR="009450EA" w:rsidRDefault="002B459B">
      <w:pPr>
        <w:pStyle w:val="TOC2"/>
        <w:tabs>
          <w:tab w:val="left" w:pos="1134"/>
        </w:tabs>
        <w:rPr>
          <w:rFonts w:asciiTheme="minorHAnsi" w:hAnsiTheme="minorHAnsi"/>
          <w:szCs w:val="22"/>
          <w:lang w:eastAsia="en-AU"/>
        </w:rPr>
      </w:pPr>
      <w:hyperlink w:anchor="_Toc106272612" w:history="1">
        <w:r w:rsidR="009450EA" w:rsidRPr="00BA2128">
          <w:rPr>
            <w:rStyle w:val="Hyperlink"/>
          </w:rPr>
          <w:t>9.2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_Toc106272612 \h </w:instrText>
        </w:r>
        <w:r w:rsidR="009450EA">
          <w:rPr>
            <w:webHidden/>
          </w:rPr>
        </w:r>
        <w:r w:rsidR="009450EA">
          <w:rPr>
            <w:webHidden/>
          </w:rPr>
          <w:fldChar w:fldCharType="separate"/>
        </w:r>
        <w:r w:rsidR="0015299C">
          <w:rPr>
            <w:webHidden/>
          </w:rPr>
          <w:t>160</w:t>
        </w:r>
        <w:r w:rsidR="009450EA">
          <w:rPr>
            <w:webHidden/>
          </w:rPr>
          <w:fldChar w:fldCharType="end"/>
        </w:r>
      </w:hyperlink>
    </w:p>
    <w:p w14:paraId="67698858" w14:textId="15A1AE69" w:rsidR="009450EA" w:rsidRDefault="002B459B">
      <w:pPr>
        <w:pStyle w:val="TOC2"/>
        <w:tabs>
          <w:tab w:val="left" w:pos="1134"/>
        </w:tabs>
        <w:rPr>
          <w:rFonts w:asciiTheme="minorHAnsi" w:hAnsiTheme="minorHAnsi"/>
          <w:szCs w:val="22"/>
          <w:lang w:eastAsia="en-AU"/>
        </w:rPr>
      </w:pPr>
      <w:hyperlink w:anchor="_Toc106272613" w:history="1">
        <w:r w:rsidR="009450EA" w:rsidRPr="00BA2128">
          <w:rPr>
            <w:rStyle w:val="Hyperlink"/>
          </w:rPr>
          <w:t>9.3</w:t>
        </w:r>
        <w:r w:rsidR="009450EA">
          <w:rPr>
            <w:rFonts w:asciiTheme="minorHAnsi" w:hAnsiTheme="minorHAnsi"/>
            <w:szCs w:val="22"/>
            <w:lang w:eastAsia="en-AU"/>
          </w:rPr>
          <w:tab/>
        </w:r>
        <w:r w:rsidR="009450EA" w:rsidRPr="00BA2128">
          <w:rPr>
            <w:rStyle w:val="Hyperlink"/>
          </w:rPr>
          <w:t>Financial Performance (Disability Intermediaries Australia Survey)</w:t>
        </w:r>
        <w:r w:rsidR="009450EA">
          <w:rPr>
            <w:webHidden/>
          </w:rPr>
          <w:tab/>
        </w:r>
        <w:r w:rsidR="009450EA">
          <w:rPr>
            <w:webHidden/>
          </w:rPr>
          <w:fldChar w:fldCharType="begin"/>
        </w:r>
        <w:r w:rsidR="009450EA">
          <w:rPr>
            <w:webHidden/>
          </w:rPr>
          <w:instrText xml:space="preserve"> PAGEREF _Toc106272613 \h </w:instrText>
        </w:r>
        <w:r w:rsidR="009450EA">
          <w:rPr>
            <w:webHidden/>
          </w:rPr>
        </w:r>
        <w:r w:rsidR="009450EA">
          <w:rPr>
            <w:webHidden/>
          </w:rPr>
          <w:fldChar w:fldCharType="separate"/>
        </w:r>
        <w:r w:rsidR="0015299C">
          <w:rPr>
            <w:webHidden/>
          </w:rPr>
          <w:t>161</w:t>
        </w:r>
        <w:r w:rsidR="009450EA">
          <w:rPr>
            <w:webHidden/>
          </w:rPr>
          <w:fldChar w:fldCharType="end"/>
        </w:r>
      </w:hyperlink>
    </w:p>
    <w:p w14:paraId="56A088F6" w14:textId="5A2681BD" w:rsidR="009450EA" w:rsidRDefault="002B459B">
      <w:pPr>
        <w:pStyle w:val="TOC2"/>
        <w:tabs>
          <w:tab w:val="left" w:pos="1134"/>
        </w:tabs>
        <w:rPr>
          <w:rFonts w:asciiTheme="minorHAnsi" w:hAnsiTheme="minorHAnsi"/>
          <w:szCs w:val="22"/>
          <w:lang w:eastAsia="en-AU"/>
        </w:rPr>
      </w:pPr>
      <w:hyperlink w:anchor="_Toc106272614" w:history="1">
        <w:r w:rsidR="009450EA" w:rsidRPr="00BA2128">
          <w:rPr>
            <w:rStyle w:val="Hyperlink"/>
            <w:rFonts w:eastAsia="Times New Roman"/>
            <w:lang w:eastAsia="en-AU"/>
          </w:rPr>
          <w:t>9.4</w:t>
        </w:r>
        <w:r w:rsidR="009450EA">
          <w:rPr>
            <w:rFonts w:asciiTheme="minorHAnsi" w:hAnsiTheme="minorHAnsi"/>
            <w:szCs w:val="22"/>
            <w:lang w:eastAsia="en-AU"/>
          </w:rPr>
          <w:tab/>
        </w:r>
        <w:r w:rsidR="009450EA" w:rsidRPr="00BA2128">
          <w:rPr>
            <w:rStyle w:val="Hyperlink"/>
            <w:rFonts w:eastAsia="Times New Roman"/>
            <w:lang w:eastAsia="en-AU"/>
          </w:rPr>
          <w:t>Discussion</w:t>
        </w:r>
        <w:r w:rsidR="009450EA">
          <w:rPr>
            <w:webHidden/>
          </w:rPr>
          <w:tab/>
        </w:r>
        <w:r w:rsidR="009450EA">
          <w:rPr>
            <w:webHidden/>
          </w:rPr>
          <w:fldChar w:fldCharType="begin"/>
        </w:r>
        <w:r w:rsidR="009450EA">
          <w:rPr>
            <w:webHidden/>
          </w:rPr>
          <w:instrText xml:space="preserve"> PAGEREF _Toc106272614 \h </w:instrText>
        </w:r>
        <w:r w:rsidR="009450EA">
          <w:rPr>
            <w:webHidden/>
          </w:rPr>
        </w:r>
        <w:r w:rsidR="009450EA">
          <w:rPr>
            <w:webHidden/>
          </w:rPr>
          <w:fldChar w:fldCharType="separate"/>
        </w:r>
        <w:r w:rsidR="0015299C">
          <w:rPr>
            <w:webHidden/>
          </w:rPr>
          <w:t>162</w:t>
        </w:r>
        <w:r w:rsidR="009450EA">
          <w:rPr>
            <w:webHidden/>
          </w:rPr>
          <w:fldChar w:fldCharType="end"/>
        </w:r>
      </w:hyperlink>
    </w:p>
    <w:p w14:paraId="67B31BE8" w14:textId="0EB58FE5" w:rsidR="009450EA" w:rsidRDefault="002B459B">
      <w:pPr>
        <w:pStyle w:val="TOC2"/>
        <w:tabs>
          <w:tab w:val="left" w:pos="1134"/>
        </w:tabs>
        <w:rPr>
          <w:rFonts w:asciiTheme="minorHAnsi" w:hAnsiTheme="minorHAnsi"/>
          <w:szCs w:val="22"/>
          <w:lang w:eastAsia="en-AU"/>
        </w:rPr>
      </w:pPr>
      <w:hyperlink w:anchor="_Toc106272615" w:history="1">
        <w:r w:rsidR="009450EA" w:rsidRPr="00BA2128">
          <w:rPr>
            <w:rStyle w:val="Hyperlink"/>
            <w:lang w:eastAsia="en-AU"/>
          </w:rPr>
          <w:t>9.5</w:t>
        </w:r>
        <w:r w:rsidR="009450EA">
          <w:rPr>
            <w:rFonts w:asciiTheme="minorHAnsi" w:hAnsiTheme="minorHAnsi"/>
            <w:szCs w:val="22"/>
            <w:lang w:eastAsia="en-AU"/>
          </w:rPr>
          <w:tab/>
        </w:r>
        <w:r w:rsidR="009450EA" w:rsidRPr="00BA2128">
          <w:rPr>
            <w:rStyle w:val="Hyperlink"/>
            <w:lang w:eastAsia="en-AU"/>
          </w:rPr>
          <w:t>Recommendations</w:t>
        </w:r>
        <w:r w:rsidR="009450EA">
          <w:rPr>
            <w:webHidden/>
          </w:rPr>
          <w:tab/>
        </w:r>
        <w:r w:rsidR="009450EA">
          <w:rPr>
            <w:webHidden/>
          </w:rPr>
          <w:fldChar w:fldCharType="begin"/>
        </w:r>
        <w:r w:rsidR="009450EA">
          <w:rPr>
            <w:webHidden/>
          </w:rPr>
          <w:instrText xml:space="preserve"> PAGEREF _Toc106272615 \h </w:instrText>
        </w:r>
        <w:r w:rsidR="009450EA">
          <w:rPr>
            <w:webHidden/>
          </w:rPr>
        </w:r>
        <w:r w:rsidR="009450EA">
          <w:rPr>
            <w:webHidden/>
          </w:rPr>
          <w:fldChar w:fldCharType="separate"/>
        </w:r>
        <w:r w:rsidR="0015299C">
          <w:rPr>
            <w:webHidden/>
          </w:rPr>
          <w:t>163</w:t>
        </w:r>
        <w:r w:rsidR="009450EA">
          <w:rPr>
            <w:webHidden/>
          </w:rPr>
          <w:fldChar w:fldCharType="end"/>
        </w:r>
      </w:hyperlink>
    </w:p>
    <w:p w14:paraId="5D428B9D" w14:textId="3C667EA4" w:rsidR="009450EA" w:rsidRDefault="002B459B">
      <w:pPr>
        <w:pStyle w:val="TOC1"/>
        <w:rPr>
          <w:rFonts w:asciiTheme="minorHAnsi" w:hAnsiTheme="minorHAnsi"/>
          <w:b w:val="0"/>
          <w:szCs w:val="22"/>
          <w:lang w:eastAsia="en-AU"/>
        </w:rPr>
      </w:pPr>
      <w:hyperlink w:anchor="_Toc106272616" w:history="1">
        <w:r w:rsidR="009450EA" w:rsidRPr="00BA2128">
          <w:rPr>
            <w:rStyle w:val="Hyperlink"/>
          </w:rPr>
          <w:t>10</w:t>
        </w:r>
        <w:r w:rsidR="009450EA">
          <w:rPr>
            <w:rFonts w:asciiTheme="minorHAnsi" w:hAnsiTheme="minorHAnsi"/>
            <w:b w:val="0"/>
            <w:szCs w:val="22"/>
            <w:lang w:eastAsia="en-AU"/>
          </w:rPr>
          <w:tab/>
        </w:r>
        <w:r w:rsidR="009450EA" w:rsidRPr="00BA2128">
          <w:rPr>
            <w:rStyle w:val="Hyperlink"/>
          </w:rPr>
          <w:t>Regional, Remote and Very Remote Areas</w:t>
        </w:r>
        <w:r w:rsidR="009450EA">
          <w:rPr>
            <w:webHidden/>
          </w:rPr>
          <w:tab/>
        </w:r>
        <w:r w:rsidR="009450EA">
          <w:rPr>
            <w:webHidden/>
          </w:rPr>
          <w:fldChar w:fldCharType="begin"/>
        </w:r>
        <w:r w:rsidR="009450EA">
          <w:rPr>
            <w:webHidden/>
          </w:rPr>
          <w:instrText xml:space="preserve"> PAGEREF _Toc106272616 \h </w:instrText>
        </w:r>
        <w:r w:rsidR="009450EA">
          <w:rPr>
            <w:webHidden/>
          </w:rPr>
        </w:r>
        <w:r w:rsidR="009450EA">
          <w:rPr>
            <w:webHidden/>
          </w:rPr>
          <w:fldChar w:fldCharType="separate"/>
        </w:r>
        <w:r w:rsidR="0015299C">
          <w:rPr>
            <w:webHidden/>
          </w:rPr>
          <w:t>165</w:t>
        </w:r>
        <w:r w:rsidR="009450EA">
          <w:rPr>
            <w:webHidden/>
          </w:rPr>
          <w:fldChar w:fldCharType="end"/>
        </w:r>
      </w:hyperlink>
    </w:p>
    <w:p w14:paraId="5CF2FB4C" w14:textId="1E4E6DF6" w:rsidR="009450EA" w:rsidRDefault="002B459B">
      <w:pPr>
        <w:pStyle w:val="TOC2"/>
        <w:tabs>
          <w:tab w:val="left" w:pos="1701"/>
        </w:tabs>
        <w:rPr>
          <w:rFonts w:asciiTheme="minorHAnsi" w:hAnsiTheme="minorHAnsi"/>
          <w:szCs w:val="22"/>
          <w:lang w:eastAsia="en-AU"/>
        </w:rPr>
      </w:pPr>
      <w:hyperlink w:anchor="_Toc106272617" w:history="1">
        <w:r w:rsidR="009450EA" w:rsidRPr="00BA2128">
          <w:rPr>
            <w:rStyle w:val="Hyperlink"/>
          </w:rPr>
          <w:t>10.1</w:t>
        </w:r>
        <w:r w:rsidR="009450EA">
          <w:rPr>
            <w:rFonts w:asciiTheme="minorHAnsi" w:hAnsiTheme="minorHAnsi"/>
            <w:szCs w:val="22"/>
            <w:lang w:eastAsia="en-AU"/>
          </w:rPr>
          <w:tab/>
        </w:r>
        <w:r w:rsidR="009450EA" w:rsidRPr="00BA2128">
          <w:rPr>
            <w:rStyle w:val="Hyperlink"/>
          </w:rPr>
          <w:t>Current Arrangements</w:t>
        </w:r>
        <w:r w:rsidR="009450EA">
          <w:rPr>
            <w:webHidden/>
          </w:rPr>
          <w:tab/>
        </w:r>
        <w:r w:rsidR="009450EA">
          <w:rPr>
            <w:webHidden/>
          </w:rPr>
          <w:fldChar w:fldCharType="begin"/>
        </w:r>
        <w:r w:rsidR="009450EA">
          <w:rPr>
            <w:webHidden/>
          </w:rPr>
          <w:instrText xml:space="preserve"> PAGEREF _Toc106272617 \h </w:instrText>
        </w:r>
        <w:r w:rsidR="009450EA">
          <w:rPr>
            <w:webHidden/>
          </w:rPr>
        </w:r>
        <w:r w:rsidR="009450EA">
          <w:rPr>
            <w:webHidden/>
          </w:rPr>
          <w:fldChar w:fldCharType="separate"/>
        </w:r>
        <w:r w:rsidR="0015299C">
          <w:rPr>
            <w:webHidden/>
          </w:rPr>
          <w:t>165</w:t>
        </w:r>
        <w:r w:rsidR="009450EA">
          <w:rPr>
            <w:webHidden/>
          </w:rPr>
          <w:fldChar w:fldCharType="end"/>
        </w:r>
      </w:hyperlink>
    </w:p>
    <w:p w14:paraId="709F76B6" w14:textId="5E55C139" w:rsidR="009450EA" w:rsidRDefault="002B459B">
      <w:pPr>
        <w:pStyle w:val="TOC2"/>
        <w:tabs>
          <w:tab w:val="left" w:pos="1701"/>
        </w:tabs>
        <w:rPr>
          <w:rFonts w:asciiTheme="minorHAnsi" w:hAnsiTheme="minorHAnsi"/>
          <w:szCs w:val="22"/>
          <w:lang w:eastAsia="en-AU"/>
        </w:rPr>
      </w:pPr>
      <w:hyperlink w:anchor="_Toc106272618" w:history="1">
        <w:r w:rsidR="009450EA" w:rsidRPr="00BA2128">
          <w:rPr>
            <w:rStyle w:val="Hyperlink"/>
          </w:rPr>
          <w:t>10.2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_Toc106272618 \h </w:instrText>
        </w:r>
        <w:r w:rsidR="009450EA">
          <w:rPr>
            <w:webHidden/>
          </w:rPr>
        </w:r>
        <w:r w:rsidR="009450EA">
          <w:rPr>
            <w:webHidden/>
          </w:rPr>
          <w:fldChar w:fldCharType="separate"/>
        </w:r>
        <w:r w:rsidR="0015299C">
          <w:rPr>
            <w:webHidden/>
          </w:rPr>
          <w:t>170</w:t>
        </w:r>
        <w:r w:rsidR="009450EA">
          <w:rPr>
            <w:webHidden/>
          </w:rPr>
          <w:fldChar w:fldCharType="end"/>
        </w:r>
      </w:hyperlink>
    </w:p>
    <w:p w14:paraId="309A17BC" w14:textId="01200C0D" w:rsidR="009450EA" w:rsidRDefault="002B459B">
      <w:pPr>
        <w:pStyle w:val="TOC2"/>
        <w:tabs>
          <w:tab w:val="left" w:pos="1701"/>
        </w:tabs>
        <w:rPr>
          <w:rFonts w:asciiTheme="minorHAnsi" w:hAnsiTheme="minorHAnsi"/>
          <w:szCs w:val="22"/>
          <w:lang w:eastAsia="en-AU"/>
        </w:rPr>
      </w:pPr>
      <w:hyperlink w:anchor="_Toc106272619" w:history="1">
        <w:r w:rsidR="009450EA" w:rsidRPr="00BA2128">
          <w:rPr>
            <w:rStyle w:val="Hyperlink"/>
          </w:rPr>
          <w:t>10.3</w:t>
        </w:r>
        <w:r w:rsidR="009450EA">
          <w:rPr>
            <w:rFonts w:asciiTheme="minorHAnsi" w:hAnsiTheme="minorHAnsi"/>
            <w:szCs w:val="22"/>
            <w:lang w:eastAsia="en-AU"/>
          </w:rPr>
          <w:tab/>
        </w:r>
        <w:r w:rsidR="009450EA" w:rsidRPr="00BA2128">
          <w:rPr>
            <w:rStyle w:val="Hyperlink"/>
          </w:rPr>
          <w:t>Financial Performance of Providers</w:t>
        </w:r>
        <w:r w:rsidR="009450EA">
          <w:rPr>
            <w:webHidden/>
          </w:rPr>
          <w:tab/>
        </w:r>
        <w:r w:rsidR="009450EA">
          <w:rPr>
            <w:webHidden/>
          </w:rPr>
          <w:fldChar w:fldCharType="begin"/>
        </w:r>
        <w:r w:rsidR="009450EA">
          <w:rPr>
            <w:webHidden/>
          </w:rPr>
          <w:instrText xml:space="preserve"> PAGEREF _Toc106272619 \h </w:instrText>
        </w:r>
        <w:r w:rsidR="009450EA">
          <w:rPr>
            <w:webHidden/>
          </w:rPr>
        </w:r>
        <w:r w:rsidR="009450EA">
          <w:rPr>
            <w:webHidden/>
          </w:rPr>
          <w:fldChar w:fldCharType="separate"/>
        </w:r>
        <w:r w:rsidR="0015299C">
          <w:rPr>
            <w:webHidden/>
          </w:rPr>
          <w:t>171</w:t>
        </w:r>
        <w:r w:rsidR="009450EA">
          <w:rPr>
            <w:webHidden/>
          </w:rPr>
          <w:fldChar w:fldCharType="end"/>
        </w:r>
      </w:hyperlink>
    </w:p>
    <w:p w14:paraId="228D4544" w14:textId="182A9192" w:rsidR="009450EA" w:rsidRDefault="002B459B">
      <w:pPr>
        <w:pStyle w:val="TOC2"/>
        <w:tabs>
          <w:tab w:val="left" w:pos="1701"/>
        </w:tabs>
        <w:rPr>
          <w:rFonts w:asciiTheme="minorHAnsi" w:hAnsiTheme="minorHAnsi"/>
          <w:szCs w:val="22"/>
          <w:lang w:eastAsia="en-AU"/>
        </w:rPr>
      </w:pPr>
      <w:hyperlink w:anchor="_Toc106272620" w:history="1">
        <w:r w:rsidR="009450EA" w:rsidRPr="00BA2128">
          <w:rPr>
            <w:rStyle w:val="Hyperlink"/>
          </w:rPr>
          <w:t>10.4</w:t>
        </w:r>
        <w:r w:rsidR="009450EA">
          <w:rPr>
            <w:rFonts w:asciiTheme="minorHAnsi" w:hAnsiTheme="minorHAnsi"/>
            <w:szCs w:val="22"/>
            <w:lang w:eastAsia="en-AU"/>
          </w:rPr>
          <w:tab/>
        </w:r>
        <w:r w:rsidR="009450EA" w:rsidRPr="00BA2128">
          <w:rPr>
            <w:rStyle w:val="Hyperlink"/>
          </w:rPr>
          <w:t>Labour Market Indicators</w:t>
        </w:r>
        <w:r w:rsidR="009450EA">
          <w:rPr>
            <w:webHidden/>
          </w:rPr>
          <w:tab/>
        </w:r>
        <w:r w:rsidR="009450EA">
          <w:rPr>
            <w:webHidden/>
          </w:rPr>
          <w:fldChar w:fldCharType="begin"/>
        </w:r>
        <w:r w:rsidR="009450EA">
          <w:rPr>
            <w:webHidden/>
          </w:rPr>
          <w:instrText xml:space="preserve"> PAGEREF _Toc106272620 \h </w:instrText>
        </w:r>
        <w:r w:rsidR="009450EA">
          <w:rPr>
            <w:webHidden/>
          </w:rPr>
        </w:r>
        <w:r w:rsidR="009450EA">
          <w:rPr>
            <w:webHidden/>
          </w:rPr>
          <w:fldChar w:fldCharType="separate"/>
        </w:r>
        <w:r w:rsidR="0015299C">
          <w:rPr>
            <w:webHidden/>
          </w:rPr>
          <w:t>173</w:t>
        </w:r>
        <w:r w:rsidR="009450EA">
          <w:rPr>
            <w:webHidden/>
          </w:rPr>
          <w:fldChar w:fldCharType="end"/>
        </w:r>
      </w:hyperlink>
    </w:p>
    <w:p w14:paraId="20A6FD80" w14:textId="2E24167F" w:rsidR="009450EA" w:rsidRDefault="002B459B">
      <w:pPr>
        <w:pStyle w:val="TOC2"/>
        <w:tabs>
          <w:tab w:val="left" w:pos="1701"/>
        </w:tabs>
        <w:rPr>
          <w:rFonts w:asciiTheme="minorHAnsi" w:hAnsiTheme="minorHAnsi"/>
          <w:szCs w:val="22"/>
          <w:lang w:eastAsia="en-AU"/>
        </w:rPr>
      </w:pPr>
      <w:hyperlink w:anchor="_Toc106272621" w:history="1">
        <w:r w:rsidR="009450EA" w:rsidRPr="00BA2128">
          <w:rPr>
            <w:rStyle w:val="Hyperlink"/>
          </w:rPr>
          <w:t>10.5</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_Toc106272621 \h </w:instrText>
        </w:r>
        <w:r w:rsidR="009450EA">
          <w:rPr>
            <w:webHidden/>
          </w:rPr>
        </w:r>
        <w:r w:rsidR="009450EA">
          <w:rPr>
            <w:webHidden/>
          </w:rPr>
          <w:fldChar w:fldCharType="separate"/>
        </w:r>
        <w:r w:rsidR="0015299C">
          <w:rPr>
            <w:webHidden/>
          </w:rPr>
          <w:t>174</w:t>
        </w:r>
        <w:r w:rsidR="009450EA">
          <w:rPr>
            <w:webHidden/>
          </w:rPr>
          <w:fldChar w:fldCharType="end"/>
        </w:r>
      </w:hyperlink>
    </w:p>
    <w:p w14:paraId="4157C907" w14:textId="7910F361" w:rsidR="009450EA" w:rsidRDefault="002B459B">
      <w:pPr>
        <w:pStyle w:val="TOC2"/>
        <w:tabs>
          <w:tab w:val="left" w:pos="1701"/>
        </w:tabs>
        <w:rPr>
          <w:rFonts w:asciiTheme="minorHAnsi" w:hAnsiTheme="minorHAnsi"/>
          <w:szCs w:val="22"/>
          <w:lang w:eastAsia="en-AU"/>
        </w:rPr>
      </w:pPr>
      <w:hyperlink w:anchor="_Toc106272622" w:history="1">
        <w:r w:rsidR="009450EA" w:rsidRPr="00BA2128">
          <w:rPr>
            <w:rStyle w:val="Hyperlink"/>
          </w:rPr>
          <w:t>10.6</w:t>
        </w:r>
        <w:r w:rsidR="009450EA">
          <w:rPr>
            <w:rFonts w:asciiTheme="minorHAnsi" w:hAnsiTheme="minorHAnsi"/>
            <w:szCs w:val="22"/>
            <w:lang w:eastAsia="en-AU"/>
          </w:rPr>
          <w:tab/>
        </w:r>
        <w:r w:rsidR="009450EA" w:rsidRPr="00BA2128">
          <w:rPr>
            <w:rStyle w:val="Hyperlink"/>
          </w:rPr>
          <w:t>Recommendations</w:t>
        </w:r>
        <w:r w:rsidR="009450EA">
          <w:rPr>
            <w:webHidden/>
          </w:rPr>
          <w:tab/>
        </w:r>
        <w:r w:rsidR="009450EA">
          <w:rPr>
            <w:webHidden/>
          </w:rPr>
          <w:fldChar w:fldCharType="begin"/>
        </w:r>
        <w:r w:rsidR="009450EA">
          <w:rPr>
            <w:webHidden/>
          </w:rPr>
          <w:instrText xml:space="preserve"> PAGEREF _Toc106272622 \h </w:instrText>
        </w:r>
        <w:r w:rsidR="009450EA">
          <w:rPr>
            <w:webHidden/>
          </w:rPr>
        </w:r>
        <w:r w:rsidR="009450EA">
          <w:rPr>
            <w:webHidden/>
          </w:rPr>
          <w:fldChar w:fldCharType="separate"/>
        </w:r>
        <w:r w:rsidR="0015299C">
          <w:rPr>
            <w:webHidden/>
          </w:rPr>
          <w:t>178</w:t>
        </w:r>
        <w:r w:rsidR="009450EA">
          <w:rPr>
            <w:webHidden/>
          </w:rPr>
          <w:fldChar w:fldCharType="end"/>
        </w:r>
      </w:hyperlink>
    </w:p>
    <w:p w14:paraId="5FC7EDDA" w14:textId="6686CF1D" w:rsidR="009450EA" w:rsidRDefault="002B459B">
      <w:pPr>
        <w:pStyle w:val="TOC1"/>
        <w:rPr>
          <w:rFonts w:asciiTheme="minorHAnsi" w:hAnsiTheme="minorHAnsi"/>
          <w:b w:val="0"/>
          <w:szCs w:val="22"/>
          <w:lang w:eastAsia="en-AU"/>
        </w:rPr>
      </w:pPr>
      <w:hyperlink w:anchor="_Toc106272623" w:history="1">
        <w:r w:rsidR="009450EA" w:rsidRPr="00BA2128">
          <w:rPr>
            <w:rStyle w:val="Hyperlink"/>
          </w:rPr>
          <w:t>11</w:t>
        </w:r>
        <w:r w:rsidR="009450EA">
          <w:rPr>
            <w:rFonts w:asciiTheme="minorHAnsi" w:hAnsiTheme="minorHAnsi"/>
            <w:b w:val="0"/>
            <w:szCs w:val="22"/>
            <w:lang w:eastAsia="en-AU"/>
          </w:rPr>
          <w:tab/>
        </w:r>
        <w:r w:rsidR="009450EA" w:rsidRPr="00BA2128">
          <w:rPr>
            <w:rStyle w:val="Hyperlink"/>
          </w:rPr>
          <w:t>Queensland, South Australia and Western Australia</w:t>
        </w:r>
        <w:r w:rsidR="009450EA">
          <w:rPr>
            <w:webHidden/>
          </w:rPr>
          <w:tab/>
        </w:r>
        <w:r w:rsidR="009450EA">
          <w:rPr>
            <w:webHidden/>
          </w:rPr>
          <w:fldChar w:fldCharType="begin"/>
        </w:r>
        <w:r w:rsidR="009450EA">
          <w:rPr>
            <w:webHidden/>
          </w:rPr>
          <w:instrText xml:space="preserve"> PAGEREF _Toc106272623 \h </w:instrText>
        </w:r>
        <w:r w:rsidR="009450EA">
          <w:rPr>
            <w:webHidden/>
          </w:rPr>
        </w:r>
        <w:r w:rsidR="009450EA">
          <w:rPr>
            <w:webHidden/>
          </w:rPr>
          <w:fldChar w:fldCharType="separate"/>
        </w:r>
        <w:r w:rsidR="0015299C">
          <w:rPr>
            <w:webHidden/>
          </w:rPr>
          <w:t>179</w:t>
        </w:r>
        <w:r w:rsidR="009450EA">
          <w:rPr>
            <w:webHidden/>
          </w:rPr>
          <w:fldChar w:fldCharType="end"/>
        </w:r>
      </w:hyperlink>
    </w:p>
    <w:p w14:paraId="13FCBC02" w14:textId="76C7F627" w:rsidR="009450EA" w:rsidRDefault="002B459B">
      <w:pPr>
        <w:pStyle w:val="TOC2"/>
        <w:tabs>
          <w:tab w:val="left" w:pos="1701"/>
        </w:tabs>
        <w:rPr>
          <w:rFonts w:asciiTheme="minorHAnsi" w:hAnsiTheme="minorHAnsi"/>
          <w:szCs w:val="22"/>
          <w:lang w:eastAsia="en-AU"/>
        </w:rPr>
      </w:pPr>
      <w:hyperlink w:anchor="_Toc106272624" w:history="1">
        <w:r w:rsidR="009450EA" w:rsidRPr="00BA2128">
          <w:rPr>
            <w:rStyle w:val="Hyperlink"/>
          </w:rPr>
          <w:t>11.1</w:t>
        </w:r>
        <w:r w:rsidR="009450EA">
          <w:rPr>
            <w:rFonts w:asciiTheme="minorHAnsi" w:hAnsiTheme="minorHAnsi"/>
            <w:szCs w:val="22"/>
            <w:lang w:eastAsia="en-AU"/>
          </w:rPr>
          <w:tab/>
        </w:r>
        <w:r w:rsidR="009450EA" w:rsidRPr="00BA2128">
          <w:rPr>
            <w:rStyle w:val="Hyperlink"/>
          </w:rPr>
          <w:t>Background</w:t>
        </w:r>
        <w:r w:rsidR="009450EA">
          <w:rPr>
            <w:webHidden/>
          </w:rPr>
          <w:tab/>
        </w:r>
        <w:r w:rsidR="009450EA">
          <w:rPr>
            <w:webHidden/>
          </w:rPr>
          <w:fldChar w:fldCharType="begin"/>
        </w:r>
        <w:r w:rsidR="009450EA">
          <w:rPr>
            <w:webHidden/>
          </w:rPr>
          <w:instrText xml:space="preserve"> PAGEREF _Toc106272624 \h </w:instrText>
        </w:r>
        <w:r w:rsidR="009450EA">
          <w:rPr>
            <w:webHidden/>
          </w:rPr>
        </w:r>
        <w:r w:rsidR="009450EA">
          <w:rPr>
            <w:webHidden/>
          </w:rPr>
          <w:fldChar w:fldCharType="separate"/>
        </w:r>
        <w:r w:rsidR="0015299C">
          <w:rPr>
            <w:webHidden/>
          </w:rPr>
          <w:t>179</w:t>
        </w:r>
        <w:r w:rsidR="009450EA">
          <w:rPr>
            <w:webHidden/>
          </w:rPr>
          <w:fldChar w:fldCharType="end"/>
        </w:r>
      </w:hyperlink>
    </w:p>
    <w:p w14:paraId="61C55D36" w14:textId="2BCF7E9B" w:rsidR="009450EA" w:rsidRDefault="002B459B">
      <w:pPr>
        <w:pStyle w:val="TOC2"/>
        <w:tabs>
          <w:tab w:val="left" w:pos="1701"/>
        </w:tabs>
        <w:rPr>
          <w:rFonts w:asciiTheme="minorHAnsi" w:hAnsiTheme="minorHAnsi"/>
          <w:szCs w:val="22"/>
          <w:lang w:eastAsia="en-AU"/>
        </w:rPr>
      </w:pPr>
      <w:hyperlink w:anchor="_Toc106272625" w:history="1">
        <w:r w:rsidR="009450EA" w:rsidRPr="00BA2128">
          <w:rPr>
            <w:rStyle w:val="Hyperlink"/>
          </w:rPr>
          <w:t>11.2</w:t>
        </w:r>
        <w:r w:rsidR="009450EA">
          <w:rPr>
            <w:rFonts w:asciiTheme="minorHAnsi" w:hAnsiTheme="minorHAnsi"/>
            <w:szCs w:val="22"/>
            <w:lang w:eastAsia="en-AU"/>
          </w:rPr>
          <w:tab/>
        </w:r>
        <w:r w:rsidR="009450EA" w:rsidRPr="00BA2128">
          <w:rPr>
            <w:rStyle w:val="Hyperlink"/>
          </w:rPr>
          <w:t>Issues Raised in the Consultations</w:t>
        </w:r>
        <w:r w:rsidR="009450EA">
          <w:rPr>
            <w:webHidden/>
          </w:rPr>
          <w:tab/>
        </w:r>
        <w:r w:rsidR="009450EA">
          <w:rPr>
            <w:webHidden/>
          </w:rPr>
          <w:fldChar w:fldCharType="begin"/>
        </w:r>
        <w:r w:rsidR="009450EA">
          <w:rPr>
            <w:webHidden/>
          </w:rPr>
          <w:instrText xml:space="preserve"> PAGEREF _Toc106272625 \h </w:instrText>
        </w:r>
        <w:r w:rsidR="009450EA">
          <w:rPr>
            <w:webHidden/>
          </w:rPr>
        </w:r>
        <w:r w:rsidR="009450EA">
          <w:rPr>
            <w:webHidden/>
          </w:rPr>
          <w:fldChar w:fldCharType="separate"/>
        </w:r>
        <w:r w:rsidR="0015299C">
          <w:rPr>
            <w:webHidden/>
          </w:rPr>
          <w:t>184</w:t>
        </w:r>
        <w:r w:rsidR="009450EA">
          <w:rPr>
            <w:webHidden/>
          </w:rPr>
          <w:fldChar w:fldCharType="end"/>
        </w:r>
      </w:hyperlink>
    </w:p>
    <w:p w14:paraId="6B95BB34" w14:textId="686C489D" w:rsidR="009450EA" w:rsidRDefault="002B459B">
      <w:pPr>
        <w:pStyle w:val="TOC2"/>
        <w:tabs>
          <w:tab w:val="left" w:pos="1701"/>
        </w:tabs>
        <w:rPr>
          <w:rFonts w:asciiTheme="minorHAnsi" w:hAnsiTheme="minorHAnsi"/>
          <w:szCs w:val="22"/>
          <w:lang w:eastAsia="en-AU"/>
        </w:rPr>
      </w:pPr>
      <w:hyperlink w:anchor="_Toc106272626" w:history="1">
        <w:r w:rsidR="009450EA" w:rsidRPr="00BA2128">
          <w:rPr>
            <w:rStyle w:val="Hyperlink"/>
          </w:rPr>
          <w:t>11.3</w:t>
        </w:r>
        <w:r w:rsidR="009450EA">
          <w:rPr>
            <w:rFonts w:asciiTheme="minorHAnsi" w:hAnsiTheme="minorHAnsi"/>
            <w:szCs w:val="22"/>
            <w:lang w:eastAsia="en-AU"/>
          </w:rPr>
          <w:tab/>
        </w:r>
        <w:r w:rsidR="009450EA" w:rsidRPr="00BA2128">
          <w:rPr>
            <w:rStyle w:val="Hyperlink"/>
          </w:rPr>
          <w:t>Financial Benchmarking Survey</w:t>
        </w:r>
        <w:r w:rsidR="009450EA">
          <w:rPr>
            <w:webHidden/>
          </w:rPr>
          <w:tab/>
        </w:r>
        <w:r w:rsidR="009450EA">
          <w:rPr>
            <w:webHidden/>
          </w:rPr>
          <w:fldChar w:fldCharType="begin"/>
        </w:r>
        <w:r w:rsidR="009450EA">
          <w:rPr>
            <w:webHidden/>
          </w:rPr>
          <w:instrText xml:space="preserve"> PAGEREF _Toc106272626 \h </w:instrText>
        </w:r>
        <w:r w:rsidR="009450EA">
          <w:rPr>
            <w:webHidden/>
          </w:rPr>
        </w:r>
        <w:r w:rsidR="009450EA">
          <w:rPr>
            <w:webHidden/>
          </w:rPr>
          <w:fldChar w:fldCharType="separate"/>
        </w:r>
        <w:r w:rsidR="0015299C">
          <w:rPr>
            <w:webHidden/>
          </w:rPr>
          <w:t>185</w:t>
        </w:r>
        <w:r w:rsidR="009450EA">
          <w:rPr>
            <w:webHidden/>
          </w:rPr>
          <w:fldChar w:fldCharType="end"/>
        </w:r>
      </w:hyperlink>
    </w:p>
    <w:p w14:paraId="6A3BAAE1" w14:textId="08EAD056" w:rsidR="009450EA" w:rsidRDefault="002B459B">
      <w:pPr>
        <w:pStyle w:val="TOC2"/>
        <w:tabs>
          <w:tab w:val="left" w:pos="1701"/>
        </w:tabs>
        <w:rPr>
          <w:rFonts w:asciiTheme="minorHAnsi" w:hAnsiTheme="minorHAnsi"/>
          <w:szCs w:val="22"/>
          <w:lang w:eastAsia="en-AU"/>
        </w:rPr>
      </w:pPr>
      <w:hyperlink w:anchor="_Toc106272627" w:history="1">
        <w:r w:rsidR="009450EA" w:rsidRPr="00BA2128">
          <w:rPr>
            <w:rStyle w:val="Hyperlink"/>
          </w:rPr>
          <w:t>11.4</w:t>
        </w:r>
        <w:r w:rsidR="009450EA">
          <w:rPr>
            <w:rFonts w:asciiTheme="minorHAnsi" w:hAnsiTheme="minorHAnsi"/>
            <w:szCs w:val="22"/>
            <w:lang w:eastAsia="en-AU"/>
          </w:rPr>
          <w:tab/>
        </w:r>
        <w:r w:rsidR="009450EA" w:rsidRPr="00BA2128">
          <w:rPr>
            <w:rStyle w:val="Hyperlink"/>
          </w:rPr>
          <w:t>Labour Market Indicators</w:t>
        </w:r>
        <w:r w:rsidR="009450EA">
          <w:rPr>
            <w:webHidden/>
          </w:rPr>
          <w:tab/>
        </w:r>
        <w:r w:rsidR="009450EA">
          <w:rPr>
            <w:webHidden/>
          </w:rPr>
          <w:fldChar w:fldCharType="begin"/>
        </w:r>
        <w:r w:rsidR="009450EA">
          <w:rPr>
            <w:webHidden/>
          </w:rPr>
          <w:instrText xml:space="preserve"> PAGEREF _Toc106272627 \h </w:instrText>
        </w:r>
        <w:r w:rsidR="009450EA">
          <w:rPr>
            <w:webHidden/>
          </w:rPr>
        </w:r>
        <w:r w:rsidR="009450EA">
          <w:rPr>
            <w:webHidden/>
          </w:rPr>
          <w:fldChar w:fldCharType="separate"/>
        </w:r>
        <w:r w:rsidR="0015299C">
          <w:rPr>
            <w:webHidden/>
          </w:rPr>
          <w:t>188</w:t>
        </w:r>
        <w:r w:rsidR="009450EA">
          <w:rPr>
            <w:webHidden/>
          </w:rPr>
          <w:fldChar w:fldCharType="end"/>
        </w:r>
      </w:hyperlink>
    </w:p>
    <w:p w14:paraId="0E1776A6" w14:textId="4CE72408" w:rsidR="009450EA" w:rsidRDefault="002B459B">
      <w:pPr>
        <w:pStyle w:val="TOC2"/>
        <w:tabs>
          <w:tab w:val="left" w:pos="1701"/>
        </w:tabs>
        <w:rPr>
          <w:rFonts w:asciiTheme="minorHAnsi" w:hAnsiTheme="minorHAnsi"/>
          <w:szCs w:val="22"/>
          <w:lang w:eastAsia="en-AU"/>
        </w:rPr>
      </w:pPr>
      <w:hyperlink w:anchor="_Toc106272628" w:history="1">
        <w:r w:rsidR="009450EA" w:rsidRPr="00BA2128">
          <w:rPr>
            <w:rStyle w:val="Hyperlink"/>
          </w:rPr>
          <w:t>11.5</w:t>
        </w:r>
        <w:r w:rsidR="009450EA">
          <w:rPr>
            <w:rFonts w:asciiTheme="minorHAnsi" w:hAnsiTheme="minorHAnsi"/>
            <w:szCs w:val="22"/>
            <w:lang w:eastAsia="en-AU"/>
          </w:rPr>
          <w:tab/>
        </w:r>
        <w:r w:rsidR="009450EA" w:rsidRPr="00BA2128">
          <w:rPr>
            <w:rStyle w:val="Hyperlink"/>
          </w:rPr>
          <w:t>Discussion</w:t>
        </w:r>
        <w:r w:rsidR="009450EA">
          <w:rPr>
            <w:webHidden/>
          </w:rPr>
          <w:tab/>
        </w:r>
        <w:r w:rsidR="009450EA">
          <w:rPr>
            <w:webHidden/>
          </w:rPr>
          <w:fldChar w:fldCharType="begin"/>
        </w:r>
        <w:r w:rsidR="009450EA">
          <w:rPr>
            <w:webHidden/>
          </w:rPr>
          <w:instrText xml:space="preserve"> PAGEREF _Toc106272628 \h </w:instrText>
        </w:r>
        <w:r w:rsidR="009450EA">
          <w:rPr>
            <w:webHidden/>
          </w:rPr>
        </w:r>
        <w:r w:rsidR="009450EA">
          <w:rPr>
            <w:webHidden/>
          </w:rPr>
          <w:fldChar w:fldCharType="separate"/>
        </w:r>
        <w:r w:rsidR="0015299C">
          <w:rPr>
            <w:webHidden/>
          </w:rPr>
          <w:t>189</w:t>
        </w:r>
        <w:r w:rsidR="009450EA">
          <w:rPr>
            <w:webHidden/>
          </w:rPr>
          <w:fldChar w:fldCharType="end"/>
        </w:r>
      </w:hyperlink>
    </w:p>
    <w:p w14:paraId="352F69EA" w14:textId="67DBD3E7" w:rsidR="009450EA" w:rsidRDefault="002B459B">
      <w:pPr>
        <w:pStyle w:val="TOC1"/>
        <w:rPr>
          <w:rFonts w:asciiTheme="minorHAnsi" w:hAnsiTheme="minorHAnsi"/>
          <w:b w:val="0"/>
          <w:szCs w:val="22"/>
          <w:lang w:eastAsia="en-AU"/>
        </w:rPr>
      </w:pPr>
      <w:hyperlink w:anchor="_Toc106272629" w:history="1">
        <w:r w:rsidR="009450EA" w:rsidRPr="00BA2128">
          <w:rPr>
            <w:rStyle w:val="Hyperlink"/>
          </w:rPr>
          <w:t>Appendix A – List of Submissions</w:t>
        </w:r>
        <w:r w:rsidR="009450EA">
          <w:rPr>
            <w:webHidden/>
          </w:rPr>
          <w:tab/>
        </w:r>
        <w:r w:rsidR="009450EA">
          <w:rPr>
            <w:webHidden/>
          </w:rPr>
          <w:fldChar w:fldCharType="begin"/>
        </w:r>
        <w:r w:rsidR="009450EA">
          <w:rPr>
            <w:webHidden/>
          </w:rPr>
          <w:instrText xml:space="preserve"> PAGEREF _Toc106272629 \h </w:instrText>
        </w:r>
        <w:r w:rsidR="009450EA">
          <w:rPr>
            <w:webHidden/>
          </w:rPr>
        </w:r>
        <w:r w:rsidR="009450EA">
          <w:rPr>
            <w:webHidden/>
          </w:rPr>
          <w:fldChar w:fldCharType="separate"/>
        </w:r>
        <w:r w:rsidR="0015299C">
          <w:rPr>
            <w:webHidden/>
          </w:rPr>
          <w:t>191</w:t>
        </w:r>
        <w:r w:rsidR="009450EA">
          <w:rPr>
            <w:webHidden/>
          </w:rPr>
          <w:fldChar w:fldCharType="end"/>
        </w:r>
      </w:hyperlink>
    </w:p>
    <w:p w14:paraId="76FF04E7" w14:textId="4C7732DF" w:rsidR="009450EA" w:rsidRDefault="002B459B">
      <w:pPr>
        <w:pStyle w:val="TOC1"/>
        <w:rPr>
          <w:rFonts w:asciiTheme="minorHAnsi" w:hAnsiTheme="minorHAnsi"/>
          <w:b w:val="0"/>
          <w:szCs w:val="22"/>
          <w:lang w:eastAsia="en-AU"/>
        </w:rPr>
      </w:pPr>
      <w:hyperlink w:anchor="_Toc106272630" w:history="1">
        <w:r w:rsidR="009450EA" w:rsidRPr="00BA2128">
          <w:rPr>
            <w:rStyle w:val="Hyperlink"/>
          </w:rPr>
          <w:t>Appendix B – Working Group Members</w:t>
        </w:r>
        <w:r w:rsidR="009450EA">
          <w:rPr>
            <w:webHidden/>
          </w:rPr>
          <w:tab/>
        </w:r>
        <w:r w:rsidR="009450EA">
          <w:rPr>
            <w:webHidden/>
          </w:rPr>
          <w:fldChar w:fldCharType="begin"/>
        </w:r>
        <w:r w:rsidR="009450EA">
          <w:rPr>
            <w:webHidden/>
          </w:rPr>
          <w:instrText xml:space="preserve"> PAGEREF _Toc106272630 \h </w:instrText>
        </w:r>
        <w:r w:rsidR="009450EA">
          <w:rPr>
            <w:webHidden/>
          </w:rPr>
        </w:r>
        <w:r w:rsidR="009450EA">
          <w:rPr>
            <w:webHidden/>
          </w:rPr>
          <w:fldChar w:fldCharType="separate"/>
        </w:r>
        <w:r w:rsidR="0015299C">
          <w:rPr>
            <w:webHidden/>
          </w:rPr>
          <w:t>196</w:t>
        </w:r>
        <w:r w:rsidR="009450EA">
          <w:rPr>
            <w:webHidden/>
          </w:rPr>
          <w:fldChar w:fldCharType="end"/>
        </w:r>
      </w:hyperlink>
    </w:p>
    <w:p w14:paraId="306C1C63" w14:textId="2E9A89A1" w:rsidR="009450EA" w:rsidRDefault="002B459B">
      <w:pPr>
        <w:pStyle w:val="TOC1"/>
        <w:rPr>
          <w:rFonts w:asciiTheme="minorHAnsi" w:hAnsiTheme="minorHAnsi"/>
          <w:b w:val="0"/>
          <w:szCs w:val="22"/>
          <w:lang w:eastAsia="en-AU"/>
        </w:rPr>
      </w:pPr>
      <w:hyperlink w:anchor="_Toc106272631" w:history="1">
        <w:r w:rsidR="009450EA" w:rsidRPr="00BA2128">
          <w:rPr>
            <w:rStyle w:val="Hyperlink"/>
          </w:rPr>
          <w:t>Appendix C – Comparative Analysis of Pricing Arrangements in Government Insurance and Funding Schemes</w:t>
        </w:r>
        <w:r w:rsidR="009450EA">
          <w:rPr>
            <w:webHidden/>
          </w:rPr>
          <w:tab/>
        </w:r>
        <w:r w:rsidR="009450EA">
          <w:rPr>
            <w:webHidden/>
          </w:rPr>
          <w:fldChar w:fldCharType="begin"/>
        </w:r>
        <w:r w:rsidR="009450EA">
          <w:rPr>
            <w:webHidden/>
          </w:rPr>
          <w:instrText xml:space="preserve"> PAGEREF _Toc106272631 \h </w:instrText>
        </w:r>
        <w:r w:rsidR="009450EA">
          <w:rPr>
            <w:webHidden/>
          </w:rPr>
        </w:r>
        <w:r w:rsidR="009450EA">
          <w:rPr>
            <w:webHidden/>
          </w:rPr>
          <w:fldChar w:fldCharType="separate"/>
        </w:r>
        <w:r w:rsidR="0015299C">
          <w:rPr>
            <w:webHidden/>
          </w:rPr>
          <w:t>203</w:t>
        </w:r>
        <w:r w:rsidR="009450EA">
          <w:rPr>
            <w:webHidden/>
          </w:rPr>
          <w:fldChar w:fldCharType="end"/>
        </w:r>
      </w:hyperlink>
    </w:p>
    <w:p w14:paraId="3E89CF37" w14:textId="5983922B" w:rsidR="009450EA" w:rsidRDefault="002B459B">
      <w:pPr>
        <w:pStyle w:val="TOC1"/>
        <w:rPr>
          <w:rFonts w:asciiTheme="minorHAnsi" w:hAnsiTheme="minorHAnsi"/>
          <w:b w:val="0"/>
          <w:szCs w:val="22"/>
          <w:lang w:eastAsia="en-AU"/>
        </w:rPr>
      </w:pPr>
      <w:hyperlink w:anchor="_Toc106272632" w:history="1">
        <w:r w:rsidR="009450EA" w:rsidRPr="00BA2128">
          <w:rPr>
            <w:rStyle w:val="Hyperlink"/>
          </w:rPr>
          <w:t>Appendix D – Financial Benchmarking Survey</w:t>
        </w:r>
        <w:r w:rsidR="009450EA">
          <w:rPr>
            <w:webHidden/>
          </w:rPr>
          <w:tab/>
        </w:r>
        <w:r w:rsidR="009450EA">
          <w:rPr>
            <w:webHidden/>
          </w:rPr>
          <w:fldChar w:fldCharType="begin"/>
        </w:r>
        <w:r w:rsidR="009450EA">
          <w:rPr>
            <w:webHidden/>
          </w:rPr>
          <w:instrText xml:space="preserve"> PAGEREF _Toc106272632 \h </w:instrText>
        </w:r>
        <w:r w:rsidR="009450EA">
          <w:rPr>
            <w:webHidden/>
          </w:rPr>
        </w:r>
        <w:r w:rsidR="009450EA">
          <w:rPr>
            <w:webHidden/>
          </w:rPr>
          <w:fldChar w:fldCharType="separate"/>
        </w:r>
        <w:r w:rsidR="0015299C">
          <w:rPr>
            <w:webHidden/>
          </w:rPr>
          <w:t>212</w:t>
        </w:r>
        <w:r w:rsidR="009450EA">
          <w:rPr>
            <w:webHidden/>
          </w:rPr>
          <w:fldChar w:fldCharType="end"/>
        </w:r>
      </w:hyperlink>
    </w:p>
    <w:p w14:paraId="47DF553C" w14:textId="2BE3AD4B" w:rsidR="009450EA" w:rsidRDefault="002B459B">
      <w:pPr>
        <w:pStyle w:val="TOC1"/>
        <w:rPr>
          <w:rFonts w:asciiTheme="minorHAnsi" w:hAnsiTheme="minorHAnsi"/>
          <w:b w:val="0"/>
          <w:szCs w:val="22"/>
          <w:lang w:eastAsia="en-AU"/>
        </w:rPr>
      </w:pPr>
      <w:hyperlink w:anchor="_Toc106272633" w:history="1">
        <w:r w:rsidR="009450EA" w:rsidRPr="00BA2128">
          <w:rPr>
            <w:rStyle w:val="Hyperlink"/>
          </w:rPr>
          <w:t>Appendix E - Geographic Classifications</w:t>
        </w:r>
        <w:r w:rsidR="009450EA">
          <w:rPr>
            <w:webHidden/>
          </w:rPr>
          <w:tab/>
        </w:r>
        <w:r w:rsidR="009450EA">
          <w:rPr>
            <w:webHidden/>
          </w:rPr>
          <w:fldChar w:fldCharType="begin"/>
        </w:r>
        <w:r w:rsidR="009450EA">
          <w:rPr>
            <w:webHidden/>
          </w:rPr>
          <w:instrText xml:space="preserve"> PAGEREF _Toc106272633 \h </w:instrText>
        </w:r>
        <w:r w:rsidR="009450EA">
          <w:rPr>
            <w:webHidden/>
          </w:rPr>
        </w:r>
        <w:r w:rsidR="009450EA">
          <w:rPr>
            <w:webHidden/>
          </w:rPr>
          <w:fldChar w:fldCharType="separate"/>
        </w:r>
        <w:r w:rsidR="0015299C">
          <w:rPr>
            <w:webHidden/>
          </w:rPr>
          <w:t>216</w:t>
        </w:r>
        <w:r w:rsidR="009450EA">
          <w:rPr>
            <w:webHidden/>
          </w:rPr>
          <w:fldChar w:fldCharType="end"/>
        </w:r>
      </w:hyperlink>
    </w:p>
    <w:p w14:paraId="5DD5B9FC" w14:textId="235AA8D3" w:rsidR="009450EA" w:rsidRDefault="002B459B">
      <w:pPr>
        <w:pStyle w:val="TOC1"/>
        <w:rPr>
          <w:rFonts w:asciiTheme="minorHAnsi" w:hAnsiTheme="minorHAnsi"/>
          <w:b w:val="0"/>
          <w:szCs w:val="22"/>
          <w:lang w:eastAsia="en-AU"/>
        </w:rPr>
      </w:pPr>
      <w:hyperlink w:anchor="_Toc106272634" w:history="1">
        <w:r w:rsidR="009450EA" w:rsidRPr="00BA2128">
          <w:rPr>
            <w:rStyle w:val="Hyperlink"/>
          </w:rPr>
          <w:t>Index of Exhibits</w:t>
        </w:r>
        <w:r w:rsidR="009450EA">
          <w:rPr>
            <w:webHidden/>
          </w:rPr>
          <w:tab/>
        </w:r>
        <w:r w:rsidR="009450EA">
          <w:rPr>
            <w:webHidden/>
          </w:rPr>
          <w:fldChar w:fldCharType="begin"/>
        </w:r>
        <w:r w:rsidR="009450EA">
          <w:rPr>
            <w:webHidden/>
          </w:rPr>
          <w:instrText xml:space="preserve"> PAGEREF _Toc106272634 \h </w:instrText>
        </w:r>
        <w:r w:rsidR="009450EA">
          <w:rPr>
            <w:webHidden/>
          </w:rPr>
        </w:r>
        <w:r w:rsidR="009450EA">
          <w:rPr>
            <w:webHidden/>
          </w:rPr>
          <w:fldChar w:fldCharType="separate"/>
        </w:r>
        <w:r w:rsidR="0015299C">
          <w:rPr>
            <w:webHidden/>
          </w:rPr>
          <w:t>225</w:t>
        </w:r>
        <w:r w:rsidR="009450EA">
          <w:rPr>
            <w:webHidden/>
          </w:rPr>
          <w:fldChar w:fldCharType="end"/>
        </w:r>
      </w:hyperlink>
    </w:p>
    <w:p w14:paraId="1E67D4C8" w14:textId="1ADF1A0A" w:rsidR="009516E5" w:rsidRPr="00DF0C3D" w:rsidRDefault="00A33F5B" w:rsidP="009516E5">
      <w:r w:rsidRPr="00DF0C3D">
        <w:fldChar w:fldCharType="end"/>
      </w:r>
    </w:p>
    <w:p w14:paraId="529247A5" w14:textId="77777777" w:rsidR="009516E5" w:rsidRPr="00DF0C3D" w:rsidRDefault="009516E5" w:rsidP="009516E5">
      <w:pPr>
        <w:sectPr w:rsidR="009516E5" w:rsidRPr="00DF0C3D" w:rsidSect="00F94261">
          <w:headerReference w:type="default" r:id="rId22"/>
          <w:headerReference w:type="first" r:id="rId23"/>
          <w:endnotePr>
            <w:numFmt w:val="decimal"/>
            <w:numRestart w:val="eachSect"/>
          </w:endnotePr>
          <w:type w:val="oddPage"/>
          <w:pgSz w:w="11907" w:h="16839" w:code="9"/>
          <w:pgMar w:top="1418" w:right="1418" w:bottom="1418" w:left="1418" w:header="709" w:footer="709" w:gutter="0"/>
          <w:cols w:space="708"/>
          <w:titlePg/>
          <w:docGrid w:linePitch="360"/>
        </w:sectPr>
      </w:pPr>
    </w:p>
    <w:p w14:paraId="50D36FF0" w14:textId="77777777" w:rsidR="00FB0924" w:rsidRPr="00DF0C3D" w:rsidRDefault="00FB0924" w:rsidP="00FB0924">
      <w:pPr>
        <w:pStyle w:val="Heading1"/>
        <w:numPr>
          <w:ilvl w:val="0"/>
          <w:numId w:val="0"/>
        </w:numPr>
        <w:ind w:left="567" w:hanging="567"/>
      </w:pPr>
      <w:bookmarkStart w:id="0" w:name="_Toc106272540"/>
      <w:r w:rsidRPr="00DF0C3D">
        <w:lastRenderedPageBreak/>
        <w:t>Executive Summary and Recommendations</w:t>
      </w:r>
      <w:bookmarkEnd w:id="0"/>
    </w:p>
    <w:p w14:paraId="5115352E" w14:textId="0F5FA23B" w:rsidR="00CF5C2B" w:rsidRPr="00DF0C3D" w:rsidRDefault="00CF5C2B" w:rsidP="00CF5C2B">
      <w:r w:rsidRPr="00DF0C3D">
        <w:t>The National Di</w:t>
      </w:r>
      <w:r w:rsidR="00A67B0C">
        <w:t>sability Insurance Scheme (NDIS</w:t>
      </w:r>
      <w:r w:rsidRPr="00DF0C3D">
        <w:t xml:space="preserve">) was established in 2013 to support people with disability to pursue their goals, to help them to realise their full potential, to assist them to participate in and contribute to society, and to empower them to exercise choice and control over their lives and futures. </w:t>
      </w:r>
      <w:r w:rsidR="00133BF2">
        <w:t>The NDIS</w:t>
      </w:r>
      <w:r w:rsidRPr="00DF0C3D">
        <w:t xml:space="preserve"> provides funding to eligible individuals (“participants”) so that they can purchase, in the open market, the disability related goods and services (“supports”) that they need. </w:t>
      </w:r>
    </w:p>
    <w:p w14:paraId="35A60625" w14:textId="0E6A5D62" w:rsidR="00CF5C2B" w:rsidRPr="00DF0C3D" w:rsidRDefault="00CF5C2B" w:rsidP="00CF5C2B">
      <w:r w:rsidRPr="00DF0C3D">
        <w:t xml:space="preserve">In March 2022, there were 518,228 active participants in </w:t>
      </w:r>
      <w:r w:rsidR="00133BF2">
        <w:t>the NDIS</w:t>
      </w:r>
      <w:r w:rsidRPr="00DF0C3D">
        <w:t xml:space="preserve">. Total payments by </w:t>
      </w:r>
      <w:r w:rsidR="00133BF2">
        <w:t>the NDIS</w:t>
      </w:r>
      <w:r w:rsidRPr="00DF0C3D">
        <w:t xml:space="preserve"> in 2020-21 were $23.3 billion, with 56.1% ($13.1 billion) spent on support for daily activities; 17.0% ($</w:t>
      </w:r>
      <w:r w:rsidR="00660236" w:rsidRPr="00DF0C3D">
        <w:t xml:space="preserve">4.0 </w:t>
      </w:r>
      <w:r w:rsidRPr="00DF0C3D">
        <w:t>billion) spent on community participation supports; and 12.2% ($2.8 billion) spent on capacity building supports for daily activities, including therapy.</w:t>
      </w:r>
    </w:p>
    <w:p w14:paraId="3D468A84" w14:textId="04D07DA0" w:rsidR="00CF5C2B" w:rsidRPr="00DF0C3D" w:rsidRDefault="00133BF2" w:rsidP="00CF5C2B">
      <w:r>
        <w:t>The NDIS</w:t>
      </w:r>
      <w:r w:rsidR="00CF5C2B" w:rsidRPr="00DF0C3D">
        <w:t xml:space="preserve"> is administered by the National Di</w:t>
      </w:r>
      <w:r w:rsidR="00A67B0C">
        <w:t>sability Insurance Agency (NDIA</w:t>
      </w:r>
      <w:r w:rsidR="00CF5C2B" w:rsidRPr="00DF0C3D">
        <w:t xml:space="preserve">). </w:t>
      </w:r>
      <w:r>
        <w:t>The NDIA</w:t>
      </w:r>
      <w:r w:rsidR="00CF5C2B" w:rsidRPr="00DF0C3D">
        <w:t xml:space="preserve"> has a role, as market steward, to create an efficient and sustainable consumer driven marketplace for the supply of disability supports. It regulates the commercial relationships between providers and participants, including through price regulation. The pricing arrangements aim to maintain and increase market supply, and help markets grow to a more mature state in the future, while recognising the need for financial sustainability. </w:t>
      </w:r>
    </w:p>
    <w:p w14:paraId="563CB1F5" w14:textId="293388CA" w:rsidR="00CF5C2B" w:rsidRPr="00DF0C3D" w:rsidRDefault="00133BF2" w:rsidP="00CF5C2B">
      <w:r>
        <w:t>The NDIA</w:t>
      </w:r>
      <w:r w:rsidR="00CF5C2B" w:rsidRPr="00DF0C3D">
        <w:t xml:space="preserve"> monitors and reviews its price control framework and other market settings to determine whether they are still appropriate. Annual Pricing Reviews are an important part of that process. The Terms of Reference of the 2021-22 Annual Pricing Review were established by the NDIA Board. They required </w:t>
      </w:r>
      <w:r>
        <w:t>the NDIA</w:t>
      </w:r>
      <w:r w:rsidR="00CF5C2B" w:rsidRPr="00DF0C3D">
        <w:t xml:space="preserve"> to examine, through engagement with participants, providers and community and government stakeholders</w:t>
      </w:r>
      <w:r w:rsidR="0086323F">
        <w:t>,</w:t>
      </w:r>
      <w:r w:rsidR="00CF5C2B" w:rsidRPr="00DF0C3D">
        <w:t xml:space="preserve"> and targeted research, whether </w:t>
      </w:r>
      <w:r>
        <w:t>the NDIS</w:t>
      </w:r>
      <w:r w:rsidR="00CF5C2B" w:rsidRPr="00DF0C3D">
        <w:t>’s existing price control framework (pricing arrangements and price limits) continues to be appropriate or should be modified.</w:t>
      </w:r>
    </w:p>
    <w:p w14:paraId="6E15B448" w14:textId="77777777" w:rsidR="00CF5C2B" w:rsidRPr="00DF0C3D" w:rsidRDefault="00CF5C2B" w:rsidP="00CF5C2B">
      <w:r w:rsidRPr="00DF0C3D">
        <w:t>Extensive consultations with participants, providers and other stakeholders were undertaken as part of the Annual Pricing Review, including through:</w:t>
      </w:r>
    </w:p>
    <w:p w14:paraId="51B21661" w14:textId="77777777" w:rsidR="00CF5C2B" w:rsidRPr="00DF0C3D" w:rsidRDefault="00CF5C2B" w:rsidP="00CF5C2B">
      <w:pPr>
        <w:pStyle w:val="DotPoint"/>
        <w:numPr>
          <w:ilvl w:val="0"/>
          <w:numId w:val="1"/>
        </w:numPr>
      </w:pPr>
      <w:r w:rsidRPr="00DF0C3D">
        <w:t>The publication of a Consultation Paper and careful analysis of the 254 submissions received in response to the Consultation Paper.</w:t>
      </w:r>
    </w:p>
    <w:p w14:paraId="38117A8E" w14:textId="2E74390F" w:rsidR="00CF5C2B" w:rsidRPr="00DF0C3D" w:rsidRDefault="00CF5C2B" w:rsidP="00CF5C2B">
      <w:pPr>
        <w:pStyle w:val="DotPoint"/>
        <w:numPr>
          <w:ilvl w:val="0"/>
          <w:numId w:val="1"/>
        </w:numPr>
      </w:pPr>
      <w:r w:rsidRPr="00DF0C3D">
        <w:t>The establishment of 1</w:t>
      </w:r>
      <w:r w:rsidR="00863CF8">
        <w:t>2</w:t>
      </w:r>
      <w:r w:rsidRPr="00DF0C3D">
        <w:t xml:space="preserve"> working groups of providers and other stakeholders, and ad hoc meetings with providers and other stakeholders.</w:t>
      </w:r>
    </w:p>
    <w:p w14:paraId="119761F8" w14:textId="7D921709" w:rsidR="00CF5C2B" w:rsidRPr="00DF0C3D" w:rsidRDefault="00CF5C2B" w:rsidP="00CF5C2B">
      <w:pPr>
        <w:pStyle w:val="DotPoint"/>
        <w:numPr>
          <w:ilvl w:val="0"/>
          <w:numId w:val="1"/>
        </w:numPr>
      </w:pPr>
      <w:r w:rsidRPr="00DF0C3D">
        <w:t xml:space="preserve">Consultation with </w:t>
      </w:r>
      <w:r w:rsidR="00133BF2">
        <w:t>the NDIA</w:t>
      </w:r>
      <w:r w:rsidRPr="00DF0C3D">
        <w:t>’s Participant Reference Group.</w:t>
      </w:r>
    </w:p>
    <w:p w14:paraId="77962C66" w14:textId="77777777" w:rsidR="00CF5C2B" w:rsidRPr="00DF0C3D" w:rsidRDefault="00CF5C2B" w:rsidP="00CF5C2B">
      <w:pPr>
        <w:pStyle w:val="DotPoint"/>
        <w:numPr>
          <w:ilvl w:val="0"/>
          <w:numId w:val="1"/>
        </w:numPr>
      </w:pPr>
      <w:r w:rsidRPr="00DF0C3D">
        <w:t>Consultations with other insurers and funding schemes.</w:t>
      </w:r>
    </w:p>
    <w:p w14:paraId="573245EE" w14:textId="77777777" w:rsidR="00CF5C2B" w:rsidRPr="00DF0C3D" w:rsidRDefault="00CF5C2B" w:rsidP="00CF5C2B">
      <w:pPr>
        <w:pStyle w:val="DotPoint"/>
        <w:numPr>
          <w:ilvl w:val="0"/>
          <w:numId w:val="1"/>
        </w:numPr>
      </w:pPr>
      <w:r w:rsidRPr="00DF0C3D">
        <w:t>Consultations with state and territory governments.</w:t>
      </w:r>
    </w:p>
    <w:p w14:paraId="402660B6" w14:textId="38764176" w:rsidR="00CF5C2B" w:rsidRPr="00DF0C3D" w:rsidRDefault="00CF5C2B" w:rsidP="00704845">
      <w:pPr>
        <w:pStyle w:val="DotPoint"/>
        <w:numPr>
          <w:ilvl w:val="0"/>
          <w:numId w:val="1"/>
        </w:numPr>
      </w:pPr>
      <w:r w:rsidRPr="00DF0C3D">
        <w:t>Consultations with th</w:t>
      </w:r>
      <w:r w:rsidR="00410ED8" w:rsidRPr="00DF0C3D">
        <w:t>e De</w:t>
      </w:r>
      <w:r w:rsidR="00660236" w:rsidRPr="00DF0C3D">
        <w:t xml:space="preserve">partment of Social Services, </w:t>
      </w:r>
      <w:r w:rsidRPr="00DF0C3D">
        <w:t>the NDIS Quality and Safeguards Commission</w:t>
      </w:r>
      <w:r w:rsidR="00B50D60">
        <w:t xml:space="preserve"> (NDIS Commission)</w:t>
      </w:r>
      <w:r w:rsidR="0086323F">
        <w:t xml:space="preserve"> </w:t>
      </w:r>
      <w:r w:rsidR="00660236" w:rsidRPr="00DF0C3D">
        <w:t>and other relevant Australian Government Agencies</w:t>
      </w:r>
      <w:r w:rsidRPr="00DF0C3D">
        <w:t>.</w:t>
      </w:r>
    </w:p>
    <w:p w14:paraId="1B58F7B7" w14:textId="021BAABA" w:rsidR="00CF5C2B" w:rsidRPr="00DF0C3D" w:rsidRDefault="00CF5C2B" w:rsidP="00CF5C2B">
      <w:r w:rsidRPr="00DF0C3D">
        <w:t xml:space="preserve">A comprehensive summary of the information received through the consultation processes is published in the </w:t>
      </w:r>
      <w:r w:rsidRPr="00DF0C3D">
        <w:rPr>
          <w:i/>
        </w:rPr>
        <w:t xml:space="preserve">2021-22 </w:t>
      </w:r>
      <w:r w:rsidR="0086323F">
        <w:rPr>
          <w:i/>
        </w:rPr>
        <w:t>Annual Pricing Review Report o</w:t>
      </w:r>
      <w:r w:rsidR="00173CC4">
        <w:rPr>
          <w:i/>
        </w:rPr>
        <w:t>n</w:t>
      </w:r>
      <w:r w:rsidR="0086323F">
        <w:rPr>
          <w:i/>
        </w:rPr>
        <w:t xml:space="preserve"> Consultations</w:t>
      </w:r>
      <w:r w:rsidRPr="00DF0C3D">
        <w:t>.</w:t>
      </w:r>
    </w:p>
    <w:p w14:paraId="6236E543" w14:textId="21DC3D94" w:rsidR="00CF5C2B" w:rsidRPr="00DF0C3D" w:rsidRDefault="00CF5C2B" w:rsidP="00660236">
      <w:pPr>
        <w:pStyle w:val="Heading2"/>
        <w:numPr>
          <w:ilvl w:val="0"/>
          <w:numId w:val="0"/>
        </w:numPr>
        <w:ind w:left="567" w:hanging="567"/>
      </w:pPr>
      <w:bookmarkStart w:id="1" w:name="_Toc106272541"/>
      <w:r w:rsidRPr="00DF0C3D">
        <w:lastRenderedPageBreak/>
        <w:t>Pricing Strategy</w:t>
      </w:r>
      <w:bookmarkEnd w:id="1"/>
    </w:p>
    <w:p w14:paraId="5D235D87" w14:textId="0E580F55" w:rsidR="00263F61" w:rsidRPr="00DF0C3D" w:rsidRDefault="00133BF2" w:rsidP="00263F61">
      <w:r>
        <w:t>The NDIS</w:t>
      </w:r>
      <w:r w:rsidR="00660236" w:rsidRPr="00DF0C3D">
        <w:t xml:space="preserve">’s </w:t>
      </w:r>
      <w:r w:rsidR="00263F61" w:rsidRPr="00DF0C3D">
        <w:t xml:space="preserve">current pricing arrangements are set in accordance with the </w:t>
      </w:r>
      <w:r w:rsidR="00263F61" w:rsidRPr="00DF0C3D">
        <w:rPr>
          <w:i/>
        </w:rPr>
        <w:t>NDIS Pricing Strategy</w:t>
      </w:r>
      <w:r w:rsidR="00263F61" w:rsidRPr="00DF0C3D">
        <w:t xml:space="preserve">, which was adopted by the </w:t>
      </w:r>
      <w:r w:rsidR="004479B8">
        <w:t xml:space="preserve">NDIA </w:t>
      </w:r>
      <w:r w:rsidR="00263F61" w:rsidRPr="00DF0C3D">
        <w:t>Board in 2019. The Pricing Strategy</w:t>
      </w:r>
      <w:r w:rsidR="00660236" w:rsidRPr="00DF0C3D">
        <w:t xml:space="preserve"> reflects the current situation of inefficient supply and growing demand and</w:t>
      </w:r>
      <w:r w:rsidR="00263F61" w:rsidRPr="00DF0C3D">
        <w:t xml:space="preserve"> recognises that in the short to medium term </w:t>
      </w:r>
      <w:r>
        <w:t>the NDIS</w:t>
      </w:r>
      <w:r w:rsidR="00263F61" w:rsidRPr="00DF0C3D">
        <w:t xml:space="preserve">’s pricing arrangements have to take into account both the need for value-for-money (and hence for efficiency in provider operations) and the need to ensure access to supports (including the need to rapidly expand supply during the roll-out of </w:t>
      </w:r>
      <w:r>
        <w:t>the NDIS</w:t>
      </w:r>
      <w:r w:rsidR="00263F61" w:rsidRPr="00DF0C3D">
        <w:t xml:space="preserve">).This is why the Pricing Strategy recognises that </w:t>
      </w:r>
      <w:r>
        <w:t>the NDIS</w:t>
      </w:r>
      <w:r w:rsidR="00263F61" w:rsidRPr="00DF0C3D">
        <w:t>’s pricing arr</w:t>
      </w:r>
      <w:r w:rsidR="00660236" w:rsidRPr="00DF0C3D">
        <w:t>angements and price limits need</w:t>
      </w:r>
      <w:r w:rsidR="00263F61" w:rsidRPr="00DF0C3D">
        <w:t>, during roll-out at least, to be set with regard to transitional price levels, rather than sustainable or efficient price levels.</w:t>
      </w:r>
      <w:r w:rsidR="00660236" w:rsidRPr="00DF0C3D">
        <w:t xml:space="preserve"> (Transitional price levels represent the price necessary to attract new providers to enter the market or to reduce exits from the market. They represent the price required to attract economic resources to expand supply. Transitional price levels are above sustainable price levels, but should only be adopted where a significant expansion of supply is required.)</w:t>
      </w:r>
    </w:p>
    <w:p w14:paraId="30C7E4C7" w14:textId="4F3843FA" w:rsidR="00263F61" w:rsidRPr="00DF0C3D" w:rsidRDefault="00263F61" w:rsidP="00263F61">
      <w:r w:rsidRPr="00DF0C3D">
        <w:t xml:space="preserve">It is clear from the results of the latest Financial Benchmarking Study (see Appendix D) that most providers </w:t>
      </w:r>
      <w:r w:rsidR="00660236" w:rsidRPr="00DF0C3D">
        <w:t xml:space="preserve">offering services to participants </w:t>
      </w:r>
      <w:r w:rsidRPr="00DF0C3D">
        <w:t>can still make major efficiency gains – especially in terms of their overheads and in terms of the utilisation of their workers.</w:t>
      </w:r>
    </w:p>
    <w:p w14:paraId="7FA06CDF" w14:textId="1858233A" w:rsidR="00263F61" w:rsidRPr="00DF0C3D" w:rsidRDefault="00263F61" w:rsidP="00263F61">
      <w:pPr>
        <w:pStyle w:val="DotPoint"/>
        <w:numPr>
          <w:ilvl w:val="0"/>
          <w:numId w:val="1"/>
        </w:numPr>
      </w:pPr>
      <w:r w:rsidRPr="00DF0C3D">
        <w:t>On average, overheads account for 30.7% of total costs compared to the level achieved by the 25</w:t>
      </w:r>
      <w:r w:rsidRPr="00DF0C3D">
        <w:rPr>
          <w:vertAlign w:val="superscript"/>
        </w:rPr>
        <w:t>th</w:t>
      </w:r>
      <w:r w:rsidRPr="00DF0C3D">
        <w:t xml:space="preserve"> pe</w:t>
      </w:r>
      <w:r w:rsidR="00660236" w:rsidRPr="00DF0C3D">
        <w:t>rcentile of providers at 17.9%.</w:t>
      </w:r>
    </w:p>
    <w:p w14:paraId="487DAB43" w14:textId="77777777" w:rsidR="00263F61" w:rsidRPr="00DF0C3D" w:rsidRDefault="00263F61" w:rsidP="00263F61">
      <w:pPr>
        <w:pStyle w:val="DotPoint"/>
        <w:numPr>
          <w:ilvl w:val="0"/>
          <w:numId w:val="1"/>
        </w:numPr>
      </w:pPr>
      <w:r w:rsidRPr="00DF0C3D">
        <w:t>On average, providers achieve a utilisation rate – billable hours as a share of available hours (excludes leave) – of 79% compared to the level achieved by the 25</w:t>
      </w:r>
      <w:r w:rsidRPr="00DF0C3D">
        <w:rPr>
          <w:vertAlign w:val="superscript"/>
        </w:rPr>
        <w:t>th</w:t>
      </w:r>
      <w:r w:rsidRPr="00DF0C3D">
        <w:t xml:space="preserve"> percentile of providers of 90%. </w:t>
      </w:r>
    </w:p>
    <w:p w14:paraId="181FF3BF" w14:textId="77777777" w:rsidR="00263F61" w:rsidRPr="00DF0C3D" w:rsidRDefault="00263F61" w:rsidP="00263F61">
      <w:pPr>
        <w:pStyle w:val="DotPoint"/>
        <w:numPr>
          <w:ilvl w:val="0"/>
          <w:numId w:val="1"/>
        </w:numPr>
      </w:pPr>
      <w:r w:rsidRPr="00DF0C3D">
        <w:t>On average, providers achieve a span of control – disability support workers per front line supervisor – of 10.6 to 1 compared to the level achieved by the 25</w:t>
      </w:r>
      <w:r w:rsidRPr="00DF0C3D">
        <w:rPr>
          <w:vertAlign w:val="superscript"/>
        </w:rPr>
        <w:t>th</w:t>
      </w:r>
      <w:r w:rsidRPr="00DF0C3D">
        <w:t xml:space="preserve"> percentile of providers of 13.2 to 1.</w:t>
      </w:r>
    </w:p>
    <w:p w14:paraId="1CD6A807" w14:textId="470E9FE5" w:rsidR="00263F61" w:rsidRPr="00DF0C3D" w:rsidRDefault="00263F61" w:rsidP="00263F61">
      <w:r w:rsidRPr="00DF0C3D">
        <w:t xml:space="preserve">Given the high levels of inefficiency in the sector and noting the need to further empower participants it is therefore recommended that the current pricing strategy should be maintained and that the Temporary Transformation Payment </w:t>
      </w:r>
      <w:r w:rsidR="00660236" w:rsidRPr="00DF0C3D">
        <w:t xml:space="preserve">(TTP) </w:t>
      </w:r>
      <w:r w:rsidRPr="00DF0C3D">
        <w:t>arrangements should stay in place on their current timeline to balance the concerns raised by the significant difference between the cost structures of many providers and the efficient price, and the need to incentivise those providers to find greater efficiencies.</w:t>
      </w:r>
    </w:p>
    <w:p w14:paraId="71F8CC83" w14:textId="422FA133" w:rsidR="00263F61" w:rsidRPr="00DF0C3D" w:rsidRDefault="00263F61" w:rsidP="0016491E">
      <w:pPr>
        <w:pStyle w:val="RecHeading"/>
      </w:pPr>
      <w:r w:rsidRPr="00DF0C3D">
        <w:t>Recommendation</w:t>
      </w:r>
      <w:r w:rsidR="000358A6" w:rsidRPr="00DF0C3D">
        <w:t xml:space="preserve"> </w:t>
      </w:r>
      <w:r w:rsidRPr="00DF0C3D">
        <w:t>1</w:t>
      </w:r>
    </w:p>
    <w:p w14:paraId="70CAB1BA" w14:textId="2A184735" w:rsidR="00263F61" w:rsidRPr="00DF0C3D" w:rsidRDefault="00133BF2" w:rsidP="0016491E">
      <w:pPr>
        <w:pStyle w:val="RecText"/>
      </w:pPr>
      <w:r>
        <w:t>The NDIA</w:t>
      </w:r>
      <w:r w:rsidR="00263F61" w:rsidRPr="00DF0C3D">
        <w:t xml:space="preserve"> should maintain the scheduled reduction over the next three years of the Temporary Transformation Payment (TTP) loading to 3.0% on 1 July 2022 and 1.5% on 1 July 2023. The TTP loading should cease to apply from 1 July 2024. </w:t>
      </w:r>
    </w:p>
    <w:p w14:paraId="2B111B64" w14:textId="7569BFDE" w:rsidR="00263F61" w:rsidRPr="00DF0C3D" w:rsidRDefault="00263F61" w:rsidP="00660236">
      <w:pPr>
        <w:pStyle w:val="AfterRecommendation"/>
      </w:pPr>
      <w:r w:rsidRPr="00DF0C3D">
        <w:t xml:space="preserve">At the same time, and to attract the investment into the sector that is needed for it to be able to innovate to achieve greater efficiency and to improve the quality and safety of the supports that it delivers, </w:t>
      </w:r>
      <w:r w:rsidR="00133BF2">
        <w:t>the NDIA</w:t>
      </w:r>
      <w:r w:rsidRPr="00DF0C3D">
        <w:t xml:space="preserve"> should provide greater certainty to providers by committing to maintain the real value of </w:t>
      </w:r>
      <w:r w:rsidR="00133BF2">
        <w:t>the NDIS</w:t>
      </w:r>
      <w:r w:rsidRPr="00DF0C3D">
        <w:t>’s price limits and so maintain the supply of supports for participants (subject to the results of any future review).</w:t>
      </w:r>
    </w:p>
    <w:p w14:paraId="4A5497AE" w14:textId="0E968A06" w:rsidR="00263F61" w:rsidRPr="00DF0C3D" w:rsidRDefault="009D7832" w:rsidP="0016491E">
      <w:pPr>
        <w:pStyle w:val="RecHeading"/>
      </w:pPr>
      <w:r w:rsidRPr="00DF0C3D">
        <w:lastRenderedPageBreak/>
        <w:t>Recommendation 2</w:t>
      </w:r>
    </w:p>
    <w:p w14:paraId="2A4BCB93" w14:textId="1C888EA0" w:rsidR="00263F61" w:rsidRPr="00DF0C3D" w:rsidRDefault="00133BF2" w:rsidP="0016491E">
      <w:pPr>
        <w:pStyle w:val="RecText"/>
      </w:pPr>
      <w:r>
        <w:t>The NDIA</w:t>
      </w:r>
      <w:r w:rsidR="00263F61" w:rsidRPr="00DF0C3D">
        <w:t>, subject to any specific recommendation arising from the current Annual Pricing Review and any future reviews, should:</w:t>
      </w:r>
    </w:p>
    <w:p w14:paraId="38CD8651" w14:textId="77777777" w:rsidR="00263F61" w:rsidRPr="00DF0C3D" w:rsidRDefault="00263F61" w:rsidP="00263F61">
      <w:pPr>
        <w:pStyle w:val="RecDotPoint"/>
      </w:pPr>
      <w:r w:rsidRPr="00DF0C3D">
        <w:t>Increase the price limits for supports that are determined by the NDIS Disability Support Worker Cost Model on 1 July each year to reflect any changes in the minimum wages specified in the SCHADS Industry Award following the Fair Work Commission’s Annual Wage Review and any change in the Superannuation Guarantee Charge.</w:t>
      </w:r>
    </w:p>
    <w:p w14:paraId="3FA6A8F1" w14:textId="339BA327" w:rsidR="00263F61" w:rsidRPr="00DF0C3D" w:rsidRDefault="00263F61" w:rsidP="00263F61">
      <w:pPr>
        <w:pStyle w:val="RecDotPoint"/>
      </w:pPr>
      <w:r w:rsidRPr="00DF0C3D">
        <w:t>Increase the price limits for Capital supports – Support Categories 2 (Transport), 3 (Consumables), 5 (Assistive Technology) and 6 (Home Modifications and Specialised Disability Accommodation) – on 1 July each year in line with the movement in the ABS Consumer Price Index (All Groups, weighted average of eight capital cities) over the 12 months to the March Quarter</w:t>
      </w:r>
      <w:r w:rsidR="001818FE" w:rsidRPr="00DF0C3D">
        <w:t xml:space="preserve"> immediately</w:t>
      </w:r>
      <w:r w:rsidRPr="00DF0C3D">
        <w:t xml:space="preserve"> preceding the indexation date.</w:t>
      </w:r>
    </w:p>
    <w:p w14:paraId="77AC0562" w14:textId="6605A1FB" w:rsidR="00263F61" w:rsidRPr="00DF0C3D" w:rsidRDefault="00263F61" w:rsidP="00263F61">
      <w:pPr>
        <w:pStyle w:val="RecDotPoint"/>
        <w:spacing w:after="200"/>
      </w:pPr>
      <w:r w:rsidRPr="00DF0C3D">
        <w:t xml:space="preserve">Increase the price limits for other supports on 1 July each year in line with the weighted movement over the previous twelve months in the ABS Wage Price Index (Australia, total hourly rates of pay excluding bonuses) and the ABS Consumer Price Index (All Groups, weighted average of eight capital cities) over the 12 months to the March Quarter </w:t>
      </w:r>
      <w:r w:rsidR="001818FE" w:rsidRPr="00DF0C3D">
        <w:t xml:space="preserve">immediately </w:t>
      </w:r>
      <w:r w:rsidRPr="00DF0C3D">
        <w:t>preceding the indexation date (with an 80/20 weighting).</w:t>
      </w:r>
    </w:p>
    <w:p w14:paraId="1D5766A8" w14:textId="1320FD65" w:rsidR="00263F61" w:rsidRPr="00DF0C3D" w:rsidRDefault="00263F61" w:rsidP="00660236">
      <w:pPr>
        <w:pStyle w:val="AfterRecommendation"/>
      </w:pPr>
      <w:r w:rsidRPr="00DF0C3D">
        <w:rPr>
          <w:rFonts w:cs="Arial"/>
        </w:rPr>
        <w:t xml:space="preserve">In the current phase of the </w:t>
      </w:r>
      <w:r w:rsidRPr="00DF0C3D">
        <w:rPr>
          <w:rFonts w:cs="Arial"/>
          <w:i/>
        </w:rPr>
        <w:t>NDIS Pricing Strategy</w:t>
      </w:r>
      <w:r w:rsidRPr="00DF0C3D">
        <w:rPr>
          <w:rFonts w:cs="Arial"/>
        </w:rPr>
        <w:t xml:space="preserve">, </w:t>
      </w:r>
      <w:r w:rsidR="00133BF2">
        <w:rPr>
          <w:rFonts w:cs="Arial"/>
        </w:rPr>
        <w:t>the NDIA</w:t>
      </w:r>
      <w:r w:rsidRPr="00DF0C3D">
        <w:t>, as market steward, needs to invest in the infrastructure needed to address information asymmetries and to assist providers gain access to the information that they need to improve their operations. It also needs to monitor the development of the market closely to identify where particular localised supply shortages need to be addressed.</w:t>
      </w:r>
    </w:p>
    <w:p w14:paraId="3D09FDCB" w14:textId="77777777" w:rsidR="00263F61" w:rsidRPr="00DF0C3D" w:rsidRDefault="00263F61" w:rsidP="00263F61">
      <w:pPr>
        <w:rPr>
          <w:rFonts w:cs="Arial"/>
        </w:rPr>
      </w:pPr>
      <w:r w:rsidRPr="00DF0C3D">
        <w:t>Providers need to be given the tools to achieve long run efficiencies, by being able to properly understand the performance</w:t>
      </w:r>
      <w:r w:rsidRPr="00DF0C3D">
        <w:rPr>
          <w:rFonts w:cs="Arial"/>
        </w:rPr>
        <w:t xml:space="preserve"> of their own organisation and to accurately compare their performance to that of their peers. This requires good accounting and governance standards and practices and the ability to compare performance across providers. The NDIA and the NDIS Commission can assist providers do this by encouraging providers to adopt better accounting and governance standards and practices over time as part of provider registration requirements. The NDIA can also support the establishment of independent performance and financial benchmarking services and provider’s participation in those services, especially where providers operate in thinner markets.</w:t>
      </w:r>
    </w:p>
    <w:p w14:paraId="435A2884" w14:textId="3C46FC64" w:rsidR="00263F61" w:rsidRPr="00DF0C3D" w:rsidRDefault="00263F61" w:rsidP="00263F61">
      <w:r w:rsidRPr="00DF0C3D">
        <w:rPr>
          <w:rFonts w:cs="Arial"/>
        </w:rPr>
        <w:t xml:space="preserve">In addition to the supply data that it already releases, </w:t>
      </w:r>
      <w:r w:rsidR="00133BF2">
        <w:rPr>
          <w:rFonts w:cs="Arial"/>
        </w:rPr>
        <w:t>the NDIA</w:t>
      </w:r>
      <w:r w:rsidRPr="00DF0C3D">
        <w:rPr>
          <w:rFonts w:cs="Arial"/>
        </w:rPr>
        <w:t xml:space="preserve"> should consider collecting and </w:t>
      </w:r>
      <w:r w:rsidR="001818FE" w:rsidRPr="00DF0C3D">
        <w:rPr>
          <w:rFonts w:cs="Arial"/>
        </w:rPr>
        <w:t xml:space="preserve">publishing data from </w:t>
      </w:r>
      <w:r w:rsidRPr="00DF0C3D">
        <w:rPr>
          <w:rFonts w:cs="Arial"/>
        </w:rPr>
        <w:t>Scheme participants</w:t>
      </w:r>
      <w:r w:rsidR="001818FE" w:rsidRPr="00DF0C3D">
        <w:rPr>
          <w:rFonts w:cs="Arial"/>
        </w:rPr>
        <w:t xml:space="preserve"> (consumers</w:t>
      </w:r>
      <w:r w:rsidRPr="00DF0C3D">
        <w:rPr>
          <w:rFonts w:cs="Arial"/>
        </w:rPr>
        <w:t>) to monitor short to medium term outcomes, including rates of participant satisfaction with their providers, the degree to which participants consider they are empowered to choose their own care, and the prices that are paid by partici</w:t>
      </w:r>
      <w:r w:rsidRPr="00DF0C3D">
        <w:t>pants in local markets.</w:t>
      </w:r>
    </w:p>
    <w:p w14:paraId="74D12CA3" w14:textId="4B4877E7" w:rsidR="00263F61" w:rsidRPr="00DF0C3D" w:rsidRDefault="00263F61" w:rsidP="00263F61">
      <w:r w:rsidRPr="00DF0C3D">
        <w:t xml:space="preserve">Going forward, consumer and outcomes data should be collected and published on a regular basis to enable </w:t>
      </w:r>
      <w:r w:rsidR="001818FE" w:rsidRPr="00DF0C3D">
        <w:t>participants</w:t>
      </w:r>
      <w:r w:rsidRPr="00DF0C3D">
        <w:rPr>
          <w:rFonts w:cs="Arial"/>
        </w:rPr>
        <w:t xml:space="preserve"> to get a detailed view of provider performance and enable future moves towards outcomes based pricing. Information collected could include: </w:t>
      </w:r>
      <w:r w:rsidRPr="00DF0C3D">
        <w:t xml:space="preserve">satisfaction with individual supports received; outcomes (for example, employment gained and engagement </w:t>
      </w:r>
      <w:r w:rsidRPr="00DF0C3D">
        <w:lastRenderedPageBreak/>
        <w:t>with the community); ease of market access (measuring any potential supply shortages); level of participant empowerment; and prices paid.</w:t>
      </w:r>
    </w:p>
    <w:p w14:paraId="17AA5D82" w14:textId="77777777" w:rsidR="00263F61" w:rsidRPr="00DF0C3D" w:rsidRDefault="00263F61" w:rsidP="00263F61">
      <w:pPr>
        <w:rPr>
          <w:rFonts w:cs="Arial"/>
        </w:rPr>
      </w:pPr>
      <w:r w:rsidRPr="00DF0C3D">
        <w:rPr>
          <w:rFonts w:cs="Arial"/>
        </w:rPr>
        <w:t>Collecting and publishing such additional consumer data can be used to both measure the performance of disability support providers in the longer-term transition to outcomes based pricing, and can help identify any areas where undersupply is occurring in the short term.</w:t>
      </w:r>
    </w:p>
    <w:p w14:paraId="7DD1F41A" w14:textId="56CFD0E0" w:rsidR="00263F61" w:rsidRPr="00DF0C3D" w:rsidRDefault="00133BF2" w:rsidP="00263F61">
      <w:pPr>
        <w:rPr>
          <w:rFonts w:cs="Arial"/>
        </w:rPr>
      </w:pPr>
      <w:r>
        <w:rPr>
          <w:rFonts w:cs="Arial"/>
        </w:rPr>
        <w:t>The NDIA</w:t>
      </w:r>
      <w:r w:rsidR="00263F61" w:rsidRPr="00DF0C3D">
        <w:rPr>
          <w:rFonts w:cs="Arial"/>
        </w:rPr>
        <w:t xml:space="preserve"> should also explore options to provide participants with a mechanism to easily compare the prices and services offered by multiple providers to reduce the significant transaction costs on the participant.</w:t>
      </w:r>
    </w:p>
    <w:p w14:paraId="7A8E8C44" w14:textId="792F4146" w:rsidR="00263F61" w:rsidRPr="00DF0C3D" w:rsidRDefault="009D7832" w:rsidP="0016491E">
      <w:pPr>
        <w:pStyle w:val="RecHeading"/>
      </w:pPr>
      <w:r w:rsidRPr="00DF0C3D">
        <w:t xml:space="preserve">Recommendation </w:t>
      </w:r>
      <w:r w:rsidR="00263F61" w:rsidRPr="00DF0C3D">
        <w:t>3</w:t>
      </w:r>
    </w:p>
    <w:p w14:paraId="49A8129A" w14:textId="4DE293D9" w:rsidR="00263F61" w:rsidRPr="00DF0C3D" w:rsidRDefault="00133BF2" w:rsidP="0016491E">
      <w:pPr>
        <w:pStyle w:val="RecText"/>
      </w:pPr>
      <w:r>
        <w:t>The NDIA</w:t>
      </w:r>
      <w:r w:rsidR="00263F61" w:rsidRPr="00DF0C3D">
        <w:t xml:space="preserve">, as part of its ongoing role as </w:t>
      </w:r>
      <w:r w:rsidR="00EA541A">
        <w:t>M</w:t>
      </w:r>
      <w:r w:rsidR="00263F61" w:rsidRPr="00DF0C3D">
        <w:t xml:space="preserve">arket </w:t>
      </w:r>
      <w:r w:rsidR="00EA541A">
        <w:t>S</w:t>
      </w:r>
      <w:r w:rsidR="00263F61" w:rsidRPr="00DF0C3D">
        <w:t>teward, should partner with the sector to:</w:t>
      </w:r>
    </w:p>
    <w:p w14:paraId="4FDE6833" w14:textId="77777777" w:rsidR="00263F61" w:rsidRPr="00DF0C3D" w:rsidRDefault="00263F61" w:rsidP="00263F61">
      <w:pPr>
        <w:pStyle w:val="RecDotPoint"/>
      </w:pPr>
      <w:r w:rsidRPr="00DF0C3D">
        <w:t xml:space="preserve">Support an annual financial benchmarking survey to assist providers compare themselves to their peers to identify opportunities for increased efficiency. </w:t>
      </w:r>
    </w:p>
    <w:p w14:paraId="22504698" w14:textId="77777777" w:rsidR="00263F61" w:rsidRPr="00DF0C3D" w:rsidRDefault="00263F61" w:rsidP="00263F61">
      <w:pPr>
        <w:pStyle w:val="RecDotPoint"/>
      </w:pPr>
      <w:r w:rsidRPr="00DF0C3D">
        <w:t>Address the information asymmetries facing participants, including by regularly publishing, at a regional level and for specific supports, the range of prices that participants are currently paying for the supports that they receive.</w:t>
      </w:r>
    </w:p>
    <w:p w14:paraId="3B7D0116" w14:textId="39405773" w:rsidR="00263F61" w:rsidRPr="00DF0C3D" w:rsidRDefault="00263F61" w:rsidP="00263F61">
      <w:pPr>
        <w:pStyle w:val="RecDotPoint"/>
        <w:spacing w:after="200"/>
      </w:pPr>
      <w:r w:rsidRPr="00DF0C3D">
        <w:t>Explore options to encourage or require providers to publish their prices to better inform participant choice. Where providers choose to charge NDIS participants different rates to other clients they should also be open about this.</w:t>
      </w:r>
    </w:p>
    <w:p w14:paraId="7467AA52" w14:textId="31F5588D" w:rsidR="00263F61" w:rsidRPr="00DF0C3D" w:rsidRDefault="00263F61" w:rsidP="001818FE">
      <w:pPr>
        <w:pStyle w:val="AfterRecommendation"/>
      </w:pPr>
      <w:r w:rsidRPr="00DF0C3D">
        <w:t xml:space="preserve">Price control frameworks can impose administrative burdens on providers. It is important to reduce transaction costs through ease and simplicity in the design of price control arrangements wherever possible. Equally, however, </w:t>
      </w:r>
      <w:r w:rsidR="00133BF2">
        <w:t>the NDIA</w:t>
      </w:r>
      <w:r w:rsidRPr="00DF0C3D">
        <w:t xml:space="preserve"> must ensure that participants are fully informed and empowered to achieve maximum flexibility to use their budgets to meet their goals as they see fit. Ideally these two principles can work together to improve outcomes for participants. The current arrangements (documents downloadable from the NDIS website) can make it hard for people to find the most recent information – or to be sure that the information that they have is up to date. The current documentation is not easy to update – or to ensure that everyone is aware of the most recent documentation. Moving to a web based system might help address this. It is therefore recommended that </w:t>
      </w:r>
      <w:r w:rsidR="00133BF2">
        <w:t>the NDIA</w:t>
      </w:r>
      <w:r w:rsidRPr="00DF0C3D">
        <w:t xml:space="preserve"> should explore options to facilitate better access to the pricing arrangements for participants, including through the development of a plain English guide, and to reduce administrative costs for providers by streamlining and automating access to updates to the pricing arrangements and price limits.</w:t>
      </w:r>
    </w:p>
    <w:p w14:paraId="1A87AB30" w14:textId="27A558B3" w:rsidR="00263F61" w:rsidRPr="00DF0C3D" w:rsidRDefault="009D7832" w:rsidP="0016491E">
      <w:pPr>
        <w:pStyle w:val="RecHeading"/>
      </w:pPr>
      <w:r w:rsidRPr="00DF0C3D">
        <w:t xml:space="preserve">Recommendation </w:t>
      </w:r>
      <w:r w:rsidR="00263F61" w:rsidRPr="00DF0C3D">
        <w:t>4</w:t>
      </w:r>
    </w:p>
    <w:p w14:paraId="7CFA16CD" w14:textId="05B67951" w:rsidR="00263F61" w:rsidRPr="00DF0C3D" w:rsidRDefault="00133BF2" w:rsidP="0016491E">
      <w:pPr>
        <w:pStyle w:val="RecText"/>
      </w:pPr>
      <w:r>
        <w:t>The NDIA</w:t>
      </w:r>
      <w:r w:rsidR="00263F61" w:rsidRPr="00DF0C3D">
        <w:t xml:space="preserve"> should explore options to facilitate better access to the pricing arrangements for participants, including through the development of a plain English guide, and to reduce administrative costs for providers by streamlining and automating access to updates to the pricing arrangements and price limits.</w:t>
      </w:r>
    </w:p>
    <w:p w14:paraId="24FF47E4" w14:textId="08638967" w:rsidR="00A207A6" w:rsidRPr="00DF0C3D" w:rsidRDefault="00A207A6" w:rsidP="00660236">
      <w:pPr>
        <w:pStyle w:val="Heading2"/>
        <w:numPr>
          <w:ilvl w:val="0"/>
          <w:numId w:val="0"/>
        </w:numPr>
        <w:ind w:left="567" w:hanging="567"/>
      </w:pPr>
      <w:bookmarkStart w:id="2" w:name="_Toc106272542"/>
      <w:r w:rsidRPr="00DF0C3D">
        <w:lastRenderedPageBreak/>
        <w:t>NDIS Disabi</w:t>
      </w:r>
      <w:r w:rsidR="00D727DE" w:rsidRPr="00DF0C3D">
        <w:t>lity Support Worker Cost</w:t>
      </w:r>
      <w:r w:rsidR="00660236" w:rsidRPr="00DF0C3D">
        <w:t xml:space="preserve"> Model</w:t>
      </w:r>
      <w:bookmarkEnd w:id="2"/>
    </w:p>
    <w:p w14:paraId="27A816E1" w14:textId="22DE8198" w:rsidR="00A207A6" w:rsidRPr="00DF0C3D" w:rsidRDefault="00D727DE" w:rsidP="00A207A6">
      <w:r w:rsidRPr="00DF0C3D">
        <w:t xml:space="preserve">In setting price limits, </w:t>
      </w:r>
      <w:r w:rsidR="00133BF2">
        <w:t>the NDIA</w:t>
      </w:r>
      <w:r w:rsidR="00A207A6" w:rsidRPr="00DF0C3D">
        <w:t xml:space="preserve"> uses the NDIS Disability Support Worker </w:t>
      </w:r>
      <w:r w:rsidR="00541D0A">
        <w:t xml:space="preserve">(DSW) </w:t>
      </w:r>
      <w:r w:rsidR="00A207A6" w:rsidRPr="00DF0C3D">
        <w:t xml:space="preserve">Cost Model to estimate the costs that a reasonably efficient provider would incur in delivering a billable hour of support. The Cost Model takes account of all of the costs associated with every billable hour, including: base pay; shift loadings; holiday pay; salary on costs; supervision costs; utilisation (non-billable activities); employee allowances; corporate overheads and margin. It uses these estimates to set the price limits of supports that are delivered by DSWs, with price limit set at the level that can be achieved by providers who match the benchmarks. </w:t>
      </w:r>
    </w:p>
    <w:p w14:paraId="7A5EB077" w14:textId="641E6DB7" w:rsidR="001656F7" w:rsidRPr="00DF0C3D" w:rsidRDefault="001656F7" w:rsidP="001656F7">
      <w:r w:rsidRPr="00DF0C3D">
        <w:t xml:space="preserve">Submissions in response to the Consultation Paper raised a number of concerns with the current Cost Model. Some providers argued that the base pay rate assumptions should be higher as some providers are locked into enterprise bargaining agreements that are difficult to renegotiate. Providers with a large number of shift workers argued that the Cost Model did not sufficiently allow for shift and leave loadings due to a lack of alignment with </w:t>
      </w:r>
      <w:r w:rsidR="00C0401E" w:rsidRPr="00341517">
        <w:rPr>
          <w:i/>
          <w:iCs/>
        </w:rPr>
        <w:t>Social, Community, Home Care and Disability Services Industry Award 2010</w:t>
      </w:r>
      <w:r w:rsidR="00C0401E">
        <w:t xml:space="preserve"> (</w:t>
      </w:r>
      <w:r w:rsidRPr="00DF0C3D">
        <w:t>SCHADS Industry Award</w:t>
      </w:r>
      <w:r w:rsidR="00C0401E">
        <w:t>)</w:t>
      </w:r>
      <w:r w:rsidRPr="00DF0C3D">
        <w:t xml:space="preserve"> conditions. Providers were also concerned about the Cost Model’s assumptions respecting work cover premiums and supervision rates. They also argued that the Cost Model had unrealistically high utilisation rate assumptions and unrealistically low allowance for overheads. Providers were also concerned that the profit margin assumption was too low, and discouraged innovation. For-profit providers noted that they were at a disadvantage to non-profit providers, as the Cost Model makes no allowance for payroll tax. </w:t>
      </w:r>
    </w:p>
    <w:p w14:paraId="4D33EE75" w14:textId="65812F13" w:rsidR="001656F7" w:rsidRPr="00DF0C3D" w:rsidRDefault="001656F7" w:rsidP="001656F7">
      <w:pPr>
        <w:rPr>
          <w:shd w:val="clear" w:color="auto" w:fill="FFFFFF"/>
        </w:rPr>
      </w:pPr>
      <w:r w:rsidRPr="00DF0C3D">
        <w:t>The complexity of the current</w:t>
      </w:r>
      <w:r w:rsidR="00D727DE" w:rsidRPr="00DF0C3D">
        <w:t xml:space="preserve"> Cost Model</w:t>
      </w:r>
      <w:r w:rsidRPr="00DF0C3D">
        <w:t xml:space="preserve"> is coming into conflict with </w:t>
      </w:r>
      <w:r w:rsidR="00133BF2">
        <w:t>the NDIA</w:t>
      </w:r>
      <w:r w:rsidRPr="00DF0C3D">
        <w:t xml:space="preserve">’s aim of encouraging providers to be innovative and flexible as some providers are taking the parameters used in the model as targets. </w:t>
      </w:r>
      <w:r w:rsidRPr="00DF0C3D">
        <w:rPr>
          <w:lang w:eastAsia="en-US"/>
        </w:rPr>
        <w:t xml:space="preserve">It is therefore recommended that the current </w:t>
      </w:r>
      <w:r w:rsidRPr="00DF0C3D">
        <w:t>NDIS Disability Support Worker Cost Model should be replaced by a new Cost Model</w:t>
      </w:r>
      <w:r w:rsidRPr="00DF0C3D">
        <w:rPr>
          <w:shd w:val="clear" w:color="auto" w:fill="FFFFFF"/>
        </w:rPr>
        <w:t xml:space="preserve"> that </w:t>
      </w:r>
      <w:r w:rsidRPr="00DF0C3D">
        <w:rPr>
          <w:lang w:eastAsia="en-US"/>
        </w:rPr>
        <w:t>groups provider costs into a smaller number of categories in a new Cost Model:</w:t>
      </w:r>
    </w:p>
    <w:p w14:paraId="5C4FCBAE" w14:textId="77777777" w:rsidR="001656F7" w:rsidRPr="00DF0C3D" w:rsidRDefault="001656F7" w:rsidP="001656F7">
      <w:pPr>
        <w:pStyle w:val="DotPoint"/>
        <w:numPr>
          <w:ilvl w:val="0"/>
          <w:numId w:val="1"/>
        </w:numPr>
        <w:rPr>
          <w:lang w:eastAsia="en-US"/>
        </w:rPr>
      </w:pPr>
      <w:r w:rsidRPr="00DF0C3D">
        <w:rPr>
          <w:lang w:eastAsia="en-US"/>
        </w:rPr>
        <w:t>Direct worker employment costs – wages, shift loadings, leave provisions and allowances, work allowances and superannuation payments.</w:t>
      </w:r>
    </w:p>
    <w:p w14:paraId="7C45AF7E" w14:textId="77777777" w:rsidR="001656F7" w:rsidRPr="00DF0C3D" w:rsidRDefault="001656F7" w:rsidP="001656F7">
      <w:pPr>
        <w:pStyle w:val="DotPoint"/>
        <w:numPr>
          <w:ilvl w:val="0"/>
          <w:numId w:val="1"/>
        </w:numPr>
        <w:rPr>
          <w:lang w:eastAsia="en-US"/>
        </w:rPr>
      </w:pPr>
      <w:r w:rsidRPr="00DF0C3D">
        <w:rPr>
          <w:lang w:eastAsia="en-US"/>
        </w:rPr>
        <w:t>Operational overheads – including the costs of supervision, quality and safeguards, training costs, workers compensation costs, and rostering costs including those related to staffing mix, utilisation rates of workers and the use of overtime.</w:t>
      </w:r>
    </w:p>
    <w:p w14:paraId="186A7A73" w14:textId="77777777" w:rsidR="001656F7" w:rsidRPr="00DF0C3D" w:rsidRDefault="001656F7" w:rsidP="001656F7">
      <w:pPr>
        <w:pStyle w:val="DotPoint"/>
        <w:numPr>
          <w:ilvl w:val="0"/>
          <w:numId w:val="1"/>
        </w:numPr>
        <w:rPr>
          <w:lang w:eastAsia="en-US"/>
        </w:rPr>
      </w:pPr>
      <w:r w:rsidRPr="00DF0C3D">
        <w:rPr>
          <w:lang w:eastAsia="en-US"/>
        </w:rPr>
        <w:t xml:space="preserve">Corporate overheads </w:t>
      </w:r>
      <w:r w:rsidRPr="00DF0C3D">
        <w:rPr>
          <w:lang w:eastAsia="en-US"/>
        </w:rPr>
        <w:softHyphen/>
        <w:t>– including capital costs, human resource costs, information technology costs and financial management costs.</w:t>
      </w:r>
    </w:p>
    <w:p w14:paraId="47E8430D" w14:textId="77777777" w:rsidR="001656F7" w:rsidRPr="00DF0C3D" w:rsidRDefault="001656F7" w:rsidP="001656F7">
      <w:pPr>
        <w:rPr>
          <w:lang w:eastAsia="en-US"/>
        </w:rPr>
      </w:pPr>
      <w:r w:rsidRPr="00DF0C3D">
        <w:rPr>
          <w:lang w:eastAsia="en-US"/>
        </w:rPr>
        <w:t>This approach better reflects the ability of providers to manage a number of levers in each of these cost categories to bring down their overall costs.</w:t>
      </w:r>
    </w:p>
    <w:p w14:paraId="3695F271" w14:textId="7D8BFB88" w:rsidR="00D727DE" w:rsidRPr="00DF0C3D" w:rsidRDefault="00D727DE" w:rsidP="00D727DE">
      <w:r w:rsidRPr="00DF0C3D">
        <w:t xml:space="preserve">Three major “new” cost pressures were identified in the consultations: Quality and safeguarding costs, COVID-19 costs, and forthcoming changes to the SCHADS </w:t>
      </w:r>
      <w:r w:rsidR="00C6287F">
        <w:t>I</w:t>
      </w:r>
      <w:r w:rsidRPr="00DF0C3D">
        <w:t>ndustry Award.</w:t>
      </w:r>
    </w:p>
    <w:p w14:paraId="18D3E840" w14:textId="4755EB9A" w:rsidR="001656F7" w:rsidRPr="00DF0C3D" w:rsidRDefault="001656F7" w:rsidP="001656F7">
      <w:r w:rsidRPr="00DF0C3D">
        <w:t xml:space="preserve">Many submissions argued that the NDIS Quality and Safeguarding Commission’s requirements were complex and had substantially increased administrative cost and burden. They also suggested that the </w:t>
      </w:r>
      <w:r w:rsidR="00D727DE" w:rsidRPr="00DF0C3D">
        <w:t xml:space="preserve">NDIS </w:t>
      </w:r>
      <w:r w:rsidRPr="00DF0C3D">
        <w:t xml:space="preserve">DSW Cost Model does not recognise the full costs associated with implementing </w:t>
      </w:r>
      <w:r w:rsidR="00133BF2">
        <w:t>the NDIS</w:t>
      </w:r>
      <w:r w:rsidRPr="00DF0C3D">
        <w:t xml:space="preserve">’s quality and safeguarding requirements. Members of the working groups also reported significant increases in quality compliance costs in recent years. Members reported having had to set up specialised quality assurance teams to </w:t>
      </w:r>
      <w:r w:rsidRPr="00DF0C3D">
        <w:lastRenderedPageBreak/>
        <w:t xml:space="preserve">carry out the additional compliance requirements of the </w:t>
      </w:r>
      <w:r w:rsidR="00B50D60">
        <w:t xml:space="preserve">NDIS </w:t>
      </w:r>
      <w:r w:rsidRPr="00DF0C3D">
        <w:t xml:space="preserve">Commission. Members argued that </w:t>
      </w:r>
      <w:r w:rsidR="00B50D60">
        <w:t xml:space="preserve">NDIS </w:t>
      </w:r>
      <w:r w:rsidRPr="00DF0C3D">
        <w:t>Commission compliance costs were in addition to those of existing State-based bodies and professional associations, and that the NDIS DSW Cost Model did not fully capture all the costs associated with quality and safeguarding.</w:t>
      </w:r>
    </w:p>
    <w:p w14:paraId="6C017859" w14:textId="228E2F0A" w:rsidR="001656F7" w:rsidRPr="00DF0C3D" w:rsidRDefault="00133BF2" w:rsidP="001656F7">
      <w:r>
        <w:t>The NDIA</w:t>
      </w:r>
      <w:r w:rsidR="001656F7" w:rsidRPr="00DF0C3D">
        <w:t xml:space="preserve"> estimates</w:t>
      </w:r>
      <w:r w:rsidR="00FA6FA1" w:rsidRPr="00DF0C3D">
        <w:t xml:space="preserve"> </w:t>
      </w:r>
      <w:r w:rsidR="001656F7" w:rsidRPr="00DF0C3D">
        <w:t xml:space="preserve">that the introduction of the NDIS Quality and Safeguards Commission, and the improved quality of support flowing from its measures, has increased costs unavoidably for providers by about 0.7% of direct worker costs. These costs are necessary to ensure that the supports received by participants are of high quality and safe. They include the costs of third party auditing against practice standards, reporting and managing serious incidents, managing and resolving complaints including those made about the provider to the </w:t>
      </w:r>
      <w:r w:rsidR="00B50D60">
        <w:t xml:space="preserve">NDIS </w:t>
      </w:r>
      <w:r w:rsidR="001656F7" w:rsidRPr="00DF0C3D">
        <w:t>Commission, and the provider’s internal assurance costs to maintain compliance with obligations. They also include the costs providers incur in adjusting and continuously improving their practice in line with the NDIS Practice Standards, and ensuring compliance with the Code of Conduct by the provider themselves and their workforce. Training, appropriate and adequate supervision, and record keeping are also all important to quality and safety. As are appropriate complaints handling and quality assurance processes.</w:t>
      </w:r>
    </w:p>
    <w:p w14:paraId="09E655B1" w14:textId="1820FAE0" w:rsidR="001656F7" w:rsidRPr="00DF0C3D" w:rsidRDefault="001656F7" w:rsidP="001656F7">
      <w:r w:rsidRPr="00DF0C3D">
        <w:t xml:space="preserve">Providers were largely comfortable with </w:t>
      </w:r>
      <w:r w:rsidR="00133BF2">
        <w:t>the NDIA</w:t>
      </w:r>
      <w:r w:rsidRPr="00DF0C3D">
        <w:t>’s COVID</w:t>
      </w:r>
      <w:r w:rsidRPr="00DF0C3D">
        <w:noBreakHyphen/>
        <w:t>19 responses. However, some providers argued that the shortage of workers due to COVID</w:t>
      </w:r>
      <w:r w:rsidRPr="00DF0C3D">
        <w:noBreakHyphen/>
        <w:t>19 had reduced supervision ratios, thus making it harder to cover supervisor costs. Other providers noted that COVID</w:t>
      </w:r>
      <w:r w:rsidRPr="00DF0C3D">
        <w:noBreakHyphen/>
        <w:t xml:space="preserve">19 had increased their workers’ compensation premiums as protracted periods of lockdown have resulted in higher levels of psychological injury, along with increased in incidents at work including those caused from having to wear </w:t>
      </w:r>
      <w:r w:rsidR="00783713">
        <w:t>personal protective equipment (</w:t>
      </w:r>
      <w:r w:rsidRPr="00DF0C3D">
        <w:t>PPE</w:t>
      </w:r>
      <w:r w:rsidR="00783713">
        <w:t>)</w:t>
      </w:r>
      <w:r w:rsidRPr="00DF0C3D">
        <w:t>. Some providers noted that various COVID</w:t>
      </w:r>
      <w:r w:rsidRPr="00DF0C3D">
        <w:noBreakHyphen/>
        <w:t xml:space="preserve">19 border restrictions had exacerbated existing workforce shortages by impeding the free flow of labour. In working groups, providers argued that overheads needed to be increased to address COVID costs such as PPE and vaccinations. They suggested </w:t>
      </w:r>
      <w:r w:rsidR="00133BF2">
        <w:t>the NDIA</w:t>
      </w:r>
      <w:r w:rsidRPr="00DF0C3D">
        <w:t xml:space="preserve"> should act quickly to ensure these providers are able to receive this additional funding sooner than later.</w:t>
      </w:r>
    </w:p>
    <w:p w14:paraId="4635FB1A" w14:textId="593D1663" w:rsidR="001656F7" w:rsidRPr="00DF0C3D" w:rsidRDefault="00133BF2" w:rsidP="001656F7">
      <w:r>
        <w:t>The NDIA</w:t>
      </w:r>
      <w:r w:rsidR="001656F7" w:rsidRPr="00DF0C3D">
        <w:t xml:space="preserve"> estimates that COVID</w:t>
      </w:r>
      <w:r w:rsidR="001656F7" w:rsidRPr="00DF0C3D">
        <w:noBreakHyphen/>
        <w:t>19 will continue to increase costs for providers in the medium to long term. Noting that one off interventions to prevent market failure may continue to be necessary, it is estimated that the base costs associated with COVID</w:t>
      </w:r>
      <w:r w:rsidR="001656F7" w:rsidRPr="00DF0C3D">
        <w:noBreakHyphen/>
        <w:t>19 (PPE, additional overtime or leave usage</w:t>
      </w:r>
      <w:r w:rsidR="00EA5035">
        <w:t>,</w:t>
      </w:r>
      <w:r w:rsidR="001656F7" w:rsidRPr="00DF0C3D">
        <w:t xml:space="preserve"> etc.) has increased costs unavoidably for providers by about 1.5% to 2.0% of direct worker costs.</w:t>
      </w:r>
    </w:p>
    <w:p w14:paraId="342C42C6" w14:textId="3FE77319" w:rsidR="001656F7" w:rsidRPr="00DF0C3D" w:rsidRDefault="001656F7" w:rsidP="001656F7">
      <w:r w:rsidRPr="00DF0C3D">
        <w:t xml:space="preserve">Providers were also concerned that the impacts of the forthcoming changes to SCHADS Industry Award could be quite large. They also asked in working groups how </w:t>
      </w:r>
      <w:r w:rsidR="00133BF2">
        <w:t>the NDIA</w:t>
      </w:r>
      <w:r w:rsidRPr="00DF0C3D">
        <w:t xml:space="preserve"> proposed to amend price limits in response, as the impacts would be immediate, but their magnitude may not be known until providers had been able to adjust.</w:t>
      </w:r>
    </w:p>
    <w:p w14:paraId="2BB6DE03" w14:textId="3F621E2D" w:rsidR="001656F7" w:rsidRPr="00DF0C3D" w:rsidRDefault="001656F7" w:rsidP="001656F7">
      <w:r w:rsidRPr="00DF0C3D">
        <w:t xml:space="preserve">It is difficult to quantify the long term impact of these changes before providers respond to their implementation. However, </w:t>
      </w:r>
      <w:r w:rsidR="00133BF2">
        <w:t>the NDIA</w:t>
      </w:r>
      <w:r w:rsidRPr="00DF0C3D">
        <w:t>’s preliminary estimate is that the impact is not likely to be less than 1.5% to 2.0% of direct worker costs.</w:t>
      </w:r>
    </w:p>
    <w:p w14:paraId="5DC1D1E6" w14:textId="42D35A0F" w:rsidR="001656F7" w:rsidRPr="00DF0C3D" w:rsidRDefault="001656F7" w:rsidP="001656F7">
      <w:r w:rsidRPr="00DF0C3D">
        <w:t xml:space="preserve">It is therefore recommended that the new NDIS Disability Support Worker Cost Model, which determines the price limits for assistance with activities of daily living and social, community and economic participation supports should be modified to address the cost pressures on providers arising from </w:t>
      </w:r>
      <w:r w:rsidR="002C3ABB">
        <w:t>q</w:t>
      </w:r>
      <w:r w:rsidRPr="00DF0C3D">
        <w:t xml:space="preserve">uality and </w:t>
      </w:r>
      <w:r w:rsidR="002C3ABB">
        <w:t>s</w:t>
      </w:r>
      <w:r w:rsidRPr="00DF0C3D">
        <w:t>afeguarding requirements, COVID</w:t>
      </w:r>
      <w:r w:rsidRPr="00DF0C3D">
        <w:noBreakHyphen/>
        <w:t xml:space="preserve">19 and the changes to the SCHADS Industry Award that come into effect on 1 July 2022 and to better reflect the </w:t>
      </w:r>
      <w:r w:rsidRPr="00DF0C3D">
        <w:lastRenderedPageBreak/>
        <w:t>cost structures of efficient providers in the sector by increasing the operational overhead allowance for:</w:t>
      </w:r>
    </w:p>
    <w:p w14:paraId="6F9E5BB0" w14:textId="77777777" w:rsidR="001656F7" w:rsidRPr="00DF0C3D" w:rsidRDefault="001656F7" w:rsidP="001656F7">
      <w:pPr>
        <w:pStyle w:val="DotPoint"/>
        <w:numPr>
          <w:ilvl w:val="0"/>
          <w:numId w:val="1"/>
        </w:numPr>
      </w:pPr>
      <w:r w:rsidRPr="00DF0C3D">
        <w:t xml:space="preserve">Standard supports from 19.75% to 24.1%, noting that this increases the average price limit for standard supports by 3.7%. </w:t>
      </w:r>
    </w:p>
    <w:p w14:paraId="293067CC" w14:textId="77777777" w:rsidR="001656F7" w:rsidRPr="00DF0C3D" w:rsidRDefault="001656F7" w:rsidP="001656F7">
      <w:pPr>
        <w:pStyle w:val="DotPoint"/>
        <w:numPr>
          <w:ilvl w:val="0"/>
          <w:numId w:val="1"/>
        </w:numPr>
      </w:pPr>
      <w:r w:rsidRPr="00DF0C3D">
        <w:t xml:space="preserve">High Intensity supports from 24.65% to 29.25%, noting that this increases the average price limit for high intensity supports by 3.8%. </w:t>
      </w:r>
    </w:p>
    <w:p w14:paraId="005AC77F" w14:textId="3D3F3932" w:rsidR="001656F7" w:rsidRPr="00DF0C3D" w:rsidRDefault="009D7832" w:rsidP="0016491E">
      <w:pPr>
        <w:pStyle w:val="RecHeading"/>
      </w:pPr>
      <w:r w:rsidRPr="00DF0C3D">
        <w:t>Recommendation 5</w:t>
      </w:r>
    </w:p>
    <w:p w14:paraId="74F63903" w14:textId="531990D9" w:rsidR="001656F7" w:rsidRPr="00DF0C3D" w:rsidRDefault="00133BF2" w:rsidP="00341517">
      <w:pPr>
        <w:pStyle w:val="RecText"/>
      </w:pPr>
      <w:r>
        <w:t>The NDIA</w:t>
      </w:r>
      <w:r w:rsidR="009D7832" w:rsidRPr="00DF0C3D">
        <w:t xml:space="preserve"> should simplify </w:t>
      </w:r>
      <w:r w:rsidR="001656F7" w:rsidRPr="00DF0C3D">
        <w:t>the NDIS Disability Support Worker Cost Model, which determines the price limits of assistance with activities of daily living and social, community and economic participation supports (and of some capacity building supports), to address the cost pressures on providers arising from Quality and Safeguarding requirements, ongoing COVID</w:t>
      </w:r>
      <w:r w:rsidR="001656F7" w:rsidRPr="00DF0C3D">
        <w:noBreakHyphen/>
        <w:t>19 management requirements, and the changes to the SCHADS Industry Award that come into effect on 1 July 2022 (including broken shift allowances and minimum engagement periods) and to better reflect the cost structures of efficient providers in the sector, and as consequence</w:t>
      </w:r>
      <w:r w:rsidR="00341517">
        <w:t xml:space="preserve"> t</w:t>
      </w:r>
      <w:r w:rsidR="001656F7" w:rsidRPr="00DF0C3D">
        <w:t>he average price limits for supports should increase in real terms by 3.7% on 1 July 2022</w:t>
      </w:r>
      <w:r w:rsidR="00341517">
        <w:t>.</w:t>
      </w:r>
      <w:r w:rsidR="001656F7" w:rsidRPr="00DF0C3D">
        <w:t xml:space="preserve"> </w:t>
      </w:r>
    </w:p>
    <w:p w14:paraId="69BE1630" w14:textId="461F4A01" w:rsidR="001656F7" w:rsidRPr="00DF0C3D" w:rsidRDefault="001656F7" w:rsidP="003548FC">
      <w:pPr>
        <w:pStyle w:val="DotPoint"/>
        <w:numPr>
          <w:ilvl w:val="0"/>
          <w:numId w:val="0"/>
        </w:numPr>
      </w:pPr>
      <w:r w:rsidRPr="00DF0C3D">
        <w:t xml:space="preserve">It is possible that these changes will not address the issues faced by all providers, given the variability of impact of the pandemic and the differing ability of providers to agilely respond to the changes in the SCHADS Industry Award. It is therefore also recommended that </w:t>
      </w:r>
      <w:r w:rsidR="00133BF2">
        <w:t>the NDIA</w:t>
      </w:r>
      <w:r w:rsidRPr="00DF0C3D">
        <w:t xml:space="preserve"> should cont</w:t>
      </w:r>
      <w:r w:rsidR="003548FC" w:rsidRPr="00DF0C3D">
        <w:t>inue to work with the sector to mo</w:t>
      </w:r>
      <w:r w:rsidRPr="00DF0C3D">
        <w:t xml:space="preserve">nitor the impact of the pandemic on provider costs </w:t>
      </w:r>
      <w:r w:rsidR="003548FC" w:rsidRPr="00DF0C3D">
        <w:t>and the</w:t>
      </w:r>
      <w:r w:rsidRPr="00DF0C3D">
        <w:t xml:space="preserve"> impact on provider costs of the changes in the employment conditions in the </w:t>
      </w:r>
      <w:r w:rsidR="00271C9E" w:rsidRPr="00DF0C3D">
        <w:t>SCHADS Industry Award</w:t>
      </w:r>
      <w:r w:rsidRPr="00DF0C3D">
        <w:t xml:space="preserve"> come into effect on 1 July 2022 with a view to further addressing these costs if necessary.</w:t>
      </w:r>
    </w:p>
    <w:p w14:paraId="24F62080" w14:textId="44CCF8C6" w:rsidR="001656F7" w:rsidRPr="00DF0C3D" w:rsidRDefault="001656F7" w:rsidP="0016491E">
      <w:pPr>
        <w:pStyle w:val="RecHeading"/>
      </w:pPr>
      <w:r w:rsidRPr="00DF0C3D">
        <w:t xml:space="preserve">Recommendation </w:t>
      </w:r>
      <w:r w:rsidR="009D7832" w:rsidRPr="00DF0C3D">
        <w:t>6</w:t>
      </w:r>
    </w:p>
    <w:p w14:paraId="1149A472" w14:textId="398267C3" w:rsidR="001656F7" w:rsidRPr="00DF0C3D" w:rsidRDefault="00133BF2" w:rsidP="0016491E">
      <w:pPr>
        <w:pStyle w:val="RecText"/>
      </w:pPr>
      <w:r>
        <w:t>The NDIA</w:t>
      </w:r>
      <w:r w:rsidR="001656F7" w:rsidRPr="00DF0C3D">
        <w:t xml:space="preserve"> should continue to work with the sector to monitor the impact of the pandemic on provider costs with a view to making temporary regional adjustments to the pricing arrangements and price limits when necessary.</w:t>
      </w:r>
    </w:p>
    <w:p w14:paraId="51366A00" w14:textId="43DD1D04" w:rsidR="001656F7" w:rsidRPr="00DF0C3D" w:rsidRDefault="001656F7" w:rsidP="0016491E">
      <w:pPr>
        <w:pStyle w:val="RecHeading"/>
      </w:pPr>
      <w:r w:rsidRPr="00DF0C3D">
        <w:t xml:space="preserve">Recommendation </w:t>
      </w:r>
      <w:r w:rsidR="009D7832" w:rsidRPr="00DF0C3D">
        <w:t>7</w:t>
      </w:r>
    </w:p>
    <w:p w14:paraId="2F8D71DF" w14:textId="001E9BA7" w:rsidR="001656F7" w:rsidRPr="00DF0C3D" w:rsidRDefault="00133BF2" w:rsidP="0016491E">
      <w:pPr>
        <w:pStyle w:val="RecText"/>
      </w:pPr>
      <w:r>
        <w:t>The NDIA</w:t>
      </w:r>
      <w:r w:rsidR="001656F7" w:rsidRPr="00DF0C3D">
        <w:t xml:space="preserve"> should continue to work with the sector to monitor the impact on provider costs of the changes in the employment conditions in the SCHADS Industry Award 2010 that come into effect on 1 July 2022 with a view to further addressing these costs if necessary.</w:t>
      </w:r>
    </w:p>
    <w:p w14:paraId="2165CF0E" w14:textId="4FBB87F3" w:rsidR="009D7832" w:rsidRPr="00DF0C3D" w:rsidRDefault="009D7832" w:rsidP="00271C9E">
      <w:pPr>
        <w:pStyle w:val="Heading2"/>
        <w:numPr>
          <w:ilvl w:val="0"/>
          <w:numId w:val="0"/>
        </w:numPr>
        <w:ind w:left="567" w:hanging="567"/>
      </w:pPr>
      <w:bookmarkStart w:id="3" w:name="_Toc106272543"/>
      <w:r w:rsidRPr="00DF0C3D">
        <w:t>General Pricing Arrangements</w:t>
      </w:r>
      <w:bookmarkEnd w:id="3"/>
    </w:p>
    <w:p w14:paraId="3312B8A6" w14:textId="65F0CC97" w:rsidR="00761AAC" w:rsidRPr="00DF0C3D" w:rsidRDefault="00761AAC" w:rsidP="00761AAC">
      <w:r w:rsidRPr="00DF0C3D">
        <w:t xml:space="preserve">In addition to setting price limits, </w:t>
      </w:r>
      <w:r w:rsidR="00133BF2">
        <w:t>the NDIA</w:t>
      </w:r>
      <w:r w:rsidRPr="00DF0C3D">
        <w:t xml:space="preserve"> defines pricing arrangements that determine when and/or under what circumstances providers may claim payment for supports. These arrangements are set out in the </w:t>
      </w:r>
      <w:r w:rsidRPr="00DF0C3D">
        <w:rPr>
          <w:i/>
        </w:rPr>
        <w:t>NDIS Pricing Arrangements and Price Limits</w:t>
      </w:r>
      <w:r w:rsidRPr="00DF0C3D">
        <w:t xml:space="preserve">. </w:t>
      </w:r>
    </w:p>
    <w:p w14:paraId="70429058" w14:textId="11CA75D3" w:rsidR="00761AAC" w:rsidRPr="00DF0C3D" w:rsidRDefault="00761AAC" w:rsidP="00761AAC">
      <w:pPr>
        <w:pStyle w:val="Heading3"/>
      </w:pPr>
      <w:r w:rsidRPr="00DF0C3D">
        <w:t>High Intensity Supports</w:t>
      </w:r>
    </w:p>
    <w:p w14:paraId="6244D3ED" w14:textId="6B304817" w:rsidR="00761AAC" w:rsidRPr="00DF0C3D" w:rsidRDefault="00761AAC" w:rsidP="00761AAC">
      <w:r w:rsidRPr="00DF0C3D">
        <w:t xml:space="preserve">Submissions from providers argued that the pricing arrangements for high intensity supports are confusing for providers and participants and difficult to administer, especially as the definition of high intensity used in the </w:t>
      </w:r>
      <w:r w:rsidRPr="00DF0C3D">
        <w:rPr>
          <w:i/>
        </w:rPr>
        <w:t>NDIS</w:t>
      </w:r>
      <w:r w:rsidRPr="00DF0C3D">
        <w:t xml:space="preserve"> </w:t>
      </w:r>
      <w:r w:rsidRPr="00DF0C3D">
        <w:rPr>
          <w:i/>
        </w:rPr>
        <w:t>Pricing Arrangements and Price Limits</w:t>
      </w:r>
      <w:r w:rsidRPr="00DF0C3D">
        <w:t xml:space="preserve"> does not </w:t>
      </w:r>
      <w:r w:rsidRPr="00DF0C3D">
        <w:lastRenderedPageBreak/>
        <w:t>align with the use of the term by the NDIS Commission. Submissions also argued that the current definitions of Level 1, Level 2 and Level 3 supports are too closely aligned to the SCHADS Industry Award and restrict flexibility. They are also complex to administer as a simple change of worker due to sick leave, for example, can require a renegotiation of price with the participant even though the support has essentially not changed. In any case, providers argued that the difference in price limit between the three levels of supports is not sufficient to justify the system costs that are required to track workers and participants.</w:t>
      </w:r>
    </w:p>
    <w:p w14:paraId="364A7C5D" w14:textId="4031D812" w:rsidR="00761AAC" w:rsidRPr="00DF0C3D" w:rsidRDefault="00761AAC" w:rsidP="00761AAC">
      <w:r w:rsidRPr="00DF0C3D">
        <w:t xml:space="preserve">It is therefore recommended that </w:t>
      </w:r>
      <w:r w:rsidR="00133BF2">
        <w:t>the NDIA</w:t>
      </w:r>
      <w:r w:rsidRPr="00DF0C3D">
        <w:t xml:space="preserve"> should clarify the definition of High Intensity supports and simplify the current complex pricing arrangements for High Intensity supports.</w:t>
      </w:r>
    </w:p>
    <w:p w14:paraId="5C6B6500" w14:textId="104056FE" w:rsidR="00761AAC" w:rsidRPr="00DF0C3D" w:rsidRDefault="00312793" w:rsidP="00761AAC">
      <w:pPr>
        <w:pStyle w:val="RecHeading"/>
      </w:pPr>
      <w:r w:rsidRPr="00DF0C3D">
        <w:t xml:space="preserve">Recommendation </w:t>
      </w:r>
      <w:r w:rsidR="00761AAC" w:rsidRPr="00DF0C3D">
        <w:t>8</w:t>
      </w:r>
    </w:p>
    <w:p w14:paraId="1F0EA6DD" w14:textId="16F093C5" w:rsidR="00761AAC" w:rsidRPr="00DF0C3D" w:rsidRDefault="00133BF2" w:rsidP="00761AAC">
      <w:pPr>
        <w:pStyle w:val="RecText"/>
        <w:keepNext/>
      </w:pPr>
      <w:r>
        <w:t>The NDIA</w:t>
      </w:r>
      <w:r w:rsidR="00761AAC" w:rsidRPr="00DF0C3D">
        <w:t xml:space="preserve"> should simplify the pricing arrangements for High Intensity supports by:</w:t>
      </w:r>
    </w:p>
    <w:p w14:paraId="10243B6A" w14:textId="21E0E57A" w:rsidR="00761AAC" w:rsidRPr="00DF0C3D" w:rsidRDefault="00761AAC" w:rsidP="00761AAC">
      <w:pPr>
        <w:pStyle w:val="RecommendationDotPoint"/>
      </w:pPr>
      <w:r w:rsidRPr="00DF0C3D">
        <w:t>Amending the NDIS Pricing Arrangements and Price Limits to clarify that a High Intensity support is a support provided to a person:</w:t>
      </w:r>
    </w:p>
    <w:p w14:paraId="5907FDCA" w14:textId="3118FCE3" w:rsidR="00761AAC" w:rsidRPr="00DF0C3D" w:rsidRDefault="00761AAC" w:rsidP="00761AAC">
      <w:pPr>
        <w:pStyle w:val="RecommendationDotPoint"/>
        <w:numPr>
          <w:ilvl w:val="1"/>
          <w:numId w:val="2"/>
        </w:numPr>
      </w:pPr>
      <w:r w:rsidRPr="00DF0C3D">
        <w:t>For whom frequent (at least 1 instance per shift) assistance is required to manage challenging behaviours that require intensive positive behaviour support; and/or</w:t>
      </w:r>
    </w:p>
    <w:p w14:paraId="22A015A3" w14:textId="6E3BE47B" w:rsidR="00761AAC" w:rsidRPr="00DF0C3D" w:rsidRDefault="00761AAC" w:rsidP="00761AAC">
      <w:pPr>
        <w:pStyle w:val="RecommendationDotPoint"/>
        <w:numPr>
          <w:ilvl w:val="1"/>
          <w:numId w:val="2"/>
        </w:numPr>
      </w:pPr>
      <w:r w:rsidRPr="00DF0C3D">
        <w:t>Who has support needs that require the skills described by the NDIS Commission has High Intensity Daily Personal Activities”, and</w:t>
      </w:r>
    </w:p>
    <w:p w14:paraId="726ACD3A" w14:textId="3B59453C" w:rsidR="00761AAC" w:rsidRPr="00DF0C3D" w:rsidRDefault="00761AAC" w:rsidP="00761AAC">
      <w:pPr>
        <w:pStyle w:val="RecommendationDotPoint"/>
      </w:pPr>
      <w:r w:rsidRPr="00DF0C3D">
        <w:t>Returning to a single price limit for high intensity supports (varying by time of day and day of week) set at the middle of the three current price limits.</w:t>
      </w:r>
    </w:p>
    <w:p w14:paraId="7C887671" w14:textId="0945997C" w:rsidR="00761AAC" w:rsidRPr="00DF0C3D" w:rsidRDefault="00863367" w:rsidP="00863367">
      <w:pPr>
        <w:pStyle w:val="Heading3"/>
        <w:spacing w:before="300"/>
      </w:pPr>
      <w:r w:rsidRPr="00DF0C3D">
        <w:t>Provider Travel</w:t>
      </w:r>
    </w:p>
    <w:p w14:paraId="46B8BABE" w14:textId="1A0079B1" w:rsidR="00863367" w:rsidRPr="00DF0C3D" w:rsidRDefault="00863367" w:rsidP="00761AAC">
      <w:r w:rsidRPr="00DF0C3D">
        <w:t>Stakeholders raised concerns about the claiming rules for provider travel, and explained that it was difficult for them to recover costs and also to convince participants to allow them to do so from plan funding. They also argued that the current arrangements were also difficult to apply in relation to administrative on non-billable travel, and instances where travel costs needed to be apportioned between participants, or covered travel one way rather than return.</w:t>
      </w:r>
    </w:p>
    <w:p w14:paraId="3C96B337" w14:textId="32807923" w:rsidR="00863367" w:rsidRPr="00DF0C3D" w:rsidRDefault="00863367" w:rsidP="00863367">
      <w:r w:rsidRPr="00DF0C3D">
        <w:t>To address these issues, the changes to pricing arrangements are recommended.</w:t>
      </w:r>
    </w:p>
    <w:p w14:paraId="7C661FF1" w14:textId="14F3D314" w:rsidR="00863367" w:rsidRPr="00DF0C3D" w:rsidRDefault="00863367" w:rsidP="00863367">
      <w:pPr>
        <w:pStyle w:val="RecHeading"/>
      </w:pPr>
      <w:r w:rsidRPr="00DF0C3D">
        <w:t>Recommendation 9</w:t>
      </w:r>
    </w:p>
    <w:p w14:paraId="74E44E05" w14:textId="35C6C33C" w:rsidR="00863367" w:rsidRPr="00DF0C3D" w:rsidRDefault="00133BF2" w:rsidP="00863367">
      <w:pPr>
        <w:pStyle w:val="RecText"/>
      </w:pPr>
      <w:r>
        <w:t>The NDIA</w:t>
      </w:r>
      <w:r w:rsidR="00863367" w:rsidRPr="00DF0C3D">
        <w:t xml:space="preserve"> should </w:t>
      </w:r>
      <w:r w:rsidR="00863367" w:rsidRPr="00DF0C3D">
        <w:rPr>
          <w:rFonts w:cs="Arial"/>
        </w:rPr>
        <w:t xml:space="preserve">amend the </w:t>
      </w:r>
      <w:r w:rsidR="00EB1264">
        <w:rPr>
          <w:rFonts w:cs="Arial"/>
        </w:rPr>
        <w:t xml:space="preserve">NDIS </w:t>
      </w:r>
      <w:r w:rsidR="00863367" w:rsidRPr="00DF0C3D">
        <w:rPr>
          <w:rFonts w:cs="Arial"/>
        </w:rPr>
        <w:t xml:space="preserve">Pricing Arrangements and Price Limits to clarify that </w:t>
      </w:r>
      <w:r w:rsidR="00863367" w:rsidRPr="00DF0C3D">
        <w:t>providers of core supports to participants in remote and very remote areas should be subject to the same pricing arrangements for provider travel as providers of capacity building supports.</w:t>
      </w:r>
    </w:p>
    <w:p w14:paraId="7591FE30" w14:textId="56C70176" w:rsidR="00863367" w:rsidRPr="00DF0C3D" w:rsidRDefault="00863367" w:rsidP="00863367">
      <w:pPr>
        <w:pStyle w:val="RecHeading"/>
      </w:pPr>
      <w:r w:rsidRPr="00DF0C3D">
        <w:t>Recommendation 10</w:t>
      </w:r>
    </w:p>
    <w:p w14:paraId="7CD178AF" w14:textId="0D2DF548" w:rsidR="00863367" w:rsidRPr="00DF0C3D" w:rsidRDefault="00133BF2" w:rsidP="00863367">
      <w:pPr>
        <w:pStyle w:val="RecText"/>
      </w:pPr>
      <w:r>
        <w:t>The NDIA</w:t>
      </w:r>
      <w:r w:rsidR="00863367" w:rsidRPr="00DF0C3D">
        <w:t xml:space="preserve"> should explore options to pay for provider travel to participants in remote and very remote areas from the appropriation for Outcome 1.1 rather than from the participant’s plan, noting that this has the potential to simplify the planning process as these costs can often not be estimated at the time the plan is approved as the specific provider for the supports may not have been identified. Expenditure on provider travel in this way should be subject to prior approval by </w:t>
      </w:r>
      <w:r>
        <w:t>the NDIA</w:t>
      </w:r>
      <w:r w:rsidR="00863367" w:rsidRPr="00DF0C3D">
        <w:t xml:space="preserve"> as it is in a number of other state insurance schemes. </w:t>
      </w:r>
    </w:p>
    <w:p w14:paraId="0B0FDE85" w14:textId="7EEFA9FB" w:rsidR="00863367" w:rsidRPr="00DF0C3D" w:rsidRDefault="00863367" w:rsidP="00863367">
      <w:pPr>
        <w:pStyle w:val="RecHeading"/>
      </w:pPr>
      <w:r w:rsidRPr="00DF0C3D">
        <w:lastRenderedPageBreak/>
        <w:t>Recommendation 11</w:t>
      </w:r>
    </w:p>
    <w:p w14:paraId="7AD83B0D" w14:textId="02C16C8D" w:rsidR="00863367" w:rsidRPr="00DF0C3D" w:rsidRDefault="00133BF2" w:rsidP="00863367">
      <w:pPr>
        <w:pStyle w:val="RecText"/>
      </w:pPr>
      <w:r>
        <w:t>The NDIA</w:t>
      </w:r>
      <w:r w:rsidR="00863367" w:rsidRPr="00DF0C3D">
        <w:t xml:space="preserve"> should simplify the pricing arrangements for provider travel for core and capacity building providers by amending the Pricing Arrangements and Price Limits to remove the current restriction on providers of core supports that prevents them from claiming for the “return travel” of workers, noting that travel will still only be able to be claimed when the provider pays the worker for the travel time. </w:t>
      </w:r>
    </w:p>
    <w:p w14:paraId="545E5E67" w14:textId="46876EA9" w:rsidR="00863367" w:rsidRPr="00DF0C3D" w:rsidRDefault="00863367" w:rsidP="00863367">
      <w:pPr>
        <w:pStyle w:val="RecHeading"/>
      </w:pPr>
      <w:r w:rsidRPr="00DF0C3D">
        <w:t>Recommendation 12</w:t>
      </w:r>
    </w:p>
    <w:p w14:paraId="435878D9" w14:textId="2A8D90B7" w:rsidR="00863367" w:rsidRPr="00DF0C3D" w:rsidRDefault="00133BF2" w:rsidP="00863367">
      <w:pPr>
        <w:pStyle w:val="RecText"/>
        <w:rPr>
          <w:rFonts w:cs="Arial"/>
        </w:rPr>
      </w:pPr>
      <w:r>
        <w:t>The NDIA</w:t>
      </w:r>
      <w:r w:rsidR="00863367" w:rsidRPr="00DF0C3D">
        <w:t xml:space="preserve"> should amend the </w:t>
      </w:r>
      <w:r w:rsidR="00EB1264">
        <w:t xml:space="preserve">NDIS </w:t>
      </w:r>
      <w:r w:rsidR="00863367" w:rsidRPr="00DF0C3D">
        <w:t xml:space="preserve">Pricing Arrangements and Price Limits to </w:t>
      </w:r>
      <w:r w:rsidR="005041B7">
        <w:t>c</w:t>
      </w:r>
      <w:r w:rsidR="00863367" w:rsidRPr="00DF0C3D">
        <w:t>larify that when a worker is travelling to provide services to more than one participant in a ‘region’ then it is reasonable for the provider to equally apportion all of travel time associated with the trip (including the return journey where applicable) between the participants who received support from the worker.</w:t>
      </w:r>
    </w:p>
    <w:p w14:paraId="44A86A38" w14:textId="0C60D3A6" w:rsidR="00761AAC" w:rsidRPr="00DF0C3D" w:rsidRDefault="00863367" w:rsidP="00863367">
      <w:pPr>
        <w:pStyle w:val="Heading3"/>
        <w:spacing w:before="300"/>
      </w:pPr>
      <w:r w:rsidRPr="00DF0C3D">
        <w:t>Short Notice Cancellations</w:t>
      </w:r>
    </w:p>
    <w:p w14:paraId="20FBC49C" w14:textId="7E38FAEA" w:rsidR="00863367" w:rsidRPr="00DF0C3D" w:rsidRDefault="00312793" w:rsidP="00761AAC">
      <w:r w:rsidRPr="00DF0C3D">
        <w:t>Stakeholders noted that the current arrangements for short notice cancellations did not align with shift cancellation conditions in the SCHADS Industry Award. Providers argued that the current short notice cancellation provisions in the pricing arrangements do not support smart rostering and cause inconsistent charging for the remaining participants. It was suggested the ability to claim short notice cancellation is necessary as there can be participants with high and complex medical needs with unplanned hospital admissions that require funding to be drawn upon. A number of submissions were concerned that the current short notice cancellation arrangements can be unfair to participants as well as result in higher costs for the providers where they are unable to reallocate staff from a cancelled appointment.</w:t>
      </w:r>
    </w:p>
    <w:p w14:paraId="5F513B32" w14:textId="478375BE" w:rsidR="00312793" w:rsidRPr="00DF0C3D" w:rsidRDefault="00312793" w:rsidP="00312793">
      <w:r w:rsidRPr="00DF0C3D">
        <w:t xml:space="preserve">From 1 July 2022 the SCHADS Industry Award will impose additional obligations on employers. In particular, when a client cancellation occurs with less than seven days’ notice and the employer cannot redeploy the employee to perform other work during those hours in which they were rostered and has to cancel the rostered shift or the affected part of the shift then the employer will need to pay the employee the amount they would have received had the shift or part of the shift not been changed or cancelled. </w:t>
      </w:r>
    </w:p>
    <w:p w14:paraId="6AFEEAC7" w14:textId="74FFF545" w:rsidR="00312793" w:rsidRPr="00DF0C3D" w:rsidRDefault="00312793" w:rsidP="00312793">
      <w:r w:rsidRPr="00DF0C3D">
        <w:t xml:space="preserve">This has the potential to increase costs for providers as the current cancellation rules within the NDIS only require participants to give two days’ notice. It is therefore recommended that </w:t>
      </w:r>
      <w:r w:rsidR="00133BF2">
        <w:t>the NDIA</w:t>
      </w:r>
      <w:r w:rsidRPr="00DF0C3D">
        <w:t xml:space="preserve"> should extend the short notice cancellation period, which allows providers to bill for supports when they are unable to redeploy assigned workers to other billable work following a cancellation to seven (7) days for all supports.</w:t>
      </w:r>
    </w:p>
    <w:p w14:paraId="274F1D9C" w14:textId="64021AAD" w:rsidR="009D7832" w:rsidRPr="00DF0C3D" w:rsidRDefault="00312793" w:rsidP="0016491E">
      <w:pPr>
        <w:pStyle w:val="RecHeading"/>
      </w:pPr>
      <w:r w:rsidRPr="00DF0C3D">
        <w:t xml:space="preserve">Recommendation </w:t>
      </w:r>
      <w:r w:rsidR="009D7832" w:rsidRPr="00DF0C3D">
        <w:t>13</w:t>
      </w:r>
    </w:p>
    <w:p w14:paraId="212FB6ED" w14:textId="0948A156" w:rsidR="009D7832" w:rsidRPr="00DF0C3D" w:rsidRDefault="00133BF2" w:rsidP="0016491E">
      <w:pPr>
        <w:pStyle w:val="RecText"/>
      </w:pPr>
      <w:r>
        <w:t>The NDIA</w:t>
      </w:r>
      <w:r w:rsidR="009D7832" w:rsidRPr="00DF0C3D">
        <w:t xml:space="preserve"> should extend the short notice cancellation period, which allows providers to bill for supports when they are unable to redeploy assigned workers to other billable work following a cancellation to seven (7) days for all supports – in line with the change in the SCHADS Industry Award that come into effect on 1 July 2022 and that require providers to give greater notice to their workers of any changes in their shifts.</w:t>
      </w:r>
    </w:p>
    <w:p w14:paraId="3E895FFD" w14:textId="176590CC" w:rsidR="009D7832" w:rsidRPr="00DF0C3D" w:rsidRDefault="009D7832" w:rsidP="0016491E">
      <w:pPr>
        <w:pStyle w:val="RecText"/>
      </w:pPr>
      <w:r w:rsidRPr="00DF0C3D">
        <w:t xml:space="preserve">If the support was scheduled to be delivered to a group of participants and if the provider cannot find another participant to attend the group session then, if the other requirements for a short notice cancellation are met, the provider is permitted to bill the </w:t>
      </w:r>
      <w:r w:rsidRPr="00DF0C3D">
        <w:lastRenderedPageBreak/>
        <w:t xml:space="preserve">participant who has made the short notice cancellation at the rate that they would have billed if the participant had attended the group. All other participants in the group should also be billed as though the participant who has made the short notice cancellation had attended the group. </w:t>
      </w:r>
    </w:p>
    <w:p w14:paraId="2E70986F" w14:textId="7BF3B5E5" w:rsidR="00312793" w:rsidRPr="00DF0C3D" w:rsidRDefault="00312793" w:rsidP="00312793">
      <w:pPr>
        <w:pStyle w:val="Heading3"/>
        <w:spacing w:before="300"/>
      </w:pPr>
      <w:r w:rsidRPr="00DF0C3D">
        <w:t>Public Holidays</w:t>
      </w:r>
    </w:p>
    <w:p w14:paraId="7996EE60" w14:textId="370CC1E0" w:rsidR="00037484" w:rsidRPr="00DF0C3D" w:rsidRDefault="00037484" w:rsidP="00037484">
      <w:r w:rsidRPr="00DF0C3D">
        <w:t>The number of public holidays varies between the states and t</w:t>
      </w:r>
      <w:r w:rsidR="00F41DA1" w:rsidRPr="00DF0C3D">
        <w:t xml:space="preserve">erritories and </w:t>
      </w:r>
      <w:r w:rsidRPr="00DF0C3D">
        <w:t xml:space="preserve">between years. This issue does not have direct implications for the pricing arrangements, as providers are entitled to use </w:t>
      </w:r>
      <w:r w:rsidR="00B90537">
        <w:t xml:space="preserve">up to </w:t>
      </w:r>
      <w:r w:rsidRPr="00DF0C3D">
        <w:t>the Public Holiday price limits on any public holiday. The issue can have planning implications, however, and especially for supported independent living.</w:t>
      </w:r>
    </w:p>
    <w:p w14:paraId="4F961D2F" w14:textId="454E0607" w:rsidR="00312793" w:rsidRPr="00DF0C3D" w:rsidRDefault="00037484" w:rsidP="00312793">
      <w:r w:rsidRPr="00DF0C3D">
        <w:t xml:space="preserve">It is therefore recommended that </w:t>
      </w:r>
      <w:r w:rsidR="00133BF2">
        <w:t>the NDIA</w:t>
      </w:r>
      <w:r w:rsidRPr="00DF0C3D">
        <w:t xml:space="preserve"> should ensure that planners appropriately account for the number of public holidays when building plans for participants in supported independent living.</w:t>
      </w:r>
    </w:p>
    <w:p w14:paraId="37344819" w14:textId="3F0F1C03" w:rsidR="009D7832" w:rsidRPr="00DF0C3D" w:rsidRDefault="00312793" w:rsidP="0016491E">
      <w:pPr>
        <w:pStyle w:val="RecHeading"/>
      </w:pPr>
      <w:r w:rsidRPr="00DF0C3D">
        <w:t xml:space="preserve">Recommendation </w:t>
      </w:r>
      <w:r w:rsidR="009D7832" w:rsidRPr="00DF0C3D">
        <w:t>14</w:t>
      </w:r>
    </w:p>
    <w:p w14:paraId="6BBEC317" w14:textId="7E0B24A0" w:rsidR="009D7832" w:rsidRPr="00DF0C3D" w:rsidRDefault="00133BF2" w:rsidP="0016491E">
      <w:pPr>
        <w:pStyle w:val="RecText"/>
      </w:pPr>
      <w:r>
        <w:t>The NDIA</w:t>
      </w:r>
      <w:r w:rsidR="009D7832" w:rsidRPr="00DF0C3D">
        <w:t xml:space="preserve"> should ensure that planners appropriately account for the number of public holidays when building plans for participants in supported independent living.</w:t>
      </w:r>
    </w:p>
    <w:p w14:paraId="5C9B25AF" w14:textId="5768F9AB" w:rsidR="00312793" w:rsidRPr="00DF0C3D" w:rsidRDefault="00312793" w:rsidP="00312793">
      <w:pPr>
        <w:pStyle w:val="Heading3"/>
        <w:spacing w:before="300"/>
      </w:pPr>
      <w:r w:rsidRPr="00DF0C3D">
        <w:t>Goods and Services Tax</w:t>
      </w:r>
      <w:r w:rsidR="001B3381">
        <w:t xml:space="preserve"> (GST)</w:t>
      </w:r>
    </w:p>
    <w:p w14:paraId="36F70BAF" w14:textId="0587E7E8" w:rsidR="00F41DA1" w:rsidRPr="00DF0C3D" w:rsidRDefault="00F41DA1" w:rsidP="00F41DA1">
      <w:r w:rsidRPr="00DF0C3D">
        <w:t xml:space="preserve">Because some goods and services that can be purchased with NDIS funds are GST-free while others are not, planners cannot always accurately determine how much funding to include in a participant’s plan as they </w:t>
      </w:r>
      <w:r w:rsidR="00BC1D27" w:rsidRPr="00DF0C3D">
        <w:t>cannot</w:t>
      </w:r>
      <w:r w:rsidRPr="00DF0C3D">
        <w:t xml:space="preserve"> know at the time the plan is built whether the purchases made by the participant will be GST-free. The effect is not material for most participants. However, if it w</w:t>
      </w:r>
      <w:r w:rsidR="00302347">
        <w:t>ere</w:t>
      </w:r>
      <w:r w:rsidRPr="00DF0C3D">
        <w:t xml:space="preserve"> possible to devise a method to pay GST amounts “off plan” but from Scheme funds this would increase participant choice and control and make planning easier. This is the approach adopted in a number of other schemes, where any GST component of a purchase is paid for separately by </w:t>
      </w:r>
      <w:r w:rsidR="00133BF2">
        <w:t>the NDIS</w:t>
      </w:r>
      <w:r w:rsidRPr="00DF0C3D">
        <w:t>.</w:t>
      </w:r>
    </w:p>
    <w:p w14:paraId="104F4BA9" w14:textId="12957B31" w:rsidR="009D7832" w:rsidRPr="00DF0C3D" w:rsidRDefault="00312793" w:rsidP="0016491E">
      <w:pPr>
        <w:pStyle w:val="RecHeading"/>
      </w:pPr>
      <w:r w:rsidRPr="00DF0C3D">
        <w:t xml:space="preserve">Recommendation </w:t>
      </w:r>
      <w:r w:rsidR="009D7832" w:rsidRPr="00DF0C3D">
        <w:t>15</w:t>
      </w:r>
    </w:p>
    <w:p w14:paraId="4D164113" w14:textId="2510EE32" w:rsidR="009D7832" w:rsidRPr="00DF0C3D" w:rsidRDefault="00133BF2" w:rsidP="0016491E">
      <w:pPr>
        <w:pStyle w:val="RecText"/>
      </w:pPr>
      <w:r>
        <w:t>The NDIA</w:t>
      </w:r>
      <w:r w:rsidR="009D7832" w:rsidRPr="00DF0C3D">
        <w:t xml:space="preserve"> should explore options to simplify the pricing arrangements by paying for the GST component of any support provided to a participant off-plan from the appropriation for Outcome 1.1 rather than from the participant’s plan, noting that this has the potential to simplify the planning process and to ensure price limits are not artificially inflated when some providers of a particular type of support are subject to the GST while others are not. If it is possible to devise a method to pay GST amounts “off plan” then the price limits set by </w:t>
      </w:r>
      <w:r>
        <w:t>the NDIA</w:t>
      </w:r>
      <w:r w:rsidR="009D7832" w:rsidRPr="00DF0C3D">
        <w:t xml:space="preserve"> should be the GST-exclusive amount.</w:t>
      </w:r>
    </w:p>
    <w:p w14:paraId="0D98ACC3" w14:textId="7587A498" w:rsidR="00312793" w:rsidRPr="00DF0C3D" w:rsidRDefault="00312793" w:rsidP="00312793">
      <w:pPr>
        <w:pStyle w:val="Heading3"/>
        <w:spacing w:before="300"/>
      </w:pPr>
      <w:r w:rsidRPr="00DF0C3D">
        <w:t>Indexation of Price Limits in Longer Plans and on Plan Renewal / Extension</w:t>
      </w:r>
    </w:p>
    <w:p w14:paraId="30AFD1A8" w14:textId="227DC538" w:rsidR="006D4D75" w:rsidRPr="00DF0C3D" w:rsidRDefault="006D4D75" w:rsidP="006D4D75">
      <w:r w:rsidRPr="00DF0C3D">
        <w:t>A number of providers indicated in their submissions that they had been inadvertently affected by the trend towards the approval of longer plans, because of the way in which stated items are treated in plans – namely that they are created on the basis of the price limit that exists at the time the plan is made and which will not necessarily be the price limit appl</w:t>
      </w:r>
      <w:r w:rsidR="00EC1289">
        <w:t>ied</w:t>
      </w:r>
      <w:r w:rsidRPr="00DF0C3D">
        <w:t xml:space="preserve"> over the duration of the plan. A similar problem can arise when a plan is extended or renewed. Namely, that parts of the extended or renewed plan may be made on the basis of </w:t>
      </w:r>
      <w:r w:rsidRPr="00DF0C3D">
        <w:lastRenderedPageBreak/>
        <w:t>the price limits that existed when the plan was first made rather than on the basis of the price limits at the time that the plan is extended or renewed.</w:t>
      </w:r>
    </w:p>
    <w:p w14:paraId="0050ACBC" w14:textId="216AFA95" w:rsidR="006D4D75" w:rsidRPr="00DF0C3D" w:rsidRDefault="006D4D75" w:rsidP="006D4D75">
      <w:r w:rsidRPr="00DF0C3D">
        <w:t xml:space="preserve">It is therefore recommended that </w:t>
      </w:r>
      <w:r w:rsidR="00133BF2">
        <w:t>the NDIA</w:t>
      </w:r>
      <w:r w:rsidRPr="00DF0C3D">
        <w:t xml:space="preserve"> should explore options to ensure the longer plans, and plans that are extended or renewed, appropriately account for any material changes in price limits that have occurred or might occur during the duration of the plan. </w:t>
      </w:r>
    </w:p>
    <w:p w14:paraId="66FF3A8B" w14:textId="77777777" w:rsidR="006D4D75" w:rsidRPr="00DF0C3D" w:rsidRDefault="006D4D75" w:rsidP="006D4D75">
      <w:pPr>
        <w:pStyle w:val="RecHeading"/>
      </w:pPr>
      <w:r w:rsidRPr="00DF0C3D">
        <w:t>Recommendation 16</w:t>
      </w:r>
    </w:p>
    <w:p w14:paraId="6875C940" w14:textId="69D0A5F3" w:rsidR="006D4D75" w:rsidRPr="00DF0C3D" w:rsidRDefault="00133BF2" w:rsidP="006D4D75">
      <w:pPr>
        <w:pStyle w:val="RecText"/>
      </w:pPr>
      <w:r>
        <w:t>The NDIA</w:t>
      </w:r>
      <w:r w:rsidR="006D4D75" w:rsidRPr="00DF0C3D">
        <w:t xml:space="preserve"> should explore options, subject to decisions about the indexation of plan values, to ensure the longer plans, and plans that are extended or renewed, appropriately account for any material changes in price limits that have occurred since the plan was first made or might occur during the duration of the plan. </w:t>
      </w:r>
    </w:p>
    <w:p w14:paraId="29DADB47" w14:textId="53EAB6D4" w:rsidR="00312793" w:rsidRPr="00DF0C3D" w:rsidRDefault="00312793" w:rsidP="00312793">
      <w:pPr>
        <w:pStyle w:val="Heading3"/>
        <w:spacing w:before="300"/>
      </w:pPr>
      <w:r w:rsidRPr="00DF0C3D">
        <w:t>Direct Engagement of Workers</w:t>
      </w:r>
    </w:p>
    <w:p w14:paraId="19A52FD9" w14:textId="6A8CFAEA" w:rsidR="006D4D75" w:rsidRPr="00DF0C3D" w:rsidRDefault="006D4D75" w:rsidP="006D4D75">
      <w:r w:rsidRPr="00DF0C3D">
        <w:t>Plan-managed participants can face difficulties when they directly engage support workers because there are no support items in the NDIS Support Catalogue that allow them to pay for the different cost elements of self-employment (for example, the payment to the worker, super</w:t>
      </w:r>
      <w:r w:rsidR="009A45E0">
        <w:t>annuation</w:t>
      </w:r>
      <w:r w:rsidRPr="00DF0C3D">
        <w:t xml:space="preserve"> payments in respect of the worker and workers compensation premium expenses that they may be required to pay because they are deemed to be the employer of the worker). Moreover, for some of these expenses it is unclear who the “unregistered provider” is who is providing the invoice for these expenses that the plan manager is required to process. Indeed it appears in some cases that the participant is themselves the provider of the supports.</w:t>
      </w:r>
    </w:p>
    <w:p w14:paraId="121DE628" w14:textId="08C80E02" w:rsidR="00312793" w:rsidRPr="00DF0C3D" w:rsidRDefault="006D4D75" w:rsidP="006D4D75">
      <w:r w:rsidRPr="00DF0C3D">
        <w:t xml:space="preserve">It is recommended that </w:t>
      </w:r>
      <w:r w:rsidR="00133BF2">
        <w:t>the NDIA</w:t>
      </w:r>
      <w:r w:rsidRPr="00DF0C3D">
        <w:t xml:space="preserve"> should establish a working group of participants, providers and their representatives to further examine and address any issues in the current pricing arrangements that inhibit the direct engagement of workers by participants.</w:t>
      </w:r>
    </w:p>
    <w:p w14:paraId="75EBC3FA" w14:textId="327BA5AA" w:rsidR="009D7832" w:rsidRPr="00DF0C3D" w:rsidRDefault="00312793" w:rsidP="0016491E">
      <w:pPr>
        <w:pStyle w:val="RecHeading"/>
      </w:pPr>
      <w:r w:rsidRPr="00DF0C3D">
        <w:t xml:space="preserve">Recommendation </w:t>
      </w:r>
      <w:r w:rsidR="009D7832" w:rsidRPr="00DF0C3D">
        <w:t>17</w:t>
      </w:r>
    </w:p>
    <w:p w14:paraId="70CA3B23" w14:textId="68C8DCF2" w:rsidR="009D7832" w:rsidRPr="00DF0C3D" w:rsidRDefault="00133BF2" w:rsidP="0016491E">
      <w:pPr>
        <w:pStyle w:val="RecText"/>
      </w:pPr>
      <w:r>
        <w:t>The NDIA</w:t>
      </w:r>
      <w:r w:rsidR="009D7832" w:rsidRPr="00DF0C3D">
        <w:t xml:space="preserve"> should further examine issues in the current pricing arrangements that inhibit the direct engagement of workers by participants.</w:t>
      </w:r>
    </w:p>
    <w:p w14:paraId="36D0DE08" w14:textId="5279B01B" w:rsidR="007D166F" w:rsidRPr="00DF0C3D" w:rsidRDefault="007D166F" w:rsidP="00271C9E">
      <w:pPr>
        <w:pStyle w:val="Heading2"/>
        <w:numPr>
          <w:ilvl w:val="0"/>
          <w:numId w:val="0"/>
        </w:numPr>
        <w:ind w:left="567" w:hanging="567"/>
      </w:pPr>
      <w:bookmarkStart w:id="4" w:name="_Toc106272544"/>
      <w:r w:rsidRPr="00DF0C3D">
        <w:t>Group Based Core Supports</w:t>
      </w:r>
      <w:bookmarkEnd w:id="4"/>
    </w:p>
    <w:p w14:paraId="617B545E" w14:textId="72A1076E" w:rsidR="007D166F" w:rsidRPr="00DF0C3D" w:rsidRDefault="007D166F" w:rsidP="007D166F">
      <w:r w:rsidRPr="00DF0C3D">
        <w:t>The 2020-21 Annual Pricing Review recommended changes to group</w:t>
      </w:r>
      <w:r w:rsidRPr="00DF0C3D">
        <w:noBreakHyphen/>
        <w:t xml:space="preserve">based supports that improved simplicity and transparency and — recognising the challenges associated with providers understanding and implementing the new arrangements — allowed a transition period from 1 July 2020 to </w:t>
      </w:r>
      <w:r w:rsidR="00BD4A79">
        <w:t>30 June</w:t>
      </w:r>
      <w:r w:rsidRPr="00DF0C3D">
        <w:t xml:space="preserve"> 2022 for providers to adopt the new pricing arrangements. </w:t>
      </w:r>
    </w:p>
    <w:p w14:paraId="53608A3E" w14:textId="77777777" w:rsidR="007D166F" w:rsidRPr="00DF0C3D" w:rsidRDefault="007D166F" w:rsidP="007D166F">
      <w:r w:rsidRPr="00DF0C3D">
        <w:t xml:space="preserve">A number of submissions argued that group programs are cost effective and provide value for money for both the NDIS and participants by spreading the cost of staffing and infrastructure across multiple individuals while also providing the required level of care and supporting participants’ individual goals (see section 3.1 of the </w:t>
      </w:r>
      <w:r w:rsidRPr="00DF0C3D">
        <w:rPr>
          <w:i/>
        </w:rPr>
        <w:t>Report on Consultations</w:t>
      </w:r>
      <w:r w:rsidRPr="00DF0C3D">
        <w:t xml:space="preserve">). Many providers argued that irrespective of the pricing arrangements, group programs require additional resources to deliver and incur greater costs to manage appropriately (see section 3.3 of the </w:t>
      </w:r>
      <w:r w:rsidRPr="00DF0C3D">
        <w:rPr>
          <w:i/>
        </w:rPr>
        <w:t>Report on Consultations</w:t>
      </w:r>
      <w:r w:rsidRPr="00DF0C3D">
        <w:t>).</w:t>
      </w:r>
    </w:p>
    <w:p w14:paraId="39A4532D" w14:textId="77777777" w:rsidR="007D166F" w:rsidRPr="00DF0C3D" w:rsidRDefault="007D166F" w:rsidP="007D166F">
      <w:r w:rsidRPr="00DF0C3D">
        <w:lastRenderedPageBreak/>
        <w:t xml:space="preserve">In general, stakeholders agreed that the new (post 2020) pricing arrangements enabled providers to charge more accurately for non-face-to-face time, which was considered particularly valuable for complex clients. However, they also agreed that the new arrangements had introduced new challenges for participants and their families alongside increased administrative complexity and costs for both providers and participants (see section 3.2 of the </w:t>
      </w:r>
      <w:r w:rsidRPr="00DF0C3D">
        <w:rPr>
          <w:i/>
        </w:rPr>
        <w:t>Report on Consultations</w:t>
      </w:r>
      <w:r w:rsidRPr="00DF0C3D">
        <w:t xml:space="preserve">). Views were mixed on the future of the transitional arrangements. A number of providers recommended that the price limits for group supports should revert to the pricing arrangements that were in place prior to 1 July 2020, while others wanted to retain the new pricing arrangements as they had already transitioned or were transitioning services. Some stakeholders suggested that the transition period should be extended. Others suggested that providers should be able to use the old and new methods indefinitely (see section 3.6 of the </w:t>
      </w:r>
      <w:r w:rsidRPr="00DF0C3D">
        <w:rPr>
          <w:i/>
        </w:rPr>
        <w:t>Report on Consultations</w:t>
      </w:r>
      <w:r w:rsidRPr="00DF0C3D">
        <w:t>).</w:t>
      </w:r>
    </w:p>
    <w:p w14:paraId="7017B957" w14:textId="77777777" w:rsidR="007D166F" w:rsidRPr="00DF0C3D" w:rsidRDefault="007D166F" w:rsidP="007D166F">
      <w:r w:rsidRPr="00DF0C3D">
        <w:t>Of the 7,206 registered and unregistered providers who delivered group-based core supports to agency-managed and plan-managed participants in 2020-21, more than half (64.8%) are using the new arrangements – this includes 24.8% of providers who claimed under both arrangements. That is, almost two thirds of all providers of group based core supports have either commenced or finished the transition.</w:t>
      </w:r>
    </w:p>
    <w:p w14:paraId="592E3032" w14:textId="77777777" w:rsidR="007D166F" w:rsidRPr="00DF0C3D" w:rsidRDefault="007D166F" w:rsidP="007D166F">
      <w:r w:rsidRPr="00DF0C3D">
        <w:t xml:space="preserve">However providers of group based core supports have had to deal with a number of external exigencies in the last two years because of the pandemic. This may have delayed their ability of some providers to move to the new arrangements as they dealt with these issues. It is therefore recommended that the transitional pricing arrangements for group based core supports be extended until 30 June 2023 to allow providers more time to adjust to the new pricing arrangements. </w:t>
      </w:r>
    </w:p>
    <w:p w14:paraId="5BFBD617" w14:textId="0BBDF7EB" w:rsidR="007D166F" w:rsidRPr="00DF0C3D" w:rsidRDefault="007D166F" w:rsidP="0016491E">
      <w:pPr>
        <w:pStyle w:val="RecHeading"/>
      </w:pPr>
      <w:r w:rsidRPr="00DF0C3D">
        <w:t xml:space="preserve">Recommendation </w:t>
      </w:r>
      <w:r w:rsidR="009D7832" w:rsidRPr="00DF0C3D">
        <w:t>18</w:t>
      </w:r>
      <w:r w:rsidRPr="00DF0C3D">
        <w:t xml:space="preserve"> </w:t>
      </w:r>
    </w:p>
    <w:p w14:paraId="675107B8" w14:textId="7CAEE8EB" w:rsidR="007D166F" w:rsidRPr="00DF0C3D" w:rsidRDefault="00133BF2" w:rsidP="0016491E">
      <w:pPr>
        <w:pStyle w:val="RecText"/>
      </w:pPr>
      <w:r>
        <w:t>The NDIA</w:t>
      </w:r>
      <w:r w:rsidR="007D166F" w:rsidRPr="00DF0C3D">
        <w:t xml:space="preserve"> should extend the transitional pricing arrangements for group based core supports until 30 June 2023 to allow providers more time to adjust to the new pricing arrangements.</w:t>
      </w:r>
    </w:p>
    <w:p w14:paraId="2AA2161B" w14:textId="0B14308C" w:rsidR="007D166F" w:rsidRPr="00DF0C3D" w:rsidRDefault="007D166F" w:rsidP="007D166F">
      <w:r w:rsidRPr="00DF0C3D">
        <w:t xml:space="preserve">It is also recommended that </w:t>
      </w:r>
      <w:r w:rsidR="00133BF2">
        <w:t>the NDIA</w:t>
      </w:r>
      <w:r w:rsidRPr="00DF0C3D">
        <w:t xml:space="preserve"> work closely with those providers who have not yet transitioned to the new arrangements to assist them to make the transition. </w:t>
      </w:r>
      <w:r w:rsidR="00133BF2">
        <w:t>The NDIA</w:t>
      </w:r>
      <w:r w:rsidRPr="00DF0C3D">
        <w:t xml:space="preserve"> should also develop better guidance material for participants, providers, </w:t>
      </w:r>
      <w:r w:rsidR="00755370">
        <w:t>P</w:t>
      </w:r>
      <w:r w:rsidRPr="00DF0C3D">
        <w:t xml:space="preserve">lan </w:t>
      </w:r>
      <w:r w:rsidR="00755370">
        <w:t>M</w:t>
      </w:r>
      <w:r w:rsidRPr="00DF0C3D">
        <w:t xml:space="preserve">anagers and </w:t>
      </w:r>
      <w:r w:rsidR="00755370">
        <w:t>S</w:t>
      </w:r>
      <w:r w:rsidRPr="00DF0C3D">
        <w:t xml:space="preserve">upport </w:t>
      </w:r>
      <w:r w:rsidR="00755370">
        <w:t>C</w:t>
      </w:r>
      <w:r w:rsidRPr="00DF0C3D">
        <w:t>oordinators on the new (post 2020) pricing arrangements including better guidance on the billing for non-face-to-face supports.</w:t>
      </w:r>
    </w:p>
    <w:p w14:paraId="2736D1BE" w14:textId="3DFBFCC2" w:rsidR="007D166F" w:rsidRPr="00DF0C3D" w:rsidRDefault="007D166F" w:rsidP="0016491E">
      <w:pPr>
        <w:pStyle w:val="RecHeading"/>
      </w:pPr>
      <w:r w:rsidRPr="00DF0C3D">
        <w:t xml:space="preserve">Recommendation </w:t>
      </w:r>
      <w:r w:rsidR="009D7832" w:rsidRPr="00DF0C3D">
        <w:t>19</w:t>
      </w:r>
      <w:r w:rsidRPr="00DF0C3D">
        <w:t xml:space="preserve"> </w:t>
      </w:r>
    </w:p>
    <w:p w14:paraId="7D1927E2" w14:textId="1E44FF0B" w:rsidR="007D166F" w:rsidRPr="00DF0C3D" w:rsidRDefault="00133BF2" w:rsidP="0016491E">
      <w:pPr>
        <w:pStyle w:val="RecText"/>
      </w:pPr>
      <w:r>
        <w:t>The NDIA</w:t>
      </w:r>
      <w:r w:rsidR="007D166F" w:rsidRPr="00DF0C3D">
        <w:t xml:space="preserve"> should work closely with those providers who have not yet transitioned to the new arrangements to assist them to make the transition. </w:t>
      </w:r>
    </w:p>
    <w:p w14:paraId="491BFC57" w14:textId="58B9A2C8" w:rsidR="007D166F" w:rsidRPr="00DF0C3D" w:rsidRDefault="007D166F" w:rsidP="0016491E">
      <w:pPr>
        <w:pStyle w:val="RecHeading"/>
      </w:pPr>
      <w:r w:rsidRPr="00DF0C3D">
        <w:t xml:space="preserve">Recommendation </w:t>
      </w:r>
      <w:r w:rsidR="009D7832" w:rsidRPr="00DF0C3D">
        <w:t>20</w:t>
      </w:r>
      <w:r w:rsidRPr="00DF0C3D">
        <w:t xml:space="preserve"> </w:t>
      </w:r>
    </w:p>
    <w:p w14:paraId="51AC7D88" w14:textId="43F1604F" w:rsidR="007D166F" w:rsidRPr="00DF0C3D" w:rsidRDefault="00133BF2" w:rsidP="0016491E">
      <w:pPr>
        <w:pStyle w:val="RecText"/>
      </w:pPr>
      <w:r>
        <w:t>The NDIA</w:t>
      </w:r>
      <w:r w:rsidR="007D166F" w:rsidRPr="00DF0C3D">
        <w:t xml:space="preserve"> should develop better guidance material for participants, providers, </w:t>
      </w:r>
      <w:r w:rsidR="00CF490E">
        <w:t>P</w:t>
      </w:r>
      <w:r w:rsidR="007D166F" w:rsidRPr="00DF0C3D">
        <w:t xml:space="preserve">lan </w:t>
      </w:r>
      <w:r w:rsidR="00CF490E">
        <w:t>M</w:t>
      </w:r>
      <w:r w:rsidR="007D166F" w:rsidRPr="00DF0C3D">
        <w:t xml:space="preserve">anagers and </w:t>
      </w:r>
      <w:r w:rsidR="00CF490E">
        <w:t>S</w:t>
      </w:r>
      <w:r w:rsidR="007D166F" w:rsidRPr="00DF0C3D">
        <w:t xml:space="preserve">upport </w:t>
      </w:r>
      <w:r w:rsidR="00CF490E">
        <w:t>C</w:t>
      </w:r>
      <w:r w:rsidR="007D166F" w:rsidRPr="00DF0C3D">
        <w:t>oordinators on the new (post 2020) pricing arrangements including better guidance on the billing for non-face-to-face supports and on the appropriate arrangements for the delivery and billing of programs of support.</w:t>
      </w:r>
    </w:p>
    <w:p w14:paraId="2453C9D1" w14:textId="33A2296A" w:rsidR="0016491E" w:rsidRPr="00DF0C3D" w:rsidRDefault="0016491E" w:rsidP="00271C9E">
      <w:pPr>
        <w:pStyle w:val="Heading2"/>
        <w:numPr>
          <w:ilvl w:val="0"/>
          <w:numId w:val="0"/>
        </w:numPr>
        <w:ind w:left="567" w:hanging="567"/>
      </w:pPr>
      <w:bookmarkStart w:id="5" w:name="_Toc106272545"/>
      <w:r w:rsidRPr="00DF0C3D">
        <w:lastRenderedPageBreak/>
        <w:t>Therapy Supports</w:t>
      </w:r>
      <w:bookmarkEnd w:id="5"/>
    </w:p>
    <w:p w14:paraId="62AAB648" w14:textId="0313BCD8" w:rsidR="00212851" w:rsidRPr="00DF0C3D" w:rsidRDefault="00DF0C3D" w:rsidP="00212851">
      <w:r w:rsidRPr="00DF0C3D">
        <w:t xml:space="preserve">Therapy supports are important to participants and to </w:t>
      </w:r>
      <w:r w:rsidR="00133BF2">
        <w:t>the NDIS</w:t>
      </w:r>
      <w:r w:rsidRPr="00DF0C3D">
        <w:t xml:space="preserve">. They assist participants build capacity to achieve their goals and they have the potential to reduce long term costs in </w:t>
      </w:r>
      <w:r w:rsidR="00133BF2">
        <w:t>the NDIS</w:t>
      </w:r>
      <w:r w:rsidRPr="00DF0C3D">
        <w:t xml:space="preserve"> as they can assist participants to regain capacity. </w:t>
      </w:r>
      <w:r w:rsidR="00212851" w:rsidRPr="00DF0C3D">
        <w:t xml:space="preserve">In </w:t>
      </w:r>
      <w:r w:rsidR="00212851" w:rsidRPr="00DF0C3D">
        <w:rPr>
          <w:rFonts w:cstheme="minorHAnsi"/>
        </w:rPr>
        <w:t>the</w:t>
      </w:r>
      <w:r w:rsidR="00212851" w:rsidRPr="00DF0C3D">
        <w:t xml:space="preserve"> first half of 2021-22, some 271,752 participants (59% of all active participants) purchased therapy supports through their plans. These supports were delivered by 38,573 providers at a cost of $1.125 billion. Expenditure on therapy supports accounted for almost 13% of all expenditure by </w:t>
      </w:r>
      <w:r w:rsidR="00133BF2">
        <w:t>the NDIS</w:t>
      </w:r>
      <w:r w:rsidR="00212851" w:rsidRPr="00DF0C3D">
        <w:t xml:space="preserve"> in the first half of 2021-22. </w:t>
      </w:r>
    </w:p>
    <w:p w14:paraId="37EEA231" w14:textId="46D85CD9" w:rsidR="00DF0C3D" w:rsidRPr="00DF0C3D" w:rsidRDefault="00DF0C3D" w:rsidP="00DF0C3D">
      <w:r w:rsidRPr="00DF0C3D">
        <w:t>The joint submission on the pricing arrangements for therapy supports from Ability First</w:t>
      </w:r>
      <w:r w:rsidR="005C6711">
        <w:t xml:space="preserve"> Australia</w:t>
      </w:r>
      <w:r w:rsidRPr="00DF0C3D">
        <w:t xml:space="preserve">, Ability WA, Benevolent Society, Cerebral Palsy Alliance, Cootharinga North Queensland, CPL, Montrose, Northcott, Novita, Rocky Bay, Scope, St Giles, Senses WA, Therapy Focus, Xavier and Yooralla argued that </w:t>
      </w:r>
      <w:r w:rsidR="00133BF2">
        <w:t>the NDIA</w:t>
      </w:r>
      <w:r w:rsidRPr="00DF0C3D">
        <w:t xml:space="preserve"> should not reduce the current price cap and should reintroduce price indexation for therapy supports.</w:t>
      </w:r>
    </w:p>
    <w:p w14:paraId="5E915C36" w14:textId="569B1D8D" w:rsidR="00DF0C3D" w:rsidRPr="00DF0C3D" w:rsidRDefault="00DF0C3D" w:rsidP="00DF0C3D">
      <w:r w:rsidRPr="00DF0C3D">
        <w:t>As part of their submission, these providers engaged Deloitte Access Economics to construct a cost model for therapy providers based on a detailed analysis of the financial performance of the various providers. It is important to note that the Deloitte Cost Model is a model of the current average costs of the large therapy providers who took part in the study. The submission from the providers itself identifies that the while the average hourly fully loaded cost for those providers who took part in the study was $201.87, the fully loaded cost of a theoretically efficient provider (one operating at the 25</w:t>
      </w:r>
      <w:r w:rsidRPr="00DF0C3D">
        <w:rPr>
          <w:vertAlign w:val="superscript"/>
        </w:rPr>
        <w:t>th</w:t>
      </w:r>
      <w:r w:rsidRPr="00DF0C3D">
        <w:t xml:space="preserve"> percentile in each of the key parameters of the cost model) would be $184.57 – which is 8.6% below the modelled average cost and below the current NDIS price limit.</w:t>
      </w:r>
    </w:p>
    <w:p w14:paraId="098B7117" w14:textId="77777777" w:rsidR="00DF0C3D" w:rsidRPr="00DF0C3D" w:rsidRDefault="00DF0C3D" w:rsidP="00DF0C3D">
      <w:r w:rsidRPr="00DF0C3D">
        <w:t>Moreover, it is not clear that even this theoretically efficient provider is truly representative of how efficient therapy providers could be if they had to be. For example, the Deloitte study found that the average utilisation rate for allied health professionals among the reporting providers was 47.8% and that even the more efficient providers were only achieving a utilisation rate of 52.9%. Similarly, the Deloitte study found that the average corporate overhead among the reporting providers was 52.9% (of direct and indirect costs) and that even the more efficient providers were only achieving a corporate overhead of 27% (of direct and indirect costs).</w:t>
      </w:r>
    </w:p>
    <w:p w14:paraId="40ABCEC8" w14:textId="77777777" w:rsidR="00674D53" w:rsidRPr="00DF0C3D" w:rsidRDefault="00674D53" w:rsidP="00674D53">
      <w:r w:rsidRPr="00DF0C3D">
        <w:t>The private billing market data suggests that the average fully loaded hourly cost of therapy supports is $172, which is significantly lower than the current NDIS price limit and 6.8% below the efficient fully loaded cost among the major therapy providers (see above).</w:t>
      </w:r>
    </w:p>
    <w:p w14:paraId="1A289A09" w14:textId="6268C197" w:rsidR="00674D53" w:rsidRPr="00DF0C3D" w:rsidRDefault="00674D53" w:rsidP="00674D53">
      <w:pPr>
        <w:rPr>
          <w:noProof/>
          <w:lang w:eastAsia="en-AU"/>
        </w:rPr>
      </w:pPr>
      <w:r w:rsidRPr="00DF0C3D">
        <w:t xml:space="preserve">This data seems to confirm the anecdotal evidence that therapy providers tend to charge NDIS participants a higher fee than </w:t>
      </w:r>
      <w:r w:rsidRPr="00DF0C3D">
        <w:rPr>
          <w:noProof/>
          <w:lang w:eastAsia="en-AU"/>
        </w:rPr>
        <w:t xml:space="preserve">their other clients. However, the industry argues that this is to be expected and that there are a number of reasons why the cost of delivering supports to participants may be higher than the average costs of private services. These arguments, while they have some merit, are not overwhemingly compelling. </w:t>
      </w:r>
    </w:p>
    <w:p w14:paraId="0F6E993E" w14:textId="77777777" w:rsidR="00674D53" w:rsidRPr="00DF0C3D" w:rsidRDefault="00674D53" w:rsidP="00674D53">
      <w:pPr>
        <w:rPr>
          <w:noProof/>
          <w:lang w:eastAsia="en-AU"/>
        </w:rPr>
      </w:pPr>
      <w:r w:rsidRPr="00DF0C3D">
        <w:t>The current NDIS price limits are broadly consistent with the effective hourly rates paid by other government insurance schemes and funding programs for therapy, once proper account is taken of duration of service, co-payments and provisions for travel and consumables.</w:t>
      </w:r>
    </w:p>
    <w:p w14:paraId="6F1BA012" w14:textId="3F17E96A" w:rsidR="00212851" w:rsidRPr="00DF0C3D" w:rsidRDefault="00674D53" w:rsidP="00212851">
      <w:r w:rsidRPr="00DF0C3D">
        <w:rPr>
          <w:noProof/>
          <w:lang w:eastAsia="en-AU"/>
        </w:rPr>
        <w:t xml:space="preserve">On balance, the </w:t>
      </w:r>
      <w:r w:rsidRPr="00DF0C3D">
        <w:t>available</w:t>
      </w:r>
      <w:r w:rsidRPr="00DF0C3D">
        <w:rPr>
          <w:noProof/>
          <w:lang w:eastAsia="en-AU"/>
        </w:rPr>
        <w:t xml:space="preserve"> evidence argues for a decrease in the current price limits for therapy supports. However, there is sigificant risk that such a decrease would disrupt the </w:t>
      </w:r>
      <w:r w:rsidRPr="00DF0C3D">
        <w:rPr>
          <w:noProof/>
          <w:lang w:eastAsia="en-AU"/>
        </w:rPr>
        <w:lastRenderedPageBreak/>
        <w:t>provision of supports to participants in some regions. Moreover, as several Australian Government and state and territory insurance schemes and funding programs fund, and compete, for these services</w:t>
      </w:r>
      <w:r w:rsidR="00352F2B">
        <w:rPr>
          <w:noProof/>
          <w:lang w:eastAsia="en-AU"/>
        </w:rPr>
        <w:t>,</w:t>
      </w:r>
      <w:r w:rsidRPr="00DF0C3D">
        <w:rPr>
          <w:noProof/>
          <w:lang w:eastAsia="en-AU"/>
        </w:rPr>
        <w:t xml:space="preserve"> further discussion is required across government to resolve these issues. It is </w:t>
      </w:r>
      <w:r w:rsidRPr="00DF0C3D">
        <w:t>therefore</w:t>
      </w:r>
      <w:r w:rsidRPr="00DF0C3D">
        <w:rPr>
          <w:noProof/>
          <w:lang w:eastAsia="en-AU"/>
        </w:rPr>
        <w:t xml:space="preserve"> recommended that no structural</w:t>
      </w:r>
      <w:r w:rsidRPr="00DF0C3D">
        <w:t xml:space="preserve"> change should be made in the pricing arrangements for therapy supports at this time; and that the price limits for therapy supports should not be indexed on 1 July 2022, given the current NDIS price limits are above the rates charged in the private billing market and are above the fully loaded hourly cost of the theoretic efficient provider in the Deloitte Cost Model, which was commissioned by the major therapy providers. It is also important to continue to incentivise the development of more efficient work practices among therapy providers. It is further recommended that </w:t>
      </w:r>
      <w:r w:rsidR="00133BF2">
        <w:t>the NDIA</w:t>
      </w:r>
      <w:r w:rsidRPr="00DF0C3D">
        <w:t xml:space="preserve"> should work with the Department of Social Services and other relevant Departments across government on the alignment of pricing arrangements across Australian Government and state/territory funding programs and insurance schemes, and on ensuring an adequate supply of therapists going forward.</w:t>
      </w:r>
    </w:p>
    <w:p w14:paraId="010E82A5" w14:textId="17FE821A" w:rsidR="0016491E" w:rsidRPr="00DF0C3D" w:rsidRDefault="008662BF" w:rsidP="0016491E">
      <w:pPr>
        <w:pStyle w:val="RecHeading"/>
      </w:pPr>
      <w:r w:rsidRPr="00DF0C3D">
        <w:t xml:space="preserve">Recommendation </w:t>
      </w:r>
      <w:r w:rsidR="0016491E" w:rsidRPr="00DF0C3D">
        <w:t>21</w:t>
      </w:r>
    </w:p>
    <w:p w14:paraId="24B6A9E4" w14:textId="547D6FE0" w:rsidR="0016491E" w:rsidRPr="00DF0C3D" w:rsidRDefault="00133BF2" w:rsidP="0016491E">
      <w:pPr>
        <w:pStyle w:val="RecText"/>
      </w:pPr>
      <w:r>
        <w:t>The NDIA</w:t>
      </w:r>
      <w:r w:rsidR="0016491E" w:rsidRPr="00DF0C3D">
        <w:t xml:space="preserve"> should not make any structural adjustment to the pricing arrangements for therapy supports at this time and should not index the price limits for therapy supports on 1 July 2022. </w:t>
      </w:r>
    </w:p>
    <w:p w14:paraId="0EA06148" w14:textId="20CD3AF5" w:rsidR="0016491E" w:rsidRPr="00DF0C3D" w:rsidRDefault="00133BF2" w:rsidP="0016491E">
      <w:pPr>
        <w:pStyle w:val="RecText"/>
      </w:pPr>
      <w:r>
        <w:t>The NDIA</w:t>
      </w:r>
      <w:r w:rsidR="0016491E" w:rsidRPr="00DF0C3D">
        <w:t xml:space="preserve"> should continue to work with the Department of Social Services and other government agencies to understand the differences in pricing arrangements and prices across relevant Australian Government, and state and territory government insurance and funding programs for therapy supports, to inform future price setting and ensure the ongoing adequate supply of therapists.</w:t>
      </w:r>
    </w:p>
    <w:p w14:paraId="24881CFC" w14:textId="77777777" w:rsidR="00674D53" w:rsidRPr="00DF0C3D" w:rsidRDefault="00674D53" w:rsidP="00674D53">
      <w:pPr>
        <w:pStyle w:val="Heading4"/>
      </w:pPr>
      <w:r w:rsidRPr="00DF0C3D">
        <w:t>Simplifying the Pricing Arrangements</w:t>
      </w:r>
    </w:p>
    <w:p w14:paraId="14CCADAA" w14:textId="5F07F23B" w:rsidR="00674D53" w:rsidRPr="00DF0C3D" w:rsidRDefault="00674D53" w:rsidP="00674D53">
      <w:pPr>
        <w:rPr>
          <w:i/>
        </w:rPr>
      </w:pPr>
      <w:r w:rsidRPr="00DF0C3D">
        <w:t xml:space="preserve">To provide greater clarity to participants, it is recommended that the </w:t>
      </w:r>
      <w:r w:rsidRPr="00DF0C3D">
        <w:rPr>
          <w:i/>
        </w:rPr>
        <w:t>Pricing Arrangements and Price Limits</w:t>
      </w:r>
      <w:r w:rsidRPr="00DF0C3D">
        <w:t xml:space="preserve"> should be updated to include clear definitions of the types of therapists that are able to make claims for therapy support items, including the qualifying criteria for each type of therapist. It is also recommended that separate support items should be created for each type of therapist in both the early childhood and therapy sections of the </w:t>
      </w:r>
      <w:r w:rsidRPr="00DF0C3D">
        <w:rPr>
          <w:i/>
        </w:rPr>
        <w:t xml:space="preserve">Pricing Arrangements and Price Limits. </w:t>
      </w:r>
      <w:r w:rsidRPr="00DF0C3D">
        <w:t xml:space="preserve">This will provide greater clarity to participants and allow </w:t>
      </w:r>
      <w:r w:rsidR="00133BF2">
        <w:t>the NDIA</w:t>
      </w:r>
      <w:r w:rsidRPr="00DF0C3D">
        <w:t xml:space="preserve"> more granular insight into the types of therapy that participants are choosing to purchase with the funds in their plans. It is not proposed that these support items would be used by planners. Greater consistency should also be adopted in the description of supports in the </w:t>
      </w:r>
      <w:r w:rsidRPr="00DF0C3D">
        <w:rPr>
          <w:i/>
        </w:rPr>
        <w:t xml:space="preserve">Pricing Arrangements and Price Limits. </w:t>
      </w:r>
    </w:p>
    <w:p w14:paraId="39C0B0C8" w14:textId="29DAEAD6" w:rsidR="0016491E" w:rsidRPr="00DF0C3D" w:rsidRDefault="008662BF" w:rsidP="0016491E">
      <w:pPr>
        <w:pStyle w:val="RecHeading"/>
      </w:pPr>
      <w:r w:rsidRPr="00DF0C3D">
        <w:t xml:space="preserve">Recommendation </w:t>
      </w:r>
      <w:r w:rsidR="0016491E" w:rsidRPr="00DF0C3D">
        <w:t>22</w:t>
      </w:r>
    </w:p>
    <w:p w14:paraId="304AAB88" w14:textId="34CF0AF6" w:rsidR="0016491E" w:rsidRPr="00DF0C3D" w:rsidRDefault="0016491E" w:rsidP="0016491E">
      <w:pPr>
        <w:pStyle w:val="RecText"/>
      </w:pPr>
      <w:r w:rsidRPr="00DF0C3D">
        <w:t xml:space="preserve">To provide greater clarity to participants, </w:t>
      </w:r>
      <w:r w:rsidR="00133BF2">
        <w:t>the NDIA</w:t>
      </w:r>
      <w:r w:rsidRPr="00DF0C3D">
        <w:t xml:space="preserve"> should amend the Pricing Arrangements and Price Limits to include clear definitions of the types of therapists that are able to make claims for therapy support items, including the qualifying criteria for each type of therapist as set out in this report.</w:t>
      </w:r>
    </w:p>
    <w:p w14:paraId="3BA34B7C" w14:textId="71386A33" w:rsidR="0016491E" w:rsidRPr="00DF0C3D" w:rsidRDefault="008662BF" w:rsidP="0016491E">
      <w:pPr>
        <w:pStyle w:val="RecHeading"/>
      </w:pPr>
      <w:r w:rsidRPr="00DF0C3D">
        <w:lastRenderedPageBreak/>
        <w:t xml:space="preserve">Recommendation </w:t>
      </w:r>
      <w:r w:rsidR="0016491E" w:rsidRPr="00DF0C3D">
        <w:t>23</w:t>
      </w:r>
    </w:p>
    <w:p w14:paraId="0293AE0A" w14:textId="24C351FB" w:rsidR="0016491E" w:rsidRPr="00DF0C3D" w:rsidRDefault="0016491E" w:rsidP="0016491E">
      <w:pPr>
        <w:pStyle w:val="RecText"/>
      </w:pPr>
      <w:r w:rsidRPr="00DF0C3D">
        <w:t xml:space="preserve">To provide greater clarity to participants, </w:t>
      </w:r>
      <w:r w:rsidR="00133BF2">
        <w:t>the NDIA</w:t>
      </w:r>
      <w:r w:rsidRPr="00DF0C3D">
        <w:t xml:space="preserve"> should create separate support items for each type of therapist in both the early childhood and therapy sections of the Pricing Arrangements and Price Limits.</w:t>
      </w:r>
    </w:p>
    <w:p w14:paraId="76886EE0" w14:textId="553618F1" w:rsidR="0016491E" w:rsidRPr="00DF0C3D" w:rsidRDefault="008662BF" w:rsidP="0016491E">
      <w:pPr>
        <w:pStyle w:val="RecHeading"/>
      </w:pPr>
      <w:r w:rsidRPr="00DF0C3D">
        <w:t xml:space="preserve">Recommendation </w:t>
      </w:r>
      <w:r w:rsidR="0016491E" w:rsidRPr="00DF0C3D">
        <w:t>24</w:t>
      </w:r>
    </w:p>
    <w:p w14:paraId="6B127EE3" w14:textId="73B9CAF6" w:rsidR="0016491E" w:rsidRPr="00DF0C3D" w:rsidRDefault="0016491E" w:rsidP="0016491E">
      <w:pPr>
        <w:pStyle w:val="RecText"/>
      </w:pPr>
      <w:r w:rsidRPr="00DF0C3D">
        <w:t xml:space="preserve">To provide greater clarity to participants, </w:t>
      </w:r>
      <w:r w:rsidR="00133BF2">
        <w:t>the NDIA</w:t>
      </w:r>
      <w:r w:rsidRPr="00DF0C3D">
        <w:t xml:space="preserve"> should describe the support in a consistent fashion as follows: “Provision to a participant of Assessment, Recommendation, Therapy, or Training supports </w:t>
      </w:r>
      <w:r w:rsidRPr="00DF0C3D">
        <w:softHyphen/>
      </w:r>
      <w:r w:rsidRPr="00DF0C3D">
        <w:softHyphen/>
        <w:t>– TYPE_OF_THERAPY”.</w:t>
      </w:r>
    </w:p>
    <w:p w14:paraId="46B72AD5" w14:textId="48119575" w:rsidR="00CF5C2B" w:rsidRPr="00DF0C3D" w:rsidRDefault="00CF5C2B" w:rsidP="00271C9E">
      <w:pPr>
        <w:pStyle w:val="Heading2"/>
        <w:numPr>
          <w:ilvl w:val="0"/>
          <w:numId w:val="0"/>
        </w:numPr>
        <w:ind w:left="567" w:hanging="567"/>
      </w:pPr>
      <w:bookmarkStart w:id="6" w:name="_Toc106272546"/>
      <w:r w:rsidRPr="00DF0C3D">
        <w:t>Nursing Supports</w:t>
      </w:r>
      <w:bookmarkEnd w:id="6"/>
    </w:p>
    <w:p w14:paraId="288855FB" w14:textId="77777777" w:rsidR="00CF5C2B" w:rsidRPr="00DF0C3D" w:rsidRDefault="00CF5C2B" w:rsidP="00CF5C2B">
      <w:r w:rsidRPr="00DF0C3D">
        <w:t xml:space="preserve">The NDIS does not generally fund nursing (or other health services) for participants when those services are generally available in the mainstream health system. As a result, the nursing supports that are funded by the NDIS account for only around 0.4% of expenditure on nursing services in Australia. </w:t>
      </w:r>
    </w:p>
    <w:p w14:paraId="1157581A" w14:textId="6BEAD861" w:rsidR="00CF5C2B" w:rsidRPr="00DF0C3D" w:rsidRDefault="00CF5C2B" w:rsidP="00CF5C2B">
      <w:r w:rsidRPr="00DF0C3D">
        <w:t xml:space="preserve">In 2020-21, some 14,997 agency-managed and plan-managed participants received NDIS funded nursing supports (3.4% of all participants who made a claim for one or more supports in 2020-21). In total, </w:t>
      </w:r>
      <w:r w:rsidR="00133BF2">
        <w:t>the NDIS</w:t>
      </w:r>
      <w:r w:rsidRPr="00DF0C3D">
        <w:t xml:space="preserve"> expended </w:t>
      </w:r>
      <w:r w:rsidRPr="00DF0C3D">
        <w:rPr>
          <w:rFonts w:cstheme="minorHAnsi"/>
        </w:rPr>
        <w:t>$85.8 million on nursing supports in 2020-21. More than 1,600 p</w:t>
      </w:r>
      <w:r w:rsidRPr="00DF0C3D">
        <w:t>roviders made claims for the delivery of nursing support in 2020-21, the vast majority of these were registered providers. In June 2021, there were some 1,326 (ever active) providers in the Community Nursing Care for High Needs registration group.</w:t>
      </w:r>
    </w:p>
    <w:p w14:paraId="5EDB8FB8" w14:textId="0D40D5C1" w:rsidR="00CF5C2B" w:rsidRPr="00DF0C3D" w:rsidRDefault="00CF5C2B" w:rsidP="00CF5C2B">
      <w:r w:rsidRPr="00DF0C3D">
        <w:t>The principal concern about the pricing arrangements for nursing supports that was raised in submissions and by members of the working group was that the current price limits for nursing supports do not allow providers to pay the nurses that they employ wages that are competitive with the public hospital system</w:t>
      </w:r>
      <w:r w:rsidR="009A182C">
        <w:t>.</w:t>
      </w:r>
      <w:r w:rsidRPr="00DF0C3D">
        <w:t xml:space="preserve"> </w:t>
      </w:r>
      <w:r w:rsidR="009A182C">
        <w:t>N</w:t>
      </w:r>
      <w:r w:rsidRPr="00DF0C3D">
        <w:t>oting that nurses employed in the public hospital system were often entitled to additional benefits including COVID</w:t>
      </w:r>
      <w:r w:rsidRPr="00DF0C3D">
        <w:noBreakHyphen/>
        <w:t>19 incentives, long service leave portability, six weeks of annual leave, and study support. Stakeholders argued that the above issue was becoming more and more acute under COVID</w:t>
      </w:r>
      <w:r w:rsidRPr="00DF0C3D">
        <w:noBreakHyphen/>
        <w:t xml:space="preserve">19 with providers needing to pay for </w:t>
      </w:r>
      <w:r w:rsidR="001C01AF">
        <w:t>PPE</w:t>
      </w:r>
      <w:r w:rsidRPr="00DF0C3D">
        <w:t xml:space="preserve"> for their employees and offer them COVID</w:t>
      </w:r>
      <w:r w:rsidRPr="00DF0C3D">
        <w:noBreakHyphen/>
        <w:t>19 leave in order to retain them.</w:t>
      </w:r>
    </w:p>
    <w:p w14:paraId="2825817A" w14:textId="77777777" w:rsidR="00CF5C2B" w:rsidRPr="00DF0C3D" w:rsidRDefault="00CF5C2B" w:rsidP="00CF5C2B">
      <w:r w:rsidRPr="00DF0C3D">
        <w:t>While there is considerable evidence that the demand for nurses is increasing and there is some risk that demand will outstrip supply in the short to medium term, it is also the case that the current NDIS price limits for registered nurses equate to an effective hourly rate (taking into account the distribution of when and by whom supports are delivered) of $127.65. This amount is broadly comparable to the effective hourly rates of other schemes.</w:t>
      </w:r>
    </w:p>
    <w:p w14:paraId="7F5B2785" w14:textId="1CB13C96" w:rsidR="0016491E" w:rsidRPr="00DF0C3D" w:rsidRDefault="00CF5C2B" w:rsidP="0016491E">
      <w:r w:rsidRPr="00DF0C3D">
        <w:t xml:space="preserve">On balance, it is therefore recommended that there should not be any structural adjustment to the pricing arrangements for nursing supports at this time. Instead, it is recommended that </w:t>
      </w:r>
      <w:r w:rsidR="00133BF2">
        <w:t>the NDIA</w:t>
      </w:r>
      <w:r w:rsidRPr="00DF0C3D">
        <w:t xml:space="preserve"> should continue to work with the Department of Social Services and other government agencies to understand the differences in pricing arrangements and prices across relevant Australian Government, and state and territory government insurance and funding programs for nursing, to inform future price setting and ensure the ongoing adequate supply of nurses.</w:t>
      </w:r>
    </w:p>
    <w:p w14:paraId="473B9E4F" w14:textId="40DD282D" w:rsidR="0016491E" w:rsidRPr="00DF0C3D" w:rsidRDefault="0016491E" w:rsidP="0016491E">
      <w:r w:rsidRPr="00DF0C3D">
        <w:t xml:space="preserve">Because the fees payable in other funding programs and government insurance schemes are annually indexed it is important that the NDIS price limits for nursing support items </w:t>
      </w:r>
      <w:r w:rsidRPr="00DF0C3D">
        <w:lastRenderedPageBreak/>
        <w:t xml:space="preserve">should also be adjusted regularly to reflect real changes in the costs doing business. It is therefore also recommended that the price limits for nursing supports should be indexed on 1 July 2022 in line with indexation arrangements set out in this report. </w:t>
      </w:r>
    </w:p>
    <w:p w14:paraId="7B3C102B" w14:textId="05EC7D11" w:rsidR="0016491E" w:rsidRPr="00DF0C3D" w:rsidRDefault="008662BF" w:rsidP="0016491E">
      <w:pPr>
        <w:pStyle w:val="RecHeading"/>
      </w:pPr>
      <w:r w:rsidRPr="00DF0C3D">
        <w:t xml:space="preserve">Recommendation </w:t>
      </w:r>
      <w:r w:rsidR="0016491E" w:rsidRPr="00DF0C3D">
        <w:t>25</w:t>
      </w:r>
    </w:p>
    <w:p w14:paraId="4A4532D6" w14:textId="5662F683" w:rsidR="0016491E" w:rsidRPr="00DF0C3D" w:rsidRDefault="00133BF2" w:rsidP="0016491E">
      <w:pPr>
        <w:pStyle w:val="RecText"/>
      </w:pPr>
      <w:r>
        <w:t>The NDIA</w:t>
      </w:r>
      <w:r w:rsidR="0016491E" w:rsidRPr="00DF0C3D">
        <w:t xml:space="preserve"> should not make any structural adjustment to the pricing arrangements for nursing supports at this time. </w:t>
      </w:r>
    </w:p>
    <w:p w14:paraId="5BBC2743" w14:textId="2641F7D5" w:rsidR="0016491E" w:rsidRPr="00DF0C3D" w:rsidRDefault="0016491E" w:rsidP="0016491E">
      <w:pPr>
        <w:pStyle w:val="RecText"/>
      </w:pPr>
      <w:r w:rsidRPr="00DF0C3D">
        <w:t xml:space="preserve">In line with the general indexation arrangements for NDIS price limits (see Recommendation </w:t>
      </w:r>
      <w:r w:rsidR="008A4921" w:rsidRPr="00DF0C3D">
        <w:t>2</w:t>
      </w:r>
      <w:r w:rsidRPr="00DF0C3D">
        <w:t>), the price limits for nursing supports should be indexed on 1 July 2022 in line with the weighted movement over the previous twelve months in the ABS Wage Price Index (Australia, total hourly rates of pay excluding bonuses) and the ABS Consumer Price Index (All Groups, weighted average of eight capital cities) over the 12 months to the March Quarter preceding the indexation date (with an 80/20 weighting).</w:t>
      </w:r>
    </w:p>
    <w:p w14:paraId="5C3B2847" w14:textId="3688769B" w:rsidR="0016491E" w:rsidRPr="00DF0C3D" w:rsidRDefault="00133BF2" w:rsidP="0016491E">
      <w:pPr>
        <w:pStyle w:val="RecText"/>
      </w:pPr>
      <w:r>
        <w:t>The NDIA</w:t>
      </w:r>
      <w:r w:rsidR="0016491E" w:rsidRPr="00DF0C3D">
        <w:t xml:space="preserve"> should continue to work with the Department of Social Services and other government agencies to understand the differences in pricing arrangements and prices across relevant Australian Government, and state and territory government insurance and funding programs for nursing supports, to inform future price setting and ensure the ongoing adequate supply of nurses.</w:t>
      </w:r>
    </w:p>
    <w:p w14:paraId="48A5AC15" w14:textId="782D6BE1" w:rsidR="00CF5C2B" w:rsidRPr="00DF0C3D" w:rsidRDefault="00CF5C2B" w:rsidP="00CF5C2B">
      <w:r w:rsidRPr="00DF0C3D">
        <w:t>Stakeholders were generally positive about the other pricing arrangements for nursing supports, including that they recognised different level of nurses and the costs of providing services on different days of the week. However, there were concerns that some of the pricing arrangements were aligned with conditions in the SCH</w:t>
      </w:r>
      <w:r w:rsidR="00C91EB6">
        <w:t>A</w:t>
      </w:r>
      <w:r w:rsidRPr="00DF0C3D">
        <w:t xml:space="preserve">DS Industry Award, and should instead be aligned with the </w:t>
      </w:r>
      <w:r w:rsidRPr="00341517">
        <w:rPr>
          <w:i/>
          <w:iCs/>
        </w:rPr>
        <w:t>Nurses Award</w:t>
      </w:r>
      <w:r w:rsidR="00C91EB6">
        <w:rPr>
          <w:i/>
          <w:iCs/>
        </w:rPr>
        <w:t xml:space="preserve"> 2010</w:t>
      </w:r>
      <w:r w:rsidRPr="00DF0C3D">
        <w:t xml:space="preserve"> — particularly the definition of shift timings (see section 7.2 of the </w:t>
      </w:r>
      <w:r w:rsidRPr="00DF0C3D">
        <w:rPr>
          <w:i/>
        </w:rPr>
        <w:t>Report on Consultations</w:t>
      </w:r>
      <w:r w:rsidRPr="00DF0C3D">
        <w:t xml:space="preserve">). </w:t>
      </w:r>
    </w:p>
    <w:p w14:paraId="16C77062" w14:textId="77777777" w:rsidR="00CF5C2B" w:rsidRPr="00DF0C3D" w:rsidRDefault="00CF5C2B" w:rsidP="00CF5C2B">
      <w:r w:rsidRPr="00DF0C3D">
        <w:t xml:space="preserve">The following two recommendations address these issues. </w:t>
      </w:r>
    </w:p>
    <w:p w14:paraId="7C2F0F67" w14:textId="0B8B4112" w:rsidR="00CF5C2B" w:rsidRPr="00DF0C3D" w:rsidRDefault="008662BF" w:rsidP="0016491E">
      <w:pPr>
        <w:pStyle w:val="RecHeading"/>
      </w:pPr>
      <w:r w:rsidRPr="00DF0C3D">
        <w:t xml:space="preserve">Recommendation </w:t>
      </w:r>
      <w:r w:rsidR="0016491E" w:rsidRPr="00DF0C3D">
        <w:t>26</w:t>
      </w:r>
    </w:p>
    <w:p w14:paraId="346EDE47" w14:textId="77777777" w:rsidR="00CF5C2B" w:rsidRPr="00DF0C3D" w:rsidRDefault="00CF5C2B" w:rsidP="0016491E">
      <w:pPr>
        <w:pStyle w:val="RecText"/>
      </w:pPr>
      <w:r w:rsidRPr="00DF0C3D">
        <w:t>The shift definitions for nursing supports in the NDIS Pricing Arrangements and Price Limits should be aligned with those set out in the Nurses Award 2020 by amending them as set out in this Report.</w:t>
      </w:r>
    </w:p>
    <w:p w14:paraId="1C520703" w14:textId="176C5C3F" w:rsidR="00CF5C2B" w:rsidRPr="00DF0C3D" w:rsidRDefault="008662BF" w:rsidP="0016491E">
      <w:pPr>
        <w:pStyle w:val="RecHeading"/>
      </w:pPr>
      <w:r w:rsidRPr="00DF0C3D">
        <w:t xml:space="preserve">Recommendation </w:t>
      </w:r>
      <w:r w:rsidR="0016491E" w:rsidRPr="00DF0C3D">
        <w:t>27</w:t>
      </w:r>
    </w:p>
    <w:p w14:paraId="11E3C0EE" w14:textId="77777777" w:rsidR="00CF5C2B" w:rsidRPr="00DF0C3D" w:rsidRDefault="00CF5C2B" w:rsidP="0016491E">
      <w:pPr>
        <w:pStyle w:val="RecText"/>
      </w:pPr>
      <w:r w:rsidRPr="00DF0C3D">
        <w:t>The definitions for the different level of nursing supports in the NDIS Pricing Arrangements and Price Limits should be amended as set out in this Report to provide greater clarity to providers and participants.</w:t>
      </w:r>
    </w:p>
    <w:p w14:paraId="696D1ED5" w14:textId="77777777" w:rsidR="00CF5C2B" w:rsidRPr="00DF0C3D" w:rsidRDefault="00CF5C2B" w:rsidP="00CF5C2B">
      <w:pPr>
        <w:spacing w:before="300"/>
      </w:pPr>
      <w:r w:rsidRPr="00DF0C3D">
        <w:t>A number of other recommendations are made to simplify the current pricing arrangements, including by removing some out dated support items and by providing clearer guidance on when it is reasonable and necessary for participants to purchase nursing supports with their NDIS funds.</w:t>
      </w:r>
    </w:p>
    <w:p w14:paraId="1A44D04F" w14:textId="38296BE3" w:rsidR="00CF5C2B" w:rsidRPr="00DF0C3D" w:rsidRDefault="008662BF" w:rsidP="0016491E">
      <w:pPr>
        <w:pStyle w:val="RecHeading"/>
      </w:pPr>
      <w:r w:rsidRPr="00DF0C3D">
        <w:t xml:space="preserve">Recommendation </w:t>
      </w:r>
      <w:r w:rsidR="0016491E" w:rsidRPr="00DF0C3D">
        <w:t>28</w:t>
      </w:r>
    </w:p>
    <w:p w14:paraId="5CF834FF" w14:textId="6C658D9A" w:rsidR="00CF5C2B" w:rsidRPr="00DF0C3D" w:rsidRDefault="00133BF2" w:rsidP="0016491E">
      <w:pPr>
        <w:pStyle w:val="RecText"/>
      </w:pPr>
      <w:r>
        <w:t>The NDIA</w:t>
      </w:r>
      <w:r w:rsidR="00CF5C2B" w:rsidRPr="00DF0C3D">
        <w:t xml:space="preserve"> should simplify the pricing arrangements for nursing supports by decommissioning the following support items:</w:t>
      </w:r>
    </w:p>
    <w:p w14:paraId="391613B9" w14:textId="77777777" w:rsidR="00CF5C2B" w:rsidRPr="00DF0C3D" w:rsidRDefault="00CF5C2B" w:rsidP="00F7583E">
      <w:pPr>
        <w:pStyle w:val="RecDotPoint"/>
      </w:pPr>
      <w:r w:rsidRPr="00DF0C3D">
        <w:lastRenderedPageBreak/>
        <w:t xml:space="preserve">15_036_0114_1_3 – Assessment and Support by a Registered Nurse </w:t>
      </w:r>
      <w:r w:rsidRPr="00DF0C3D">
        <w:softHyphen/>
        <w:t>– Provision to a participant of care, training, or supervision of a delegated worker to respond to complex care needs where that care is not the usual responsibility of the health system</w:t>
      </w:r>
    </w:p>
    <w:p w14:paraId="1EFF6811" w14:textId="77777777" w:rsidR="00CF5C2B" w:rsidRPr="00DF0C3D" w:rsidRDefault="00CF5C2B" w:rsidP="00F7583E">
      <w:pPr>
        <w:pStyle w:val="RecDotPoint"/>
      </w:pPr>
      <w:r w:rsidRPr="00DF0C3D">
        <w:t>15_051_0114_1_3 – Community Nursing Care for Continence Aid – Provision by a Registered Nurse to a participant of continence aids assessment, recommendation, and training support</w:t>
      </w:r>
    </w:p>
    <w:p w14:paraId="47480F12" w14:textId="5503D349" w:rsidR="00CF5C2B" w:rsidRPr="00DF0C3D" w:rsidRDefault="00CF5C2B" w:rsidP="0016491E">
      <w:pPr>
        <w:pStyle w:val="RecText"/>
      </w:pPr>
      <w:r w:rsidRPr="00DF0C3D">
        <w:t>and providing clear guidance</w:t>
      </w:r>
      <w:r w:rsidR="0016491E" w:rsidRPr="00DF0C3D">
        <w:t xml:space="preserve"> for participants, providers, </w:t>
      </w:r>
      <w:r w:rsidR="00CF490E">
        <w:t>P</w:t>
      </w:r>
      <w:r w:rsidR="0016491E" w:rsidRPr="00DF0C3D">
        <w:t xml:space="preserve">lan </w:t>
      </w:r>
      <w:r w:rsidR="00CF490E">
        <w:t>M</w:t>
      </w:r>
      <w:r w:rsidR="0016491E" w:rsidRPr="00DF0C3D">
        <w:t xml:space="preserve">anagers and </w:t>
      </w:r>
      <w:r w:rsidR="00CF490E">
        <w:t>S</w:t>
      </w:r>
      <w:r w:rsidR="0016491E" w:rsidRPr="00DF0C3D">
        <w:t xml:space="preserve">upport </w:t>
      </w:r>
      <w:r w:rsidR="00CF490E">
        <w:t>C</w:t>
      </w:r>
      <w:r w:rsidR="0016491E" w:rsidRPr="00DF0C3D">
        <w:t xml:space="preserve">oordinators </w:t>
      </w:r>
      <w:r w:rsidRPr="00DF0C3D">
        <w:t>as to when it is reasonable and necessary for a participant to use NDIS funding to purchase these types of services, which they should do using the support items for the provision of nursing support for disability related health supports.</w:t>
      </w:r>
    </w:p>
    <w:p w14:paraId="3276F68A" w14:textId="73963666" w:rsidR="00CF5C2B" w:rsidRPr="00DF0C3D" w:rsidRDefault="008662BF" w:rsidP="0016491E">
      <w:pPr>
        <w:pStyle w:val="RecHeading"/>
      </w:pPr>
      <w:r w:rsidRPr="00DF0C3D">
        <w:t xml:space="preserve">Recommendation </w:t>
      </w:r>
      <w:r w:rsidR="0016491E" w:rsidRPr="00DF0C3D">
        <w:t>29</w:t>
      </w:r>
    </w:p>
    <w:p w14:paraId="18DCCD2C" w14:textId="37330CC5" w:rsidR="00CF5C2B" w:rsidRPr="00DF0C3D" w:rsidRDefault="00133BF2" w:rsidP="0016491E">
      <w:pPr>
        <w:pStyle w:val="RecText"/>
      </w:pPr>
      <w:r>
        <w:t>The NDIA</w:t>
      </w:r>
      <w:r w:rsidR="00CF5C2B" w:rsidRPr="00DF0C3D">
        <w:t xml:space="preserve"> should publish further guidance for participants, providers, </w:t>
      </w:r>
      <w:r w:rsidR="00CF490E">
        <w:t>P</w:t>
      </w:r>
      <w:r w:rsidR="00CF5C2B" w:rsidRPr="00DF0C3D">
        <w:t xml:space="preserve">lan </w:t>
      </w:r>
      <w:r w:rsidR="00CF490E">
        <w:t>M</w:t>
      </w:r>
      <w:r w:rsidR="00CF5C2B" w:rsidRPr="00DF0C3D">
        <w:t xml:space="preserve">anagers and </w:t>
      </w:r>
      <w:r w:rsidR="00CF490E">
        <w:t>S</w:t>
      </w:r>
      <w:r w:rsidR="00CF5C2B" w:rsidRPr="00DF0C3D">
        <w:t xml:space="preserve">upport </w:t>
      </w:r>
      <w:r w:rsidR="00CF490E">
        <w:t>C</w:t>
      </w:r>
      <w:r w:rsidR="00CF5C2B" w:rsidRPr="00DF0C3D">
        <w:t>oordinators on when it is reasonable and necessary for participants to purchase nursing supports with their NDIS funds.</w:t>
      </w:r>
    </w:p>
    <w:p w14:paraId="69B7DDEF" w14:textId="34AEB775" w:rsidR="00CF5C2B" w:rsidRPr="00DF0C3D" w:rsidRDefault="00CF5C2B" w:rsidP="00CF5C2B">
      <w:r w:rsidRPr="00DF0C3D">
        <w:t xml:space="preserve">Stakeholders were also concerned with the billing rules for travel, and in particular the limits on the amount of travel time that can be claimed from plans (see section 7.3 of the </w:t>
      </w:r>
      <w:r w:rsidRPr="00DF0C3D">
        <w:rPr>
          <w:i/>
        </w:rPr>
        <w:t>Report on Consultations</w:t>
      </w:r>
      <w:r w:rsidRPr="00DF0C3D">
        <w:t xml:space="preserve">), and with planning issues (see section 7.4 of the </w:t>
      </w:r>
      <w:r w:rsidRPr="00DF0C3D">
        <w:rPr>
          <w:i/>
        </w:rPr>
        <w:t>Report on Consultations</w:t>
      </w:r>
      <w:r w:rsidRPr="00DF0C3D">
        <w:t xml:space="preserve">). These issues are addressed in Sections </w:t>
      </w:r>
      <w:r w:rsidR="008A4921" w:rsidRPr="00DF0C3D">
        <w:t>4.2</w:t>
      </w:r>
      <w:r w:rsidRPr="00DF0C3D">
        <w:t xml:space="preserve"> and </w:t>
      </w:r>
      <w:r w:rsidR="008A4921" w:rsidRPr="00DF0C3D">
        <w:t>4.6</w:t>
      </w:r>
      <w:r w:rsidRPr="00DF0C3D">
        <w:t xml:space="preserve"> of this Report.</w:t>
      </w:r>
    </w:p>
    <w:p w14:paraId="28814B42" w14:textId="3C2EB274" w:rsidR="009D7832" w:rsidRPr="00DF0C3D" w:rsidRDefault="00271C9E" w:rsidP="00271C9E">
      <w:pPr>
        <w:pStyle w:val="Heading2"/>
        <w:numPr>
          <w:ilvl w:val="0"/>
          <w:numId w:val="0"/>
        </w:numPr>
        <w:ind w:left="567" w:hanging="567"/>
      </w:pPr>
      <w:bookmarkStart w:id="7" w:name="_Toc106272547"/>
      <w:r w:rsidRPr="00DF0C3D">
        <w:t>Plan Management Supports</w:t>
      </w:r>
      <w:bookmarkEnd w:id="7"/>
    </w:p>
    <w:p w14:paraId="62ED3E70" w14:textId="77777777" w:rsidR="00E253CF" w:rsidRPr="00DF0C3D" w:rsidRDefault="00E253CF" w:rsidP="00E253CF">
      <w:r w:rsidRPr="00DF0C3D">
        <w:t xml:space="preserve">Participants can choose to have a registered Plan Management provider to manage their funding and budget for the supports in their NDIS plan. Plan Managers are bound to the </w:t>
      </w:r>
      <w:r w:rsidRPr="00DF0C3D">
        <w:rPr>
          <w:i/>
        </w:rPr>
        <w:t>NDIS Pricing Arrangements and Price Limits</w:t>
      </w:r>
      <w:r w:rsidRPr="00DF0C3D">
        <w:t xml:space="preserve"> and are able to connect participants with both NDIS registered providers and providers that are not registered with the NDIS. </w:t>
      </w:r>
    </w:p>
    <w:p w14:paraId="6E25A1BB" w14:textId="1E71E9E2" w:rsidR="00E253CF" w:rsidRPr="00DF0C3D" w:rsidRDefault="00E253CF" w:rsidP="00E253CF">
      <w:r w:rsidRPr="00DF0C3D">
        <w:t xml:space="preserve">Participants can choose to have a registered Plan Management provider to manage their funding and budget for the supports in their NDIS plan. Plan Managers are bound to the </w:t>
      </w:r>
      <w:r w:rsidRPr="00DF0C3D">
        <w:rPr>
          <w:i/>
        </w:rPr>
        <w:t>NDIS Pricing Arrangements and Price Limits</w:t>
      </w:r>
      <w:r w:rsidRPr="00DF0C3D">
        <w:t xml:space="preserve"> and are able to connect participants with both NDIS registered providers and providers that are not registered with the NDIS. </w:t>
      </w:r>
    </w:p>
    <w:p w14:paraId="34BA76C6" w14:textId="77777777" w:rsidR="00E253CF" w:rsidRPr="00DF0C3D" w:rsidRDefault="00E253CF" w:rsidP="00E253CF">
      <w:r w:rsidRPr="00DF0C3D">
        <w:t>In 2020-21, more than half (51.8%) of all active participants (participants who made a claim from their plan in 2020-21) used a Plan Manager for some or all of their plan. As at 30 June 2021, more than a third (35.8%) of all funds in plans were plan-managed. Both the share of participants choosing to be fully plan-managed and the share of funds managed by Plan Managers has increased significantly in the last three years.</w:t>
      </w:r>
    </w:p>
    <w:p w14:paraId="706B5CDF" w14:textId="3BAF5117" w:rsidR="00E253CF" w:rsidRPr="00DF0C3D" w:rsidRDefault="00E253CF" w:rsidP="00E253CF">
      <w:r w:rsidRPr="00DF0C3D">
        <w:t xml:space="preserve">It is clear that the roles of, and expectations on, plan managers are still evolving. Neither the service offering nor the market has fully matured and the context within which plan managers deliver their services is also not fully developed. For example, the </w:t>
      </w:r>
      <w:r w:rsidRPr="00DF0C3D">
        <w:rPr>
          <w:i/>
        </w:rPr>
        <w:t xml:space="preserve">National Disability Insurance Scheme Amendment (Participant Service Guarantee and Other Measures) Act 2022 </w:t>
      </w:r>
      <w:r w:rsidRPr="00DF0C3D">
        <w:t xml:space="preserve">which extended the risk assessment process for self-management of funding to those using registered plan management providers was given assent on 1 July 2022. </w:t>
      </w:r>
      <w:r w:rsidR="00133BF2">
        <w:t>The NDIA</w:t>
      </w:r>
      <w:r w:rsidRPr="00DF0C3D">
        <w:t xml:space="preserve"> is also implementing a number of reforms, including the new Claims at Point of Support (CPOS) system, that have the potential to significantly change either the role or mode of operation of Plan Managers. Some of this Review’s other recommendations, which seek to </w:t>
      </w:r>
      <w:r w:rsidRPr="00DF0C3D">
        <w:lastRenderedPageBreak/>
        <w:t xml:space="preserve">simplify </w:t>
      </w:r>
      <w:r w:rsidR="00133BF2">
        <w:t>NDIS</w:t>
      </w:r>
      <w:r w:rsidRPr="00DF0C3D">
        <w:t xml:space="preserve"> pricing arrangements, may also have flow on impacts on the role or mode of operation of Plan Managers.</w:t>
      </w:r>
    </w:p>
    <w:p w14:paraId="61D6DA22" w14:textId="77777777" w:rsidR="00E253CF" w:rsidRPr="00DF0C3D" w:rsidRDefault="00E253CF" w:rsidP="00E253CF">
      <w:r w:rsidRPr="00DF0C3D">
        <w:t xml:space="preserve">At the same time as there is uncertainty about the future roles and responsibilities of plan managers, there is little evidence that the current price limits are inadequate, given the health of the market for the delivery of plan management supports – given the combination of relatively high levels of profits among some larger providers and the very high transaction costs for participants in some cases (which raises the issue of value for money). </w:t>
      </w:r>
    </w:p>
    <w:p w14:paraId="0A7B45C3" w14:textId="77777777" w:rsidR="00E253CF" w:rsidRPr="00DF0C3D" w:rsidRDefault="00E253CF" w:rsidP="00E253CF">
      <w:r w:rsidRPr="00DF0C3D">
        <w:t xml:space="preserve">As many submissions themselves stated, the offerings of Plan Managers and the needs of participants are so diverse as to militate against modelling average costs. Rather the adequacy or otherwise of the current price limit is best judged through an analysis of the health of the market for the delivery of plan management supports. </w:t>
      </w:r>
    </w:p>
    <w:p w14:paraId="36300389" w14:textId="3FE207C4" w:rsidR="00E253CF" w:rsidRPr="00DF0C3D" w:rsidRDefault="00E253CF" w:rsidP="00E253CF">
      <w:r w:rsidRPr="00DF0C3D">
        <w:t xml:space="preserve">On balance, a case had not been made out for an increase in </w:t>
      </w:r>
      <w:r w:rsidR="00B01241">
        <w:t xml:space="preserve">price limits for </w:t>
      </w:r>
      <w:r w:rsidRPr="00DF0C3D">
        <w:t>plan management fees. Indeed, given the combination of relatively high levels of profits among some larger providers and the very high transaction costs for participants in some cases</w:t>
      </w:r>
      <w:r w:rsidR="00B01241">
        <w:t>,</w:t>
      </w:r>
      <w:r w:rsidRPr="00DF0C3D">
        <w:t xml:space="preserve"> there appears to be considerable scope for further efficiencies in the sector. At the same time, a significant number of plan managers continue to make a loss and any reduction in the price limit might restrict choice and control for participants in the short to medium term. </w:t>
      </w:r>
    </w:p>
    <w:p w14:paraId="6B04735C" w14:textId="77777777" w:rsidR="00E253CF" w:rsidRPr="00DF0C3D" w:rsidRDefault="00E253CF" w:rsidP="00E253CF">
      <w:r w:rsidRPr="00DF0C3D">
        <w:t xml:space="preserve">It is therefore recommended that the price limits for plan management fees should not be increased. For the same reasons, the price limits for plan management fees should not be indexed on 1 July 2022. </w:t>
      </w:r>
    </w:p>
    <w:p w14:paraId="24CA9366" w14:textId="653C8CB0" w:rsidR="00E253CF" w:rsidRPr="00DF0C3D" w:rsidRDefault="00E253CF" w:rsidP="00E253CF">
      <w:r w:rsidRPr="00DF0C3D">
        <w:t xml:space="preserve">It is further recommended that </w:t>
      </w:r>
      <w:r w:rsidR="00133BF2">
        <w:t>the NDIA</w:t>
      </w:r>
      <w:r w:rsidRPr="00DF0C3D">
        <w:t xml:space="preserve"> undertake an in-depth review of plan management and support coordination in 2022-23, in consultation with participants, providers and other stakeholders, to establish the roles, functions, responsibilities and accountabilities of </w:t>
      </w:r>
      <w:r w:rsidR="00CF490E">
        <w:t>P</w:t>
      </w:r>
      <w:r w:rsidRPr="00DF0C3D">
        <w:t xml:space="preserve">lan </w:t>
      </w:r>
      <w:r w:rsidR="00CF490E">
        <w:t>M</w:t>
      </w:r>
      <w:r w:rsidRPr="00DF0C3D">
        <w:t xml:space="preserve">anagers and </w:t>
      </w:r>
      <w:r w:rsidR="00CF490E">
        <w:t>S</w:t>
      </w:r>
      <w:r w:rsidRPr="00DF0C3D">
        <w:t xml:space="preserve">upport </w:t>
      </w:r>
      <w:r w:rsidR="00CF490E">
        <w:t>C</w:t>
      </w:r>
      <w:r w:rsidRPr="00DF0C3D">
        <w:t>oordinators; and further consider the appropriate pricing arrangements for plan management and support coordination.</w:t>
      </w:r>
    </w:p>
    <w:p w14:paraId="0923085B" w14:textId="72B0FDA4" w:rsidR="009D7832" w:rsidRPr="00DF0C3D" w:rsidRDefault="0064348A" w:rsidP="0016491E">
      <w:pPr>
        <w:pStyle w:val="RecHeading"/>
      </w:pPr>
      <w:r w:rsidRPr="00DF0C3D">
        <w:t xml:space="preserve">Recommendation </w:t>
      </w:r>
      <w:r w:rsidR="009D7832" w:rsidRPr="00DF0C3D">
        <w:t>30</w:t>
      </w:r>
    </w:p>
    <w:p w14:paraId="200433D2" w14:textId="1CF634A1" w:rsidR="009D7832" w:rsidRPr="00DF0C3D" w:rsidRDefault="00133BF2" w:rsidP="0016491E">
      <w:pPr>
        <w:pStyle w:val="RecText"/>
      </w:pPr>
      <w:r>
        <w:t>The NDIA</w:t>
      </w:r>
      <w:r w:rsidR="009D7832" w:rsidRPr="00DF0C3D">
        <w:t xml:space="preserve"> should not make any structural adjustment to the NDIS pricing arrangements for plan management at this time and should not index the price limits for plan management fees on 1 July 2022. </w:t>
      </w:r>
    </w:p>
    <w:p w14:paraId="5C44D1EF" w14:textId="3DB103BB" w:rsidR="009D7832" w:rsidRPr="00DF0C3D" w:rsidRDefault="00133BF2" w:rsidP="0016491E">
      <w:pPr>
        <w:pStyle w:val="RecText"/>
      </w:pPr>
      <w:r>
        <w:t>The NDIA</w:t>
      </w:r>
      <w:r w:rsidR="009D7832" w:rsidRPr="00DF0C3D">
        <w:t xml:space="preserve"> should undertake a review of plan management and support coordination, in consultation with participants, providers and other stakeholders, to more clearly establish the roles, functions, responsibilities and accountabilities of plan managers; and further consider the appropriate pricing arra</w:t>
      </w:r>
      <w:r w:rsidR="006147BB" w:rsidRPr="00DF0C3D">
        <w:t>ngements for plan management</w:t>
      </w:r>
      <w:r w:rsidR="009D7832" w:rsidRPr="00DF0C3D">
        <w:t xml:space="preserve">. This review should: </w:t>
      </w:r>
    </w:p>
    <w:p w14:paraId="5736A513" w14:textId="66414A1E" w:rsidR="009D7832" w:rsidRPr="00DF0C3D" w:rsidRDefault="00E253CF" w:rsidP="0016491E">
      <w:pPr>
        <w:pStyle w:val="RecommendationDotPoint"/>
      </w:pPr>
      <w:r w:rsidRPr="00DF0C3D">
        <w:t>E</w:t>
      </w:r>
      <w:r w:rsidR="009D7832" w:rsidRPr="00DF0C3D">
        <w:t>xplore options for Plan Manag</w:t>
      </w:r>
      <w:r w:rsidR="006147BB" w:rsidRPr="00DF0C3D">
        <w:t xml:space="preserve">ers </w:t>
      </w:r>
      <w:r w:rsidR="009D7832" w:rsidRPr="00DF0C3D">
        <w:t>to have complete access to all parts of a plan that relate to the components of the plan that a participant has appointed them to manage; and</w:t>
      </w:r>
    </w:p>
    <w:p w14:paraId="6667AF47" w14:textId="410FD328" w:rsidR="009D7832" w:rsidRPr="00DF0C3D" w:rsidRDefault="00E253CF" w:rsidP="0016491E">
      <w:pPr>
        <w:pStyle w:val="RecommendationDotPoint"/>
      </w:pPr>
      <w:r w:rsidRPr="00DF0C3D">
        <w:t>S</w:t>
      </w:r>
      <w:r w:rsidR="009D7832" w:rsidRPr="00DF0C3D">
        <w:t>et out a clear statement of the respective responsibilities of participants, providers and Plan Managers with respect to ensuring that Scheme funds are only spent on supports that are reasonable and necessary and in accordance with the intent of the plan. This advice should set out the liabilities that accrue to each party where Scheme funds are not spent on supports that are reasonable and necessary and in accordance with the plan.</w:t>
      </w:r>
    </w:p>
    <w:p w14:paraId="32BC2DC8" w14:textId="0E850A64" w:rsidR="009D7832" w:rsidRPr="00DF0C3D" w:rsidRDefault="0064348A" w:rsidP="0016491E">
      <w:pPr>
        <w:pStyle w:val="RecHeading"/>
      </w:pPr>
      <w:r w:rsidRPr="00DF0C3D">
        <w:lastRenderedPageBreak/>
        <w:t xml:space="preserve">Recommendation </w:t>
      </w:r>
      <w:r w:rsidR="009D7832" w:rsidRPr="00DF0C3D">
        <w:t>31</w:t>
      </w:r>
    </w:p>
    <w:p w14:paraId="78351636" w14:textId="63367F4B" w:rsidR="009D7832" w:rsidRPr="00DF0C3D" w:rsidRDefault="00133BF2" w:rsidP="0016491E">
      <w:pPr>
        <w:pStyle w:val="RecText"/>
      </w:pPr>
      <w:r>
        <w:t>The NDIA</w:t>
      </w:r>
      <w:r w:rsidR="009D7832" w:rsidRPr="00DF0C3D">
        <w:t xml:space="preserve"> should simplify the pricing arrangements for plan management supports from 1 July 2022 by decommissioning the Capacity Building and Training in Plan and Financial Management support item, and broadening the scope of the current core support item 01_134_0117_8_1 to Capacity Building and Training in Self-Management and Plan Management. Plan Managers who want to also deliver this support can do so by registering for both the Development of Daily Living and Life Skills and the Management of Funding for Supports in Participants’ Plans registration groups.</w:t>
      </w:r>
    </w:p>
    <w:p w14:paraId="66CA1854" w14:textId="4D1D5FCD" w:rsidR="00E253CF" w:rsidRPr="00DF0C3D" w:rsidRDefault="00E253CF" w:rsidP="00E253CF">
      <w:r w:rsidRPr="00DF0C3D">
        <w:t xml:space="preserve">Plan Managers can sometimes incur costs after a participant’s death, including processing invoices from providers for supports delivered prior to the participant’s death. It is reasonable that Plan Managers should be able to recover these costs from </w:t>
      </w:r>
      <w:r w:rsidR="00133BF2">
        <w:t>the NDIS</w:t>
      </w:r>
      <w:r w:rsidRPr="00DF0C3D">
        <w:t>. It is therefore recommended that Plan Managers should be able to bill the agreed monthly fee for up to three months after the participant’s death.</w:t>
      </w:r>
    </w:p>
    <w:p w14:paraId="27A21D8A" w14:textId="39847C3C" w:rsidR="009D7832" w:rsidRPr="00DF0C3D" w:rsidRDefault="0064348A" w:rsidP="0016491E">
      <w:pPr>
        <w:pStyle w:val="RecHeading"/>
      </w:pPr>
      <w:r w:rsidRPr="00DF0C3D">
        <w:t xml:space="preserve">Recommendation </w:t>
      </w:r>
      <w:r w:rsidR="009D7832" w:rsidRPr="00DF0C3D">
        <w:t>32</w:t>
      </w:r>
    </w:p>
    <w:p w14:paraId="1153FDCB" w14:textId="6C704580" w:rsidR="009D7832" w:rsidRPr="00DF0C3D" w:rsidRDefault="00133BF2" w:rsidP="0016491E">
      <w:pPr>
        <w:pStyle w:val="RecText"/>
      </w:pPr>
      <w:r>
        <w:t>The NDIA</w:t>
      </w:r>
      <w:r w:rsidR="009D7832" w:rsidRPr="00DF0C3D">
        <w:t xml:space="preserve"> should allow Plan Managers to bill the agreed monthly plan management fee for up to three months after a participant’s death – so that they can finalise the participant’s outstanding invoices.</w:t>
      </w:r>
    </w:p>
    <w:p w14:paraId="5187F8D4" w14:textId="49FC95CE" w:rsidR="00271C9E" w:rsidRPr="00DF0C3D" w:rsidRDefault="00271C9E" w:rsidP="00271C9E">
      <w:pPr>
        <w:pStyle w:val="Heading2"/>
        <w:numPr>
          <w:ilvl w:val="0"/>
          <w:numId w:val="0"/>
        </w:numPr>
        <w:ind w:left="567" w:hanging="567"/>
      </w:pPr>
      <w:bookmarkStart w:id="8" w:name="_Toc106272548"/>
      <w:r w:rsidRPr="00DF0C3D">
        <w:t>Support Coordination</w:t>
      </w:r>
      <w:bookmarkEnd w:id="8"/>
    </w:p>
    <w:p w14:paraId="7F26F2ED" w14:textId="77777777" w:rsidR="0064348A" w:rsidRPr="00DF0C3D" w:rsidRDefault="0064348A" w:rsidP="0064348A">
      <w:r w:rsidRPr="00DF0C3D">
        <w:t xml:space="preserve">In the first two quarters of 2021-22, some 181,783 participants made claims for support coordination (39.2% of active participants). These claims totalled $367.7 million. The supports were delivered by 4,430 different providers. </w:t>
      </w:r>
    </w:p>
    <w:p w14:paraId="08616A4A" w14:textId="77777777" w:rsidR="0064348A" w:rsidRPr="00DF0C3D" w:rsidRDefault="0064348A" w:rsidP="0064348A">
      <w:r w:rsidRPr="00DF0C3D">
        <w:t xml:space="preserve">The roles of, and expectations on, support coordinators are still evolving. Neither the service offering nor the market has fully matured and the context within which support coordinators deliver their services is also not yet fully developed. </w:t>
      </w:r>
    </w:p>
    <w:p w14:paraId="1095F5CE" w14:textId="7D9380C2" w:rsidR="0064348A" w:rsidRPr="00DF0C3D" w:rsidRDefault="0064348A" w:rsidP="0064348A">
      <w:pPr>
        <w:rPr>
          <w:lang w:eastAsia="en-AU"/>
        </w:rPr>
      </w:pPr>
      <w:r w:rsidRPr="00DF0C3D">
        <w:t xml:space="preserve">As market steward, </w:t>
      </w:r>
      <w:r w:rsidR="00133BF2">
        <w:t>the NDIA</w:t>
      </w:r>
      <w:r w:rsidRPr="00DF0C3D">
        <w:t xml:space="preserve"> is currently partnering with the sector to improve the quality and outcomes of support coordination. This includes initiatives to educate support coordinators on their roles; to encourage better engagement with existing quality standards to lift quality; and to assist support coordinators who wish to develop specific expertise to meet specific participant needs. </w:t>
      </w:r>
      <w:r w:rsidR="00133BF2">
        <w:t>The NDIA</w:t>
      </w:r>
      <w:r w:rsidRPr="00DF0C3D">
        <w:t xml:space="preserve"> is also working with the sector to address conflict of interests that may be impacting participant outcomes.</w:t>
      </w:r>
    </w:p>
    <w:p w14:paraId="64039003" w14:textId="153842D8" w:rsidR="0064348A" w:rsidRPr="00DF0C3D" w:rsidRDefault="0064348A" w:rsidP="0064348A">
      <w:pPr>
        <w:rPr>
          <w:lang w:eastAsia="en-AU"/>
        </w:rPr>
      </w:pPr>
      <w:r w:rsidRPr="00DF0C3D">
        <w:t xml:space="preserve">The market for support coordination is also in a state of flux, highly variable, not yet mature and continuing to grow at </w:t>
      </w:r>
      <w:r w:rsidR="00A16D15">
        <w:t xml:space="preserve">a fast </w:t>
      </w:r>
      <w:r w:rsidRPr="00DF0C3D">
        <w:t xml:space="preserve">pace. </w:t>
      </w:r>
      <w:r w:rsidRPr="00DF0C3D">
        <w:rPr>
          <w:lang w:eastAsia="en-AU"/>
        </w:rPr>
        <w:t xml:space="preserve">Currently, some support coordinators appear to be able to make a reasonable return under the current arrangements while others are reporting losses. According to a survey undertaken by Disability Intermediaries Australia </w:t>
      </w:r>
      <w:r w:rsidR="00913777">
        <w:rPr>
          <w:lang w:eastAsia="en-AU"/>
        </w:rPr>
        <w:t xml:space="preserve">(DIA) </w:t>
      </w:r>
      <w:r w:rsidRPr="00DF0C3D">
        <w:rPr>
          <w:lang w:eastAsia="en-AU"/>
        </w:rPr>
        <w:t>some 41% of Support Coordination providers reported that they had made a profit in 2020-21 with a further 39% reporting that they had broken even in 2020-21. There also continues to be a considerable number of new entrants to the market. Some 320 new providers registered as support coordinators in the in the first half of 2021-22.</w:t>
      </w:r>
    </w:p>
    <w:p w14:paraId="77B8BB6C" w14:textId="5E2472D5" w:rsidR="0064348A" w:rsidRPr="00DF0C3D" w:rsidRDefault="0064348A" w:rsidP="0064348A">
      <w:pPr>
        <w:rPr>
          <w:lang w:eastAsia="en-AU"/>
        </w:rPr>
      </w:pPr>
      <w:r w:rsidRPr="00DF0C3D">
        <w:rPr>
          <w:lang w:eastAsia="en-AU"/>
        </w:rPr>
        <w:t xml:space="preserve">On balance, it is not considered that an increase in the price limits for Level 2: Coordination of Supports services and Level 3: Specialist Support Coordination services is justified at this time. Most providers appear to be able to make a modest return under the current price limits and it would be more appropriate to first clarify the role of support coordinators in </w:t>
      </w:r>
      <w:r w:rsidR="00133BF2">
        <w:rPr>
          <w:lang w:eastAsia="en-AU"/>
        </w:rPr>
        <w:t>the NDIS</w:t>
      </w:r>
      <w:r w:rsidRPr="00DF0C3D">
        <w:rPr>
          <w:lang w:eastAsia="en-AU"/>
        </w:rPr>
        <w:t xml:space="preserve"> </w:t>
      </w:r>
      <w:r w:rsidRPr="00DF0C3D">
        <w:rPr>
          <w:lang w:eastAsia="en-AU"/>
        </w:rPr>
        <w:lastRenderedPageBreak/>
        <w:t>before finalising the pricing arrangements for this support. It is therefore recommended that the price limits for support coordination supports should not be changed on 1 July 2022, except for the Level 1: Support Connection support item, which is set by the NDIS DSW Cost Model.</w:t>
      </w:r>
    </w:p>
    <w:p w14:paraId="21C9E5C0" w14:textId="745E0D65" w:rsidR="00271C9E" w:rsidRPr="00DF0C3D" w:rsidRDefault="0064348A" w:rsidP="00AC4DCB">
      <w:r w:rsidRPr="00DF0C3D">
        <w:rPr>
          <w:lang w:eastAsia="en-AU"/>
        </w:rPr>
        <w:t xml:space="preserve">As noted above in the Chapter on Plan Management Supports, in the light of ongoing work that has direct or flow-on impacts to </w:t>
      </w:r>
      <w:r w:rsidR="00755370">
        <w:rPr>
          <w:lang w:eastAsia="en-AU"/>
        </w:rPr>
        <w:t>p</w:t>
      </w:r>
      <w:r w:rsidRPr="00DF0C3D">
        <w:rPr>
          <w:lang w:eastAsia="en-AU"/>
        </w:rPr>
        <w:t xml:space="preserve">lan </w:t>
      </w:r>
      <w:r w:rsidR="00755370">
        <w:rPr>
          <w:lang w:eastAsia="en-AU"/>
        </w:rPr>
        <w:t>m</w:t>
      </w:r>
      <w:r w:rsidRPr="00DF0C3D">
        <w:rPr>
          <w:lang w:eastAsia="en-AU"/>
        </w:rPr>
        <w:t xml:space="preserve">anagers and </w:t>
      </w:r>
      <w:r w:rsidR="00755370">
        <w:rPr>
          <w:lang w:eastAsia="en-AU"/>
        </w:rPr>
        <w:t>s</w:t>
      </w:r>
      <w:r w:rsidRPr="00DF0C3D">
        <w:rPr>
          <w:lang w:eastAsia="en-AU"/>
        </w:rPr>
        <w:t xml:space="preserve">upport </w:t>
      </w:r>
      <w:r w:rsidR="00755370">
        <w:rPr>
          <w:lang w:eastAsia="en-AU"/>
        </w:rPr>
        <w:t>c</w:t>
      </w:r>
      <w:r w:rsidRPr="00DF0C3D">
        <w:rPr>
          <w:lang w:eastAsia="en-AU"/>
        </w:rPr>
        <w:t xml:space="preserve">oordinators, it is further recommended that </w:t>
      </w:r>
      <w:r w:rsidR="00133BF2">
        <w:rPr>
          <w:lang w:eastAsia="en-AU"/>
        </w:rPr>
        <w:t>the NDIA</w:t>
      </w:r>
      <w:r w:rsidRPr="00DF0C3D">
        <w:rPr>
          <w:lang w:eastAsia="en-AU"/>
        </w:rPr>
        <w:t xml:space="preserve"> should </w:t>
      </w:r>
      <w:r w:rsidRPr="00DF0C3D">
        <w:t xml:space="preserve">continue an in depth review of plan management and support coordination, in consultation with participants, providers and other stakeholders, to more clearly establish the roles, functions, responsibilities and accountabilities of </w:t>
      </w:r>
      <w:r w:rsidR="00CF490E">
        <w:t>P</w:t>
      </w:r>
      <w:r w:rsidRPr="00DF0C3D">
        <w:t xml:space="preserve">lan </w:t>
      </w:r>
      <w:r w:rsidR="00CF490E">
        <w:t>M</w:t>
      </w:r>
      <w:r w:rsidRPr="00DF0C3D">
        <w:t xml:space="preserve">anagers and </w:t>
      </w:r>
      <w:r w:rsidR="00CF490E">
        <w:t>S</w:t>
      </w:r>
      <w:r w:rsidRPr="00DF0C3D">
        <w:t xml:space="preserve">upport </w:t>
      </w:r>
      <w:r w:rsidR="00CF490E">
        <w:t>C</w:t>
      </w:r>
      <w:r w:rsidRPr="00DF0C3D">
        <w:t xml:space="preserve">oordination; and develop recommendations for the </w:t>
      </w:r>
      <w:r w:rsidR="004479B8">
        <w:t xml:space="preserve">NDIA </w:t>
      </w:r>
      <w:r w:rsidRPr="00DF0C3D">
        <w:t>Board on the appropriate pricing arrangements for plan manag</w:t>
      </w:r>
      <w:r w:rsidR="00AC4DCB">
        <w:t>ement and support coordination.</w:t>
      </w:r>
    </w:p>
    <w:p w14:paraId="5E3C133C" w14:textId="326B419A" w:rsidR="009D7832" w:rsidRPr="00DF0C3D" w:rsidRDefault="0064348A" w:rsidP="0016491E">
      <w:pPr>
        <w:pStyle w:val="RecHeading"/>
      </w:pPr>
      <w:r w:rsidRPr="00DF0C3D">
        <w:t xml:space="preserve">Recommendation </w:t>
      </w:r>
      <w:r w:rsidR="009D7832" w:rsidRPr="00DF0C3D">
        <w:t>33</w:t>
      </w:r>
    </w:p>
    <w:p w14:paraId="296B878C" w14:textId="63EAE48E" w:rsidR="006147BB" w:rsidRPr="00DF0C3D" w:rsidRDefault="00133BF2" w:rsidP="006147BB">
      <w:pPr>
        <w:pStyle w:val="RecText"/>
      </w:pPr>
      <w:r>
        <w:t>The NDIA</w:t>
      </w:r>
      <w:r w:rsidR="006147BB" w:rsidRPr="00DF0C3D">
        <w:t xml:space="preserve"> should not make any structural adjustment to the NDIS pricing arrangements for support coordination at this time and should: </w:t>
      </w:r>
    </w:p>
    <w:p w14:paraId="1D3BD091" w14:textId="63B34B12" w:rsidR="006147BB" w:rsidRPr="00DF0C3D" w:rsidRDefault="006147BB" w:rsidP="006147BB">
      <w:pPr>
        <w:pStyle w:val="RecDotPoint"/>
      </w:pPr>
      <w:r w:rsidRPr="00DF0C3D">
        <w:t xml:space="preserve">Index the price limits for the Level 1: Support Connection services on 1 July 2022, in line with the indexation of </w:t>
      </w:r>
      <w:r w:rsidR="004E0EFD">
        <w:t xml:space="preserve">supports </w:t>
      </w:r>
      <w:r w:rsidR="004E0EFD" w:rsidRPr="00DF0C3D">
        <w:t xml:space="preserve">determined by the NDIS Disability Support Worker Cost Model </w:t>
      </w:r>
      <w:r w:rsidRPr="00DF0C3D">
        <w:t>in recommendation 2, and</w:t>
      </w:r>
    </w:p>
    <w:p w14:paraId="1ABD01D3" w14:textId="77777777" w:rsidR="006147BB" w:rsidRPr="00DF0C3D" w:rsidRDefault="006147BB" w:rsidP="006147BB">
      <w:pPr>
        <w:pStyle w:val="RecDotPoint"/>
      </w:pPr>
      <w:r w:rsidRPr="00DF0C3D">
        <w:t>Not index the price limits for the Level 2: Coordination of Supports services and Level 3: Specialist Support Coordination services on 1 July 2022, pending the outcomes of the in depth review of plan management and support coordination.</w:t>
      </w:r>
    </w:p>
    <w:p w14:paraId="5FFBC980" w14:textId="03776DC3" w:rsidR="006147BB" w:rsidRPr="00DF0C3D" w:rsidRDefault="006147BB" w:rsidP="006147BB">
      <w:pPr>
        <w:pStyle w:val="RecText"/>
      </w:pPr>
      <w:r w:rsidRPr="00DF0C3D">
        <w:t xml:space="preserve">In line with Recommendation 30, </w:t>
      </w:r>
      <w:r w:rsidR="00133BF2">
        <w:t>the NDIA</w:t>
      </w:r>
      <w:r w:rsidRPr="00DF0C3D">
        <w:t xml:space="preserve"> should undertake a review of support coordination, in consultation with participants, providers and other stakeholders, to more clearly establish the roles, functions, responsibilities and accountabilities of support coordinators; and further consider the appropriate pricing arrangements for plan management and support coordination. This review should explore options for support coordinators to have complete access to all parts of a plan that relate to the components of the plan that a participant has appointed them to coordinate.</w:t>
      </w:r>
    </w:p>
    <w:p w14:paraId="4F739C06" w14:textId="3CA6965E" w:rsidR="009D7832" w:rsidRPr="00DF0C3D" w:rsidRDefault="0064348A" w:rsidP="0016491E">
      <w:pPr>
        <w:pStyle w:val="RecHeading"/>
      </w:pPr>
      <w:r w:rsidRPr="00DF0C3D">
        <w:t xml:space="preserve">Recommendation </w:t>
      </w:r>
      <w:r w:rsidR="009D7832" w:rsidRPr="00DF0C3D">
        <w:t>34</w:t>
      </w:r>
    </w:p>
    <w:p w14:paraId="2135692C" w14:textId="6968684B" w:rsidR="009D7832" w:rsidRPr="00DF0C3D" w:rsidRDefault="009D7832" w:rsidP="0016491E">
      <w:pPr>
        <w:pStyle w:val="RecText"/>
      </w:pPr>
      <w:r w:rsidRPr="00DF0C3D">
        <w:t xml:space="preserve">In line with Recommendation 8.3, </w:t>
      </w:r>
      <w:r w:rsidR="00133BF2">
        <w:t>the NDIA</w:t>
      </w:r>
      <w:r w:rsidRPr="00DF0C3D">
        <w:t xml:space="preserve"> should simplify the pricing arrangements for support coordination from 1 July 2022 by decommissioning the Capacity Building and Training in Plan and Financial Management support item, and broadening the scope of the current core support item 01_134_0117_8_1 to Capacity Building and Training in Self-Management and Plan Management. Support Coordinators who want to also deliver this support can do so by also registering for the Development of Daily Living and Life Skills registration group.</w:t>
      </w:r>
    </w:p>
    <w:p w14:paraId="572E5782" w14:textId="1AF92062" w:rsidR="00271C9E" w:rsidRPr="00DF0C3D" w:rsidRDefault="00271C9E" w:rsidP="00271C9E">
      <w:pPr>
        <w:pStyle w:val="Heading2"/>
        <w:numPr>
          <w:ilvl w:val="0"/>
          <w:numId w:val="0"/>
        </w:numPr>
        <w:ind w:left="567" w:hanging="567"/>
      </w:pPr>
      <w:bookmarkStart w:id="9" w:name="_Toc106272549"/>
      <w:r w:rsidRPr="00DF0C3D">
        <w:t>Regional, Remote and Very Remote Areas</w:t>
      </w:r>
      <w:bookmarkEnd w:id="9"/>
    </w:p>
    <w:p w14:paraId="119C8A29" w14:textId="62DDD91E" w:rsidR="00B5775B" w:rsidRPr="00DF0C3D" w:rsidRDefault="00B5775B" w:rsidP="00B5775B">
      <w:pPr>
        <w:rPr>
          <w:rFonts w:cs="Arial"/>
        </w:rPr>
      </w:pPr>
      <w:r w:rsidRPr="00DF0C3D">
        <w:t xml:space="preserve">The NDIA uses the Modified Monash Model (MMM) as a starting point for defining metropolitan areas, regional centres, regional, rural and very remote areas. Where a location is surrounded by Remote or Very Remote areas then the NDIA designates the enclave an Isolated Town and classifies that enclave as a Remote area for </w:t>
      </w:r>
      <w:r w:rsidR="009E448E">
        <w:t xml:space="preserve">NDIS </w:t>
      </w:r>
      <w:r w:rsidRPr="00DF0C3D">
        <w:t xml:space="preserve">planning and pricing purposes. </w:t>
      </w:r>
      <w:r w:rsidRPr="00DF0C3D">
        <w:rPr>
          <w:rFonts w:cs="Arial"/>
        </w:rPr>
        <w:t xml:space="preserve">Price limits are 40% higher in Remote areas and 50% higher in Very Remote </w:t>
      </w:r>
      <w:r w:rsidRPr="00DF0C3D">
        <w:rPr>
          <w:rFonts w:cs="Arial"/>
        </w:rPr>
        <w:lastRenderedPageBreak/>
        <w:t xml:space="preserve">areas. There is currently no additional loading applied for supports in metropolitan areas, regional centres or regional areas. </w:t>
      </w:r>
    </w:p>
    <w:p w14:paraId="791D96AE" w14:textId="4FACBCE6" w:rsidR="00B5775B" w:rsidRPr="00DF0C3D" w:rsidRDefault="00B5775B" w:rsidP="00B5775B">
      <w:r w:rsidRPr="00DF0C3D">
        <w:t xml:space="preserve">Key topics raised in consultations included the high costs of attracting, training and retaining skilled support workers, nurses and therapists outside of cities; concerns that the DSW </w:t>
      </w:r>
      <w:r w:rsidR="00675A01">
        <w:t>C</w:t>
      </w:r>
      <w:r w:rsidRPr="00DF0C3D">
        <w:t xml:space="preserve">ost </w:t>
      </w:r>
      <w:r w:rsidR="00675A01">
        <w:t>M</w:t>
      </w:r>
      <w:r w:rsidRPr="00DF0C3D">
        <w:t xml:space="preserve">odel does not accurately reflect the cost structure of providers’ travel, supervising, and utilisation; and the </w:t>
      </w:r>
      <w:r w:rsidR="004E7313">
        <w:t xml:space="preserve">adequacy </w:t>
      </w:r>
      <w:r w:rsidRPr="00DF0C3D">
        <w:t>of the Modified Monash Model in classifying the remoteness of areas like Geraldton in Western Australia</w:t>
      </w:r>
      <w:r w:rsidR="00FB397C">
        <w:t xml:space="preserve"> and Caldwell in Queensland</w:t>
      </w:r>
      <w:r w:rsidRPr="00DF0C3D">
        <w:t>.</w:t>
      </w:r>
    </w:p>
    <w:p w14:paraId="655D4537" w14:textId="379C6817" w:rsidR="00B5775B" w:rsidRPr="00DF0C3D" w:rsidRDefault="00B5775B" w:rsidP="00B5775B">
      <w:r w:rsidRPr="00DF0C3D">
        <w:t xml:space="preserve">Providers in remote and very remote areas report significant higher costs than other providers, mainly driven by much higher overhead costs. Efficient remote and very remote report an overhead of 42.0% compared to the sector average for efficient providers of 21.8%. However, </w:t>
      </w:r>
      <w:r w:rsidR="00435DC8" w:rsidRPr="00435DC8">
        <w:t xml:space="preserve">Earnings Before Interest, Tax, Depreciation and Amortisation </w:t>
      </w:r>
      <w:r w:rsidR="00435DC8">
        <w:t>(</w:t>
      </w:r>
      <w:r w:rsidRPr="00DF0C3D">
        <w:t>EBITDA</w:t>
      </w:r>
      <w:r w:rsidR="00435DC8">
        <w:t>)</w:t>
      </w:r>
      <w:r w:rsidRPr="00DF0C3D">
        <w:t xml:space="preserve"> as a share of total revenue is higher in remote and very remote areas than in other areas. Efficient remote and very remote report an EBITDA of 31.2% compared to the sector average for efficient providers of 21.4%. Indeed, providers in all efficiency quartiles report</w:t>
      </w:r>
      <w:r w:rsidR="000C277D">
        <w:t>ed</w:t>
      </w:r>
      <w:r w:rsidRPr="00DF0C3D">
        <w:t xml:space="preserve"> a higher EBITDA as a share of total revenue than other providers. The data also shows that providers in Regional Areas (MMM4-5) have a distribution of financial results very similar to those MMM1-3 regions.</w:t>
      </w:r>
    </w:p>
    <w:p w14:paraId="015B581F" w14:textId="1CC3843C" w:rsidR="00B5775B" w:rsidRPr="00DF0C3D" w:rsidRDefault="00B5775B" w:rsidP="00B5775B">
      <w:r w:rsidRPr="00DF0C3D">
        <w:t>The available evidence did not support an increase in the price limit loadings for remote or very remote providers, or the introduction of a loading for regional providers. The analysis of regional, remote and very remote supports found some support of higher costs in regional, remote and very remote areas, but that these issues were either sufficiently addressed by the current higher price limits for remote and very remote supports; or were similar to the challenges faced by providers around the country</w:t>
      </w:r>
      <w:r w:rsidR="00DE2B1C">
        <w:t>.</w:t>
      </w:r>
      <w:r w:rsidRPr="00DF0C3D">
        <w:t xml:space="preserve"> </w:t>
      </w:r>
      <w:r w:rsidR="0093683E">
        <w:t>T</w:t>
      </w:r>
      <w:r w:rsidRPr="00DF0C3D">
        <w:t xml:space="preserve">herefore </w:t>
      </w:r>
      <w:r w:rsidR="0093683E">
        <w:t xml:space="preserve">they were </w:t>
      </w:r>
      <w:r w:rsidRPr="00DF0C3D">
        <w:t xml:space="preserve">able to be addressed by the earlier recommendations around travel and simplification of the DSW </w:t>
      </w:r>
      <w:r w:rsidR="00DE2B1C">
        <w:t>C</w:t>
      </w:r>
      <w:r w:rsidRPr="00DF0C3D">
        <w:t xml:space="preserve">ost </w:t>
      </w:r>
      <w:r w:rsidR="00DE2B1C">
        <w:t>M</w:t>
      </w:r>
      <w:r w:rsidRPr="00DF0C3D">
        <w:t>odel; or were more effectively addressed through non</w:t>
      </w:r>
      <w:r w:rsidRPr="00DF0C3D">
        <w:noBreakHyphen/>
        <w:t xml:space="preserve">pricing, bespoke interventions tailored to the particular circumstances of thin markets outside metro areas, including by building off the back of recent successful trials. </w:t>
      </w:r>
    </w:p>
    <w:p w14:paraId="08FA0506" w14:textId="7AAACABB" w:rsidR="00B5775B" w:rsidRPr="00DF0C3D" w:rsidRDefault="00B5775B" w:rsidP="00B5775B">
      <w:r w:rsidRPr="00DF0C3D">
        <w:t xml:space="preserve">The analysis did support a modification of </w:t>
      </w:r>
      <w:r w:rsidR="00133BF2">
        <w:t>the NDIA</w:t>
      </w:r>
      <w:r w:rsidRPr="00DF0C3D">
        <w:t>’s current Isolated Town policy to address issues for areas that were not directly linked by road to major cities.</w:t>
      </w:r>
    </w:p>
    <w:p w14:paraId="19109268" w14:textId="65750CA6" w:rsidR="009D7832" w:rsidRPr="00DF0C3D" w:rsidRDefault="008662BF" w:rsidP="0016491E">
      <w:pPr>
        <w:pStyle w:val="RecHeading"/>
      </w:pPr>
      <w:r w:rsidRPr="00DF0C3D">
        <w:t xml:space="preserve">Recommendation </w:t>
      </w:r>
      <w:r w:rsidR="009D7832" w:rsidRPr="00DF0C3D">
        <w:t>35</w:t>
      </w:r>
    </w:p>
    <w:p w14:paraId="10B5AB68" w14:textId="591E2FCE" w:rsidR="00602322" w:rsidRDefault="00133BF2" w:rsidP="00602322">
      <w:pPr>
        <w:pStyle w:val="RecText"/>
      </w:pPr>
      <w:r>
        <w:t>The NDIA</w:t>
      </w:r>
      <w:r w:rsidR="009D7832" w:rsidRPr="00DF0C3D">
        <w:t xml:space="preserve"> </w:t>
      </w:r>
      <w:r w:rsidR="00B5775B" w:rsidRPr="00DF0C3D">
        <w:t xml:space="preserve">should </w:t>
      </w:r>
      <w:r w:rsidR="009D7832" w:rsidRPr="00DF0C3D">
        <w:t>extend its isolated town’s policy to reclassify a geographic locality as remote if it is not possible to travel from that locality to a major city (MMM1) or other city of more than 50,000 people (MMM2) without crossing a remote area, noting that this will reclassify</w:t>
      </w:r>
      <w:r w:rsidR="00602322" w:rsidRPr="00602322">
        <w:t xml:space="preserve"> </w:t>
      </w:r>
      <w:r w:rsidR="00C63A0D">
        <w:t xml:space="preserve">Western Australia locations of </w:t>
      </w:r>
      <w:r w:rsidR="00602322">
        <w:t>Geraldton</w:t>
      </w:r>
      <w:r w:rsidR="006F4A8A">
        <w:t xml:space="preserve"> (</w:t>
      </w:r>
      <w:r w:rsidR="006F4A8A" w:rsidRPr="006F4A8A">
        <w:t>including Dongara</w:t>
      </w:r>
      <w:r w:rsidR="006F4A8A">
        <w:t>)</w:t>
      </w:r>
      <w:r w:rsidR="00C63A0D">
        <w:t xml:space="preserve">, Greenhead, </w:t>
      </w:r>
      <w:r w:rsidR="00C52727">
        <w:t xml:space="preserve">Horrocks and </w:t>
      </w:r>
      <w:r w:rsidR="00602322">
        <w:t>Leeman</w:t>
      </w:r>
      <w:r w:rsidR="004D6AFE">
        <w:t>, and the Queensland location of</w:t>
      </w:r>
      <w:r w:rsidR="00C63A0D">
        <w:t xml:space="preserve"> Cardwell </w:t>
      </w:r>
      <w:r w:rsidR="004D6AFE">
        <w:t>to remote for NDIS planning and pricing purposes.</w:t>
      </w:r>
    </w:p>
    <w:p w14:paraId="4FE214FD" w14:textId="23A002F4" w:rsidR="00AB31A1" w:rsidRPr="00DF0C3D" w:rsidRDefault="00271C9E" w:rsidP="00271C9E">
      <w:pPr>
        <w:pStyle w:val="Heading2"/>
        <w:numPr>
          <w:ilvl w:val="0"/>
          <w:numId w:val="0"/>
        </w:numPr>
        <w:ind w:left="567" w:hanging="567"/>
      </w:pPr>
      <w:bookmarkStart w:id="10" w:name="_Toc106272550"/>
      <w:r w:rsidRPr="00DF0C3D">
        <w:t>Queensland, South Australia</w:t>
      </w:r>
      <w:r w:rsidR="00FD7EC1">
        <w:t>,</w:t>
      </w:r>
      <w:r w:rsidRPr="00DF0C3D">
        <w:t xml:space="preserve"> and Western Australia</w:t>
      </w:r>
      <w:bookmarkEnd w:id="10"/>
    </w:p>
    <w:p w14:paraId="38A65243" w14:textId="66845607" w:rsidR="009E17B2" w:rsidRPr="00DF0C3D" w:rsidRDefault="009E17B2" w:rsidP="009E17B2">
      <w:r w:rsidRPr="00DF0C3D">
        <w:t xml:space="preserve">In 2019, </w:t>
      </w:r>
      <w:r w:rsidR="00133BF2">
        <w:t>the NDIA</w:t>
      </w:r>
      <w:r w:rsidRPr="00DF0C3D">
        <w:t xml:space="preserve"> undertook a Review to establish if there were any issues in the markets for disability goods and services that differentiated Western Australia from other </w:t>
      </w:r>
      <w:r w:rsidR="001E5621">
        <w:t xml:space="preserve">states and territories </w:t>
      </w:r>
      <w:r w:rsidRPr="00DF0C3D">
        <w:t>as to require alternative price control arrangements. Although the 2019 Review found that there was no need at that time for differential price controls for Western Australia, it also found that the Western Australian economy is driven substantially more by commodity exports than the rest of Australia.</w:t>
      </w:r>
    </w:p>
    <w:p w14:paraId="729143DE" w14:textId="7A306676" w:rsidR="009E17B2" w:rsidRPr="00DF0C3D" w:rsidRDefault="009E17B2" w:rsidP="009E17B2">
      <w:r w:rsidRPr="00DF0C3D">
        <w:lastRenderedPageBreak/>
        <w:t>Commodity exports are volatile, in terms of both volumes and values. Accordingly, Western Australia is more characterised by boom/bust cycles than Australia as a whole. This means that disability providers in Western Australia, compared to the rest of Australia, will more often face boom conditions that may make it more difficult to retain workers. Moreover, while this volatility arguably affects Western Australia more than other jurisdictions, it is not unique to Western Australia. The other mining states (South Australia and Queensland) also experience boom/bust cycles.</w:t>
      </w:r>
    </w:p>
    <w:p w14:paraId="49E57EB4" w14:textId="77777777" w:rsidR="009E17B2" w:rsidRPr="00DF0C3D" w:rsidRDefault="009E17B2" w:rsidP="009E17B2">
      <w:r w:rsidRPr="00DF0C3D">
        <w:t>Key topics raised in consultations included:</w:t>
      </w:r>
    </w:p>
    <w:p w14:paraId="043A9E54" w14:textId="74546B02" w:rsidR="009E17B2" w:rsidRPr="00DF0C3D" w:rsidRDefault="00E34D8F" w:rsidP="009E17B2">
      <w:pPr>
        <w:pStyle w:val="DotPoint"/>
        <w:numPr>
          <w:ilvl w:val="0"/>
          <w:numId w:val="1"/>
        </w:numPr>
      </w:pPr>
      <w:r w:rsidRPr="00DF0C3D">
        <w:t>The h</w:t>
      </w:r>
      <w:r w:rsidR="009E17B2" w:rsidRPr="00DF0C3D">
        <w:t xml:space="preserve">igh costs of attracting, training and retaining skilled support workers, nurses and therapists and the need to compete with the public health sector that could offer much more attractive terms, </w:t>
      </w:r>
    </w:p>
    <w:p w14:paraId="57D8B54F" w14:textId="68A721AF" w:rsidR="009E17B2" w:rsidRPr="00DF0C3D" w:rsidRDefault="009E17B2" w:rsidP="009E17B2">
      <w:pPr>
        <w:pStyle w:val="DotPoint"/>
        <w:numPr>
          <w:ilvl w:val="0"/>
          <w:numId w:val="1"/>
        </w:numPr>
      </w:pPr>
      <w:r w:rsidRPr="00DF0C3D">
        <w:t>The high costs of back office administrative and clerical staff, who were able to move between this sector and the mining industry, and</w:t>
      </w:r>
    </w:p>
    <w:p w14:paraId="2FB08BC4" w14:textId="7C3C0682" w:rsidR="009E17B2" w:rsidRPr="00DF0C3D" w:rsidRDefault="00E34D8F" w:rsidP="009E17B2">
      <w:pPr>
        <w:pStyle w:val="DotPoint"/>
        <w:numPr>
          <w:ilvl w:val="0"/>
          <w:numId w:val="1"/>
        </w:numPr>
      </w:pPr>
      <w:r w:rsidRPr="00DF0C3D">
        <w:t>C</w:t>
      </w:r>
      <w:r w:rsidR="009E17B2" w:rsidRPr="00DF0C3D">
        <w:t xml:space="preserve">oncerns that the DSW </w:t>
      </w:r>
      <w:r w:rsidR="00530820">
        <w:t>C</w:t>
      </w:r>
      <w:r w:rsidR="009E17B2" w:rsidRPr="00DF0C3D">
        <w:t xml:space="preserve">ost </w:t>
      </w:r>
      <w:r w:rsidR="00530820">
        <w:t>M</w:t>
      </w:r>
      <w:r w:rsidR="009E17B2" w:rsidRPr="00DF0C3D">
        <w:t>odel does not accurately reflect the cost structure of providers’ travel, supervising, and utilisation.</w:t>
      </w:r>
    </w:p>
    <w:p w14:paraId="22EE9F8B" w14:textId="10CE2742" w:rsidR="009E17B2" w:rsidRPr="00DF0C3D" w:rsidRDefault="00E34D8F" w:rsidP="009E17B2">
      <w:r w:rsidRPr="00DF0C3D">
        <w:t>However, a</w:t>
      </w:r>
      <w:r w:rsidR="009E17B2" w:rsidRPr="00DF0C3D">
        <w:t>nalysis of the Financial Benchmarking Survey 2020</w:t>
      </w:r>
      <w:r w:rsidR="009E17B2" w:rsidRPr="00DF0C3D">
        <w:noBreakHyphen/>
        <w:t>21 results did not surface any evidence that efficient provider costs in Queensland, South Australia or Western Australia were sufficiently higher than efficient providers nationally to warrant differential pricing</w:t>
      </w:r>
      <w:r w:rsidR="00996925" w:rsidRPr="00DF0C3D">
        <w:t xml:space="preserve"> and they showed that profitability is at as high a level in those states as it is across Australia</w:t>
      </w:r>
      <w:r w:rsidR="009E17B2" w:rsidRPr="00DF0C3D">
        <w:t xml:space="preserve">. Many of the concerns raised about provider travel, utilisation and supervision should be able to be addressed through the proposed changes to the cost model nationally. </w:t>
      </w:r>
    </w:p>
    <w:p w14:paraId="03EED711" w14:textId="6F3D9FE1" w:rsidR="00271C9E" w:rsidRPr="00DF0C3D" w:rsidRDefault="00996925" w:rsidP="00271C9E">
      <w:r w:rsidRPr="00DF0C3D">
        <w:t xml:space="preserve">There is therefore no reason at this time to impose different pricing arrangements in these states. However, </w:t>
      </w:r>
      <w:r w:rsidR="00133BF2">
        <w:t>the NDIA</w:t>
      </w:r>
      <w:r w:rsidR="009E17B2" w:rsidRPr="00DF0C3D">
        <w:t xml:space="preserve"> should continue to work with the relevant Commonwealth and State/Territory Departments to monitor the economic conditions in Queensland, South Australia and Western Australia with a view to making temporary adjustments to price controls when necessary, in order to proactively manage any potential impacts on the supply of disability goods and services from economic trends in those states that were counter cyclical to the trends in other states and territories.</w:t>
      </w:r>
    </w:p>
    <w:p w14:paraId="2F4C2007" w14:textId="77777777" w:rsidR="00FB0924" w:rsidRPr="00DF0C3D" w:rsidRDefault="00FB0924" w:rsidP="00FB0924">
      <w:pPr>
        <w:sectPr w:rsidR="00FB0924" w:rsidRPr="00DF0C3D" w:rsidSect="00543119">
          <w:endnotePr>
            <w:numFmt w:val="decimal"/>
            <w:numRestart w:val="eachSect"/>
          </w:endnotePr>
          <w:type w:val="oddPage"/>
          <w:pgSz w:w="11907" w:h="16839" w:code="9"/>
          <w:pgMar w:top="1418" w:right="1418" w:bottom="1418" w:left="1418" w:header="709" w:footer="709" w:gutter="0"/>
          <w:cols w:space="708"/>
          <w:titlePg/>
          <w:docGrid w:linePitch="360"/>
        </w:sectPr>
      </w:pPr>
    </w:p>
    <w:p w14:paraId="16757886" w14:textId="3CC6C7C8" w:rsidR="007667AF" w:rsidRPr="00DF0C3D" w:rsidRDefault="003F2371" w:rsidP="009516E5">
      <w:pPr>
        <w:pStyle w:val="Heading1"/>
      </w:pPr>
      <w:bookmarkStart w:id="11" w:name="_Toc106272551"/>
      <w:r w:rsidRPr="00DF0C3D">
        <w:lastRenderedPageBreak/>
        <w:t>Introduction</w:t>
      </w:r>
      <w:bookmarkEnd w:id="11"/>
    </w:p>
    <w:p w14:paraId="1495D0B9" w14:textId="30C8C38C" w:rsidR="00FF47D9" w:rsidRPr="00DF0C3D" w:rsidRDefault="00FF47D9" w:rsidP="00FF47D9">
      <w:r w:rsidRPr="00DF0C3D">
        <w:t>The National Disabili</w:t>
      </w:r>
      <w:r w:rsidR="000E20C9">
        <w:t>ty Insurance Scheme (NDIS</w:t>
      </w:r>
      <w:r w:rsidRPr="00DF0C3D">
        <w:t xml:space="preserve">) was established in 2013 to support people with disability to pursue their goals, to help them to realise their full potential, to assist them to participate in and contribute to society, and to empower them to exercise choice and control over their lives and futures. The </w:t>
      </w:r>
      <w:r w:rsidR="000E20C9">
        <w:t>NDIS</w:t>
      </w:r>
      <w:r w:rsidRPr="00DF0C3D">
        <w:t xml:space="preserve"> provides funding to eligible individuals (“participants”) so that they can purchase, in the open market, the disability related goods and services (“supports”) that they need. The </w:t>
      </w:r>
      <w:r w:rsidR="000E20C9">
        <w:t>NDIS</w:t>
      </w:r>
      <w:r w:rsidRPr="00DF0C3D">
        <w:t xml:space="preserve"> has been fully operational in all area</w:t>
      </w:r>
      <w:r w:rsidR="00FA6FA1" w:rsidRPr="00DF0C3D">
        <w:t>s of Australia since June 2020.</w:t>
      </w:r>
    </w:p>
    <w:p w14:paraId="68704CAF" w14:textId="0898A5FD" w:rsidR="003A214C" w:rsidRPr="00DF0C3D" w:rsidRDefault="009B1E1B" w:rsidP="00FF47D9">
      <w:r w:rsidRPr="00DF0C3D">
        <w:t>In March 2022, there were 518,228 active participants in the</w:t>
      </w:r>
      <w:r w:rsidR="00FF47D9" w:rsidRPr="00DF0C3D">
        <w:t xml:space="preserve"> </w:t>
      </w:r>
      <w:r w:rsidR="000E20C9">
        <w:t>NDIS</w:t>
      </w:r>
      <w:r w:rsidR="00FF47D9" w:rsidRPr="00DF0C3D">
        <w:t>, including 2</w:t>
      </w:r>
      <w:r w:rsidRPr="00DF0C3D">
        <w:t xml:space="preserve">97,639 </w:t>
      </w:r>
      <w:r w:rsidR="00FF47D9" w:rsidRPr="00DF0C3D">
        <w:t xml:space="preserve">participants who were receiving supports for the first time – that is, who were not receiving disability supports funded by the Australian Government, or a state or territory government, before the commencement of the </w:t>
      </w:r>
      <w:r w:rsidR="000E20C9">
        <w:t>NDIS</w:t>
      </w:r>
      <w:r w:rsidR="00FF47D9" w:rsidRPr="00DF0C3D">
        <w:t xml:space="preserve"> in their region. </w:t>
      </w:r>
    </w:p>
    <w:p w14:paraId="0F62D181" w14:textId="2934CE0E" w:rsidR="003A214C" w:rsidRPr="00DF0C3D" w:rsidRDefault="009B1E1B" w:rsidP="00FF47D9">
      <w:r w:rsidRPr="00DF0C3D">
        <w:t xml:space="preserve">In the third quarter of 2021-22, some </w:t>
      </w:r>
      <w:r w:rsidR="000E20C9">
        <w:t xml:space="preserve">19,588 participants entered, and 3,333 participants exited, </w:t>
      </w:r>
      <w:r w:rsidRPr="00DF0C3D">
        <w:t xml:space="preserve">the </w:t>
      </w:r>
      <w:r w:rsidR="000E20C9">
        <w:t>NDIS</w:t>
      </w:r>
      <w:r w:rsidRPr="00DF0C3D">
        <w:t xml:space="preserve">. Some 9.1% of </w:t>
      </w:r>
      <w:r w:rsidR="006759AF" w:rsidRPr="00DF0C3D">
        <w:t xml:space="preserve">new active </w:t>
      </w:r>
      <w:r w:rsidRPr="00DF0C3D">
        <w:t>participants in the third quarter of 2021-22 identified as Indigenous, taking the total number of Indigenous participants to 37,313 (7.2% of all participants).</w:t>
      </w:r>
      <w:r w:rsidR="006759AF" w:rsidRPr="00DF0C3D">
        <w:t xml:space="preserve"> Some 9.2% of</w:t>
      </w:r>
      <w:r w:rsidRPr="00DF0C3D">
        <w:t xml:space="preserve"> new active </w:t>
      </w:r>
      <w:r w:rsidR="006759AF" w:rsidRPr="00DF0C3D">
        <w:t xml:space="preserve">participants in the third quarter of 2021-22 were from </w:t>
      </w:r>
      <w:r w:rsidRPr="00DF0C3D">
        <w:t>Culturally and L</w:t>
      </w:r>
      <w:r w:rsidR="006759AF" w:rsidRPr="00DF0C3D">
        <w:t xml:space="preserve">inguistically Diverse (CALD) backgrounds </w:t>
      </w:r>
      <w:r w:rsidRPr="00DF0C3D">
        <w:t>taking the total number of CALD participants to 47,731 (9.2%</w:t>
      </w:r>
      <w:r w:rsidR="006759AF" w:rsidRPr="00DF0C3D">
        <w:t xml:space="preserve"> of all participants). </w:t>
      </w:r>
    </w:p>
    <w:p w14:paraId="52750EAA" w14:textId="31CEA380" w:rsidR="00FF47D9" w:rsidRPr="00DF0C3D" w:rsidRDefault="00133BF2" w:rsidP="00FF47D9">
      <w:r>
        <w:t>The NDIS</w:t>
      </w:r>
      <w:r w:rsidR="003A214C" w:rsidRPr="00DF0C3D">
        <w:t xml:space="preserve"> Actuary estimates that the </w:t>
      </w:r>
      <w:r w:rsidR="000E20C9">
        <w:t>NDIS</w:t>
      </w:r>
      <w:r w:rsidR="00FF47D9" w:rsidRPr="00DF0C3D">
        <w:t xml:space="preserve"> will </w:t>
      </w:r>
      <w:r w:rsidR="003A214C" w:rsidRPr="00DF0C3D">
        <w:t>be supporting</w:t>
      </w:r>
      <w:r w:rsidR="00FF47D9" w:rsidRPr="00DF0C3D">
        <w:t xml:space="preserve"> 670,400 participan</w:t>
      </w:r>
      <w:r w:rsidR="003A214C" w:rsidRPr="00DF0C3D">
        <w:t xml:space="preserve">ts in 2024-25 and </w:t>
      </w:r>
      <w:r w:rsidR="00FF47D9" w:rsidRPr="00DF0C3D">
        <w:t xml:space="preserve">859,328 </w:t>
      </w:r>
      <w:r w:rsidR="003A214C" w:rsidRPr="00DF0C3D">
        <w:t xml:space="preserve">participants </w:t>
      </w:r>
      <w:r w:rsidR="00FF47D9" w:rsidRPr="00DF0C3D">
        <w:t xml:space="preserve">in 2029-30. The </w:t>
      </w:r>
      <w:r w:rsidR="000E20C9">
        <w:t>NDIS</w:t>
      </w:r>
      <w:r w:rsidR="00FF47D9" w:rsidRPr="00DF0C3D">
        <w:t xml:space="preserve"> currently su</w:t>
      </w:r>
      <w:r w:rsidR="003A214C" w:rsidRPr="00DF0C3D">
        <w:t xml:space="preserve">pports 1.6% of the </w:t>
      </w:r>
      <w:r w:rsidR="000E20C9">
        <w:t xml:space="preserve">Australian </w:t>
      </w:r>
      <w:r w:rsidR="003A214C" w:rsidRPr="00DF0C3D">
        <w:t>population. T</w:t>
      </w:r>
      <w:r w:rsidR="00FF47D9" w:rsidRPr="00DF0C3D">
        <w:t>his proportion is projected to be 3.3% in 2029-30.</w:t>
      </w:r>
    </w:p>
    <w:p w14:paraId="6FC07835" w14:textId="325BBE06" w:rsidR="00FF47D9" w:rsidRPr="00DF0C3D" w:rsidRDefault="00FF47D9" w:rsidP="00FF47D9">
      <w:r w:rsidRPr="00DF0C3D">
        <w:t xml:space="preserve">In 2020-21, each participant </w:t>
      </w:r>
      <w:r w:rsidR="003A214C" w:rsidRPr="00DF0C3D">
        <w:t xml:space="preserve">(on average) </w:t>
      </w:r>
      <w:r w:rsidRPr="00DF0C3D">
        <w:t xml:space="preserve">purchased disability goods and services worth $54,300 </w:t>
      </w:r>
      <w:r w:rsidR="003A214C" w:rsidRPr="00DF0C3D">
        <w:t xml:space="preserve">with </w:t>
      </w:r>
      <w:r w:rsidRPr="00DF0C3D">
        <w:t>funds provided</w:t>
      </w:r>
      <w:r w:rsidR="003A214C" w:rsidRPr="00DF0C3D">
        <w:t xml:space="preserve"> to them</w:t>
      </w:r>
      <w:r w:rsidRPr="00DF0C3D">
        <w:t xml:space="preserve"> by the </w:t>
      </w:r>
      <w:r w:rsidR="000E20C9">
        <w:t>NDIS</w:t>
      </w:r>
      <w:r w:rsidRPr="00DF0C3D">
        <w:t xml:space="preserve">. This annual per participant amount increased, on average, by 11.8% per annum over the four years from 2017-18 to 2020-21. Average expenditure from </w:t>
      </w:r>
      <w:r w:rsidR="000E20C9">
        <w:t>NDIS</w:t>
      </w:r>
      <w:r w:rsidRPr="00DF0C3D">
        <w:t xml:space="preserve"> funds by participants in Supported Independent Living (SIL) was $320,800 in 2020-21 – up by 12.0% per annum, on average, over the four years to 2020-21. Average expenditure from </w:t>
      </w:r>
      <w:r w:rsidR="000E20C9">
        <w:t>NDIS</w:t>
      </w:r>
      <w:r w:rsidRPr="00DF0C3D">
        <w:t xml:space="preserve"> funds by other participants in 2020-21 was $38,000 – up by 17.1% per annum, on average, over the four years to 2020-21. </w:t>
      </w:r>
    </w:p>
    <w:p w14:paraId="45D06B09" w14:textId="5D8937C5" w:rsidR="00FF47D9" w:rsidRPr="00DF0C3D" w:rsidRDefault="00FF47D9" w:rsidP="00FF47D9">
      <w:r w:rsidRPr="00DF0C3D">
        <w:t xml:space="preserve">Total payments by the </w:t>
      </w:r>
      <w:r w:rsidR="000E20C9">
        <w:t>NDIS</w:t>
      </w:r>
      <w:r w:rsidRPr="00DF0C3D">
        <w:t xml:space="preserve"> in 2020-21 were $23.3 billion, with:</w:t>
      </w:r>
    </w:p>
    <w:p w14:paraId="67A713C1" w14:textId="77777777" w:rsidR="00FF47D9" w:rsidRPr="00DF0C3D" w:rsidRDefault="00FF47D9" w:rsidP="00FF47D9">
      <w:pPr>
        <w:pStyle w:val="DotPoint"/>
        <w:numPr>
          <w:ilvl w:val="0"/>
          <w:numId w:val="1"/>
        </w:numPr>
      </w:pPr>
      <w:r w:rsidRPr="00DF0C3D">
        <w:t xml:space="preserve">56.1% ($13.1 billion) spent on support for daily activities; </w:t>
      </w:r>
    </w:p>
    <w:p w14:paraId="0FADCB00" w14:textId="71EE03DE" w:rsidR="00FF47D9" w:rsidRPr="00DF0C3D" w:rsidRDefault="00FF47D9" w:rsidP="00FF47D9">
      <w:pPr>
        <w:pStyle w:val="DotPoint"/>
        <w:numPr>
          <w:ilvl w:val="0"/>
          <w:numId w:val="1"/>
        </w:numPr>
      </w:pPr>
      <w:r w:rsidRPr="00DF0C3D">
        <w:t>17.0% ($</w:t>
      </w:r>
      <w:r w:rsidR="0011525A" w:rsidRPr="00DF0C3D">
        <w:t xml:space="preserve">4.0 </w:t>
      </w:r>
      <w:r w:rsidRPr="00DF0C3D">
        <w:t xml:space="preserve">billion) spent on community participation supports; and </w:t>
      </w:r>
    </w:p>
    <w:p w14:paraId="19518A75" w14:textId="1C9806E1" w:rsidR="00FF47D9" w:rsidRPr="00DF0C3D" w:rsidRDefault="00FF47D9" w:rsidP="00FF47D9">
      <w:pPr>
        <w:pStyle w:val="DotPoint"/>
        <w:numPr>
          <w:ilvl w:val="0"/>
          <w:numId w:val="1"/>
        </w:numPr>
      </w:pPr>
      <w:r w:rsidRPr="00DF0C3D">
        <w:t>12.2% ($2.8 billion) spent on capacity building</w:t>
      </w:r>
      <w:r w:rsidR="00D9450B" w:rsidRPr="00DF0C3D">
        <w:t xml:space="preserve"> supports for daily activities (</w:t>
      </w:r>
      <w:r w:rsidRPr="00DF0C3D">
        <w:t>therapy</w:t>
      </w:r>
      <w:r w:rsidR="00D9450B" w:rsidRPr="00DF0C3D">
        <w:t>)</w:t>
      </w:r>
      <w:r w:rsidRPr="00DF0C3D">
        <w:t>.</w:t>
      </w:r>
    </w:p>
    <w:p w14:paraId="68395A9B" w14:textId="5DB3B527" w:rsidR="00FF47D9" w:rsidRPr="00DF0C3D" w:rsidRDefault="00FF47D9" w:rsidP="00FF47D9">
      <w:r w:rsidRPr="00DF0C3D">
        <w:t xml:space="preserve">Total payments by the </w:t>
      </w:r>
      <w:r w:rsidR="000E20C9">
        <w:t>NDIS</w:t>
      </w:r>
      <w:r w:rsidRPr="00DF0C3D">
        <w:t xml:space="preserve"> are currently projected by </w:t>
      </w:r>
      <w:r w:rsidR="00133BF2">
        <w:t>the NDIS</w:t>
      </w:r>
      <w:r w:rsidRPr="00DF0C3D">
        <w:t xml:space="preserve"> Actuary to grow to $41.4 billion in 2024-25, and then to $59.3 billion in 2029-30.</w:t>
      </w:r>
      <w:r w:rsidRPr="00DF0C3D">
        <w:rPr>
          <w:rStyle w:val="EndnoteReference"/>
        </w:rPr>
        <w:endnoteReference w:id="2"/>
      </w:r>
      <w:r w:rsidRPr="00DF0C3D">
        <w:t xml:space="preserve"> As a share of </w:t>
      </w:r>
      <w:r w:rsidR="000E20C9">
        <w:t>Gross Domestic Product (</w:t>
      </w:r>
      <w:r w:rsidRPr="00DF0C3D">
        <w:t>GDP</w:t>
      </w:r>
      <w:r w:rsidR="000E20C9">
        <w:t>)</w:t>
      </w:r>
      <w:r w:rsidRPr="00DF0C3D">
        <w:t xml:space="preserve">, the Parliamentary Budget Office projects that </w:t>
      </w:r>
      <w:r w:rsidRPr="00DF0C3D">
        <w:rPr>
          <w:szCs w:val="22"/>
        </w:rPr>
        <w:t>NDIS</w:t>
      </w:r>
      <w:r w:rsidRPr="00DF0C3D">
        <w:t xml:space="preserve"> payments will increase from 0.6% of GDP in 20</w:t>
      </w:r>
      <w:r w:rsidR="000E20C9">
        <w:t>18-19 to 1.7% of GDP</w:t>
      </w:r>
      <w:r w:rsidRPr="00DF0C3D">
        <w:t xml:space="preserve"> by 2031-32, with significant </w:t>
      </w:r>
      <w:r w:rsidR="000E20C9">
        <w:t>upside risks</w:t>
      </w:r>
      <w:r w:rsidRPr="00DF0C3D">
        <w:t>.</w:t>
      </w:r>
      <w:r w:rsidRPr="00DF0C3D">
        <w:rPr>
          <w:rStyle w:val="EndnoteReference"/>
        </w:rPr>
        <w:endnoteReference w:id="3"/>
      </w:r>
      <w:r w:rsidRPr="00DF0C3D">
        <w:t xml:space="preserve"> </w:t>
      </w:r>
    </w:p>
    <w:p w14:paraId="7B55DDAC" w14:textId="3771EEAA" w:rsidR="00FF47D9" w:rsidRPr="00DF0C3D" w:rsidRDefault="00FF47D9" w:rsidP="00FF47D9">
      <w:r w:rsidRPr="00DF0C3D">
        <w:t xml:space="preserve">The </w:t>
      </w:r>
      <w:r w:rsidR="000E20C9">
        <w:t>NDIS</w:t>
      </w:r>
      <w:r w:rsidRPr="00DF0C3D">
        <w:rPr>
          <w:szCs w:val="22"/>
        </w:rPr>
        <w:t xml:space="preserve"> is administered and operated by the Nati</w:t>
      </w:r>
      <w:r w:rsidRPr="00DF0C3D">
        <w:rPr>
          <w:rFonts w:cs="Arial"/>
        </w:rPr>
        <w:t>onal Disabili</w:t>
      </w:r>
      <w:r w:rsidR="000E20C9">
        <w:rPr>
          <w:rFonts w:cs="Arial"/>
        </w:rPr>
        <w:t>ty Insurance Agency (NDIA</w:t>
      </w:r>
      <w:r w:rsidRPr="00DF0C3D">
        <w:rPr>
          <w:rFonts w:cs="Arial"/>
        </w:rPr>
        <w:t xml:space="preserve">). The </w:t>
      </w:r>
      <w:r w:rsidR="000E20C9">
        <w:rPr>
          <w:rFonts w:cs="Arial"/>
        </w:rPr>
        <w:t>NDIA</w:t>
      </w:r>
      <w:r w:rsidRPr="00DF0C3D">
        <w:rPr>
          <w:rFonts w:cs="Arial"/>
        </w:rPr>
        <w:t xml:space="preserve"> ensures </w:t>
      </w:r>
      <w:r w:rsidR="000E20C9">
        <w:rPr>
          <w:rFonts w:cs="Arial"/>
        </w:rPr>
        <w:t>that</w:t>
      </w:r>
      <w:r w:rsidRPr="00DF0C3D">
        <w:rPr>
          <w:rFonts w:cs="Arial"/>
        </w:rPr>
        <w:t xml:space="preserve"> participants have funds to </w:t>
      </w:r>
      <w:r w:rsidR="0011525A" w:rsidRPr="00DF0C3D">
        <w:rPr>
          <w:rFonts w:cs="Arial"/>
        </w:rPr>
        <w:t>purchase</w:t>
      </w:r>
      <w:r w:rsidRPr="00DF0C3D">
        <w:rPr>
          <w:rFonts w:cs="Arial"/>
        </w:rPr>
        <w:t xml:space="preserve"> the supports </w:t>
      </w:r>
      <w:r w:rsidR="0011525A" w:rsidRPr="00DF0C3D">
        <w:rPr>
          <w:rFonts w:cs="Arial"/>
        </w:rPr>
        <w:t xml:space="preserve">that </w:t>
      </w:r>
      <w:r w:rsidRPr="00DF0C3D">
        <w:rPr>
          <w:rFonts w:cs="Arial"/>
        </w:rPr>
        <w:t xml:space="preserve">they need. The </w:t>
      </w:r>
      <w:r w:rsidR="000E20C9">
        <w:t>NDIA</w:t>
      </w:r>
      <w:r w:rsidRPr="00DF0C3D">
        <w:t xml:space="preserve"> also has a role, as market steward, to create an efficient and sustainable consumer </w:t>
      </w:r>
      <w:r w:rsidRPr="00DF0C3D">
        <w:lastRenderedPageBreak/>
        <w:t xml:space="preserve">driven marketplace for the supply of disability supports. </w:t>
      </w:r>
      <w:r w:rsidRPr="00DF0C3D">
        <w:rPr>
          <w:rFonts w:cs="Arial"/>
        </w:rPr>
        <w:t xml:space="preserve">As part of its oversight of the </w:t>
      </w:r>
      <w:r w:rsidR="000E20C9">
        <w:rPr>
          <w:rFonts w:cs="Arial"/>
        </w:rPr>
        <w:t>NDIS</w:t>
      </w:r>
      <w:r w:rsidRPr="00DF0C3D">
        <w:rPr>
          <w:rFonts w:cs="Arial"/>
        </w:rPr>
        <w:t xml:space="preserve"> and its role as market steward, the </w:t>
      </w:r>
      <w:r w:rsidR="000E20C9">
        <w:rPr>
          <w:rFonts w:cs="Arial"/>
        </w:rPr>
        <w:t>NDIA</w:t>
      </w:r>
      <w:r w:rsidRPr="00DF0C3D">
        <w:rPr>
          <w:rFonts w:cs="Arial"/>
        </w:rPr>
        <w:t xml:space="preserve"> regulates the commercial relationships between providers and participants, including through price regulation. </w:t>
      </w:r>
      <w:r w:rsidRPr="00DF0C3D">
        <w:t>The pricing arrangements aim to maintain and increase market supply, and help markets grow to a more mature state in the future, while recognising the need for financial sustainability.</w:t>
      </w:r>
      <w:r w:rsidRPr="00DF0C3D">
        <w:rPr>
          <w:rStyle w:val="EndnoteReference"/>
        </w:rPr>
        <w:t xml:space="preserve"> </w:t>
      </w:r>
      <w:r w:rsidRPr="00DF0C3D">
        <w:t xml:space="preserve">The </w:t>
      </w:r>
      <w:r w:rsidR="000E20C9">
        <w:t>NDIA</w:t>
      </w:r>
      <w:r w:rsidRPr="00DF0C3D">
        <w:t xml:space="preserve"> continually monitors and reviews its price control framework and other market settings to determine whether they are still appropriate. Annual Pricing Reviews are an important part of that monitoring and review process. </w:t>
      </w:r>
    </w:p>
    <w:p w14:paraId="282608DF" w14:textId="77777777" w:rsidR="00FF47D9" w:rsidRPr="00DF0C3D" w:rsidRDefault="00FF47D9" w:rsidP="00FF47D9">
      <w:pPr>
        <w:pStyle w:val="Heading2"/>
      </w:pPr>
      <w:bookmarkStart w:id="12" w:name="_Toc102744282"/>
      <w:bookmarkStart w:id="13" w:name="_Toc106272552"/>
      <w:r w:rsidRPr="00DF0C3D">
        <w:t>Terms of Reference of the Review</w:t>
      </w:r>
      <w:bookmarkEnd w:id="12"/>
      <w:bookmarkEnd w:id="13"/>
    </w:p>
    <w:p w14:paraId="562F1061" w14:textId="36C99EBD" w:rsidR="00FF47D9" w:rsidRPr="00DF0C3D" w:rsidRDefault="00FF47D9" w:rsidP="00FF47D9">
      <w:r w:rsidRPr="00DF0C3D">
        <w:t xml:space="preserve">The Terms of Reference of the 2021-22 Annual Pricing Review were established by the NDIA Board. They required the </w:t>
      </w:r>
      <w:r w:rsidR="000E20C9">
        <w:t>NDIA</w:t>
      </w:r>
      <w:r w:rsidRPr="00DF0C3D">
        <w:t xml:space="preserve"> to examine, through engagement with participants, providers and community and government stakeholders and targeted research, whether the </w:t>
      </w:r>
      <w:r w:rsidR="000E20C9">
        <w:t>NDIS’s</w:t>
      </w:r>
      <w:r w:rsidRPr="00DF0C3D">
        <w:t xml:space="preserve"> existing price control framework (pricing arrangements and price limits) continues to be appropriate or should be modified. In particular, the </w:t>
      </w:r>
      <w:r w:rsidR="000E20C9">
        <w:t>NDIA</w:t>
      </w:r>
      <w:r w:rsidRPr="00DF0C3D">
        <w:t xml:space="preserve"> was required to:</w:t>
      </w:r>
    </w:p>
    <w:p w14:paraId="66942A02" w14:textId="77777777" w:rsidR="00FF47D9" w:rsidRPr="00DF0C3D" w:rsidRDefault="00FF47D9" w:rsidP="00FF47D9">
      <w:pPr>
        <w:pStyle w:val="DotPoint"/>
        <w:numPr>
          <w:ilvl w:val="0"/>
          <w:numId w:val="1"/>
        </w:numPr>
      </w:pPr>
      <w:r w:rsidRPr="00DF0C3D">
        <w:t>Examine options to simplify, where possible, the NDIS price control framework to better support participants to exercise choice and control, and to reduce, as far as possible, the regulatory burden that the pricing arrangements impose on participants and providers.</w:t>
      </w:r>
    </w:p>
    <w:p w14:paraId="5D1C8796" w14:textId="77777777" w:rsidR="00FF47D9" w:rsidRPr="00DF0C3D" w:rsidRDefault="00FF47D9" w:rsidP="00FF47D9">
      <w:pPr>
        <w:pStyle w:val="DotPoint"/>
        <w:numPr>
          <w:ilvl w:val="0"/>
          <w:numId w:val="1"/>
        </w:numPr>
      </w:pPr>
      <w:r w:rsidRPr="00DF0C3D">
        <w:t>Review the pricing arrangements and price limits for core supports, by:</w:t>
      </w:r>
    </w:p>
    <w:p w14:paraId="2A8A5ECF" w14:textId="17521502" w:rsidR="00FF47D9" w:rsidRPr="00DF0C3D" w:rsidRDefault="00FF47D9" w:rsidP="00FF47D9">
      <w:pPr>
        <w:pStyle w:val="DotPoint"/>
        <w:numPr>
          <w:ilvl w:val="1"/>
          <w:numId w:val="1"/>
        </w:numPr>
      </w:pPr>
      <w:r w:rsidRPr="00DF0C3D">
        <w:t xml:space="preserve">Examining the ongoing appropriateness of the methodology and parameters used in the </w:t>
      </w:r>
      <w:r w:rsidRPr="00DF0C3D">
        <w:rPr>
          <w:i/>
        </w:rPr>
        <w:t>NDIS Cost Model for Disability Support Worker</w:t>
      </w:r>
      <w:r w:rsidR="0011525A" w:rsidRPr="00DF0C3D">
        <w:rPr>
          <w:i/>
        </w:rPr>
        <w:t>s</w:t>
      </w:r>
      <w:r w:rsidRPr="00DF0C3D">
        <w:t>, including</w:t>
      </w:r>
      <w:r w:rsidRPr="00DF0C3D">
        <w:rPr>
          <w:i/>
        </w:rPr>
        <w:t xml:space="preserve"> </w:t>
      </w:r>
      <w:r w:rsidRPr="00DF0C3D">
        <w:t xml:space="preserve">through analysis of the most recent financial benchmarking data, paying particular regard to the outcomes of the Fair Work Commission’s 4 yearly review of modern awards – </w:t>
      </w:r>
      <w:r w:rsidRPr="00DF0C3D">
        <w:rPr>
          <w:i/>
        </w:rPr>
        <w:t xml:space="preserve">Social, Community, Home Care and Disability Services Industry Award 2010 </w:t>
      </w:r>
      <w:r w:rsidRPr="00DF0C3D">
        <w:t>(AM 2018/26)</w:t>
      </w:r>
      <w:r w:rsidR="0011525A" w:rsidRPr="00DF0C3D">
        <w:t>.</w:t>
      </w:r>
      <w:r w:rsidRPr="00DF0C3D">
        <w:rPr>
          <w:rStyle w:val="EndnoteReference"/>
        </w:rPr>
        <w:endnoteReference w:id="4"/>
      </w:r>
    </w:p>
    <w:p w14:paraId="1963F275" w14:textId="7F6866AD" w:rsidR="00FF47D9" w:rsidRPr="00DF0C3D" w:rsidRDefault="00FF47D9" w:rsidP="00FF47D9">
      <w:pPr>
        <w:pStyle w:val="DotPoint"/>
        <w:numPr>
          <w:ilvl w:val="1"/>
          <w:numId w:val="1"/>
        </w:numPr>
      </w:pPr>
      <w:r w:rsidRPr="00DF0C3D">
        <w:t>Identifying any unintended consequences of the new pricing arrangements for group-based community participation supports that were introduced on 1 July 2020, including the extent to which the arrangements impact on overhead costs and administrative complexity for</w:t>
      </w:r>
      <w:r w:rsidR="0011525A" w:rsidRPr="00DF0C3D">
        <w:t xml:space="preserve"> providers and participants.</w:t>
      </w:r>
    </w:p>
    <w:p w14:paraId="2A594261" w14:textId="77777777" w:rsidR="00FF47D9" w:rsidRPr="00DF0C3D" w:rsidRDefault="00FF47D9" w:rsidP="00FF47D9">
      <w:pPr>
        <w:pStyle w:val="DotPoint"/>
        <w:numPr>
          <w:ilvl w:val="1"/>
          <w:numId w:val="1"/>
        </w:numPr>
      </w:pPr>
      <w:r w:rsidRPr="00DF0C3D">
        <w:t>Examining the extent to which the Temporary Transformation Payment arrangements have achieved their purpose and continue to provide value for money.</w:t>
      </w:r>
    </w:p>
    <w:p w14:paraId="3D544ED7" w14:textId="1368788C" w:rsidR="00FF47D9" w:rsidRPr="00DF0C3D" w:rsidRDefault="00FF47D9" w:rsidP="00FF47D9">
      <w:pPr>
        <w:pStyle w:val="DotPoint"/>
        <w:numPr>
          <w:ilvl w:val="0"/>
          <w:numId w:val="1"/>
        </w:numPr>
      </w:pPr>
      <w:r w:rsidRPr="00DF0C3D">
        <w:t>Review the pricing arrangements for therapy and nursing supports, including whether the NDIS pricing arrangements are appropriately aligned with those in comparable Australian Government and state schemes, and with the private market for therapy supports, by</w:t>
      </w:r>
      <w:r w:rsidR="00525742">
        <w:t>:</w:t>
      </w:r>
    </w:p>
    <w:p w14:paraId="66617282" w14:textId="1F39E4B8" w:rsidR="00FF47D9" w:rsidRPr="00DF0C3D" w:rsidRDefault="00FF47D9" w:rsidP="00FF47D9">
      <w:pPr>
        <w:pStyle w:val="DotPoint"/>
        <w:numPr>
          <w:ilvl w:val="1"/>
          <w:numId w:val="1"/>
        </w:numPr>
      </w:pPr>
      <w:r w:rsidRPr="00DF0C3D">
        <w:t>Examining the nature of the markets for therapy and nursing services, including the extent to which the markets are made up of distinct segments, including in thin and undersupplied markets an</w:t>
      </w:r>
      <w:r w:rsidR="00D9450B" w:rsidRPr="00DF0C3D">
        <w:t>d in regional and remote areas.</w:t>
      </w:r>
    </w:p>
    <w:p w14:paraId="4372CE5A" w14:textId="5295C02E" w:rsidR="00FF47D9" w:rsidRPr="00DF0C3D" w:rsidRDefault="00FF47D9" w:rsidP="00FF47D9">
      <w:pPr>
        <w:pStyle w:val="DotPoint"/>
        <w:numPr>
          <w:ilvl w:val="1"/>
          <w:numId w:val="1"/>
        </w:numPr>
      </w:pPr>
      <w:r w:rsidRPr="00DF0C3D">
        <w:t>Undertaking detailed benchmarking on therapy and nursing supports, including therapy assistants, against both relevant comparable Australian Government and state government schemes and the</w:t>
      </w:r>
      <w:r w:rsidR="00D9450B" w:rsidRPr="00DF0C3D">
        <w:t xml:space="preserve"> private mainstream markets.</w:t>
      </w:r>
    </w:p>
    <w:p w14:paraId="26632678" w14:textId="77777777" w:rsidR="00FF47D9" w:rsidRPr="00DF0C3D" w:rsidRDefault="00FF47D9" w:rsidP="00FF47D9">
      <w:pPr>
        <w:pStyle w:val="DotPoint"/>
        <w:numPr>
          <w:ilvl w:val="1"/>
          <w:numId w:val="1"/>
        </w:numPr>
      </w:pPr>
      <w:r w:rsidRPr="00DF0C3D">
        <w:t>Examining the extent of competition in the market for therapy services.</w:t>
      </w:r>
    </w:p>
    <w:p w14:paraId="44C77FEB" w14:textId="77777777" w:rsidR="00FF47D9" w:rsidRPr="00DF0C3D" w:rsidRDefault="00FF47D9" w:rsidP="00FF47D9">
      <w:pPr>
        <w:pStyle w:val="DotPoint"/>
        <w:numPr>
          <w:ilvl w:val="0"/>
          <w:numId w:val="1"/>
        </w:numPr>
      </w:pPr>
      <w:r w:rsidRPr="00DF0C3D">
        <w:lastRenderedPageBreak/>
        <w:t>Review the pricing arrangements for support coordination and plan management to encourage innovation, improve quality of service and ensure value for money.</w:t>
      </w:r>
    </w:p>
    <w:p w14:paraId="3483284C" w14:textId="77777777" w:rsidR="00FF47D9" w:rsidRPr="00DF0C3D" w:rsidRDefault="00FF47D9" w:rsidP="00FF47D9">
      <w:pPr>
        <w:pStyle w:val="DotPoint"/>
        <w:numPr>
          <w:ilvl w:val="0"/>
          <w:numId w:val="1"/>
        </w:numPr>
      </w:pPr>
      <w:r w:rsidRPr="00DF0C3D">
        <w:t>Review the pricing arrangements that apply to supports delivered in regional, remote and very remote areas to ensure continued access to appropriate supports for participants living in those areas.</w:t>
      </w:r>
    </w:p>
    <w:p w14:paraId="26ADC1DB" w14:textId="77777777" w:rsidR="00FF47D9" w:rsidRPr="00DF0C3D" w:rsidRDefault="00FF47D9" w:rsidP="00FF47D9">
      <w:pPr>
        <w:pStyle w:val="DotPoint"/>
        <w:numPr>
          <w:ilvl w:val="0"/>
          <w:numId w:val="1"/>
        </w:numPr>
      </w:pPr>
      <w:r w:rsidRPr="00DF0C3D">
        <w:t>Examine, in line with Recommendation 2 of the 2019 WA Market Review, whether the current economic conditions in states where economic trends are often counter cyclical to the trends in other states and territories (and, in particular, in Western Australia, Queensland and South Australia) are such as to require temporary adjustments to price controls in those states in order to proactively manage any potential impacts on the supply of disability goods and services.</w:t>
      </w:r>
      <w:r w:rsidRPr="00DF0C3D">
        <w:rPr>
          <w:rStyle w:val="EndnoteReference"/>
        </w:rPr>
        <w:endnoteReference w:id="5"/>
      </w:r>
    </w:p>
    <w:p w14:paraId="72F2A4A7" w14:textId="3C3C4467" w:rsidR="00FF47D9" w:rsidRPr="00DF0C3D" w:rsidRDefault="00FF47D9" w:rsidP="00FF47D9">
      <w:r w:rsidRPr="00DF0C3D">
        <w:t xml:space="preserve">In framing its recommendations, the </w:t>
      </w:r>
      <w:r w:rsidR="00525742">
        <w:t>NDIA</w:t>
      </w:r>
      <w:r w:rsidRPr="00DF0C3D">
        <w:t xml:space="preserve"> was required to be cognisant of the objects and principles set out in the </w:t>
      </w:r>
      <w:r w:rsidRPr="00DF0C3D">
        <w:rPr>
          <w:i/>
        </w:rPr>
        <w:t>National Disability Insurance Scheme Act 2013</w:t>
      </w:r>
      <w:r w:rsidRPr="00DF0C3D">
        <w:t>, including that the NDIS should:</w:t>
      </w:r>
    </w:p>
    <w:p w14:paraId="61A3A06A" w14:textId="1A600BC3" w:rsidR="00FF47D9" w:rsidRPr="00DF0C3D" w:rsidRDefault="00FF47D9" w:rsidP="00FF47D9">
      <w:pPr>
        <w:pStyle w:val="DotPoint"/>
        <w:numPr>
          <w:ilvl w:val="0"/>
          <w:numId w:val="1"/>
        </w:numPr>
      </w:pPr>
      <w:r w:rsidRPr="00DF0C3D">
        <w:t>Support the independence and social and economic participa</w:t>
      </w:r>
      <w:r w:rsidR="00525742">
        <w:t>tion of people with disability.</w:t>
      </w:r>
    </w:p>
    <w:p w14:paraId="5D4DE530" w14:textId="5390FA7D" w:rsidR="00FF47D9" w:rsidRPr="00DF0C3D" w:rsidRDefault="00FF47D9" w:rsidP="00FF47D9">
      <w:pPr>
        <w:pStyle w:val="DotPoint"/>
        <w:numPr>
          <w:ilvl w:val="0"/>
          <w:numId w:val="1"/>
        </w:numPr>
      </w:pPr>
      <w:r w:rsidRPr="00DF0C3D">
        <w:t>Enable people with disability to exercise choice and control in the pursuit of their goals and the planning</w:t>
      </w:r>
      <w:r w:rsidR="00525742">
        <w:t xml:space="preserve"> and delivery of their supports.</w:t>
      </w:r>
    </w:p>
    <w:p w14:paraId="105E44BF" w14:textId="3FABA343" w:rsidR="00FF47D9" w:rsidRPr="00DF0C3D" w:rsidRDefault="00FF47D9" w:rsidP="00FF47D9">
      <w:pPr>
        <w:pStyle w:val="DotPoint"/>
        <w:numPr>
          <w:ilvl w:val="0"/>
          <w:numId w:val="1"/>
        </w:numPr>
      </w:pPr>
      <w:r w:rsidRPr="00DF0C3D">
        <w:t>Facilitate the development of a nationally consistent approach to the access to, and the planning and funding of, supp</w:t>
      </w:r>
      <w:r w:rsidR="00525742">
        <w:t>orts for people with disability.</w:t>
      </w:r>
    </w:p>
    <w:p w14:paraId="0B8012DB" w14:textId="69FD8738" w:rsidR="00FF47D9" w:rsidRPr="00DF0C3D" w:rsidRDefault="00FF47D9" w:rsidP="00FF47D9">
      <w:pPr>
        <w:pStyle w:val="DotPoint"/>
        <w:numPr>
          <w:ilvl w:val="0"/>
          <w:numId w:val="1"/>
        </w:numPr>
      </w:pPr>
      <w:r w:rsidRPr="00DF0C3D">
        <w:t>Promote the provision of high quality and innovative supports that enable people with disability to maximise independent lifestyles and full incl</w:t>
      </w:r>
      <w:r w:rsidR="00525742">
        <w:t>usion in the community.</w:t>
      </w:r>
    </w:p>
    <w:p w14:paraId="4B600944" w14:textId="3C8D308E" w:rsidR="00FF47D9" w:rsidRPr="00DF0C3D" w:rsidRDefault="00FF47D9" w:rsidP="00FF47D9">
      <w:pPr>
        <w:pStyle w:val="DotPoint"/>
        <w:numPr>
          <w:ilvl w:val="0"/>
          <w:numId w:val="1"/>
        </w:numPr>
      </w:pPr>
      <w:r w:rsidRPr="00DF0C3D">
        <w:t>Adopt an insurance based approach, informed by actuarial analysis, to the provision and funding of supports</w:t>
      </w:r>
      <w:r w:rsidR="00525742">
        <w:t xml:space="preserve"> for people with disability.</w:t>
      </w:r>
    </w:p>
    <w:p w14:paraId="3E5047E6" w14:textId="77777777" w:rsidR="00FF47D9" w:rsidRPr="00DF0C3D" w:rsidRDefault="00FF47D9" w:rsidP="00FF47D9">
      <w:pPr>
        <w:pStyle w:val="DotPoint"/>
        <w:numPr>
          <w:ilvl w:val="0"/>
          <w:numId w:val="1"/>
        </w:numPr>
      </w:pPr>
      <w:r w:rsidRPr="00DF0C3D">
        <w:t>Be financially sustainable.</w:t>
      </w:r>
    </w:p>
    <w:p w14:paraId="28E3265C" w14:textId="77777777" w:rsidR="00FF47D9" w:rsidRPr="00DF0C3D" w:rsidRDefault="00FF47D9" w:rsidP="00FF47D9">
      <w:pPr>
        <w:pStyle w:val="Heading2"/>
      </w:pPr>
      <w:bookmarkStart w:id="14" w:name="_Toc102744283"/>
      <w:bookmarkStart w:id="15" w:name="_Toc106272553"/>
      <w:r w:rsidRPr="00DF0C3D">
        <w:t>Consultations</w:t>
      </w:r>
      <w:bookmarkEnd w:id="14"/>
      <w:bookmarkEnd w:id="15"/>
    </w:p>
    <w:p w14:paraId="2D436F2A" w14:textId="77777777" w:rsidR="00FF47D9" w:rsidRPr="00DF0C3D" w:rsidRDefault="00FF47D9" w:rsidP="00FF47D9">
      <w:r w:rsidRPr="00DF0C3D">
        <w:t>Extensive consultations with participants, providers and other stakeholders were undertaken as part of the Annual Pricing Review, including through:</w:t>
      </w:r>
    </w:p>
    <w:p w14:paraId="0F0C6CA3" w14:textId="77777777" w:rsidR="00FF47D9" w:rsidRPr="00DF0C3D" w:rsidRDefault="00FF47D9" w:rsidP="00FF47D9">
      <w:pPr>
        <w:pStyle w:val="DotPoint"/>
        <w:numPr>
          <w:ilvl w:val="0"/>
          <w:numId w:val="1"/>
        </w:numPr>
      </w:pPr>
      <w:r w:rsidRPr="00DF0C3D">
        <w:t>The publication of a Consultation Paper and the careful analysis of submissions received in response to the Consultation Paper.</w:t>
      </w:r>
    </w:p>
    <w:p w14:paraId="6AB05C8A" w14:textId="77777777" w:rsidR="00FF47D9" w:rsidRPr="00DF0C3D" w:rsidRDefault="00FF47D9" w:rsidP="00FF47D9">
      <w:pPr>
        <w:pStyle w:val="DotPoint"/>
        <w:numPr>
          <w:ilvl w:val="0"/>
          <w:numId w:val="1"/>
        </w:numPr>
      </w:pPr>
      <w:r w:rsidRPr="00DF0C3D">
        <w:t>The establishment of a number of working groups of providers and other stakeholders, and ad hoc meetings with providers and other stakeholders.</w:t>
      </w:r>
    </w:p>
    <w:p w14:paraId="0ADB043C" w14:textId="28B83475" w:rsidR="00FF47D9" w:rsidRPr="00DF0C3D" w:rsidRDefault="00FF47D9" w:rsidP="00FF47D9">
      <w:pPr>
        <w:pStyle w:val="DotPoint"/>
        <w:numPr>
          <w:ilvl w:val="0"/>
          <w:numId w:val="1"/>
        </w:numPr>
      </w:pPr>
      <w:r w:rsidRPr="00DF0C3D">
        <w:t xml:space="preserve">Consultations with the </w:t>
      </w:r>
      <w:r w:rsidR="00525742">
        <w:t xml:space="preserve">NDIA’s </w:t>
      </w:r>
      <w:r w:rsidRPr="00DF0C3D">
        <w:t>Participant Reference Group,</w:t>
      </w:r>
    </w:p>
    <w:p w14:paraId="0F3E2D12" w14:textId="7B5B052F" w:rsidR="00FF47D9" w:rsidRPr="00DF0C3D" w:rsidRDefault="00FF47D9" w:rsidP="00FF47D9">
      <w:pPr>
        <w:pStyle w:val="DotPoint"/>
        <w:numPr>
          <w:ilvl w:val="0"/>
          <w:numId w:val="1"/>
        </w:numPr>
      </w:pPr>
      <w:r w:rsidRPr="00DF0C3D">
        <w:t xml:space="preserve">Consultations with other </w:t>
      </w:r>
      <w:r w:rsidR="00525742">
        <w:t>government insurance</w:t>
      </w:r>
      <w:r w:rsidRPr="00DF0C3D">
        <w:t xml:space="preserve"> and funding schemes.</w:t>
      </w:r>
    </w:p>
    <w:p w14:paraId="5F53B2A6" w14:textId="57633762" w:rsidR="00FF47D9" w:rsidRPr="00DF0C3D" w:rsidRDefault="00FF47D9" w:rsidP="00FF47D9">
      <w:pPr>
        <w:pStyle w:val="DotPoint"/>
        <w:numPr>
          <w:ilvl w:val="0"/>
          <w:numId w:val="1"/>
        </w:numPr>
      </w:pPr>
      <w:r w:rsidRPr="00DF0C3D">
        <w:t>Consultations with state and territory governments.</w:t>
      </w:r>
    </w:p>
    <w:p w14:paraId="1450918E" w14:textId="43E038A5" w:rsidR="00D9450B" w:rsidRPr="00DF0C3D" w:rsidRDefault="00D9450B" w:rsidP="00FF47D9">
      <w:pPr>
        <w:pStyle w:val="DotPoint"/>
        <w:numPr>
          <w:ilvl w:val="0"/>
          <w:numId w:val="1"/>
        </w:numPr>
      </w:pPr>
      <w:r w:rsidRPr="00DF0C3D">
        <w:t>Consultations with the Department of Social Service</w:t>
      </w:r>
      <w:r w:rsidR="00525742">
        <w:t>s</w:t>
      </w:r>
      <w:r w:rsidRPr="00DF0C3D">
        <w:t>, the NDIS Quality and Safeguards Commission and other relevant Australian Government Agencies.</w:t>
      </w:r>
    </w:p>
    <w:p w14:paraId="28F98377" w14:textId="2FC06EDD" w:rsidR="00FF47D9" w:rsidRPr="00DF0C3D" w:rsidRDefault="00FF47D9" w:rsidP="00FF47D9">
      <w:r w:rsidRPr="00DF0C3D">
        <w:t xml:space="preserve">A comprehensive summary of the information received through the consultation processes is published in the </w:t>
      </w:r>
      <w:r w:rsidRPr="00DF0C3D">
        <w:rPr>
          <w:i/>
        </w:rPr>
        <w:t xml:space="preserve">2021-22 </w:t>
      </w:r>
      <w:r w:rsidR="00173CC4">
        <w:rPr>
          <w:i/>
        </w:rPr>
        <w:t>Annual Pricing Review Report on</w:t>
      </w:r>
      <w:r w:rsidR="0086323F">
        <w:rPr>
          <w:i/>
        </w:rPr>
        <w:t xml:space="preserve"> Consultations</w:t>
      </w:r>
      <w:r w:rsidRPr="00DF0C3D">
        <w:t xml:space="preserve">. </w:t>
      </w:r>
    </w:p>
    <w:p w14:paraId="07353B0F" w14:textId="77777777" w:rsidR="00FF47D9" w:rsidRPr="00DF0C3D" w:rsidRDefault="00FF47D9" w:rsidP="00FF47D9">
      <w:pPr>
        <w:pStyle w:val="Heading3"/>
      </w:pPr>
      <w:r w:rsidRPr="00DF0C3D">
        <w:lastRenderedPageBreak/>
        <w:t>Consultation Paper and Submissions</w:t>
      </w:r>
    </w:p>
    <w:p w14:paraId="20276539" w14:textId="77777777" w:rsidR="00FF47D9" w:rsidRPr="00DF0C3D" w:rsidRDefault="00FF47D9" w:rsidP="00FF47D9">
      <w:r w:rsidRPr="00DF0C3D">
        <w:t xml:space="preserve">A Consultation Paper was released on 14 October 2021 to assist stakeholders to prepare a submission to the Annual Pricing Review. Submissions were required to be lodged by Sunday, 28 November 2021, but a number of submissions were accepted after that date. In total, 254 submissions were received. They are listed in Appendix A. </w:t>
      </w:r>
    </w:p>
    <w:p w14:paraId="22630D15" w14:textId="73A3F88D" w:rsidR="00FF47D9" w:rsidRPr="00DF0C3D" w:rsidRDefault="00FF47D9" w:rsidP="00FF47D9">
      <w:pPr>
        <w:rPr>
          <w:b/>
          <w:bCs/>
          <w:smallCaps/>
        </w:rPr>
      </w:pPr>
      <w:bookmarkStart w:id="16" w:name="_Ref93910907"/>
      <w:bookmarkStart w:id="17" w:name="_Toc93921175"/>
      <w:r w:rsidRPr="00DF0C3D">
        <w:t xml:space="preserve">Most submissions were from provider organisations (143) and individual therapists or support workers/providers (77). A small number of submissions (4) were received from participants, their representatives and participant representative organisations. The </w:t>
      </w:r>
      <w:r w:rsidR="004D178E">
        <w:t>NDIA also engaged</w:t>
      </w:r>
      <w:r w:rsidRPr="00DF0C3D">
        <w:t xml:space="preserve"> with participants on options to simplify the pricing arrangements and to empower participants as consumers through the Participant Reference Group and other channels. Submissions were also received from provider peak bodies (10), professional peak bodies (13), state and territory governments (4), and unions (3). </w:t>
      </w:r>
      <w:bookmarkStart w:id="18" w:name="_Ref93920902"/>
      <w:bookmarkStart w:id="19" w:name="_Toc93921176"/>
      <w:bookmarkEnd w:id="16"/>
      <w:bookmarkEnd w:id="17"/>
      <w:r w:rsidRPr="00DF0C3D">
        <w:t>Submissions addressed a wide variety of topics. The most responded to topics were Therapy (122), Core Pricing Arrangements (90), Support Coordination (88), and Plan Management (69).</w:t>
      </w:r>
    </w:p>
    <w:bookmarkEnd w:id="18"/>
    <w:bookmarkEnd w:id="19"/>
    <w:p w14:paraId="4CF99C25" w14:textId="77777777" w:rsidR="00FF47D9" w:rsidRPr="00DF0C3D" w:rsidRDefault="00FF47D9" w:rsidP="00FF47D9">
      <w:pPr>
        <w:pStyle w:val="Heading3"/>
      </w:pPr>
      <w:r w:rsidRPr="00DF0C3D">
        <w:t>Working Groups</w:t>
      </w:r>
    </w:p>
    <w:p w14:paraId="1EE81627" w14:textId="77777777" w:rsidR="00FF47D9" w:rsidRPr="00DF0C3D" w:rsidRDefault="00FF47D9" w:rsidP="00FF47D9">
      <w:r w:rsidRPr="00DF0C3D">
        <w:t xml:space="preserve">Twelve (12) stakeholder working groups were also established. </w:t>
      </w:r>
    </w:p>
    <w:p w14:paraId="48A6A06C" w14:textId="04CF396E" w:rsidR="00FF47D9" w:rsidRPr="00DF0C3D" w:rsidRDefault="00FF47D9" w:rsidP="00FF47D9">
      <w:pPr>
        <w:pStyle w:val="DotPoint"/>
        <w:numPr>
          <w:ilvl w:val="0"/>
          <w:numId w:val="1"/>
        </w:numPr>
      </w:pPr>
      <w:r w:rsidRPr="00DF0C3D">
        <w:t xml:space="preserve">Working Group 1 (Core Pricing Arrangements) was established to assist the </w:t>
      </w:r>
      <w:r w:rsidR="004D178E">
        <w:t>NDIA</w:t>
      </w:r>
      <w:r w:rsidRPr="00DF0C3D">
        <w:t xml:space="preserve"> to examine the design and key parameters use by the NDIS Disability Support Worker Cost Model to set price limits in </w:t>
      </w:r>
      <w:r w:rsidR="00133BF2">
        <w:t>the NDIS</w:t>
      </w:r>
      <w:r w:rsidRPr="00DF0C3D">
        <w:t>; with a particular concern for the implications for the cost model and price limits of the outcomes of the Fair Work Commission’s 4 yearly review of modern awards—</w:t>
      </w:r>
      <w:r w:rsidRPr="008F291A">
        <w:rPr>
          <w:i/>
          <w:iCs/>
        </w:rPr>
        <w:t>Social, Community, Home Care and Disability Services Industry Award 2010</w:t>
      </w:r>
      <w:r w:rsidRPr="00DF0C3D">
        <w:t xml:space="preserve"> (AM2018/26). This Working Group was also tasked with reviewing the general pricing arrangements (including the rules governing billing for non-face-to-face supports, travel and </w:t>
      </w:r>
      <w:r w:rsidR="004D178E">
        <w:t xml:space="preserve">short notice </w:t>
      </w:r>
      <w:r w:rsidRPr="00DF0C3D">
        <w:t>cancellations).</w:t>
      </w:r>
    </w:p>
    <w:p w14:paraId="3B65294C" w14:textId="5E0B2977" w:rsidR="00FF47D9" w:rsidRPr="00DF0C3D" w:rsidRDefault="00FF47D9" w:rsidP="00FF47D9">
      <w:pPr>
        <w:pStyle w:val="DotPoint"/>
        <w:numPr>
          <w:ilvl w:val="0"/>
          <w:numId w:val="1"/>
        </w:numPr>
      </w:pPr>
      <w:r w:rsidRPr="00DF0C3D">
        <w:t xml:space="preserve">Working Group 2 (Quality and Safeguard Costs) was established to assist the </w:t>
      </w:r>
      <w:r w:rsidR="004D178E">
        <w:t>NDIA</w:t>
      </w:r>
      <w:r w:rsidR="004D178E" w:rsidRPr="00DF0C3D">
        <w:t xml:space="preserve"> </w:t>
      </w:r>
      <w:r w:rsidRPr="00DF0C3D">
        <w:t>to examine the costs of registering with the NDIS Quality and Safeguards Commission and the costs associated with ensuring quality and safety of supports for people with disability are appropriately accounted for in the pricing arrangements for core and capacity building supports.</w:t>
      </w:r>
    </w:p>
    <w:p w14:paraId="32EE2F30" w14:textId="6B1BCA62" w:rsidR="00FF47D9" w:rsidRPr="00DF0C3D" w:rsidRDefault="00FF47D9" w:rsidP="00FF47D9">
      <w:pPr>
        <w:pStyle w:val="DotPoint"/>
        <w:numPr>
          <w:ilvl w:val="0"/>
          <w:numId w:val="1"/>
        </w:numPr>
      </w:pPr>
      <w:r w:rsidRPr="00DF0C3D">
        <w:rPr>
          <w:rFonts w:cstheme="minorHAnsi"/>
        </w:rPr>
        <w:t xml:space="preserve">Working Group 3 (Group Pricing Arrangements for Core Supports) was established to assist the </w:t>
      </w:r>
      <w:r w:rsidR="004D178E">
        <w:t>NDIA</w:t>
      </w:r>
      <w:r w:rsidR="004D178E" w:rsidRPr="00DF0C3D">
        <w:t xml:space="preserve"> </w:t>
      </w:r>
      <w:r w:rsidRPr="00DF0C3D">
        <w:rPr>
          <w:rFonts w:cstheme="minorHAnsi"/>
        </w:rPr>
        <w:t xml:space="preserve">to identify </w:t>
      </w:r>
      <w:r w:rsidRPr="00DF0C3D">
        <w:t>any unintended consequences of the new pricing arrangements for group-based community participation supports that were introduced on 1 July 2020, including the extent to which the arrangements impact on overhead costs and administrative complexity for providers and participants.</w:t>
      </w:r>
    </w:p>
    <w:p w14:paraId="76951176" w14:textId="729A54C9" w:rsidR="00FF47D9" w:rsidRPr="00DF0C3D" w:rsidRDefault="00FF47D9" w:rsidP="00FF47D9">
      <w:pPr>
        <w:pStyle w:val="DotPoint"/>
        <w:numPr>
          <w:ilvl w:val="0"/>
          <w:numId w:val="1"/>
        </w:numPr>
      </w:pPr>
      <w:r w:rsidRPr="00DF0C3D">
        <w:t xml:space="preserve">Working Group 4 (Temporary Transformation Payment) was established to assist the </w:t>
      </w:r>
      <w:r w:rsidR="004D178E">
        <w:t>NDIA</w:t>
      </w:r>
      <w:r w:rsidR="004D178E" w:rsidRPr="00DF0C3D">
        <w:t xml:space="preserve"> </w:t>
      </w:r>
      <w:r w:rsidRPr="00DF0C3D">
        <w:t>to examine the extent to which the Temporary Transformation Payment arrangements have achieved their purpose and continue to provide value for money.</w:t>
      </w:r>
    </w:p>
    <w:p w14:paraId="4FCBD194" w14:textId="44FE640C" w:rsidR="00FF47D9" w:rsidRPr="00DF0C3D" w:rsidRDefault="00FF47D9" w:rsidP="00FF47D9">
      <w:pPr>
        <w:pStyle w:val="DotPoint"/>
        <w:numPr>
          <w:ilvl w:val="0"/>
          <w:numId w:val="1"/>
        </w:numPr>
      </w:pPr>
      <w:r w:rsidRPr="00DF0C3D">
        <w:t xml:space="preserve">Working Group 5 (Therapy Supports) was established to assist the </w:t>
      </w:r>
      <w:r w:rsidR="004D178E">
        <w:t>NDIA</w:t>
      </w:r>
      <w:r w:rsidR="004D178E" w:rsidRPr="00DF0C3D">
        <w:t xml:space="preserve"> </w:t>
      </w:r>
      <w:r w:rsidRPr="00DF0C3D">
        <w:t>to examine the extent of competition in the market for therapy supports and options to improve the effectiveness and efficiency of those supports.</w:t>
      </w:r>
    </w:p>
    <w:p w14:paraId="59340264" w14:textId="745C6DB4" w:rsidR="00FF47D9" w:rsidRPr="00DF0C3D" w:rsidRDefault="00FF47D9" w:rsidP="00FF47D9">
      <w:pPr>
        <w:pStyle w:val="DotPoint"/>
        <w:numPr>
          <w:ilvl w:val="0"/>
          <w:numId w:val="1"/>
        </w:numPr>
      </w:pPr>
      <w:r w:rsidRPr="00DF0C3D">
        <w:t xml:space="preserve">Working Group 6 (Nursing Supports) was established to assist the </w:t>
      </w:r>
      <w:r w:rsidR="004D178E">
        <w:t>NDIA</w:t>
      </w:r>
      <w:r w:rsidR="004D178E" w:rsidRPr="00DF0C3D">
        <w:t xml:space="preserve"> </w:t>
      </w:r>
      <w:r w:rsidRPr="00DF0C3D">
        <w:t>to examine the extent of competition in the market for nursing supports and options to improve the effectiveness and efficiency of those supports.</w:t>
      </w:r>
    </w:p>
    <w:p w14:paraId="3B4C982F" w14:textId="59D639B8" w:rsidR="00FF47D9" w:rsidRPr="00DF0C3D" w:rsidRDefault="00FF47D9" w:rsidP="00FF47D9">
      <w:pPr>
        <w:pStyle w:val="DotPoint"/>
        <w:numPr>
          <w:ilvl w:val="0"/>
          <w:numId w:val="1"/>
        </w:numPr>
      </w:pPr>
      <w:r w:rsidRPr="00DF0C3D">
        <w:lastRenderedPageBreak/>
        <w:t xml:space="preserve">Working Group 7 (Plan Management) was established to assist the </w:t>
      </w:r>
      <w:r w:rsidR="004D178E">
        <w:t>NDIA</w:t>
      </w:r>
      <w:r w:rsidR="004D178E" w:rsidRPr="00DF0C3D">
        <w:t xml:space="preserve"> </w:t>
      </w:r>
      <w:r w:rsidRPr="00DF0C3D">
        <w:t>to examine the costs of delivering plan management supports and the appropriate pricing arrangements for those supports.</w:t>
      </w:r>
    </w:p>
    <w:p w14:paraId="04772576" w14:textId="5C5290D9" w:rsidR="00FF47D9" w:rsidRPr="00DF0C3D" w:rsidRDefault="00FF47D9" w:rsidP="00FF47D9">
      <w:pPr>
        <w:pStyle w:val="DotPoint"/>
        <w:numPr>
          <w:ilvl w:val="0"/>
          <w:numId w:val="1"/>
        </w:numPr>
      </w:pPr>
      <w:r w:rsidRPr="00DF0C3D">
        <w:t xml:space="preserve">Working Group 8 (Support Coordination) was established to assist the </w:t>
      </w:r>
      <w:r w:rsidR="004D178E">
        <w:t>NDIA</w:t>
      </w:r>
      <w:r w:rsidR="004D178E" w:rsidRPr="00DF0C3D">
        <w:t xml:space="preserve"> </w:t>
      </w:r>
      <w:r w:rsidRPr="00DF0C3D">
        <w:t>to examine the costs of delivering support coordination and the appropriate pricing arrangements for those supports.</w:t>
      </w:r>
    </w:p>
    <w:p w14:paraId="69E4BFEF" w14:textId="7804D153" w:rsidR="00FF47D9" w:rsidRPr="00DF0C3D" w:rsidRDefault="00FF47D9" w:rsidP="00FF47D9">
      <w:pPr>
        <w:pStyle w:val="DotPoint"/>
        <w:numPr>
          <w:ilvl w:val="0"/>
          <w:numId w:val="1"/>
        </w:numPr>
      </w:pPr>
      <w:r w:rsidRPr="00DF0C3D">
        <w:t xml:space="preserve">Working Group 9 (Regional and Remote Supports) was established to assist the </w:t>
      </w:r>
      <w:r w:rsidR="004D178E">
        <w:t>NDIA</w:t>
      </w:r>
      <w:r w:rsidR="004D178E" w:rsidRPr="00DF0C3D">
        <w:t xml:space="preserve"> </w:t>
      </w:r>
      <w:r w:rsidRPr="00DF0C3D">
        <w:t>to examine the costs of delivering supports in regional and remote areas, and arrangements to ensure access to supports for participants living in those areas.</w:t>
      </w:r>
    </w:p>
    <w:p w14:paraId="07A42A24" w14:textId="0922904A" w:rsidR="00FF47D9" w:rsidRPr="00DF0C3D" w:rsidRDefault="00FF47D9" w:rsidP="00FF47D9">
      <w:pPr>
        <w:pStyle w:val="DotPoint"/>
        <w:numPr>
          <w:ilvl w:val="0"/>
          <w:numId w:val="1"/>
        </w:numPr>
      </w:pPr>
      <w:r w:rsidRPr="00DF0C3D">
        <w:t xml:space="preserve">Working Group 10 (Queensland) was established to assist the </w:t>
      </w:r>
      <w:r w:rsidR="004D178E">
        <w:t>NDIA</w:t>
      </w:r>
      <w:r w:rsidR="004D178E" w:rsidRPr="00DF0C3D">
        <w:t xml:space="preserve"> </w:t>
      </w:r>
      <w:r w:rsidRPr="00DF0C3D">
        <w:t>to examine the costs of delivering supports in Queensland relative to other states and territories.</w:t>
      </w:r>
    </w:p>
    <w:p w14:paraId="3FF15349" w14:textId="1990A558" w:rsidR="00FF47D9" w:rsidRPr="00DF0C3D" w:rsidRDefault="00FF47D9" w:rsidP="00FF47D9">
      <w:pPr>
        <w:pStyle w:val="DotPoint"/>
        <w:numPr>
          <w:ilvl w:val="0"/>
          <w:numId w:val="1"/>
        </w:numPr>
      </w:pPr>
      <w:r w:rsidRPr="00DF0C3D">
        <w:t xml:space="preserve">Working Group 11 (South Australia) was established to assist the </w:t>
      </w:r>
      <w:r w:rsidR="004D178E">
        <w:t>NDIA</w:t>
      </w:r>
      <w:r w:rsidR="004D178E" w:rsidRPr="00DF0C3D">
        <w:t xml:space="preserve"> </w:t>
      </w:r>
      <w:r w:rsidRPr="00DF0C3D">
        <w:t>to examine the costs of delivering supports in South Australia relative to other states and territories.</w:t>
      </w:r>
    </w:p>
    <w:p w14:paraId="2814F7CE" w14:textId="28BCA0A7" w:rsidR="00FF47D9" w:rsidRPr="00DF0C3D" w:rsidRDefault="00FF47D9" w:rsidP="00FF47D9">
      <w:pPr>
        <w:pStyle w:val="DotPoint"/>
        <w:numPr>
          <w:ilvl w:val="0"/>
          <w:numId w:val="1"/>
        </w:numPr>
      </w:pPr>
      <w:r w:rsidRPr="00DF0C3D">
        <w:t xml:space="preserve">Working Group 12 (Western Australia) was established to assist the </w:t>
      </w:r>
      <w:r w:rsidR="004D178E">
        <w:t>NDIA</w:t>
      </w:r>
      <w:r w:rsidR="004D178E" w:rsidRPr="00DF0C3D">
        <w:t xml:space="preserve"> </w:t>
      </w:r>
      <w:r w:rsidRPr="00DF0C3D">
        <w:t>to examine the costs of delivering supports in Western Australia relative to other states and territories.</w:t>
      </w:r>
    </w:p>
    <w:p w14:paraId="47735CF9" w14:textId="77777777" w:rsidR="00FF47D9" w:rsidRPr="00DF0C3D" w:rsidRDefault="00FF47D9" w:rsidP="00FF47D9">
      <w:r w:rsidRPr="00DF0C3D">
        <w:t>Some 249 individuals from 136 organisations participated in the working groups (see Appendix B). The working groups each met by videoconference on several occasions between November 2021 and March 2022.</w:t>
      </w:r>
    </w:p>
    <w:p w14:paraId="2FC28CB5" w14:textId="02686306" w:rsidR="00FF47D9" w:rsidRPr="00DF0C3D" w:rsidRDefault="00FF47D9" w:rsidP="00FF47D9">
      <w:r w:rsidRPr="00DF0C3D">
        <w:t>Individual consultations were also held with major providers and peak bodies, including National Disability Services, Ability First</w:t>
      </w:r>
      <w:r w:rsidR="005C6711">
        <w:t xml:space="preserve"> Australia</w:t>
      </w:r>
      <w:r w:rsidRPr="00DF0C3D">
        <w:t>, Alliance 20, Council of Regional Disability Services, Disability Intermediaries Australia and Allied Health Professions Australia.</w:t>
      </w:r>
    </w:p>
    <w:p w14:paraId="559CC3D5" w14:textId="77777777" w:rsidR="00FF47D9" w:rsidRPr="00DF0C3D" w:rsidRDefault="00FF47D9" w:rsidP="00FF47D9">
      <w:pPr>
        <w:pStyle w:val="Heading3"/>
      </w:pPr>
      <w:r w:rsidRPr="00DF0C3D">
        <w:t>Participant Reference Group</w:t>
      </w:r>
    </w:p>
    <w:p w14:paraId="7A11B88A" w14:textId="5A779D1A" w:rsidR="00FF47D9" w:rsidRPr="00DF0C3D" w:rsidRDefault="00FF47D9" w:rsidP="00FF47D9">
      <w:r w:rsidRPr="00DF0C3D">
        <w:t xml:space="preserve">The NDIA’s Participant Reference Group was consulted about the Pricing Arrangements and Price Limits at </w:t>
      </w:r>
      <w:r w:rsidR="004D178E">
        <w:t>its</w:t>
      </w:r>
      <w:r w:rsidRPr="00DF0C3D">
        <w:t xml:space="preserve"> April monthly meeting. Members of the Participant Reference Group were asked about whether they had heard of the </w:t>
      </w:r>
      <w:r w:rsidR="004D178E">
        <w:rPr>
          <w:i/>
        </w:rPr>
        <w:t xml:space="preserve">NDIS </w:t>
      </w:r>
      <w:r w:rsidRPr="00DF0C3D">
        <w:rPr>
          <w:i/>
        </w:rPr>
        <w:t>Pricing Arrangements and Price Limits</w:t>
      </w:r>
      <w:r w:rsidRPr="00DF0C3D">
        <w:t xml:space="preserve">, whether they could find all of the pricing information they sought in it, and whether it was useful in their dealings with providers. Members were also asked for suggestions to improve the NDIA’s presentation of the </w:t>
      </w:r>
      <w:r w:rsidR="004D178E">
        <w:rPr>
          <w:i/>
        </w:rPr>
        <w:t xml:space="preserve">NDIS </w:t>
      </w:r>
      <w:r w:rsidRPr="00DF0C3D">
        <w:rPr>
          <w:i/>
        </w:rPr>
        <w:t>Pricing Arrangements and Price Limits</w:t>
      </w:r>
      <w:r w:rsidRPr="00DF0C3D">
        <w:t>, as well as suggestions about what other pricing information would be useful and who should provide it.</w:t>
      </w:r>
    </w:p>
    <w:p w14:paraId="14E17122" w14:textId="77777777" w:rsidR="00FF47D9" w:rsidRPr="00DF0C3D" w:rsidRDefault="00FF47D9" w:rsidP="00FF47D9">
      <w:pPr>
        <w:pStyle w:val="Heading3"/>
      </w:pPr>
      <w:r w:rsidRPr="00DF0C3D">
        <w:t>Consultations with other insurers and funding schemes</w:t>
      </w:r>
    </w:p>
    <w:p w14:paraId="27BDE784" w14:textId="45EBF637" w:rsidR="00FF47D9" w:rsidRPr="00DF0C3D" w:rsidRDefault="00FF47D9" w:rsidP="00FF47D9">
      <w:r w:rsidRPr="00DF0C3D">
        <w:t xml:space="preserve">Information was also sought from representatives of the following Australian </w:t>
      </w:r>
      <w:r w:rsidR="004D178E">
        <w:t xml:space="preserve">Government and state/territory government </w:t>
      </w:r>
      <w:r w:rsidRPr="00DF0C3D">
        <w:t>statutory insurance schemes to better understand their pricing arrangements and price setting methodologies:</w:t>
      </w:r>
    </w:p>
    <w:p w14:paraId="3B677557" w14:textId="77777777" w:rsidR="00FF47D9" w:rsidRPr="00DF0C3D" w:rsidRDefault="00FF47D9" w:rsidP="00FF47D9">
      <w:pPr>
        <w:pStyle w:val="DotPoint"/>
        <w:numPr>
          <w:ilvl w:val="0"/>
          <w:numId w:val="1"/>
        </w:numPr>
      </w:pPr>
      <w:r w:rsidRPr="00DF0C3D">
        <w:t>New South Wales State Insurance Regulatory Authority (SIRA).</w:t>
      </w:r>
      <w:r w:rsidRPr="00DF0C3D">
        <w:rPr>
          <w:rStyle w:val="EndnoteReference"/>
        </w:rPr>
        <w:endnoteReference w:id="6"/>
      </w:r>
    </w:p>
    <w:p w14:paraId="0B0D61E7" w14:textId="77777777" w:rsidR="00FF47D9" w:rsidRPr="00DF0C3D" w:rsidRDefault="00FF47D9" w:rsidP="00FF47D9">
      <w:pPr>
        <w:pStyle w:val="DotPoint"/>
        <w:numPr>
          <w:ilvl w:val="0"/>
          <w:numId w:val="1"/>
        </w:numPr>
      </w:pPr>
      <w:r w:rsidRPr="00DF0C3D">
        <w:t>icare (New South Wales).</w:t>
      </w:r>
      <w:r w:rsidRPr="00DF0C3D">
        <w:rPr>
          <w:rStyle w:val="EndnoteReference"/>
        </w:rPr>
        <w:endnoteReference w:id="7"/>
      </w:r>
    </w:p>
    <w:p w14:paraId="1B717F7C" w14:textId="77777777" w:rsidR="00FF47D9" w:rsidRPr="00DF0C3D" w:rsidRDefault="00FF47D9" w:rsidP="00FF47D9">
      <w:pPr>
        <w:pStyle w:val="DotPoint"/>
        <w:numPr>
          <w:ilvl w:val="0"/>
          <w:numId w:val="1"/>
        </w:numPr>
      </w:pPr>
      <w:r w:rsidRPr="00DF0C3D">
        <w:t>WorkSafe Victoria.</w:t>
      </w:r>
      <w:r w:rsidRPr="00DF0C3D">
        <w:rPr>
          <w:rStyle w:val="EndnoteReference"/>
        </w:rPr>
        <w:endnoteReference w:id="8"/>
      </w:r>
    </w:p>
    <w:p w14:paraId="6C348419" w14:textId="77777777" w:rsidR="00FF47D9" w:rsidRPr="00DF0C3D" w:rsidRDefault="00FF47D9" w:rsidP="00FF47D9">
      <w:pPr>
        <w:pStyle w:val="DotPoint"/>
        <w:numPr>
          <w:ilvl w:val="0"/>
          <w:numId w:val="1"/>
        </w:numPr>
      </w:pPr>
      <w:r w:rsidRPr="00DF0C3D">
        <w:t>Victorian Transport Accident Commission (TAC).</w:t>
      </w:r>
      <w:r w:rsidRPr="00DF0C3D">
        <w:rPr>
          <w:rStyle w:val="EndnoteReference"/>
        </w:rPr>
        <w:endnoteReference w:id="9"/>
      </w:r>
    </w:p>
    <w:p w14:paraId="35BC9AEF" w14:textId="77777777" w:rsidR="00FF47D9" w:rsidRPr="00DF0C3D" w:rsidRDefault="00FF47D9" w:rsidP="00FF47D9">
      <w:pPr>
        <w:pStyle w:val="DotPoint"/>
        <w:numPr>
          <w:ilvl w:val="0"/>
          <w:numId w:val="1"/>
        </w:numPr>
      </w:pPr>
      <w:r w:rsidRPr="00DF0C3D">
        <w:t>Home and Community Care Program for Younger People (Victoria).</w:t>
      </w:r>
      <w:r w:rsidRPr="00DF0C3D">
        <w:rPr>
          <w:rStyle w:val="EndnoteReference"/>
        </w:rPr>
        <w:endnoteReference w:id="10"/>
      </w:r>
    </w:p>
    <w:p w14:paraId="1F909360" w14:textId="77777777" w:rsidR="00FF47D9" w:rsidRPr="00DF0C3D" w:rsidRDefault="00FF47D9" w:rsidP="00FF47D9">
      <w:pPr>
        <w:pStyle w:val="DotPoint"/>
        <w:numPr>
          <w:ilvl w:val="0"/>
          <w:numId w:val="1"/>
        </w:numPr>
      </w:pPr>
      <w:r w:rsidRPr="00DF0C3D">
        <w:t>Victims of Crime Assistance Tribunal (VOCAT) (Victoria)</w:t>
      </w:r>
      <w:r w:rsidRPr="00DF0C3D">
        <w:rPr>
          <w:rStyle w:val="EndnoteReference"/>
        </w:rPr>
        <w:endnoteReference w:id="11"/>
      </w:r>
    </w:p>
    <w:p w14:paraId="08728778" w14:textId="77777777" w:rsidR="00FF47D9" w:rsidRPr="00DF0C3D" w:rsidRDefault="00FF47D9" w:rsidP="00FF47D9">
      <w:pPr>
        <w:pStyle w:val="DotPoint"/>
        <w:numPr>
          <w:ilvl w:val="0"/>
          <w:numId w:val="1"/>
        </w:numPr>
      </w:pPr>
      <w:r w:rsidRPr="00DF0C3D">
        <w:lastRenderedPageBreak/>
        <w:t>WorkCover Queensland.</w:t>
      </w:r>
      <w:r w:rsidRPr="00DF0C3D">
        <w:rPr>
          <w:rStyle w:val="EndnoteReference"/>
        </w:rPr>
        <w:endnoteReference w:id="12"/>
      </w:r>
    </w:p>
    <w:p w14:paraId="2CC3C5E9" w14:textId="77777777" w:rsidR="00FF47D9" w:rsidRPr="00DF0C3D" w:rsidRDefault="00FF47D9" w:rsidP="00FF47D9">
      <w:pPr>
        <w:pStyle w:val="DotPoint"/>
        <w:numPr>
          <w:ilvl w:val="0"/>
          <w:numId w:val="1"/>
        </w:numPr>
      </w:pPr>
      <w:r w:rsidRPr="00DF0C3D">
        <w:t>National Injury Insurance Scheme Queensland.</w:t>
      </w:r>
      <w:r w:rsidRPr="00DF0C3D">
        <w:rPr>
          <w:rStyle w:val="EndnoteReference"/>
        </w:rPr>
        <w:endnoteReference w:id="13"/>
      </w:r>
    </w:p>
    <w:p w14:paraId="6D8C41C6" w14:textId="77777777" w:rsidR="00FF47D9" w:rsidRPr="00DF0C3D" w:rsidRDefault="00FF47D9" w:rsidP="00FF47D9">
      <w:pPr>
        <w:pStyle w:val="DotPoint"/>
        <w:numPr>
          <w:ilvl w:val="0"/>
          <w:numId w:val="1"/>
        </w:numPr>
      </w:pPr>
      <w:r w:rsidRPr="00DF0C3D">
        <w:t>WorkCover Western Australia.</w:t>
      </w:r>
      <w:r w:rsidRPr="00DF0C3D">
        <w:rPr>
          <w:rStyle w:val="EndnoteReference"/>
        </w:rPr>
        <w:endnoteReference w:id="14"/>
      </w:r>
    </w:p>
    <w:p w14:paraId="38C449BB" w14:textId="77777777" w:rsidR="00FF47D9" w:rsidRPr="00DF0C3D" w:rsidRDefault="00FF47D9" w:rsidP="00FF47D9">
      <w:pPr>
        <w:pStyle w:val="DotPoint"/>
        <w:numPr>
          <w:ilvl w:val="0"/>
          <w:numId w:val="1"/>
        </w:numPr>
      </w:pPr>
      <w:r w:rsidRPr="00DF0C3D">
        <w:t>Catastrophic Injuries Support Scheme (Western Australia).</w:t>
      </w:r>
      <w:r w:rsidRPr="00DF0C3D">
        <w:rPr>
          <w:rStyle w:val="EndnoteReference"/>
        </w:rPr>
        <w:endnoteReference w:id="15"/>
      </w:r>
    </w:p>
    <w:p w14:paraId="5D4D6E10" w14:textId="77777777" w:rsidR="00FF47D9" w:rsidRPr="00DF0C3D" w:rsidRDefault="00FF47D9" w:rsidP="00FF47D9">
      <w:pPr>
        <w:pStyle w:val="DotPoint"/>
        <w:numPr>
          <w:ilvl w:val="0"/>
          <w:numId w:val="1"/>
        </w:numPr>
      </w:pPr>
      <w:r w:rsidRPr="00DF0C3D">
        <w:t>Return to Work South Australia.</w:t>
      </w:r>
      <w:r w:rsidRPr="00DF0C3D">
        <w:rPr>
          <w:rStyle w:val="EndnoteReference"/>
        </w:rPr>
        <w:endnoteReference w:id="16"/>
      </w:r>
    </w:p>
    <w:p w14:paraId="7E844190" w14:textId="77777777" w:rsidR="00FF47D9" w:rsidRPr="00DF0C3D" w:rsidRDefault="00FF47D9" w:rsidP="00FF47D9">
      <w:pPr>
        <w:pStyle w:val="DotPoint"/>
        <w:numPr>
          <w:ilvl w:val="0"/>
          <w:numId w:val="1"/>
        </w:numPr>
      </w:pPr>
      <w:r w:rsidRPr="00DF0C3D">
        <w:t>Lifetime Support (South Australia).</w:t>
      </w:r>
      <w:r w:rsidRPr="00DF0C3D">
        <w:rPr>
          <w:rStyle w:val="EndnoteReference"/>
        </w:rPr>
        <w:endnoteReference w:id="17"/>
      </w:r>
    </w:p>
    <w:p w14:paraId="32D424C7" w14:textId="77777777" w:rsidR="00FF47D9" w:rsidRPr="00DF0C3D" w:rsidRDefault="00FF47D9" w:rsidP="00FF47D9">
      <w:pPr>
        <w:pStyle w:val="DotPoint"/>
        <w:numPr>
          <w:ilvl w:val="0"/>
          <w:numId w:val="1"/>
        </w:numPr>
      </w:pPr>
      <w:r w:rsidRPr="00DF0C3D">
        <w:t>Motor Accident Insurance Board (Tasmania).</w:t>
      </w:r>
      <w:r w:rsidRPr="00DF0C3D">
        <w:rPr>
          <w:rStyle w:val="EndnoteReference"/>
        </w:rPr>
        <w:endnoteReference w:id="18"/>
      </w:r>
    </w:p>
    <w:p w14:paraId="0F93BCB0" w14:textId="77777777" w:rsidR="00FF47D9" w:rsidRPr="00DF0C3D" w:rsidRDefault="00FF47D9" w:rsidP="00FF47D9">
      <w:pPr>
        <w:pStyle w:val="DotPoint"/>
        <w:numPr>
          <w:ilvl w:val="0"/>
          <w:numId w:val="1"/>
        </w:numPr>
      </w:pPr>
      <w:r w:rsidRPr="00DF0C3D">
        <w:t>Lifetime Care and Support Scheme (Australian Capital Territory).</w:t>
      </w:r>
      <w:r w:rsidRPr="00DF0C3D">
        <w:rPr>
          <w:rStyle w:val="EndnoteReference"/>
        </w:rPr>
        <w:endnoteReference w:id="19"/>
      </w:r>
    </w:p>
    <w:p w14:paraId="31BA6FF9" w14:textId="77777777" w:rsidR="00FF47D9" w:rsidRPr="00DF0C3D" w:rsidRDefault="00FF47D9" w:rsidP="00FF47D9">
      <w:pPr>
        <w:pStyle w:val="DotPoint"/>
        <w:numPr>
          <w:ilvl w:val="0"/>
          <w:numId w:val="1"/>
        </w:numPr>
      </w:pPr>
      <w:r w:rsidRPr="00DF0C3D">
        <w:t>Motor Accidents Compensation Scheme (Northern Territory).</w:t>
      </w:r>
      <w:r w:rsidRPr="00DF0C3D">
        <w:rPr>
          <w:rStyle w:val="EndnoteReference"/>
        </w:rPr>
        <w:endnoteReference w:id="20"/>
      </w:r>
    </w:p>
    <w:p w14:paraId="58667A99" w14:textId="77777777" w:rsidR="00FF47D9" w:rsidRPr="00DF0C3D" w:rsidRDefault="00FF47D9" w:rsidP="00FF47D9">
      <w:pPr>
        <w:pStyle w:val="DotPoint"/>
        <w:numPr>
          <w:ilvl w:val="0"/>
          <w:numId w:val="1"/>
        </w:numPr>
      </w:pPr>
      <w:r w:rsidRPr="00DF0C3D">
        <w:t>Comcare.</w:t>
      </w:r>
      <w:r w:rsidRPr="00DF0C3D">
        <w:rPr>
          <w:rStyle w:val="EndnoteReference"/>
        </w:rPr>
        <w:endnoteReference w:id="21"/>
      </w:r>
    </w:p>
    <w:p w14:paraId="6E7A22EF" w14:textId="77777777" w:rsidR="00FF47D9" w:rsidRPr="00DF0C3D" w:rsidRDefault="00FF47D9" w:rsidP="00FF47D9">
      <w:r w:rsidRPr="00DF0C3D">
        <w:t>Consultations were also held with:</w:t>
      </w:r>
    </w:p>
    <w:p w14:paraId="5E9B257B" w14:textId="54199A4E" w:rsidR="00FF47D9" w:rsidRPr="00DF0C3D" w:rsidRDefault="00FF47D9" w:rsidP="00FF47D9">
      <w:pPr>
        <w:pStyle w:val="DotPoint"/>
        <w:numPr>
          <w:ilvl w:val="0"/>
          <w:numId w:val="1"/>
        </w:numPr>
      </w:pPr>
      <w:r w:rsidRPr="00DF0C3D">
        <w:t>Officers of the Australian Department of Health to better understand the pricing methodologies used in the Medical Benefits Scheme (MBS).</w:t>
      </w:r>
      <w:r w:rsidR="004D178E">
        <w:rPr>
          <w:rStyle w:val="EndnoteReference"/>
        </w:rPr>
        <w:endnoteReference w:id="22"/>
      </w:r>
    </w:p>
    <w:p w14:paraId="00F9C6DD" w14:textId="77777777" w:rsidR="00FF47D9" w:rsidRPr="00DF0C3D" w:rsidRDefault="00FF47D9" w:rsidP="00FF47D9">
      <w:pPr>
        <w:pStyle w:val="DotPoint"/>
        <w:numPr>
          <w:ilvl w:val="0"/>
          <w:numId w:val="1"/>
        </w:numPr>
      </w:pPr>
      <w:r w:rsidRPr="00DF0C3D">
        <w:t>Officers of the Australian Department of Health to better understand the pricing methodologies used in the Aged Care Program.</w:t>
      </w:r>
      <w:r w:rsidRPr="00DF0C3D">
        <w:rPr>
          <w:rStyle w:val="EndnoteReference"/>
        </w:rPr>
        <w:endnoteReference w:id="23"/>
      </w:r>
    </w:p>
    <w:p w14:paraId="094EC456" w14:textId="77777777" w:rsidR="00FF47D9" w:rsidRPr="00DF0C3D" w:rsidRDefault="00FF47D9" w:rsidP="00FF47D9">
      <w:pPr>
        <w:pStyle w:val="DotPoint"/>
        <w:numPr>
          <w:ilvl w:val="0"/>
          <w:numId w:val="1"/>
        </w:numPr>
      </w:pPr>
      <w:r w:rsidRPr="00DF0C3D">
        <w:t>Officers of the Australian Department of Veterans Affairs (DVA) to better understand the pricing methodologies used in the Community Nursing Program, the Veterans Home Care Program and the DVA’s general allied health fee schedule.</w:t>
      </w:r>
      <w:r w:rsidRPr="00DF0C3D">
        <w:rPr>
          <w:rStyle w:val="EndnoteReference"/>
        </w:rPr>
        <w:endnoteReference w:id="24"/>
      </w:r>
    </w:p>
    <w:p w14:paraId="2DCEC5A0" w14:textId="31BE8904" w:rsidR="00FF47D9" w:rsidRPr="00DF0C3D" w:rsidRDefault="00FF47D9" w:rsidP="00FF47D9">
      <w:r w:rsidRPr="00DF0C3D">
        <w:t xml:space="preserve">A comparative analysis of the pricing arrangements and price setting methodologies of the NDIS and these insurance schemes and </w:t>
      </w:r>
      <w:r w:rsidR="004D178E">
        <w:t xml:space="preserve">funding </w:t>
      </w:r>
      <w:r w:rsidRPr="00DF0C3D">
        <w:t>programs is at Appendix C.</w:t>
      </w:r>
    </w:p>
    <w:p w14:paraId="70805ACF" w14:textId="77777777" w:rsidR="00FF47D9" w:rsidRPr="00DF0C3D" w:rsidRDefault="00FF47D9" w:rsidP="00FF47D9">
      <w:pPr>
        <w:pStyle w:val="Heading3"/>
      </w:pPr>
      <w:r w:rsidRPr="00DF0C3D">
        <w:t>Consultations with Government</w:t>
      </w:r>
    </w:p>
    <w:p w14:paraId="0728AAEE" w14:textId="77777777" w:rsidR="00FF47D9" w:rsidRPr="00DF0C3D" w:rsidRDefault="00FF47D9" w:rsidP="00FF47D9">
      <w:r w:rsidRPr="00DF0C3D">
        <w:t>The NDIA also consulted through submissions and the working groups with state and territory governments, including on the economic conditions in their states and their implications for the disability sector.</w:t>
      </w:r>
    </w:p>
    <w:p w14:paraId="3E3221BC" w14:textId="77777777" w:rsidR="00FF47D9" w:rsidRPr="00DF0C3D" w:rsidRDefault="00FF47D9" w:rsidP="00FF47D9">
      <w:r w:rsidRPr="00DF0C3D">
        <w:t>The NDIA also met with:</w:t>
      </w:r>
    </w:p>
    <w:p w14:paraId="244508C2" w14:textId="77777777" w:rsidR="00FF47D9" w:rsidRPr="00DF0C3D" w:rsidRDefault="00FF47D9" w:rsidP="00FF47D9">
      <w:pPr>
        <w:pStyle w:val="DotPoint"/>
        <w:numPr>
          <w:ilvl w:val="0"/>
          <w:numId w:val="1"/>
        </w:numPr>
      </w:pPr>
      <w:r w:rsidRPr="00DF0C3D">
        <w:t>The Chief Allied Health Officer in the Australian Department of Health on whole-of-government initiatives with respect to allied health.</w:t>
      </w:r>
    </w:p>
    <w:p w14:paraId="076DBDB1" w14:textId="77777777" w:rsidR="00FF47D9" w:rsidRPr="00DF0C3D" w:rsidRDefault="00FF47D9" w:rsidP="00FF47D9">
      <w:pPr>
        <w:pStyle w:val="DotPoint"/>
        <w:numPr>
          <w:ilvl w:val="0"/>
          <w:numId w:val="1"/>
        </w:numPr>
      </w:pPr>
      <w:r w:rsidRPr="00DF0C3D">
        <w:t>The National Skills Commission on employment trends and projections for disability workers, nurses and allied health professionals.</w:t>
      </w:r>
    </w:p>
    <w:p w14:paraId="1812E028" w14:textId="77777777" w:rsidR="00FF47D9" w:rsidRPr="00DF0C3D" w:rsidRDefault="00FF47D9" w:rsidP="00FF47D9">
      <w:pPr>
        <w:pStyle w:val="DotPoint"/>
        <w:numPr>
          <w:ilvl w:val="0"/>
          <w:numId w:val="1"/>
        </w:numPr>
      </w:pPr>
      <w:r w:rsidRPr="00DF0C3D">
        <w:t>The NDIS Quality and Safeguards Commission on quality and safeguarding costs.</w:t>
      </w:r>
    </w:p>
    <w:p w14:paraId="272E227E" w14:textId="77777777" w:rsidR="00FF47D9" w:rsidRPr="00DF0C3D" w:rsidRDefault="00FF47D9" w:rsidP="00FF47D9">
      <w:pPr>
        <w:pStyle w:val="DotPoint"/>
        <w:numPr>
          <w:ilvl w:val="0"/>
          <w:numId w:val="1"/>
        </w:numPr>
      </w:pPr>
      <w:r w:rsidRPr="00DF0C3D">
        <w:t>The Australian Department of Social Services on pricing and scheme policy.</w:t>
      </w:r>
    </w:p>
    <w:p w14:paraId="7C3D6135" w14:textId="77777777" w:rsidR="00FF47D9" w:rsidRPr="00DF0C3D" w:rsidRDefault="00FF47D9" w:rsidP="00FF47D9">
      <w:pPr>
        <w:pStyle w:val="Heading2"/>
      </w:pPr>
      <w:bookmarkStart w:id="20" w:name="_Toc96249378"/>
      <w:bookmarkStart w:id="21" w:name="_Toc102744284"/>
      <w:bookmarkStart w:id="22" w:name="_Toc106272554"/>
      <w:r w:rsidRPr="00DF0C3D">
        <w:t>Financial Benchmarking</w:t>
      </w:r>
      <w:bookmarkEnd w:id="20"/>
      <w:r w:rsidRPr="00DF0C3D">
        <w:t xml:space="preserve"> Survey</w:t>
      </w:r>
      <w:bookmarkEnd w:id="21"/>
      <w:bookmarkEnd w:id="22"/>
    </w:p>
    <w:p w14:paraId="59C72CCE" w14:textId="1B148E2A" w:rsidR="00FF47D9" w:rsidRPr="00DF0C3D" w:rsidRDefault="00FF47D9" w:rsidP="00FF47D9">
      <w:r w:rsidRPr="00DF0C3D">
        <w:t xml:space="preserve">Deloitte Access Economics were engaged by the </w:t>
      </w:r>
      <w:r w:rsidR="004D178E">
        <w:t>NDIA</w:t>
      </w:r>
      <w:r w:rsidRPr="00DF0C3D">
        <w:t xml:space="preserve"> to conduct a financial benchmarking survey of providers and to ana</w:t>
      </w:r>
      <w:r w:rsidR="006759AF" w:rsidRPr="00DF0C3D">
        <w:t xml:space="preserve">lyse the results of the survey. </w:t>
      </w:r>
      <w:r w:rsidRPr="00DF0C3D">
        <w:t xml:space="preserve">This was the sixth annual financial benchmarking study commissioned by the </w:t>
      </w:r>
      <w:r w:rsidR="004D178E">
        <w:t>NDIA</w:t>
      </w:r>
      <w:r w:rsidRPr="00DF0C3D">
        <w:t xml:space="preserve">. Details of the previous financial benchmarking studies are available on the NDIS </w:t>
      </w:r>
      <w:hyperlink r:id="rId24" w:history="1">
        <w:r w:rsidRPr="00DF0C3D">
          <w:rPr>
            <w:rStyle w:val="Hyperlink"/>
          </w:rPr>
          <w:t>website</w:t>
        </w:r>
      </w:hyperlink>
      <w:r w:rsidRPr="00DF0C3D">
        <w:t>.</w:t>
      </w:r>
    </w:p>
    <w:p w14:paraId="490ED318" w14:textId="77777777" w:rsidR="00FF47D9" w:rsidRPr="00DF0C3D" w:rsidRDefault="00FF47D9" w:rsidP="00FF47D9">
      <w:r w:rsidRPr="00DF0C3D">
        <w:lastRenderedPageBreak/>
        <w:t>The survey was sent to all registered providers who were enrolled in one or more of the following registration groups: High Intensity Daily Personal Activities (0104), Daily Personal Activities (0107), Assistance with Daily Life Tasks in a Group of Shared Living Arrangement (SIL) (0115), Assistance to Access Community, Social and Recreational Activities (0125), Employment Supports (0133) and Group and Centre Based Activities (0136).</w:t>
      </w:r>
    </w:p>
    <w:p w14:paraId="58C52E03" w14:textId="77777777" w:rsidR="00FF47D9" w:rsidRPr="00DF0C3D" w:rsidRDefault="00FF47D9" w:rsidP="00FF47D9">
      <w:r w:rsidRPr="00DF0C3D">
        <w:t>A total of 6,811 registered providers were invited to take part in the survey. This included 1,580 providers who had claimed for one or more Temporary Transformation Payment support items in 2019-20. These providers were required to take part in the survey as part of the eligibility criteria for the Temporary Transformation Payment.</w:t>
      </w:r>
    </w:p>
    <w:p w14:paraId="1F831151" w14:textId="77777777" w:rsidR="00FF47D9" w:rsidRPr="00DF0C3D" w:rsidRDefault="00FF47D9" w:rsidP="00FF47D9">
      <w:r w:rsidRPr="00DF0C3D">
        <w:t xml:space="preserve">Over the 10-week fielding period, from 29 November 2021 to 4 February 2022, a total of 1,043 responses were submitted online. These responses were then combined with 46 additional responses received through Ability Roundtable, creating a total survey sample of 1,089 submissions. </w:t>
      </w:r>
    </w:p>
    <w:p w14:paraId="6BBFC04E" w14:textId="77777777" w:rsidR="006759AF" w:rsidRPr="00DF0C3D" w:rsidRDefault="00FF47D9" w:rsidP="00FF47D9">
      <w:r w:rsidRPr="00DF0C3D">
        <w:t xml:space="preserve">A further 1,196 responses were in progress at the closing date of the survey. However, these responses were not included in the analysis as they did not contain sufficient information to add value to the analysis. Of these in-progress responses, 66% did not have any details entered meaning providers exited the survey before completing any questions. A further 10% of responses were a duplicate in that the provider details entered matched a survey return that was already submitted. </w:t>
      </w:r>
    </w:p>
    <w:p w14:paraId="023C1D4E" w14:textId="2A8E36B3" w:rsidR="00FF47D9" w:rsidRPr="00DF0C3D" w:rsidRDefault="00FF47D9" w:rsidP="00FF47D9">
      <w:r w:rsidRPr="00DF0C3D">
        <w:t xml:space="preserve">Summary results of the Benchmarking Survey are included in Appendix D and </w:t>
      </w:r>
      <w:r w:rsidR="006759AF" w:rsidRPr="00DF0C3D">
        <w:t xml:space="preserve">are </w:t>
      </w:r>
      <w:r w:rsidRPr="00DF0C3D">
        <w:t>drawn on for the relevant chapters of this report.</w:t>
      </w:r>
    </w:p>
    <w:p w14:paraId="573CFABF" w14:textId="77777777" w:rsidR="00FF47D9" w:rsidRPr="00DF0C3D" w:rsidRDefault="00FF47D9" w:rsidP="00FF47D9">
      <w:pPr>
        <w:pStyle w:val="Heading2"/>
      </w:pPr>
      <w:bookmarkStart w:id="23" w:name="_Toc96249379"/>
      <w:bookmarkStart w:id="24" w:name="_Toc102744285"/>
      <w:bookmarkStart w:id="25" w:name="_Toc106272555"/>
      <w:r w:rsidRPr="00DF0C3D">
        <w:t>Desktop Research</w:t>
      </w:r>
      <w:bookmarkEnd w:id="23"/>
      <w:bookmarkEnd w:id="24"/>
      <w:bookmarkEnd w:id="25"/>
    </w:p>
    <w:p w14:paraId="596C612E" w14:textId="7605888B" w:rsidR="00FF47D9" w:rsidRPr="00DF0C3D" w:rsidRDefault="006759AF" w:rsidP="00FF47D9">
      <w:r w:rsidRPr="00DF0C3D">
        <w:t>R</w:t>
      </w:r>
      <w:r w:rsidR="00FF47D9" w:rsidRPr="00DF0C3D">
        <w:t xml:space="preserve">esearch </w:t>
      </w:r>
      <w:r w:rsidRPr="00DF0C3D">
        <w:t xml:space="preserve">was also undertaken </w:t>
      </w:r>
      <w:r w:rsidR="00FF47D9" w:rsidRPr="00DF0C3D">
        <w:t>into:</w:t>
      </w:r>
    </w:p>
    <w:p w14:paraId="2DD912DB" w14:textId="77777777" w:rsidR="00FF47D9" w:rsidRPr="00DF0C3D" w:rsidRDefault="00FF47D9" w:rsidP="00FF47D9">
      <w:pPr>
        <w:pStyle w:val="DotPoint"/>
        <w:numPr>
          <w:ilvl w:val="0"/>
          <w:numId w:val="1"/>
        </w:numPr>
      </w:pPr>
      <w:r w:rsidRPr="00DF0C3D">
        <w:t xml:space="preserve">The impact of the changes to the </w:t>
      </w:r>
      <w:r w:rsidRPr="008F291A">
        <w:rPr>
          <w:i/>
          <w:iCs/>
        </w:rPr>
        <w:t>Social, Community, Home Care and Disability Services Industry Award 2010</w:t>
      </w:r>
      <w:r w:rsidRPr="00DF0C3D">
        <w:t xml:space="preserve"> that will come into effect on 1 July 2022.</w:t>
      </w:r>
    </w:p>
    <w:p w14:paraId="7BB519AC" w14:textId="77777777" w:rsidR="00FF47D9" w:rsidRPr="00DF0C3D" w:rsidRDefault="00FF47D9" w:rsidP="00FF47D9">
      <w:pPr>
        <w:pStyle w:val="DotPoint"/>
        <w:numPr>
          <w:ilvl w:val="0"/>
          <w:numId w:val="1"/>
        </w:numPr>
      </w:pPr>
      <w:r w:rsidRPr="00DF0C3D">
        <w:t>The private market for the provision of therapy supports, including the construction and analysis of a database of private billing rates for allied health.</w:t>
      </w:r>
    </w:p>
    <w:p w14:paraId="6DA6CB93" w14:textId="77777777" w:rsidR="00FF47D9" w:rsidRPr="00DF0C3D" w:rsidRDefault="00FF47D9" w:rsidP="00FF47D9">
      <w:pPr>
        <w:pStyle w:val="DotPoint"/>
        <w:numPr>
          <w:ilvl w:val="0"/>
          <w:numId w:val="1"/>
        </w:numPr>
      </w:pPr>
      <w:r w:rsidRPr="00DF0C3D">
        <w:t>The registration and qualification requirements for allied health professionals and therapists.</w:t>
      </w:r>
    </w:p>
    <w:p w14:paraId="32DCBC6A" w14:textId="77777777" w:rsidR="00FF47D9" w:rsidRPr="00DF0C3D" w:rsidRDefault="00FF47D9" w:rsidP="00FF47D9">
      <w:pPr>
        <w:pStyle w:val="DotPoint"/>
        <w:numPr>
          <w:ilvl w:val="0"/>
          <w:numId w:val="1"/>
        </w:numPr>
      </w:pPr>
      <w:r w:rsidRPr="00DF0C3D">
        <w:t>The private (aged care) market for the provision of nursing supports.</w:t>
      </w:r>
    </w:p>
    <w:p w14:paraId="59350BA4" w14:textId="77777777" w:rsidR="00FF47D9" w:rsidRPr="00DF0C3D" w:rsidRDefault="00FF47D9" w:rsidP="00FF47D9">
      <w:pPr>
        <w:pStyle w:val="DotPoint"/>
        <w:numPr>
          <w:ilvl w:val="0"/>
          <w:numId w:val="1"/>
        </w:numPr>
      </w:pPr>
      <w:r w:rsidRPr="00DF0C3D">
        <w:t>The private (aged care) market for the provision of personal care and assistance with daily living supports.</w:t>
      </w:r>
    </w:p>
    <w:p w14:paraId="630C8A50" w14:textId="77777777" w:rsidR="00FF47D9" w:rsidRPr="00DF0C3D" w:rsidRDefault="00FF47D9" w:rsidP="00FF47D9">
      <w:pPr>
        <w:pStyle w:val="DotPoint"/>
        <w:numPr>
          <w:ilvl w:val="0"/>
          <w:numId w:val="1"/>
        </w:numPr>
      </w:pPr>
      <w:r w:rsidRPr="00DF0C3D">
        <w:t>Detailed labour force and wage data for NDIS occupations and industries, and for related/comparable occupations and industries (for example, aged care).</w:t>
      </w:r>
    </w:p>
    <w:p w14:paraId="732302F0" w14:textId="77777777" w:rsidR="00FF47D9" w:rsidRPr="00DF0C3D" w:rsidRDefault="00FF47D9" w:rsidP="00FF47D9">
      <w:pPr>
        <w:pStyle w:val="DotPoint"/>
        <w:numPr>
          <w:ilvl w:val="0"/>
          <w:numId w:val="1"/>
        </w:numPr>
      </w:pPr>
      <w:r w:rsidRPr="00DF0C3D">
        <w:t>Public holiday provisions in the various jurisdictions.</w:t>
      </w:r>
    </w:p>
    <w:p w14:paraId="2134B643" w14:textId="77777777" w:rsidR="00FF47D9" w:rsidRPr="00DF0C3D" w:rsidRDefault="00FF47D9" w:rsidP="00FF47D9">
      <w:pPr>
        <w:pStyle w:val="DotPoint"/>
        <w:numPr>
          <w:ilvl w:val="0"/>
          <w:numId w:val="1"/>
        </w:numPr>
      </w:pPr>
      <w:r w:rsidRPr="00DF0C3D">
        <w:t>Workcover rates and legislative arrangements in the various jurisdictions.</w:t>
      </w:r>
    </w:p>
    <w:p w14:paraId="7E40F297" w14:textId="77777777" w:rsidR="00FF47D9" w:rsidRPr="00DF0C3D" w:rsidRDefault="00FF47D9" w:rsidP="00FF47D9">
      <w:pPr>
        <w:pStyle w:val="DotPoint"/>
        <w:numPr>
          <w:ilvl w:val="0"/>
          <w:numId w:val="1"/>
        </w:numPr>
      </w:pPr>
      <w:r w:rsidRPr="00DF0C3D">
        <w:t>Geographic classification systems.</w:t>
      </w:r>
    </w:p>
    <w:p w14:paraId="1CA78B49" w14:textId="77777777" w:rsidR="00FF47D9" w:rsidRPr="00DF0C3D" w:rsidRDefault="00FF47D9" w:rsidP="00FF47D9">
      <w:r w:rsidRPr="00DF0C3D">
        <w:t>The research is reported in the relevant chapters of this report.</w:t>
      </w:r>
    </w:p>
    <w:p w14:paraId="334AC360" w14:textId="77777777" w:rsidR="00D9450B" w:rsidRPr="00DF0C3D" w:rsidRDefault="00D9450B" w:rsidP="00D9450B">
      <w:pPr>
        <w:pStyle w:val="Heading3"/>
      </w:pPr>
      <w:bookmarkStart w:id="26" w:name="_Toc102744286"/>
      <w:r w:rsidRPr="00DF0C3D">
        <w:lastRenderedPageBreak/>
        <w:t>Pricing Reference Group</w:t>
      </w:r>
    </w:p>
    <w:p w14:paraId="5636051B" w14:textId="4931694C" w:rsidR="00D9450B" w:rsidRPr="00DF0C3D" w:rsidRDefault="004D71AC" w:rsidP="00D9450B">
      <w:r>
        <w:t>The work of the Annual Pricing R</w:t>
      </w:r>
      <w:r w:rsidR="00D9450B" w:rsidRPr="00DF0C3D">
        <w:t xml:space="preserve">eview was overseen by the NDIA’s Pricing Reference Group, which provides advice, through the </w:t>
      </w:r>
      <w:r>
        <w:t>Chief Executive Officer of the NDIA</w:t>
      </w:r>
      <w:r w:rsidR="00D9450B" w:rsidRPr="00DF0C3D">
        <w:t>, to the NDIA Board on price control arrangements for the NDIS. This is to ensure price regulation activities and decisions are coordinated to support the best possible outcomes for NDIS participants during the transition to a competitive market place.</w:t>
      </w:r>
      <w:r w:rsidR="00D458ED" w:rsidRPr="00DF0C3D">
        <w:rPr>
          <w:rStyle w:val="EndnoteReference"/>
        </w:rPr>
        <w:endnoteReference w:id="25"/>
      </w:r>
    </w:p>
    <w:p w14:paraId="716EB55F" w14:textId="721DE91F" w:rsidR="00D9450B" w:rsidRPr="00DF0C3D" w:rsidRDefault="00D9450B" w:rsidP="00D9450B">
      <w:r w:rsidRPr="00DF0C3D">
        <w:t xml:space="preserve">The Pricing Reference Group was extensively engaged in framing </w:t>
      </w:r>
      <w:r w:rsidR="004D71AC">
        <w:t>the research questions for the Annual Pricing R</w:t>
      </w:r>
      <w:r w:rsidRPr="00DF0C3D">
        <w:t xml:space="preserve">eview and framing the proposed response to the review. Some members of the Pricing Reference Group also attended some </w:t>
      </w:r>
      <w:r w:rsidR="004D71AC">
        <w:t xml:space="preserve">meetings </w:t>
      </w:r>
      <w:r w:rsidRPr="00DF0C3D">
        <w:t xml:space="preserve">of the stakeholder working groups. </w:t>
      </w:r>
    </w:p>
    <w:p w14:paraId="3F30F22D" w14:textId="75F1BD21" w:rsidR="00D9450B" w:rsidRPr="00DF0C3D" w:rsidRDefault="00D9450B" w:rsidP="00D9450B">
      <w:r w:rsidRPr="00DF0C3D">
        <w:t>The current members of the Pricing Reference Group are:</w:t>
      </w:r>
    </w:p>
    <w:p w14:paraId="2E52D37B" w14:textId="1F826FCE" w:rsidR="00D9450B" w:rsidRDefault="00D9450B" w:rsidP="00D9450B">
      <w:pPr>
        <w:pStyle w:val="DotPoint"/>
        <w:numPr>
          <w:ilvl w:val="0"/>
          <w:numId w:val="1"/>
        </w:numPr>
      </w:pPr>
      <w:r w:rsidRPr="00DF0C3D">
        <w:t>Ms Deb</w:t>
      </w:r>
      <w:r w:rsidR="00F733C0">
        <w:t>orah</w:t>
      </w:r>
      <w:r w:rsidRPr="00DF0C3D">
        <w:t xml:space="preserve"> Cope, who has a background in economics, price regulation, regulatory processes</w:t>
      </w:r>
      <w:r w:rsidR="0009693C">
        <w:t>,</w:t>
      </w:r>
      <w:r w:rsidRPr="00DF0C3D">
        <w:t xml:space="preserve"> and rural and remote service delivery.</w:t>
      </w:r>
    </w:p>
    <w:p w14:paraId="23BDBF94" w14:textId="5AE5A8E3" w:rsidR="004D71AC" w:rsidRPr="00DF0C3D" w:rsidRDefault="004D71AC" w:rsidP="004D71AC">
      <w:pPr>
        <w:pStyle w:val="DotPoint"/>
      </w:pPr>
      <w:r w:rsidRPr="00DF0C3D">
        <w:t>Mr J</w:t>
      </w:r>
      <w:r w:rsidR="00F733C0">
        <w:t>ames</w:t>
      </w:r>
      <w:r w:rsidRPr="00DF0C3D">
        <w:t xml:space="preserve"> Cox PSM, who is Deputy Chair of </w:t>
      </w:r>
      <w:r w:rsidR="00B62338">
        <w:t>the Australian Energy Regulator</w:t>
      </w:r>
      <w:r w:rsidRPr="00DF0C3D">
        <w:t xml:space="preserve"> and </w:t>
      </w:r>
      <w:r w:rsidR="00B62338">
        <w:t xml:space="preserve">has extensive experience </w:t>
      </w:r>
      <w:r w:rsidRPr="00DF0C3D">
        <w:t>in price regulation, economics</w:t>
      </w:r>
      <w:r w:rsidR="0009693C">
        <w:t>,</w:t>
      </w:r>
      <w:r w:rsidRPr="00DF0C3D">
        <w:t xml:space="preserve"> and social policy issues.</w:t>
      </w:r>
    </w:p>
    <w:p w14:paraId="101BE75C" w14:textId="77777777" w:rsidR="004D71AC" w:rsidRPr="00DF0C3D" w:rsidRDefault="004D71AC" w:rsidP="004D71AC">
      <w:pPr>
        <w:pStyle w:val="DotPoint"/>
        <w:numPr>
          <w:ilvl w:val="0"/>
          <w:numId w:val="1"/>
        </w:numPr>
      </w:pPr>
      <w:r w:rsidRPr="00DF0C3D">
        <w:t>Ms Julie Hulcombe PSM, who has experience in allied health reform and has made significant contributions to improving high quality care access in Queensland.</w:t>
      </w:r>
    </w:p>
    <w:p w14:paraId="6C5D4D18" w14:textId="77777777" w:rsidR="00934CFE" w:rsidRPr="00DF0C3D" w:rsidRDefault="00934CFE" w:rsidP="00934CFE">
      <w:pPr>
        <w:pStyle w:val="DotPoint"/>
        <w:numPr>
          <w:ilvl w:val="0"/>
          <w:numId w:val="1"/>
        </w:numPr>
      </w:pPr>
      <w:r w:rsidRPr="00DF0C3D">
        <w:t>Mr Graeme Innes AM, who was the Australian Disability Discrimination Commissioner (2005 – 2014) and brings significant experience in the disability sector.</w:t>
      </w:r>
    </w:p>
    <w:p w14:paraId="3A87D35A" w14:textId="461EDC87" w:rsidR="00D9450B" w:rsidRPr="00DF0C3D" w:rsidRDefault="00D9450B" w:rsidP="00D9450B">
      <w:pPr>
        <w:pStyle w:val="DotPoint"/>
        <w:numPr>
          <w:ilvl w:val="0"/>
          <w:numId w:val="1"/>
        </w:numPr>
      </w:pPr>
      <w:r w:rsidRPr="00DF0C3D">
        <w:t>Dr Lynne Pezzullo, who brings experience in market development, health economics, price regulation and the disability sector.</w:t>
      </w:r>
    </w:p>
    <w:p w14:paraId="62972FE2" w14:textId="6DF9EB58" w:rsidR="00FF47D9" w:rsidRPr="00DF0C3D" w:rsidRDefault="008D7B78" w:rsidP="00FF47D9">
      <w:pPr>
        <w:pStyle w:val="Heading2"/>
      </w:pPr>
      <w:bookmarkStart w:id="27" w:name="_Toc106272556"/>
      <w:r w:rsidRPr="00DF0C3D">
        <w:t>Structure of This R</w:t>
      </w:r>
      <w:r w:rsidR="00FF47D9" w:rsidRPr="00DF0C3D">
        <w:t>eport</w:t>
      </w:r>
      <w:bookmarkEnd w:id="26"/>
      <w:bookmarkEnd w:id="27"/>
    </w:p>
    <w:p w14:paraId="5D14CC10" w14:textId="77777777" w:rsidR="00FF47D9" w:rsidRPr="00DF0C3D" w:rsidRDefault="00FF47D9" w:rsidP="00FF47D9">
      <w:r w:rsidRPr="00DF0C3D">
        <w:t xml:space="preserve">Chapter 2 examines whether the existing price control framework (pricing arrangements and price limits) for the NDIS, including the Temporary Transformation Payment, continues to be appropriate or should be modified. </w:t>
      </w:r>
    </w:p>
    <w:p w14:paraId="01E56F49" w14:textId="7792B633" w:rsidR="00FF47D9" w:rsidRPr="00DF0C3D" w:rsidRDefault="00FF47D9" w:rsidP="00FF47D9">
      <w:r w:rsidRPr="00DF0C3D">
        <w:t xml:space="preserve">Chapter 3 considers the design of the </w:t>
      </w:r>
      <w:r w:rsidR="00934CFE">
        <w:t xml:space="preserve">NDIS </w:t>
      </w:r>
      <w:r w:rsidRPr="00DF0C3D">
        <w:t xml:space="preserve">Disability Support Worker Cost Model, which sets the price limits for many core supports. This chapter carefully considers the implications for provider costs of quality and safeguarding costs, the changes to the </w:t>
      </w:r>
      <w:r w:rsidRPr="008F291A">
        <w:rPr>
          <w:i/>
          <w:iCs/>
        </w:rPr>
        <w:t>Social, Community, Home Care and Disability Services Industry Award 2010</w:t>
      </w:r>
      <w:r w:rsidRPr="00DF0C3D">
        <w:t xml:space="preserve"> whic</w:t>
      </w:r>
      <w:r w:rsidR="00934CFE">
        <w:t>h come into effect on 1 July 2022</w:t>
      </w:r>
      <w:r w:rsidRPr="00DF0C3D">
        <w:t xml:space="preserve">, and the costs </w:t>
      </w:r>
      <w:r w:rsidR="00934CFE">
        <w:t>of dealing with COVID-19</w:t>
      </w:r>
      <w:r w:rsidRPr="00DF0C3D">
        <w:t>.</w:t>
      </w:r>
    </w:p>
    <w:p w14:paraId="18068536" w14:textId="7BF13F51" w:rsidR="00590C69" w:rsidRDefault="00FF47D9" w:rsidP="00FF47D9">
      <w:r w:rsidRPr="00DF0C3D">
        <w:t>Chapter 4 considers the general pricing arrangements, including the definition of high intensity supports and the claiming rules for short notice cancellations and provider travel</w:t>
      </w:r>
      <w:r w:rsidR="00590C69">
        <w:t>.</w:t>
      </w:r>
    </w:p>
    <w:p w14:paraId="59EB0575" w14:textId="7DCA3EA5" w:rsidR="00FF47D9" w:rsidRPr="00DF0C3D" w:rsidRDefault="00FF47D9" w:rsidP="00FF47D9">
      <w:r w:rsidRPr="00DF0C3D">
        <w:t>Chapter 5 considers the pricing arrangements for group</w:t>
      </w:r>
      <w:r w:rsidR="00590C69">
        <w:t>-</w:t>
      </w:r>
      <w:r w:rsidRPr="00DF0C3D">
        <w:t>based core supports.</w:t>
      </w:r>
    </w:p>
    <w:p w14:paraId="283D2D5A" w14:textId="133CC892" w:rsidR="00FF47D9" w:rsidRPr="00DF0C3D" w:rsidRDefault="00FF47D9" w:rsidP="00FF47D9">
      <w:r w:rsidRPr="00DF0C3D">
        <w:t>Chapters 6 and 7 respectively examine the pricing arrangements for therapy and nursing supports in the NDIS, including the extent to which they are appropriately aligned with those in comparable sche</w:t>
      </w:r>
      <w:r w:rsidR="00934CFE">
        <w:t>mes, and with the private markets for those services</w:t>
      </w:r>
      <w:r w:rsidRPr="00DF0C3D">
        <w:t>.</w:t>
      </w:r>
    </w:p>
    <w:p w14:paraId="4E01A9FD" w14:textId="77777777" w:rsidR="00FF47D9" w:rsidRPr="00DF0C3D" w:rsidRDefault="00FF47D9" w:rsidP="00FF47D9">
      <w:r w:rsidRPr="00DF0C3D">
        <w:t>Chapters 8 and 9 respectively examine the pricing arrangements that apply to plan management supports and to support coordination in the NDIS, and the extent to which they encourage innovation, improve quality of service and ensure value for money.</w:t>
      </w:r>
    </w:p>
    <w:p w14:paraId="6663683E" w14:textId="2A53527F" w:rsidR="00590C69" w:rsidRDefault="00FF47D9" w:rsidP="00FF47D9">
      <w:r w:rsidRPr="00DF0C3D">
        <w:lastRenderedPageBreak/>
        <w:t>Chapter 10 examines the pricing arrangements that apply to supports delivered in regional, remote and very remote areas to ensure continued access to appropriate supports for participants living in those areas</w:t>
      </w:r>
      <w:r w:rsidR="00590C69">
        <w:t>.</w:t>
      </w:r>
    </w:p>
    <w:p w14:paraId="30E33603" w14:textId="4983F539" w:rsidR="00FF47D9" w:rsidRPr="00DF0C3D" w:rsidRDefault="00FF47D9" w:rsidP="00FF47D9">
      <w:r w:rsidRPr="00DF0C3D">
        <w:t>Chapter 11 examines whether the current economic conditions in Western Australia, Queensland and South Australia are such as to require temporary adjustments to price controls in those states in order to proactively manage any potential impacts on the supply of disability goods and services.</w:t>
      </w:r>
    </w:p>
    <w:p w14:paraId="179BE889" w14:textId="3365B175" w:rsidR="00FF47D9" w:rsidRPr="00DF0C3D" w:rsidRDefault="00FF47D9" w:rsidP="00FF47D9">
      <w:r w:rsidRPr="00DF0C3D">
        <w:t>Appendices A and B provide further information on the consultations that were undertaken as part of t</w:t>
      </w:r>
      <w:r w:rsidR="0089589B">
        <w:t>he Annual Pricing Review</w:t>
      </w:r>
      <w:r w:rsidRPr="00DF0C3D">
        <w:t>.</w:t>
      </w:r>
    </w:p>
    <w:p w14:paraId="53348245" w14:textId="77777777" w:rsidR="00FF47D9" w:rsidRPr="00DF0C3D" w:rsidRDefault="00FF47D9" w:rsidP="00FF47D9">
      <w:r w:rsidRPr="00DF0C3D">
        <w:t>Appendix C provides a comparative analysis of the pricing arrangements for therapy and nursing supports that operate in several government insurance and funding schemes</w:t>
      </w:r>
    </w:p>
    <w:p w14:paraId="20767B3E" w14:textId="32F55661" w:rsidR="00FF47D9" w:rsidRPr="00DF0C3D" w:rsidRDefault="00FF47D9" w:rsidP="00FF47D9">
      <w:r w:rsidRPr="00DF0C3D">
        <w:t>Appendix D provides an outline of the key results of the financial benchmarking study that was undertaken as part of t</w:t>
      </w:r>
      <w:r w:rsidR="0089589B">
        <w:t>he Annual Pricing Review</w:t>
      </w:r>
      <w:r w:rsidRPr="00DF0C3D">
        <w:t>.</w:t>
      </w:r>
    </w:p>
    <w:p w14:paraId="7C62BBC2" w14:textId="0A56D4C6" w:rsidR="00FF47D9" w:rsidRPr="00DF0C3D" w:rsidRDefault="00FF47D9" w:rsidP="00FF47D9">
      <w:r w:rsidRPr="00DF0C3D">
        <w:t xml:space="preserve">Appendix E provides an analysis of the advantages and limitations </w:t>
      </w:r>
      <w:r w:rsidR="0089589B" w:rsidRPr="00DF0C3D">
        <w:t xml:space="preserve">for pricing regulation </w:t>
      </w:r>
      <w:r w:rsidRPr="00DF0C3D">
        <w:t>of several alternative geographical classifications.</w:t>
      </w:r>
    </w:p>
    <w:p w14:paraId="30EB18C7" w14:textId="32D8E810" w:rsidR="00FF47D9" w:rsidRPr="00DF0C3D" w:rsidRDefault="00FF47D9" w:rsidP="00FF47D9">
      <w:pPr>
        <w:pStyle w:val="Heading5"/>
      </w:pPr>
      <w:r w:rsidRPr="00DF0C3D">
        <w:t xml:space="preserve">Endnotes </w:t>
      </w:r>
    </w:p>
    <w:p w14:paraId="51EA395C" w14:textId="77777777" w:rsidR="009F132C" w:rsidRPr="00DF0C3D" w:rsidRDefault="009F132C" w:rsidP="008D7B78">
      <w:pPr>
        <w:sectPr w:rsidR="009F132C" w:rsidRPr="00DF0C3D" w:rsidSect="00543119">
          <w:footnotePr>
            <w:numRestart w:val="eachSect"/>
          </w:footnotePr>
          <w:endnotePr>
            <w:numFmt w:val="decimal"/>
            <w:numRestart w:val="eachSect"/>
          </w:endnotePr>
          <w:pgSz w:w="11907" w:h="16839" w:code="9"/>
          <w:pgMar w:top="1418" w:right="1418" w:bottom="1418" w:left="1418" w:header="709" w:footer="709" w:gutter="0"/>
          <w:cols w:space="708"/>
          <w:titlePg/>
          <w:docGrid w:linePitch="360"/>
        </w:sectPr>
      </w:pPr>
    </w:p>
    <w:p w14:paraId="5E626F96" w14:textId="640293BA" w:rsidR="0039433E" w:rsidRPr="00DF0C3D" w:rsidRDefault="0039433E" w:rsidP="00AB1D17">
      <w:pPr>
        <w:pStyle w:val="Heading1"/>
      </w:pPr>
      <w:bookmarkStart w:id="28" w:name="_Toc106272557"/>
      <w:r w:rsidRPr="00DF0C3D">
        <w:lastRenderedPageBreak/>
        <w:t xml:space="preserve">Pricing </w:t>
      </w:r>
      <w:r w:rsidR="00D82C52" w:rsidRPr="00DF0C3D">
        <w:t>Strategy</w:t>
      </w:r>
      <w:bookmarkEnd w:id="28"/>
    </w:p>
    <w:p w14:paraId="015FAC35" w14:textId="6F616C81" w:rsidR="003B1AF3" w:rsidRDefault="003B1AF3" w:rsidP="003B1AF3">
      <w:r w:rsidRPr="00DF0C3D">
        <w:t>This</w:t>
      </w:r>
      <w:r w:rsidR="00B4753D" w:rsidRPr="00DF0C3D">
        <w:t xml:space="preserve"> c</w:t>
      </w:r>
      <w:r w:rsidRPr="00DF0C3D">
        <w:t xml:space="preserve">hapter </w:t>
      </w:r>
      <w:r w:rsidR="00B4753D" w:rsidRPr="00DF0C3D">
        <w:t>examines whether the ex</w:t>
      </w:r>
      <w:r w:rsidR="00B62338">
        <w:t xml:space="preserve">isting price control framework </w:t>
      </w:r>
      <w:r w:rsidR="00B4753D" w:rsidRPr="00DF0C3D">
        <w:t>for the National Disability Insurance Scheme (NDIS) continues to be appropriate or should be modified.</w:t>
      </w:r>
    </w:p>
    <w:p w14:paraId="74DC1AF2" w14:textId="1FA6753F" w:rsidR="00FB6ECC" w:rsidRPr="00DF0C3D" w:rsidRDefault="00FB6ECC" w:rsidP="00FB6ECC">
      <w:pPr>
        <w:pStyle w:val="DotPoint"/>
        <w:numPr>
          <w:ilvl w:val="0"/>
          <w:numId w:val="1"/>
        </w:numPr>
      </w:pPr>
      <w:r w:rsidRPr="00DF0C3D">
        <w:t>Section 2.1 provides an overview of the NDIS’s current pricing strategy.</w:t>
      </w:r>
    </w:p>
    <w:p w14:paraId="3B029D8A" w14:textId="6E21599F" w:rsidR="00FB6ECC" w:rsidRPr="00DF0C3D" w:rsidRDefault="00FB6ECC" w:rsidP="00FB6ECC">
      <w:pPr>
        <w:pStyle w:val="DotPoint"/>
        <w:numPr>
          <w:ilvl w:val="0"/>
          <w:numId w:val="1"/>
        </w:numPr>
      </w:pPr>
      <w:r w:rsidRPr="00DF0C3D">
        <w:t>Section 2.2 provides relevant statistics on provider efficiency.</w:t>
      </w:r>
    </w:p>
    <w:p w14:paraId="6E629910" w14:textId="2E7DF3D4" w:rsidR="00FB6ECC" w:rsidRPr="00DF0C3D" w:rsidRDefault="00FB6ECC" w:rsidP="00FB6ECC">
      <w:pPr>
        <w:pStyle w:val="DotPoint"/>
        <w:numPr>
          <w:ilvl w:val="0"/>
          <w:numId w:val="1"/>
        </w:numPr>
      </w:pPr>
      <w:r w:rsidRPr="00DF0C3D">
        <w:t>Section 2.3 provides relevant statistics on the Temporary Transformation Payment.</w:t>
      </w:r>
    </w:p>
    <w:p w14:paraId="30FFD346" w14:textId="7E55D39E" w:rsidR="00FB6ECC" w:rsidRPr="00DF0C3D" w:rsidRDefault="00FB6ECC" w:rsidP="00FB6ECC">
      <w:pPr>
        <w:pStyle w:val="DotPoint"/>
        <w:numPr>
          <w:ilvl w:val="0"/>
          <w:numId w:val="1"/>
        </w:numPr>
      </w:pPr>
      <w:r w:rsidRPr="00DF0C3D">
        <w:t>Section 2.4 provides relevant statistics on the macroeconomic conditions within which the sector operates.</w:t>
      </w:r>
    </w:p>
    <w:p w14:paraId="6FD2EE6D" w14:textId="44381B65" w:rsidR="00FB6ECC" w:rsidRPr="00DF0C3D" w:rsidRDefault="00FB6ECC" w:rsidP="00FB6ECC">
      <w:pPr>
        <w:pStyle w:val="DotPoint"/>
        <w:numPr>
          <w:ilvl w:val="0"/>
          <w:numId w:val="1"/>
        </w:numPr>
      </w:pPr>
      <w:r w:rsidRPr="00DF0C3D">
        <w:t>Section 2.5 provides relevant employment statistics and projections.</w:t>
      </w:r>
    </w:p>
    <w:p w14:paraId="5796E429" w14:textId="1AC1FF4C" w:rsidR="00FB6ECC" w:rsidRDefault="00FB6ECC" w:rsidP="00FB6ECC">
      <w:pPr>
        <w:pStyle w:val="DotPoint"/>
        <w:numPr>
          <w:ilvl w:val="0"/>
          <w:numId w:val="1"/>
        </w:numPr>
      </w:pPr>
      <w:r w:rsidRPr="00DF0C3D">
        <w:t>Section 2.</w:t>
      </w:r>
      <w:r w:rsidR="00874436" w:rsidRPr="00DF0C3D">
        <w:t>6</w:t>
      </w:r>
      <w:r w:rsidRPr="00DF0C3D">
        <w:t xml:space="preserve"> draws conclusions from the available evidence and recommends some cha</w:t>
      </w:r>
      <w:r w:rsidR="00782620" w:rsidRPr="00DF0C3D">
        <w:t>nges to the NDIS pricing strateg</w:t>
      </w:r>
      <w:r w:rsidRPr="00DF0C3D">
        <w:t xml:space="preserve">y. </w:t>
      </w:r>
    </w:p>
    <w:p w14:paraId="5B0A6EFB" w14:textId="77777777" w:rsidR="00C46247" w:rsidRPr="00DF0C3D" w:rsidRDefault="00C46247" w:rsidP="00C46247">
      <w:pPr>
        <w:pStyle w:val="Heading2"/>
      </w:pPr>
      <w:bookmarkStart w:id="29" w:name="_Toc102744288"/>
      <w:bookmarkStart w:id="30" w:name="_Toc106272558"/>
      <w:r w:rsidRPr="00DF0C3D">
        <w:t>Background</w:t>
      </w:r>
      <w:bookmarkEnd w:id="29"/>
      <w:bookmarkEnd w:id="30"/>
    </w:p>
    <w:p w14:paraId="3A5078DD" w14:textId="77777777" w:rsidR="00C46247" w:rsidRPr="00DF0C3D" w:rsidRDefault="00C46247" w:rsidP="00C46247">
      <w:pPr>
        <w:pStyle w:val="Heading3"/>
      </w:pPr>
      <w:r w:rsidRPr="00DF0C3D">
        <w:t>Regulatory Arrangements</w:t>
      </w:r>
    </w:p>
    <w:p w14:paraId="3C397C6B" w14:textId="17268F95" w:rsidR="00C46247" w:rsidRPr="00DF0C3D" w:rsidRDefault="00C46247" w:rsidP="00C46247">
      <w:r w:rsidRPr="00DF0C3D">
        <w:t xml:space="preserve">The NDIS is funded by the Australian Government and by the governments of the states and territories. It is governed by the </w:t>
      </w:r>
      <w:r w:rsidRPr="00DF0C3D">
        <w:rPr>
          <w:i/>
        </w:rPr>
        <w:t>National Disability Insurance Scheme Act 2013</w:t>
      </w:r>
      <w:r w:rsidRPr="00DF0C3D">
        <w:t xml:space="preserve"> (the NDIS Act) and by the </w:t>
      </w:r>
      <w:r w:rsidRPr="00DF0C3D">
        <w:rPr>
          <w:i/>
        </w:rPr>
        <w:t>NDIS Rules</w:t>
      </w:r>
      <w:r w:rsidRPr="00DF0C3D">
        <w:t xml:space="preserve">, which are legislative instruments made under the NDIS Act. The roles and responsibilities of the Australian Government and the various state and territory governments in relation to </w:t>
      </w:r>
      <w:r w:rsidR="00133BF2">
        <w:t>the NDIS</w:t>
      </w:r>
      <w:r w:rsidRPr="00DF0C3D">
        <w:t xml:space="preserve"> are set out in the NDIS Act and in the bilateral agreements between the Commonwealth and the various states and territories.</w:t>
      </w:r>
      <w:r w:rsidRPr="00DF0C3D">
        <w:rPr>
          <w:rStyle w:val="EndnoteReference"/>
          <w:szCs w:val="22"/>
        </w:rPr>
        <w:endnoteReference w:id="26"/>
      </w:r>
    </w:p>
    <w:p w14:paraId="0466EF50" w14:textId="77777777" w:rsidR="00C46247" w:rsidRPr="00DF0C3D" w:rsidRDefault="00C46247" w:rsidP="00C46247">
      <w:r w:rsidRPr="00DF0C3D">
        <w:t>The objects of the NDIS Act include:</w:t>
      </w:r>
    </w:p>
    <w:p w14:paraId="7BF78CC0" w14:textId="142591E6" w:rsidR="00C46247" w:rsidRPr="00DF0C3D" w:rsidRDefault="00C46247" w:rsidP="00C46247">
      <w:pPr>
        <w:pStyle w:val="DotPoint"/>
        <w:numPr>
          <w:ilvl w:val="0"/>
          <w:numId w:val="1"/>
        </w:numPr>
      </w:pPr>
      <w:r w:rsidRPr="00DF0C3D">
        <w:t>To support the independence and social and economic participatio</w:t>
      </w:r>
      <w:r w:rsidR="00782620" w:rsidRPr="00DF0C3D">
        <w:t>n of people with disability.</w:t>
      </w:r>
    </w:p>
    <w:p w14:paraId="62DFA6E5" w14:textId="3F5B3C86" w:rsidR="00C46247" w:rsidRPr="00DF0C3D" w:rsidRDefault="00C46247" w:rsidP="00C46247">
      <w:pPr>
        <w:pStyle w:val="DotPoint"/>
        <w:numPr>
          <w:ilvl w:val="0"/>
          <w:numId w:val="1"/>
        </w:numPr>
      </w:pPr>
      <w:r w:rsidRPr="00DF0C3D">
        <w:t>To provide reasonable and necessary supports, including early intervention supports, for participants in th</w:t>
      </w:r>
      <w:r w:rsidR="00782620" w:rsidRPr="00DF0C3D">
        <w:t>e NDIS.</w:t>
      </w:r>
    </w:p>
    <w:p w14:paraId="391296DA" w14:textId="0F46772C" w:rsidR="00C46247" w:rsidRPr="00DF0C3D" w:rsidRDefault="00C46247" w:rsidP="00C46247">
      <w:pPr>
        <w:pStyle w:val="DotPoint"/>
        <w:numPr>
          <w:ilvl w:val="0"/>
          <w:numId w:val="1"/>
        </w:numPr>
      </w:pPr>
      <w:r w:rsidRPr="00DF0C3D">
        <w:t>To enable people with disability to exercise choice and control in the pursuit of their goals and the planning and</w:t>
      </w:r>
      <w:r w:rsidR="00782620" w:rsidRPr="00DF0C3D">
        <w:t xml:space="preserve"> delivery of their supports.</w:t>
      </w:r>
    </w:p>
    <w:p w14:paraId="1932061C" w14:textId="4295EA0E" w:rsidR="00C46247" w:rsidRPr="00DF0C3D" w:rsidRDefault="00C46247" w:rsidP="00C46247">
      <w:pPr>
        <w:pStyle w:val="DotPoint"/>
        <w:numPr>
          <w:ilvl w:val="0"/>
          <w:numId w:val="1"/>
        </w:numPr>
      </w:pPr>
      <w:r w:rsidRPr="00DF0C3D">
        <w:t>To promote the provision of high quality and innovative supports that enable people with disability to maximise independent lifestyles and full</w:t>
      </w:r>
      <w:r w:rsidR="00782620" w:rsidRPr="00DF0C3D">
        <w:t xml:space="preserve"> inclusion in the community.</w:t>
      </w:r>
    </w:p>
    <w:p w14:paraId="2F211CA4" w14:textId="77777777" w:rsidR="00C46247" w:rsidRPr="00DF0C3D" w:rsidRDefault="00C46247" w:rsidP="00C46247">
      <w:pPr>
        <w:pStyle w:val="DotPoint"/>
        <w:numPr>
          <w:ilvl w:val="0"/>
          <w:numId w:val="1"/>
        </w:numPr>
      </w:pPr>
      <w:r w:rsidRPr="00DF0C3D">
        <w:t>To protect and prevent people with disability from experiencing harm arising from poor quality or unsafe supports or services provided under the NDIS.</w:t>
      </w:r>
    </w:p>
    <w:p w14:paraId="24548976" w14:textId="77777777" w:rsidR="00C46247" w:rsidRPr="00DF0C3D" w:rsidRDefault="00C46247" w:rsidP="00C46247">
      <w:r w:rsidRPr="00DF0C3D">
        <w:t>The Act further provides that these objects are to be achieved by:</w:t>
      </w:r>
    </w:p>
    <w:p w14:paraId="5A2A2B17" w14:textId="077A2B05" w:rsidR="00C46247" w:rsidRPr="00DF0C3D" w:rsidRDefault="00C46247" w:rsidP="00C46247">
      <w:pPr>
        <w:pStyle w:val="DotPoint"/>
        <w:numPr>
          <w:ilvl w:val="0"/>
          <w:numId w:val="1"/>
        </w:numPr>
      </w:pPr>
      <w:r w:rsidRPr="00DF0C3D">
        <w:t>Providing the foundation for governments to work together to dev</w:t>
      </w:r>
      <w:r w:rsidR="00782620" w:rsidRPr="00DF0C3D">
        <w:t>elop and implement the NDIS.</w:t>
      </w:r>
    </w:p>
    <w:p w14:paraId="1EC3E62D" w14:textId="6B767665" w:rsidR="00C46247" w:rsidRPr="00DF0C3D" w:rsidRDefault="00C46247" w:rsidP="00C46247">
      <w:pPr>
        <w:pStyle w:val="DotPoint"/>
        <w:numPr>
          <w:ilvl w:val="0"/>
          <w:numId w:val="1"/>
        </w:numPr>
      </w:pPr>
      <w:r w:rsidRPr="00DF0C3D">
        <w:t>Adopting an insurance</w:t>
      </w:r>
      <w:r w:rsidRPr="00DF0C3D">
        <w:rPr>
          <w:rFonts w:ascii="Cambria Math" w:hAnsi="Cambria Math" w:cs="Cambria Math"/>
        </w:rPr>
        <w:t>‑</w:t>
      </w:r>
      <w:r w:rsidRPr="00DF0C3D">
        <w:t xml:space="preserve">based approach, informed by actuarial analysis, to the provision and funding of supports for </w:t>
      </w:r>
      <w:r w:rsidR="00782620" w:rsidRPr="00DF0C3D">
        <w:t>people with disability.</w:t>
      </w:r>
    </w:p>
    <w:p w14:paraId="5C621780" w14:textId="77777777" w:rsidR="00C46247" w:rsidRPr="00DF0C3D" w:rsidRDefault="00C46247" w:rsidP="00C46247">
      <w:pPr>
        <w:pStyle w:val="DotPoint"/>
        <w:numPr>
          <w:ilvl w:val="0"/>
          <w:numId w:val="1"/>
        </w:numPr>
      </w:pPr>
      <w:r w:rsidRPr="00DF0C3D">
        <w:lastRenderedPageBreak/>
        <w:t>Establishing a national regulatory framework for persons and entities who provide supports and services to people with disability, including certain supports and services provided outside the NDIS.</w:t>
      </w:r>
    </w:p>
    <w:p w14:paraId="3A2C6A75" w14:textId="00F17B03" w:rsidR="00C46247" w:rsidRPr="00DF0C3D" w:rsidRDefault="00C46247" w:rsidP="00C46247">
      <w:r w:rsidRPr="00DF0C3D">
        <w:t xml:space="preserve">In giving effect to its objects, the Act </w:t>
      </w:r>
      <w:r w:rsidR="00B62338">
        <w:t xml:space="preserve">also requires that regard </w:t>
      </w:r>
      <w:r w:rsidRPr="00DF0C3D">
        <w:t>be had to:</w:t>
      </w:r>
    </w:p>
    <w:p w14:paraId="54FCE5FE" w14:textId="6990602F" w:rsidR="00C46247" w:rsidRPr="00DF0C3D" w:rsidRDefault="00C46247" w:rsidP="00C46247">
      <w:pPr>
        <w:pStyle w:val="DotPoint"/>
        <w:numPr>
          <w:ilvl w:val="0"/>
          <w:numId w:val="1"/>
        </w:numPr>
      </w:pPr>
      <w:r w:rsidRPr="00DF0C3D">
        <w:t>The need to ensure the financial s</w:t>
      </w:r>
      <w:r w:rsidR="00782620" w:rsidRPr="00DF0C3D">
        <w:t xml:space="preserve">ustainability of the </w:t>
      </w:r>
      <w:r w:rsidR="00B62338">
        <w:t>NDIS</w:t>
      </w:r>
      <w:r w:rsidR="00782620" w:rsidRPr="00DF0C3D">
        <w:t>.</w:t>
      </w:r>
    </w:p>
    <w:p w14:paraId="051012CD" w14:textId="66ADBCFD" w:rsidR="00C46247" w:rsidRPr="00DF0C3D" w:rsidRDefault="00B219BA" w:rsidP="00C46247">
      <w:pPr>
        <w:pStyle w:val="DotPoint"/>
        <w:numPr>
          <w:ilvl w:val="0"/>
          <w:numId w:val="1"/>
        </w:numPr>
      </w:pPr>
      <w:r w:rsidRPr="00DF0C3D">
        <w:t>T</w:t>
      </w:r>
      <w:r w:rsidR="00C46247" w:rsidRPr="00DF0C3D">
        <w:t xml:space="preserve">he broad context of disability reform provided for in the National Disability Strategy and the </w:t>
      </w:r>
      <w:r w:rsidR="00782620" w:rsidRPr="00DF0C3D">
        <w:rPr>
          <w:i/>
        </w:rPr>
        <w:t>Carer Recognition Act 2010.</w:t>
      </w:r>
    </w:p>
    <w:p w14:paraId="54ADE790" w14:textId="0964C8F6" w:rsidR="00C46247" w:rsidRPr="00DF0C3D" w:rsidRDefault="00C46247" w:rsidP="00C46247">
      <w:pPr>
        <w:pStyle w:val="DotPoint"/>
        <w:numPr>
          <w:ilvl w:val="0"/>
          <w:numId w:val="1"/>
        </w:numPr>
      </w:pPr>
      <w:r w:rsidRPr="00DF0C3D">
        <w:t xml:space="preserve">The provision of services by other agencies, Departments or organisations and the need for interaction between the provision of mainstream services and the provision of supports under the </w:t>
      </w:r>
      <w:r w:rsidR="00B62338">
        <w:t>NDIS</w:t>
      </w:r>
      <w:r w:rsidRPr="00DF0C3D">
        <w:t xml:space="preserve">. </w:t>
      </w:r>
    </w:p>
    <w:p w14:paraId="2E9955C8" w14:textId="5736DB69" w:rsidR="00C46247" w:rsidRPr="00DF0C3D" w:rsidRDefault="00C46247" w:rsidP="00C46247">
      <w:r w:rsidRPr="00DF0C3D">
        <w:t xml:space="preserve">Supports are funded by the </w:t>
      </w:r>
      <w:r w:rsidR="00B62338">
        <w:t>NDIS</w:t>
      </w:r>
      <w:r w:rsidRPr="00DF0C3D">
        <w:t xml:space="preserve"> if they are reasonable and necessary. That is, according to the NDIS Act, if they:</w:t>
      </w:r>
    </w:p>
    <w:p w14:paraId="4B7CA4A9" w14:textId="747991E9" w:rsidR="00C46247" w:rsidRPr="00DF0C3D" w:rsidRDefault="00C46247" w:rsidP="00C46247">
      <w:pPr>
        <w:pStyle w:val="DotPoint"/>
        <w:numPr>
          <w:ilvl w:val="0"/>
          <w:numId w:val="1"/>
        </w:numPr>
      </w:pPr>
      <w:r w:rsidRPr="00DF0C3D">
        <w:t>Assist the participant to pursue the goals, objectives and aspirations included in the participant’s stateme</w:t>
      </w:r>
      <w:r w:rsidR="00782620" w:rsidRPr="00DF0C3D">
        <w:t>nt of goals and aspirations.</w:t>
      </w:r>
    </w:p>
    <w:p w14:paraId="07C5BA6B" w14:textId="2873584B" w:rsidR="00C46247" w:rsidRPr="00DF0C3D" w:rsidRDefault="00C46247" w:rsidP="00C46247">
      <w:pPr>
        <w:pStyle w:val="DotPoint"/>
        <w:numPr>
          <w:ilvl w:val="0"/>
          <w:numId w:val="1"/>
        </w:numPr>
      </w:pPr>
      <w:r w:rsidRPr="00DF0C3D">
        <w:t>Assist the participant to undertake activities, so as to facilitate the participant’s social</w:t>
      </w:r>
      <w:r w:rsidR="00782620" w:rsidRPr="00DF0C3D">
        <w:t xml:space="preserve"> and economic participation.</w:t>
      </w:r>
    </w:p>
    <w:p w14:paraId="478D583D" w14:textId="18B69CF0" w:rsidR="00C46247" w:rsidRPr="00DF0C3D" w:rsidRDefault="00C46247" w:rsidP="00C46247">
      <w:pPr>
        <w:pStyle w:val="DotPoint"/>
        <w:numPr>
          <w:ilvl w:val="0"/>
          <w:numId w:val="1"/>
        </w:numPr>
      </w:pPr>
      <w:r w:rsidRPr="00DF0C3D">
        <w:t xml:space="preserve">Represent value for money in that the costs of the support are reasonable, relative to both the benefits achieved and the </w:t>
      </w:r>
      <w:r w:rsidR="00782620" w:rsidRPr="00DF0C3D">
        <w:t>cost of alternative support.</w:t>
      </w:r>
    </w:p>
    <w:p w14:paraId="147EECF0" w14:textId="77777777" w:rsidR="00C46247" w:rsidRPr="00DF0C3D" w:rsidRDefault="00C46247" w:rsidP="00C46247">
      <w:pPr>
        <w:pStyle w:val="DotPoint"/>
        <w:numPr>
          <w:ilvl w:val="0"/>
          <w:numId w:val="1"/>
        </w:numPr>
      </w:pPr>
      <w:r w:rsidRPr="00DF0C3D">
        <w:t>Are, or be likely to be, effective and beneficial for the participant, having regard to current good practice.</w:t>
      </w:r>
    </w:p>
    <w:p w14:paraId="64545F52" w14:textId="022DC20D" w:rsidR="00C46247" w:rsidRPr="00DF0C3D" w:rsidRDefault="00C46247" w:rsidP="00C46247">
      <w:r w:rsidRPr="00DF0C3D">
        <w:rPr>
          <w:szCs w:val="22"/>
        </w:rPr>
        <w:t xml:space="preserve">The decision to fund a support must also take into account </w:t>
      </w:r>
      <w:r w:rsidRPr="00DF0C3D">
        <w:t xml:space="preserve">what it is reasonable to expect families, carers, informal networks and the community to provide; and whether the support is most appropriately funded or provided through </w:t>
      </w:r>
      <w:r w:rsidR="00133BF2">
        <w:t>the NDIS</w:t>
      </w:r>
      <w:r w:rsidRPr="00DF0C3D">
        <w:t xml:space="preserve"> or is not more appropriately funded or provided through other general systems of service delivery or support services.</w:t>
      </w:r>
    </w:p>
    <w:p w14:paraId="13D9A61B" w14:textId="77777777" w:rsidR="00C46247" w:rsidRPr="00DF0C3D" w:rsidRDefault="00C46247" w:rsidP="00C46247">
      <w:pPr>
        <w:pStyle w:val="Heading3"/>
      </w:pPr>
      <w:r w:rsidRPr="00DF0C3D">
        <w:t>Roles and Responsibilities</w:t>
      </w:r>
    </w:p>
    <w:p w14:paraId="1FC62111" w14:textId="60C4E51F" w:rsidR="00C46247" w:rsidRPr="00DF0C3D" w:rsidRDefault="00C46247" w:rsidP="00C46247">
      <w:r w:rsidRPr="00DF0C3D">
        <w:rPr>
          <w:szCs w:val="22"/>
        </w:rPr>
        <w:t>The NDIS is administered and operated by the Nati</w:t>
      </w:r>
      <w:r w:rsidRPr="00DF0C3D">
        <w:t xml:space="preserve">onal Disability Insurance Agency (NDIA). The </w:t>
      </w:r>
      <w:r w:rsidR="00B62338">
        <w:t>NDIA</w:t>
      </w:r>
      <w:r w:rsidRPr="00DF0C3D">
        <w:t xml:space="preserve"> ensures participants have funds to receive the supports they need and makes sure that participants can access support from providers no matter where they live, including through creating connections between people with disability and the communities they live in. The </w:t>
      </w:r>
      <w:r w:rsidR="00B62338">
        <w:t>NDIA</w:t>
      </w:r>
      <w:r w:rsidRPr="00DF0C3D">
        <w:t xml:space="preserve"> also manages, advises and reports on, the financial sustainability of the </w:t>
      </w:r>
      <w:r w:rsidR="00B62338">
        <w:t>NDIS</w:t>
      </w:r>
      <w:r w:rsidRPr="00DF0C3D">
        <w:t xml:space="preserve">. It also has a role, as market steward, to guide the creation of an efficient and sustainable marketplace through a diverse and competitive range of suppliers who are able to meet the structural changes created by a consumer-driven market. The </w:t>
      </w:r>
      <w:r w:rsidR="00B62338">
        <w:t>NDIA</w:t>
      </w:r>
      <w:r w:rsidRPr="00DF0C3D">
        <w:t xml:space="preserve"> is overseen by an independent statutory Board, which determines objectives, strategies and policies for </w:t>
      </w:r>
      <w:r w:rsidR="00133BF2">
        <w:t>the NDIA</w:t>
      </w:r>
      <w:r w:rsidRPr="00DF0C3D">
        <w:t xml:space="preserve"> and ensures its proper, efficient and effective performance. The Board reports to the Minister for the NDIS and to meetings of Disability Reform Ministers (Commonwealth and state and territory ministers) on the operations and activities of the </w:t>
      </w:r>
      <w:r w:rsidR="00B62338">
        <w:t>NDIA</w:t>
      </w:r>
      <w:r w:rsidRPr="00DF0C3D">
        <w:t xml:space="preserve">, and on the outcomes and financial sustainability of the </w:t>
      </w:r>
      <w:r w:rsidR="00B62338">
        <w:t>NDIS</w:t>
      </w:r>
      <w:r w:rsidRPr="00DF0C3D">
        <w:t>.</w:t>
      </w:r>
      <w:r w:rsidRPr="00DF0C3D">
        <w:rPr>
          <w:rStyle w:val="EndnoteReference"/>
          <w:rFonts w:cs="Arial"/>
        </w:rPr>
        <w:endnoteReference w:id="27"/>
      </w:r>
    </w:p>
    <w:p w14:paraId="0EEF590D" w14:textId="19B25174" w:rsidR="00C46247" w:rsidRPr="00DF0C3D" w:rsidRDefault="00C46247" w:rsidP="00C46247">
      <w:r w:rsidRPr="00DF0C3D">
        <w:t>The NDIS Quality and Safeguards Commission is an independent agency established to improve the quality and safety of NDIS supports. Further information on the role of Commission (and the continuing roles of states and territories) in the regulation of providers of NDIS supports is given in the section on quality and safeguarding costs</w:t>
      </w:r>
      <w:r w:rsidR="00B62338">
        <w:t xml:space="preserve"> (see page </w:t>
      </w:r>
      <w:r w:rsidR="00B62338">
        <w:fldChar w:fldCharType="begin"/>
      </w:r>
      <w:r w:rsidR="00B62338">
        <w:instrText xml:space="preserve"> PAGEREF _Ref104291376 \h </w:instrText>
      </w:r>
      <w:r w:rsidR="00B62338">
        <w:fldChar w:fldCharType="separate"/>
      </w:r>
      <w:r w:rsidR="0015299C">
        <w:rPr>
          <w:noProof/>
        </w:rPr>
        <w:t>68</w:t>
      </w:r>
      <w:r w:rsidR="00B62338">
        <w:fldChar w:fldCharType="end"/>
      </w:r>
      <w:r w:rsidR="00B62338">
        <w:t>)</w:t>
      </w:r>
      <w:r w:rsidRPr="00DF0C3D">
        <w:t>.</w:t>
      </w:r>
    </w:p>
    <w:p w14:paraId="0F381354" w14:textId="2C8ACFF6" w:rsidR="00C46247" w:rsidRPr="00DF0C3D" w:rsidRDefault="00C46247" w:rsidP="00C46247">
      <w:r w:rsidRPr="00DF0C3D">
        <w:lastRenderedPageBreak/>
        <w:t>NDIS providers are also subject to a wide range of general regulation by the Commonwealth and the states and territories and local governments</w:t>
      </w:r>
      <w:r w:rsidR="007160FD">
        <w:t>. The regulations and regulators to which providers are subject range from</w:t>
      </w:r>
      <w:r w:rsidRPr="00DF0C3D">
        <w:t xml:space="preserve"> the Australian Taxation Office and the state/territory revenue offices, to the corporations law, to industrial relations law, to work health and safety law, to consumer law and the Australian Competition and Consumer Commission, to local government regulations, including building regulations and fire safety. Not for-profit providers are also subject to regulation by the Australian Charities and Not-for-Profits Commission.</w:t>
      </w:r>
    </w:p>
    <w:p w14:paraId="754A3B8E" w14:textId="1F378214" w:rsidR="00C46247" w:rsidRPr="00DF0C3D" w:rsidRDefault="00C46247" w:rsidP="00C46247">
      <w:r w:rsidRPr="00DF0C3D">
        <w:t xml:space="preserve">One of the principal objects of the </w:t>
      </w:r>
      <w:r w:rsidR="007160FD">
        <w:t>NDIS</w:t>
      </w:r>
      <w:r w:rsidRPr="00DF0C3D">
        <w:t xml:space="preserve"> is that participants have choice and control over how, and with which providers, they spend their available budgets. If the </w:t>
      </w:r>
      <w:r w:rsidR="007160FD">
        <w:t>NDIA</w:t>
      </w:r>
      <w:r w:rsidRPr="00DF0C3D">
        <w:t xml:space="preserve"> agrees that the participant has the requisite capacity, then the participant can self-manage their budget, in which case they pay providers directly for the services that they receive and are reimbursed by the </w:t>
      </w:r>
      <w:r w:rsidR="007160FD">
        <w:t>NDIA</w:t>
      </w:r>
      <w:r w:rsidRPr="00DF0C3D">
        <w:t xml:space="preserve"> from their budget. Participants who are not self-managing can choose to appoint (and use some of the funds in their personalised budget to pay for) a plan manager. In this case, the plan manager pays the providers who delive</w:t>
      </w:r>
      <w:r w:rsidR="000939D9" w:rsidRPr="00DF0C3D">
        <w:t xml:space="preserve">r services to the participants </w:t>
      </w:r>
      <w:r w:rsidRPr="00DF0C3D">
        <w:t xml:space="preserve">and is reimbursed by the </w:t>
      </w:r>
      <w:r w:rsidR="007160FD">
        <w:t>NDIA</w:t>
      </w:r>
      <w:r w:rsidRPr="00DF0C3D">
        <w:t xml:space="preserve"> from the participant’s budget. All other participants have their budgets managed by the </w:t>
      </w:r>
      <w:r w:rsidR="007160FD">
        <w:t>NDIA</w:t>
      </w:r>
      <w:r w:rsidRPr="00DF0C3D">
        <w:t xml:space="preserve">. In this case, the participant’s providers are paid directly by the </w:t>
      </w:r>
      <w:r w:rsidR="007160FD">
        <w:t>NDIA</w:t>
      </w:r>
      <w:r w:rsidRPr="00DF0C3D">
        <w:t xml:space="preserve"> from t</w:t>
      </w:r>
      <w:r w:rsidR="000939D9" w:rsidRPr="00DF0C3D">
        <w:t>he participant’s budget. In all cases, t</w:t>
      </w:r>
      <w:r w:rsidRPr="00DF0C3D">
        <w:t>he participant chooses their providers and the supports that they purchase.</w:t>
      </w:r>
    </w:p>
    <w:p w14:paraId="3BDB9FB6" w14:textId="77777777" w:rsidR="00C46247" w:rsidRPr="00DF0C3D" w:rsidRDefault="00C46247" w:rsidP="00C46247">
      <w:pPr>
        <w:pStyle w:val="Heading3"/>
      </w:pPr>
      <w:r w:rsidRPr="00DF0C3D">
        <w:t>Market Stewardship</w:t>
      </w:r>
    </w:p>
    <w:p w14:paraId="738ADCF6" w14:textId="77777777" w:rsidR="00C46247" w:rsidRPr="00DF0C3D" w:rsidRDefault="00C46247" w:rsidP="00C46247">
      <w:r w:rsidRPr="00DF0C3D">
        <w:t xml:space="preserve">Where possible, the NDIA utilises market mechanisms to deliver the level of supply required to meet participant demand and deliver the required mix of goods and services, produced at market clearing (efficient) prices, to meet the needs of participants. However, in non-existent or underdeveloped markets, reliance on deregulated market mechanisms may not meet participant demands; may not deliver adequate supply; may not deliver the required mix of disability supports and may not produce efficient prices. </w:t>
      </w:r>
    </w:p>
    <w:p w14:paraId="314BAD06" w14:textId="489CE6A9" w:rsidR="00C46247" w:rsidRPr="00DF0C3D" w:rsidRDefault="00C46247" w:rsidP="00C46247">
      <w:r w:rsidRPr="00DF0C3D">
        <w:t xml:space="preserve">To address these issues, the NDIA has a role, as market steward, to create an efficient and sustainable marketplace through a diverse and competitive range of suppliers who are able to meet the structural changes created by a consumer-driven market. As market steward the NDIA has responsibility for empowering people supported by the NDIS to exercise choice and control; maintaining and expanding the supply of high quality disability supports; driving efficiency and innovation in the market for those supports; and supporting the transition of the </w:t>
      </w:r>
      <w:r w:rsidR="007160FD">
        <w:t>NDIS</w:t>
      </w:r>
      <w:r w:rsidRPr="00DF0C3D">
        <w:t xml:space="preserve"> over the longer term to a more deregulated outcomes-based approach.</w:t>
      </w:r>
    </w:p>
    <w:p w14:paraId="3F398922" w14:textId="66B3CC34" w:rsidR="00C46247" w:rsidRPr="00DF0C3D" w:rsidRDefault="00C46247" w:rsidP="00C46247">
      <w:r w:rsidRPr="00DF0C3D">
        <w:t xml:space="preserve">As part of its oversight of the </w:t>
      </w:r>
      <w:r w:rsidR="007160FD">
        <w:t>NDIS</w:t>
      </w:r>
      <w:r w:rsidRPr="00DF0C3D">
        <w:t xml:space="preserve"> and its role as market steward for the developing markets for disability goods and services, the NDIA regulates the commercial relationships between providers and participants, including through price regulation. The price control arrangements apply to all supports purchased by NDIA-managed and plan-managed participants. They do not apply to self-managed participants.</w:t>
      </w:r>
      <w:r w:rsidRPr="00DF0C3D">
        <w:rPr>
          <w:rStyle w:val="EndnoteReference"/>
        </w:rPr>
        <w:endnoteReference w:id="28"/>
      </w:r>
      <w:r w:rsidRPr="00DF0C3D">
        <w:t xml:space="preserve"> Of the $23.3 billion spent on supports in 2020-21, some 87% ($20.3 billion) was either agency-managed ($12.0 billion) or plan-mana</w:t>
      </w:r>
      <w:r w:rsidR="007160FD">
        <w:t>ged ($8.3 </w:t>
      </w:r>
      <w:r w:rsidRPr="00DF0C3D">
        <w:t>billion) and</w:t>
      </w:r>
      <w:r w:rsidR="007160FD">
        <w:t xml:space="preserve"> therefore subject to the pricing arrangements. Some 13% ($3.0 </w:t>
      </w:r>
      <w:r w:rsidRPr="00DF0C3D">
        <w:t>billion) was self-managed and not subject to the pricing arrangements.</w:t>
      </w:r>
    </w:p>
    <w:p w14:paraId="1D4EC1E8" w14:textId="4A99EF3E" w:rsidR="00C46247" w:rsidRPr="00DF0C3D" w:rsidRDefault="00C46247" w:rsidP="00C46247">
      <w:pPr>
        <w:rPr>
          <w:szCs w:val="22"/>
        </w:rPr>
      </w:pPr>
      <w:r w:rsidRPr="00DF0C3D">
        <w:t xml:space="preserve">In the short to medium term, price controls are required for some disability supports because the markets for disability goods and services are not yet fully developed. The longer-term goal of the NDIA is to reduce, as far as possible, the regulatory imposts on the markets for disability supports. The current pricing arrangements are set in accordance with the </w:t>
      </w:r>
      <w:r w:rsidRPr="00DF0C3D">
        <w:rPr>
          <w:i/>
        </w:rPr>
        <w:t xml:space="preserve">NDIS </w:t>
      </w:r>
      <w:r w:rsidRPr="00DF0C3D">
        <w:rPr>
          <w:i/>
        </w:rPr>
        <w:lastRenderedPageBreak/>
        <w:t>Pricing Strategy</w:t>
      </w:r>
      <w:r w:rsidRPr="00DF0C3D">
        <w:t>, which reflects the current situation of inefficient supply and growing demand.</w:t>
      </w:r>
      <w:r w:rsidRPr="00DF0C3D">
        <w:rPr>
          <w:rStyle w:val="EndnoteReference"/>
        </w:rPr>
        <w:endnoteReference w:id="29"/>
      </w:r>
      <w:r w:rsidRPr="00DF0C3D">
        <w:t xml:space="preserve"> The key principles underlying the pricing arrangements are to: provide value for money for participants; deliver fair and consistent participant outcomes; support sustainable NDIS market growth; and promote the delivery of high quality innovative supports. </w:t>
      </w:r>
      <w:r w:rsidRPr="00DF0C3D">
        <w:rPr>
          <w:szCs w:val="22"/>
        </w:rPr>
        <w:fldChar w:fldCharType="begin"/>
      </w:r>
      <w:r w:rsidRPr="00DF0C3D">
        <w:instrText xml:space="preserve"> REF _Ref100781284 \h </w:instrText>
      </w:r>
      <w:r w:rsidRPr="00DF0C3D">
        <w:rPr>
          <w:szCs w:val="22"/>
        </w:rPr>
        <w:instrText xml:space="preserve"> \* MERGEFORMAT </w:instrText>
      </w:r>
      <w:r w:rsidRPr="00DF0C3D">
        <w:rPr>
          <w:szCs w:val="22"/>
        </w:rPr>
      </w:r>
      <w:r w:rsidRPr="00DF0C3D">
        <w:rPr>
          <w:szCs w:val="22"/>
        </w:rPr>
        <w:fldChar w:fldCharType="separate"/>
      </w:r>
      <w:r w:rsidR="0015299C" w:rsidRPr="00DF0C3D">
        <w:t xml:space="preserve">Exhibit </w:t>
      </w:r>
      <w:r w:rsidR="0015299C">
        <w:rPr>
          <w:noProof/>
        </w:rPr>
        <w:t>1</w:t>
      </w:r>
      <w:r w:rsidRPr="00DF0C3D">
        <w:rPr>
          <w:szCs w:val="22"/>
        </w:rPr>
        <w:fldChar w:fldCharType="end"/>
      </w:r>
      <w:r w:rsidRPr="00DF0C3D">
        <w:rPr>
          <w:szCs w:val="22"/>
        </w:rPr>
        <w:t xml:space="preserve"> schematises how </w:t>
      </w:r>
      <w:r w:rsidR="00133BF2">
        <w:rPr>
          <w:szCs w:val="22"/>
        </w:rPr>
        <w:t>the NDIS</w:t>
      </w:r>
      <w:r w:rsidRPr="00DF0C3D">
        <w:rPr>
          <w:szCs w:val="22"/>
        </w:rPr>
        <w:t xml:space="preserve">’s foundation principles guide the NDIS pricing arrangements. </w:t>
      </w:r>
    </w:p>
    <w:p w14:paraId="7171B1FA" w14:textId="5955CF5C" w:rsidR="00C46247" w:rsidRPr="00DF0C3D" w:rsidRDefault="00C46247" w:rsidP="00C46247">
      <w:pPr>
        <w:pStyle w:val="Caption"/>
      </w:pPr>
      <w:bookmarkStart w:id="31" w:name="_Ref100781284"/>
      <w:bookmarkStart w:id="32" w:name="_Toc101279946"/>
      <w:bookmarkStart w:id="33" w:name="_Toc108620489"/>
      <w:r w:rsidRPr="00DF0C3D">
        <w:t xml:space="preserve">Exhibit </w:t>
      </w:r>
      <w:r w:rsidR="002B459B">
        <w:fldChar w:fldCharType="begin"/>
      </w:r>
      <w:r w:rsidR="002B459B">
        <w:instrText xml:space="preserve"> SEQ Exhibit \* ARABIC </w:instrText>
      </w:r>
      <w:r w:rsidR="002B459B">
        <w:fldChar w:fldCharType="separate"/>
      </w:r>
      <w:r w:rsidR="0015299C">
        <w:rPr>
          <w:noProof/>
        </w:rPr>
        <w:t>1</w:t>
      </w:r>
      <w:r w:rsidR="002B459B">
        <w:rPr>
          <w:noProof/>
        </w:rPr>
        <w:fldChar w:fldCharType="end"/>
      </w:r>
      <w:bookmarkEnd w:id="31"/>
      <w:r w:rsidRPr="00DF0C3D">
        <w:t>: NDIS objectives and elements for determining value for money</w:t>
      </w:r>
      <w:bookmarkEnd w:id="32"/>
      <w:bookmarkEnd w:id="33"/>
    </w:p>
    <w:p w14:paraId="31C5B5B6" w14:textId="77777777" w:rsidR="00C46247" w:rsidRPr="00DF0C3D" w:rsidRDefault="00C46247" w:rsidP="00C46247">
      <w:r w:rsidRPr="00DF0C3D">
        <w:rPr>
          <w:noProof/>
          <w:lang w:eastAsia="en-AU"/>
        </w:rPr>
        <w:drawing>
          <wp:inline distT="0" distB="0" distL="0" distR="0" wp14:anchorId="2EC9C830" wp14:editId="0E119D7A">
            <wp:extent cx="5747751" cy="2262215"/>
            <wp:effectExtent l="0" t="0" r="5715" b="5080"/>
            <wp:docPr id="15" name="Picture 15" descr="Flow chart outlines how the NDIS objectives flow into the NDIS pricing principles" title="NDIS objectives and elements for determining value for mone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790394" cy="2278999"/>
                    </a:xfrm>
                    <a:prstGeom prst="rect">
                      <a:avLst/>
                    </a:prstGeom>
                    <a:noFill/>
                  </pic:spPr>
                </pic:pic>
              </a:graphicData>
            </a:graphic>
          </wp:inline>
        </w:drawing>
      </w:r>
    </w:p>
    <w:p w14:paraId="08D8E48E" w14:textId="3868B697" w:rsidR="00C46247" w:rsidRPr="00DF0C3D" w:rsidRDefault="00C46247" w:rsidP="00C46247">
      <w:r w:rsidRPr="00DF0C3D">
        <w:t xml:space="preserve">The current priding arrangements for </w:t>
      </w:r>
      <w:r w:rsidR="00133BF2">
        <w:t>the NDIS</w:t>
      </w:r>
      <w:r w:rsidRPr="00DF0C3D">
        <w:t xml:space="preserve"> are set out in the following documents:</w:t>
      </w:r>
    </w:p>
    <w:p w14:paraId="03C4E279" w14:textId="77777777" w:rsidR="00C46247" w:rsidRPr="00DF0C3D" w:rsidRDefault="00C46247" w:rsidP="00C46247">
      <w:pPr>
        <w:pStyle w:val="DotPoint"/>
        <w:numPr>
          <w:ilvl w:val="0"/>
          <w:numId w:val="1"/>
        </w:numPr>
      </w:pPr>
      <w:r w:rsidRPr="00DF0C3D">
        <w:rPr>
          <w:i/>
        </w:rPr>
        <w:t>NDIS Pricing Arrangements and Price Limits</w:t>
      </w:r>
      <w:r w:rsidRPr="00DF0C3D">
        <w:t xml:space="preserve"> – This document sets out the general pricing arrangements that apply to all supports in the NDIS and the specific arrangements that apply to individual supports. </w:t>
      </w:r>
    </w:p>
    <w:p w14:paraId="3330E8FD" w14:textId="67072AF8" w:rsidR="00C46247" w:rsidRPr="00DF0C3D" w:rsidRDefault="00C46247" w:rsidP="00C46247">
      <w:pPr>
        <w:pStyle w:val="DotPoint"/>
        <w:numPr>
          <w:ilvl w:val="0"/>
          <w:numId w:val="1"/>
        </w:numPr>
      </w:pPr>
      <w:r w:rsidRPr="00DF0C3D">
        <w:rPr>
          <w:i/>
        </w:rPr>
        <w:t>NDIS Support Catalogue</w:t>
      </w:r>
      <w:r w:rsidRPr="00DF0C3D">
        <w:t xml:space="preserve"> – This document provides information on the current price limits for each support item and indicates for each price-limited</w:t>
      </w:r>
      <w:r w:rsidR="007160FD">
        <w:t xml:space="preserve"> support item the claim types (Provider Travel, N</w:t>
      </w:r>
      <w:r w:rsidRPr="00DF0C3D">
        <w:t>on-face-to-face</w:t>
      </w:r>
      <w:r w:rsidR="007160FD">
        <w:t xml:space="preserve"> delivery</w:t>
      </w:r>
      <w:r w:rsidRPr="00DF0C3D">
        <w:t>, etc.) that can be used. Requirements specified in the Support Catalogue are part of the pricing arrangements and price limits that the NDIA has determined should apply to NDIS.</w:t>
      </w:r>
    </w:p>
    <w:p w14:paraId="7667121D" w14:textId="77777777" w:rsidR="00C46247" w:rsidRPr="00DF0C3D" w:rsidRDefault="00C46247" w:rsidP="00C46247">
      <w:pPr>
        <w:pStyle w:val="DotPoint"/>
        <w:numPr>
          <w:ilvl w:val="0"/>
          <w:numId w:val="1"/>
        </w:numPr>
      </w:pPr>
      <w:r w:rsidRPr="00DF0C3D">
        <w:rPr>
          <w:i/>
        </w:rPr>
        <w:t>COVID Addendum to the NDIS Pricing Arrangements and Price Limits</w:t>
      </w:r>
      <w:r w:rsidRPr="00DF0C3D">
        <w:t xml:space="preserve"> – This document allows the NDIA to respond to changing market conditions in an efficient manner. It is used to make temporary changes to some of the support items and arrangements listed in the </w:t>
      </w:r>
      <w:r w:rsidRPr="00DF0C3D">
        <w:rPr>
          <w:i/>
        </w:rPr>
        <w:t>NDIS Pricing Arrangements and Price Limits.</w:t>
      </w:r>
      <w:r w:rsidRPr="00DF0C3D">
        <w:t xml:space="preserve"> The Addendum is not a stand-alone document and must be read in conjunction with the </w:t>
      </w:r>
      <w:r w:rsidRPr="007160FD">
        <w:rPr>
          <w:i/>
        </w:rPr>
        <w:t>NDIS Pricing Arrangements and Price Limits</w:t>
      </w:r>
      <w:r w:rsidRPr="00DF0C3D">
        <w:t>. Requirements specified in the Addendum are part of the pricing arrangements and price limits that the NDIA has determined will apply to NDIS.</w:t>
      </w:r>
    </w:p>
    <w:p w14:paraId="6B2EEB6D" w14:textId="77777777" w:rsidR="00C46247" w:rsidRPr="00DF0C3D" w:rsidRDefault="00C46247" w:rsidP="00C46247">
      <w:pPr>
        <w:pStyle w:val="DotPoint"/>
        <w:numPr>
          <w:ilvl w:val="0"/>
          <w:numId w:val="1"/>
        </w:numPr>
      </w:pPr>
      <w:r w:rsidRPr="00DF0C3D">
        <w:rPr>
          <w:i/>
        </w:rPr>
        <w:t>NDIS Pricing Arrangements for Specialist Disability Accommodation</w:t>
      </w:r>
      <w:r w:rsidRPr="00DF0C3D">
        <w:t xml:space="preserve"> – This document sets out the specific pricing arrangements that apply for Specialist Disability Accommodation (SDA). Providers of SDA supports are also subject to the general arrangements set out in the </w:t>
      </w:r>
      <w:r w:rsidRPr="007160FD">
        <w:rPr>
          <w:i/>
        </w:rPr>
        <w:t>NDIS Pricing Arrangements and Price Limits</w:t>
      </w:r>
      <w:r w:rsidRPr="00DF0C3D">
        <w:t>.</w:t>
      </w:r>
    </w:p>
    <w:p w14:paraId="020AAF69" w14:textId="77777777" w:rsidR="00C46247" w:rsidRPr="00DF0C3D" w:rsidRDefault="00C46247" w:rsidP="00C46247">
      <w:pPr>
        <w:pStyle w:val="DotPoint"/>
        <w:numPr>
          <w:ilvl w:val="0"/>
          <w:numId w:val="1"/>
        </w:numPr>
      </w:pPr>
      <w:r w:rsidRPr="00DF0C3D">
        <w:rPr>
          <w:i/>
        </w:rPr>
        <w:t>NDIS Assistive Technology, Home Modifications and Consumables Code Guide</w:t>
      </w:r>
      <w:r w:rsidRPr="00DF0C3D">
        <w:t xml:space="preserve"> – This document gives further information on the specific pricing arrangements that apply for these types of support. Providers of these supports are also subject to the general arrangements set out in the </w:t>
      </w:r>
      <w:r w:rsidRPr="007160FD">
        <w:rPr>
          <w:i/>
        </w:rPr>
        <w:t>NDIS Pricing Arrangements and Price Limits</w:t>
      </w:r>
      <w:r w:rsidRPr="00DF0C3D">
        <w:t>.</w:t>
      </w:r>
    </w:p>
    <w:p w14:paraId="6EF7F787" w14:textId="77777777" w:rsidR="00C46247" w:rsidRPr="00DF0C3D" w:rsidRDefault="00C46247" w:rsidP="00C46247">
      <w:pPr>
        <w:pStyle w:val="Heading3"/>
      </w:pPr>
      <w:r w:rsidRPr="00DF0C3D">
        <w:lastRenderedPageBreak/>
        <w:t>Pricing Strategy</w:t>
      </w:r>
    </w:p>
    <w:p w14:paraId="39DFF294" w14:textId="451C4CFA" w:rsidR="00C46247" w:rsidRPr="00DF0C3D" w:rsidRDefault="00C46247" w:rsidP="00C46247">
      <w:r w:rsidRPr="00DF0C3D">
        <w:t xml:space="preserve">The pricing arrangements for the NDIS are governed by the </w:t>
      </w:r>
      <w:r w:rsidRPr="00DF0C3D">
        <w:rPr>
          <w:i/>
        </w:rPr>
        <w:t>NDIS Pricing Strategy</w:t>
      </w:r>
      <w:r w:rsidRPr="00DF0C3D">
        <w:t xml:space="preserve">, which was adopted by the </w:t>
      </w:r>
      <w:r w:rsidR="000C28AB">
        <w:t xml:space="preserve">NDIA </w:t>
      </w:r>
      <w:r w:rsidRPr="00DF0C3D">
        <w:t xml:space="preserve">Board in 2019. The Strategy recognises that in the short to medium term </w:t>
      </w:r>
      <w:r w:rsidR="00133BF2">
        <w:t>the NDIS</w:t>
      </w:r>
      <w:r w:rsidRPr="00DF0C3D">
        <w:t xml:space="preserve">’s pricing arrangements have to take into account both the need for value-for-money (and hence for efficiency in provider operations) and the need to ensure access to supports (including the need to rapidly expand supply during the roll-out of </w:t>
      </w:r>
      <w:r w:rsidR="00133BF2">
        <w:t>the NDIS</w:t>
      </w:r>
      <w:r w:rsidRPr="00DF0C3D">
        <w:t>).</w:t>
      </w:r>
    </w:p>
    <w:p w14:paraId="5F69DDF9" w14:textId="4B22125E" w:rsidR="00C46247" w:rsidRPr="00DF0C3D" w:rsidRDefault="00C46247" w:rsidP="00C46247">
      <w:r w:rsidRPr="00DF0C3D">
        <w:t xml:space="preserve">During the roll out of </w:t>
      </w:r>
      <w:r w:rsidR="00133BF2">
        <w:t>the NDIS</w:t>
      </w:r>
      <w:r w:rsidRPr="00DF0C3D">
        <w:t xml:space="preserve">, the markets for disability supports needed to develop at pace, with both significant increases in market supply, improvements in quality and improvements in production efficiency. While improvements to production efficiency (at a given quality level) will, </w:t>
      </w:r>
      <w:r w:rsidRPr="00DF0C3D">
        <w:rPr>
          <w:i/>
        </w:rPr>
        <w:t>ceteris paribus</w:t>
      </w:r>
      <w:r w:rsidRPr="00DF0C3D">
        <w:t xml:space="preserve">, reduce costs in the long run, expansion of market supply necessitates higher prices (especially where, as in the case of </w:t>
      </w:r>
      <w:r w:rsidR="00133BF2">
        <w:t>the NDIS</w:t>
      </w:r>
      <w:r w:rsidRPr="00DF0C3D">
        <w:t xml:space="preserve">, supply must be maintained to ensure participants can continue to receive critical supports). The </w:t>
      </w:r>
      <w:r w:rsidRPr="00DF0C3D">
        <w:rPr>
          <w:i/>
        </w:rPr>
        <w:t>NDIS Pricing Strategy</w:t>
      </w:r>
      <w:r w:rsidRPr="00DF0C3D">
        <w:t xml:space="preserve"> therefore recognised higher short-term price limits would be needed to maintain and expand the production of disability supports by providing an incentive for the redirection of resources to </w:t>
      </w:r>
      <w:r w:rsidR="00133BF2">
        <w:t>the NDIS</w:t>
      </w:r>
      <w:r w:rsidRPr="00DF0C3D">
        <w:t xml:space="preserve"> from other sectors of the economy. </w:t>
      </w:r>
    </w:p>
    <w:p w14:paraId="7B757ADC" w14:textId="77777777" w:rsidR="00C46247" w:rsidRPr="00DF0C3D" w:rsidRDefault="00C46247" w:rsidP="00C46247">
      <w:r w:rsidRPr="00DF0C3D">
        <w:t>In the long run, the markets for disability supports will mature so that high quality services are delivered at efficient price levels. Efficient price levels represent the long run minimum cost of production of a good or service whose quality is acceptable to the purchasers of the good or service. They are the best representation of the reasonable cost of the provision of a quality support and will, eventually, be the price levels best suited for the development of plans, which are concerned with efficient, effective and appropriate supports. As the market for disability supports becomes stronger it will also be less necessary to impose price controls on the sector, with participants as empowered consumers driving competition and innovation in the markets for disability goods and services. Note, however, that sufficient quality production at efficient price levels is only achievable in mature markets, with strong competition between providers and empowered and informed consumers.</w:t>
      </w:r>
    </w:p>
    <w:p w14:paraId="64F74F38" w14:textId="77777777" w:rsidR="00C46247" w:rsidRPr="00DF0C3D" w:rsidRDefault="00C46247" w:rsidP="00C46247">
      <w:r w:rsidRPr="00DF0C3D">
        <w:t xml:space="preserve">In the short term, sustainable price levels are a better representation of the reasonable cost of the provision of supports. They represent the price at which the average current firm is viable (even if inefficient). In the long run, sustainable price levels will tend towards efficient price levels. However, in the medium term, as the market matures / expands, it is more cost effective and less disruptive to both maintain a significant share of current supply and attract new supply. Setting price caps at sustainable levels helps ensure that supply levels remain stable and providers with costs somewhat above the most efficient level remain viable. </w:t>
      </w:r>
    </w:p>
    <w:p w14:paraId="7EA6F693" w14:textId="08708414" w:rsidR="00C46247" w:rsidRPr="00DF0C3D" w:rsidRDefault="00C46247" w:rsidP="00C46247">
      <w:r w:rsidRPr="00DF0C3D">
        <w:t xml:space="preserve">This is why the </w:t>
      </w:r>
      <w:r w:rsidRPr="00DF0C3D">
        <w:rPr>
          <w:i/>
        </w:rPr>
        <w:t>NDIS Pricing Strategy</w:t>
      </w:r>
      <w:r w:rsidRPr="00DF0C3D">
        <w:t xml:space="preserve"> recognises that </w:t>
      </w:r>
      <w:r w:rsidR="00133BF2">
        <w:t>the NDIS</w:t>
      </w:r>
      <w:r w:rsidRPr="00DF0C3D">
        <w:t>’s pricing arr</w:t>
      </w:r>
      <w:r w:rsidR="00665A4B">
        <w:t>angements and price limits need</w:t>
      </w:r>
      <w:r w:rsidRPr="00DF0C3D">
        <w:t>, during roll-out at least, to be set with regard to transitional price levels, rather than sustainable or efficient price levels. Transitional price levels represent the price necessary to attract new providers to enter the market or to reduce exits from the market. They represent the price required to attract economic resources to expand supply. Transitional price levels are above sustainable price levels, but should only be adopted where a significant expansion of supply is required.</w:t>
      </w:r>
    </w:p>
    <w:p w14:paraId="664E606F" w14:textId="74E2F5E8" w:rsidR="00C46247" w:rsidRPr="00DF0C3D" w:rsidRDefault="00C46247" w:rsidP="00C46247">
      <w:r w:rsidRPr="00DF0C3D">
        <w:t xml:space="preserve">In line with the </w:t>
      </w:r>
      <w:r w:rsidRPr="00DF0C3D">
        <w:rPr>
          <w:i/>
        </w:rPr>
        <w:t>NDIS Pricing Strategy</w:t>
      </w:r>
      <w:r w:rsidRPr="00DF0C3D">
        <w:t xml:space="preserve">, the base price limits for supports delivered by disability support workers have, since 1 July 2019, been set in line with the estimated efficient costs of delivery. The Temporary Transformation Payment (TTP) loading has been used to adjust </w:t>
      </w:r>
      <w:r w:rsidRPr="00DF0C3D">
        <w:lastRenderedPageBreak/>
        <w:t xml:space="preserve">these efficient prices to transition levels. The level of the </w:t>
      </w:r>
      <w:r w:rsidR="00541013">
        <w:t>l</w:t>
      </w:r>
      <w:r w:rsidRPr="00DF0C3D">
        <w:t>oading was initially set at an amount equal to the difference between the estimated efficient cost of delivery and the estimated average cost of delivery. It was always intended that this amount would decrease over time as providers became more efficient.</w:t>
      </w:r>
    </w:p>
    <w:p w14:paraId="67D6660D" w14:textId="6E1A4DBB" w:rsidR="00C46247" w:rsidRPr="00DF0C3D" w:rsidRDefault="00C46247" w:rsidP="00C46247">
      <w:r w:rsidRPr="00DF0C3D">
        <w:fldChar w:fldCharType="begin"/>
      </w:r>
      <w:r w:rsidRPr="00DF0C3D">
        <w:instrText xml:space="preserve"> REF _Ref95903520 \h  \* MERGEFORMAT </w:instrText>
      </w:r>
      <w:r w:rsidRPr="00DF0C3D">
        <w:fldChar w:fldCharType="separate"/>
      </w:r>
      <w:r w:rsidR="0015299C" w:rsidRPr="00DF0C3D">
        <w:t xml:space="preserve">Exhibit </w:t>
      </w:r>
      <w:r w:rsidR="0015299C">
        <w:rPr>
          <w:noProof/>
        </w:rPr>
        <w:t>2</w:t>
      </w:r>
      <w:r w:rsidRPr="00DF0C3D">
        <w:fldChar w:fldCharType="end"/>
      </w:r>
      <w:r w:rsidRPr="00DF0C3D">
        <w:t xml:space="preserve"> below summarises the stages through which the </w:t>
      </w:r>
      <w:r w:rsidRPr="00DF0C3D">
        <w:rPr>
          <w:i/>
        </w:rPr>
        <w:t>NDIS Pricing Strategy</w:t>
      </w:r>
      <w:r w:rsidRPr="00DF0C3D">
        <w:t xml:space="preserve"> envisages price regulation in </w:t>
      </w:r>
      <w:r w:rsidR="00133BF2">
        <w:t>the NDIS</w:t>
      </w:r>
      <w:r w:rsidRPr="00DF0C3D">
        <w:t xml:space="preserve"> moving as economic forces play out.</w:t>
      </w:r>
      <w:r w:rsidRPr="00DF0C3D">
        <w:rPr>
          <w:rStyle w:val="EndnoteReference"/>
        </w:rPr>
        <w:endnoteReference w:id="30"/>
      </w:r>
      <w:r w:rsidRPr="00DF0C3D">
        <w:t xml:space="preserve"> In the first few phases, price controls are needed to balance the drive for greater efficiency with the need to expand supply. Providers need to be given time to adjust their operations and supply needs to expand significantly, requiring additional investment and roll out costs. </w:t>
      </w:r>
    </w:p>
    <w:p w14:paraId="2715F7DC" w14:textId="4371F14E" w:rsidR="00C46247" w:rsidRPr="00DF0C3D" w:rsidRDefault="00C46247" w:rsidP="00C46247">
      <w:pPr>
        <w:pStyle w:val="Caption"/>
      </w:pPr>
      <w:bookmarkStart w:id="34" w:name="_Ref95903520"/>
      <w:bookmarkStart w:id="35" w:name="_Toc101279947"/>
      <w:bookmarkStart w:id="36" w:name="_Toc108620490"/>
      <w:r w:rsidRPr="00DF0C3D">
        <w:t xml:space="preserve">Exhibit </w:t>
      </w:r>
      <w:r w:rsidR="002B459B">
        <w:fldChar w:fldCharType="begin"/>
      </w:r>
      <w:r w:rsidR="002B459B">
        <w:instrText xml:space="preserve"> SEQ Exhibit \* ARABIC </w:instrText>
      </w:r>
      <w:r w:rsidR="002B459B">
        <w:fldChar w:fldCharType="separate"/>
      </w:r>
      <w:r w:rsidR="0015299C">
        <w:rPr>
          <w:noProof/>
        </w:rPr>
        <w:t>2</w:t>
      </w:r>
      <w:r w:rsidR="002B459B">
        <w:rPr>
          <w:noProof/>
        </w:rPr>
        <w:fldChar w:fldCharType="end"/>
      </w:r>
      <w:bookmarkEnd w:id="34"/>
      <w:r w:rsidRPr="00DF0C3D">
        <w:t>: Pricing Transition Strategy</w:t>
      </w:r>
      <w:bookmarkEnd w:id="35"/>
      <w:bookmarkEnd w:id="36"/>
    </w:p>
    <w:p w14:paraId="10D2856C" w14:textId="77777777" w:rsidR="00C46247" w:rsidRPr="00DF0C3D" w:rsidRDefault="00C46247" w:rsidP="00C46247">
      <w:pPr>
        <w:jc w:val="center"/>
      </w:pPr>
      <w:r w:rsidRPr="00DF0C3D">
        <w:rPr>
          <w:noProof/>
          <w:lang w:eastAsia="en-AU"/>
        </w:rPr>
        <w:drawing>
          <wp:inline distT="0" distB="0" distL="0" distR="0" wp14:anchorId="54D30219" wp14:editId="3E045C70">
            <wp:extent cx="5039360" cy="3124835"/>
            <wp:effectExtent l="0" t="0" r="0" b="0"/>
            <wp:docPr id="1" name="Picture 1" descr="1. Expand supply and satisfy short term demand during the transition to full scheme.&#10;2. Invest in the information infrastructure needed to support the operation of the market.&#10;3. Monitor markets closely for signs of shortages and other market failures.&#10;4. Deregulate as appropriate, including removing price caps when they are no longer binding." title="Pricing Transition Strategy"/>
            <wp:cNvGraphicFramePr/>
            <a:graphic xmlns:a="http://schemas.openxmlformats.org/drawingml/2006/main">
              <a:graphicData uri="http://schemas.openxmlformats.org/drawingml/2006/picture">
                <pic:pic xmlns:pic="http://schemas.openxmlformats.org/drawingml/2006/picture">
                  <pic:nvPicPr>
                    <pic:cNvPr id="5" name="Picture 5" descr="1. Expand supply and satisfy short term demand during the transition to full scheme.&#10;2. Invest in the information infrastructure needed to support the operation of the market.&#10;3. Monitor markets closely for signs of shortages and other market failures.&#10;4. Deregulate as appropriate, including removing price caps when they are no longer binding." title="Figure 10: Transition strategy"/>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039995" cy="3124200"/>
                    </a:xfrm>
                    <a:prstGeom prst="rect">
                      <a:avLst/>
                    </a:prstGeom>
                    <a:noFill/>
                  </pic:spPr>
                </pic:pic>
              </a:graphicData>
            </a:graphic>
          </wp:inline>
        </w:drawing>
      </w:r>
    </w:p>
    <w:p w14:paraId="7755332F" w14:textId="77777777" w:rsidR="00C46247" w:rsidRPr="00DF0C3D" w:rsidRDefault="00C46247" w:rsidP="00C46247">
      <w:pPr>
        <w:pStyle w:val="Heading3"/>
      </w:pPr>
      <w:r w:rsidRPr="00DF0C3D">
        <w:t>Regulatory Options and the State of the Market</w:t>
      </w:r>
    </w:p>
    <w:p w14:paraId="1A997FB2" w14:textId="4B9DD570" w:rsidR="00C46247" w:rsidRPr="00DF0C3D" w:rsidRDefault="00C46247" w:rsidP="00C46247">
      <w:r w:rsidRPr="00DF0C3D">
        <w:t>Where possible, the NDIA utilises market mechanisms to deliver the level of supply required to meet participant demand at market clearing (efficient) pr</w:t>
      </w:r>
      <w:r w:rsidR="00874436" w:rsidRPr="00DF0C3D">
        <w:t xml:space="preserve">ices. In underdeveloped markets, </w:t>
      </w:r>
      <w:r w:rsidRPr="00DF0C3D">
        <w:t xml:space="preserve">regulating the market is necessary to ensure that participant demand is met, the required mix of supports is supplied by providers, and </w:t>
      </w:r>
      <w:r w:rsidR="00133BF2">
        <w:t>the NDIS</w:t>
      </w:r>
      <w:r w:rsidRPr="00DF0C3D">
        <w:t xml:space="preserve"> moves towards efficient prices. </w:t>
      </w:r>
    </w:p>
    <w:p w14:paraId="63B3EEAE" w14:textId="77777777" w:rsidR="00665A4B" w:rsidRDefault="00C46247" w:rsidP="00C46247">
      <w:r w:rsidRPr="00DF0C3D">
        <w:t xml:space="preserve">Higher levels of regulation and market intervention are typically used to address inefficiencies in the market and lower intervention is required in a well-functioning market. Therefore, it is critical to determine how well a market is functioning in order to determine what an appropriate level of regulation and market intervention is. </w:t>
      </w:r>
    </w:p>
    <w:p w14:paraId="4B2C1C9B" w14:textId="352989E5" w:rsidR="00C46247" w:rsidRPr="00DF0C3D" w:rsidRDefault="00C46247" w:rsidP="00C46247">
      <w:r w:rsidRPr="00DF0C3D">
        <w:fldChar w:fldCharType="begin"/>
      </w:r>
      <w:r w:rsidRPr="00DF0C3D">
        <w:instrText xml:space="preserve"> REF _Ref83300911 \h  \* MERGEFORMAT </w:instrText>
      </w:r>
      <w:r w:rsidRPr="00DF0C3D">
        <w:fldChar w:fldCharType="separate"/>
      </w:r>
      <w:r w:rsidR="0015299C" w:rsidRPr="00DF0C3D">
        <w:t xml:space="preserve">Exhibit </w:t>
      </w:r>
      <w:r w:rsidR="0015299C">
        <w:rPr>
          <w:noProof/>
        </w:rPr>
        <w:t>3</w:t>
      </w:r>
      <w:r w:rsidRPr="00DF0C3D">
        <w:fldChar w:fldCharType="end"/>
      </w:r>
      <w:r w:rsidRPr="00DF0C3D">
        <w:t xml:space="preserve"> sets out a schematic of the characteristics that need to be considered in determining how well a market is functioning.</w:t>
      </w:r>
      <w:r w:rsidR="00874436" w:rsidRPr="00DF0C3D">
        <w:t xml:space="preserve"> </w:t>
      </w:r>
      <w:r w:rsidRPr="00DF0C3D">
        <w:t xml:space="preserve">These characteristics can be used as indicators, whereby all or almost of these indicators being met would indicate that the market is functioning as intended and does not require greater market intervention (or requires less). Similarly, where some or most of these indicators </w:t>
      </w:r>
      <w:r w:rsidR="00665A4B">
        <w:t>not being</w:t>
      </w:r>
      <w:r w:rsidRPr="00DF0C3D">
        <w:t xml:space="preserve"> met suggests the market is not functioning as intended and requires greater market intervention.</w:t>
      </w:r>
    </w:p>
    <w:p w14:paraId="76524697" w14:textId="77603279" w:rsidR="00C46247" w:rsidRPr="00DF0C3D" w:rsidRDefault="00C46247" w:rsidP="00C46247">
      <w:pPr>
        <w:pStyle w:val="Caption"/>
      </w:pPr>
      <w:bookmarkStart w:id="37" w:name="_Ref83300911"/>
      <w:bookmarkStart w:id="38" w:name="_Toc83292074"/>
      <w:bookmarkStart w:id="39" w:name="_Toc93921179"/>
      <w:bookmarkStart w:id="40" w:name="_Toc101279948"/>
      <w:bookmarkStart w:id="41" w:name="_Toc108620491"/>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3</w:t>
      </w:r>
      <w:r w:rsidR="002B459B">
        <w:rPr>
          <w:noProof/>
        </w:rPr>
        <w:fldChar w:fldCharType="end"/>
      </w:r>
      <w:bookmarkEnd w:id="37"/>
      <w:r w:rsidRPr="00DF0C3D">
        <w:t>: Characteristics of a well-functioning market</w:t>
      </w:r>
      <w:bookmarkEnd w:id="38"/>
      <w:bookmarkEnd w:id="39"/>
      <w:bookmarkEnd w:id="40"/>
      <w:bookmarkEnd w:id="41"/>
    </w:p>
    <w:tbl>
      <w:tblPr>
        <w:tblStyle w:val="GridTable4-Accent12"/>
        <w:tblW w:w="8958" w:type="dxa"/>
        <w:tblInd w:w="-50" w:type="dxa"/>
        <w:tblLook w:val="0420" w:firstRow="1" w:lastRow="0" w:firstColumn="0" w:lastColumn="0" w:noHBand="0" w:noVBand="1"/>
        <w:tblCaption w:val="Characteristics of a well-functioning market"/>
        <w:tblDescription w:val="A table showing characteristics of markets that are operating effectively enough to not need price regulation."/>
      </w:tblPr>
      <w:tblGrid>
        <w:gridCol w:w="4479"/>
        <w:gridCol w:w="4479"/>
      </w:tblGrid>
      <w:tr w:rsidR="00C46247" w:rsidRPr="00DF0C3D" w14:paraId="1BC68B4F" w14:textId="77777777" w:rsidTr="00704845">
        <w:trPr>
          <w:cnfStyle w:val="100000000000" w:firstRow="1" w:lastRow="0" w:firstColumn="0" w:lastColumn="0" w:oddVBand="0" w:evenVBand="0" w:oddHBand="0" w:evenHBand="0" w:firstRowFirstColumn="0" w:firstRowLastColumn="0" w:lastRowFirstColumn="0" w:lastRowLastColumn="0"/>
          <w:trHeight w:val="283"/>
          <w:tblHeader/>
        </w:trPr>
        <w:tc>
          <w:tcPr>
            <w:tcW w:w="8958" w:type="dxa"/>
            <w:gridSpan w:val="2"/>
          </w:tcPr>
          <w:p w14:paraId="4D6AF85B" w14:textId="77777777" w:rsidR="00C46247" w:rsidRPr="00DF0C3D" w:rsidRDefault="00C46247" w:rsidP="00704845">
            <w:pPr>
              <w:keepNext/>
              <w:jc w:val="center"/>
            </w:pPr>
            <w:r w:rsidRPr="00DF0C3D">
              <w:t>Demand-side characteristics</w:t>
            </w:r>
          </w:p>
        </w:tc>
      </w:tr>
      <w:tr w:rsidR="00C46247" w:rsidRPr="00DF0C3D" w14:paraId="60CBBA23" w14:textId="77777777" w:rsidTr="00704845">
        <w:trPr>
          <w:cnfStyle w:val="000000100000" w:firstRow="0" w:lastRow="0" w:firstColumn="0" w:lastColumn="0" w:oddVBand="0" w:evenVBand="0" w:oddHBand="1" w:evenHBand="0" w:firstRowFirstColumn="0" w:firstRowLastColumn="0" w:lastRowFirstColumn="0" w:lastRowLastColumn="0"/>
          <w:trHeight w:val="283"/>
        </w:trPr>
        <w:tc>
          <w:tcPr>
            <w:tcW w:w="4479" w:type="dxa"/>
          </w:tcPr>
          <w:p w14:paraId="2ADB1DC8" w14:textId="3F78F0CF" w:rsidR="00C46247" w:rsidRPr="00DF0C3D" w:rsidRDefault="00C46247" w:rsidP="00704845">
            <w:pPr>
              <w:keepNext/>
            </w:pPr>
            <w:r w:rsidRPr="00DF0C3D">
              <w:t>Participants are able to exercise informed choice</w:t>
            </w:r>
            <w:r w:rsidR="0009463C">
              <w:t>.</w:t>
            </w:r>
          </w:p>
        </w:tc>
        <w:tc>
          <w:tcPr>
            <w:tcW w:w="4479" w:type="dxa"/>
          </w:tcPr>
          <w:p w14:paraId="33125175" w14:textId="14350F39" w:rsidR="00C46247" w:rsidRPr="00DF0C3D" w:rsidRDefault="00C46247" w:rsidP="00704845">
            <w:pPr>
              <w:keepNext/>
            </w:pPr>
            <w:r w:rsidRPr="00DF0C3D">
              <w:t>Participants are sufficiently incentivised and supported to make purchasing decisions</w:t>
            </w:r>
            <w:r w:rsidR="0009463C">
              <w:t>.</w:t>
            </w:r>
          </w:p>
        </w:tc>
      </w:tr>
      <w:tr w:rsidR="00C46247" w:rsidRPr="00DF0C3D" w14:paraId="2A56FF1F" w14:textId="77777777" w:rsidTr="00704845">
        <w:trPr>
          <w:trHeight w:val="283"/>
        </w:trPr>
        <w:tc>
          <w:tcPr>
            <w:tcW w:w="4479" w:type="dxa"/>
          </w:tcPr>
          <w:p w14:paraId="02B0B93E" w14:textId="5B700559" w:rsidR="00C46247" w:rsidRPr="00DF0C3D" w:rsidRDefault="00C46247" w:rsidP="00704845">
            <w:r w:rsidRPr="00DF0C3D">
              <w:t>Participants h</w:t>
            </w:r>
            <w:r w:rsidR="0009463C">
              <w:t>ave the ability to make purchasing</w:t>
            </w:r>
            <w:r w:rsidRPr="00DF0C3D">
              <w:t xml:space="preserve"> decisions in their best interests</w:t>
            </w:r>
            <w:r w:rsidR="0009463C">
              <w:t>.</w:t>
            </w:r>
          </w:p>
          <w:p w14:paraId="50BF41E9" w14:textId="63E3522D" w:rsidR="00C46247" w:rsidRPr="00DF0C3D" w:rsidRDefault="00C46247" w:rsidP="00704845">
            <w:r w:rsidRPr="00DF0C3D">
              <w:t xml:space="preserve">In cases where participants are unable to make decisions in their best interests, capacity may be provided by a third party who has </w:t>
            </w:r>
            <w:r w:rsidR="0009463C">
              <w:t xml:space="preserve">an </w:t>
            </w:r>
            <w:r w:rsidRPr="00DF0C3D">
              <w:t>obligation to act in the participant’s best interests</w:t>
            </w:r>
            <w:r w:rsidR="0009463C">
              <w:t>.</w:t>
            </w:r>
          </w:p>
        </w:tc>
        <w:tc>
          <w:tcPr>
            <w:tcW w:w="4479" w:type="dxa"/>
          </w:tcPr>
          <w:p w14:paraId="54505EF0" w14:textId="5BA8FC8F" w:rsidR="00C46247" w:rsidRPr="00DF0C3D" w:rsidRDefault="00C46247" w:rsidP="00704845">
            <w:r w:rsidRPr="00DF0C3D">
              <w:t xml:space="preserve">Participants have appropriate incentives to make decisions that are financially sustainable for themselves and for </w:t>
            </w:r>
            <w:r w:rsidR="00133BF2">
              <w:t>the NDIS</w:t>
            </w:r>
            <w:r w:rsidRPr="00DF0C3D">
              <w:t>. This includes having the information and support (where needed) to navigate market options It also includes flexibility in funding within participant plans to allow ease of provider switching where that is practical</w:t>
            </w:r>
            <w:r w:rsidR="0009463C">
              <w:t>.</w:t>
            </w:r>
          </w:p>
        </w:tc>
      </w:tr>
      <w:tr w:rsidR="00C46247" w:rsidRPr="00DF0C3D" w14:paraId="3F6A5890" w14:textId="77777777" w:rsidTr="00704845">
        <w:trPr>
          <w:cnfStyle w:val="000000100000" w:firstRow="0" w:lastRow="0" w:firstColumn="0" w:lastColumn="0" w:oddVBand="0" w:evenVBand="0" w:oddHBand="1" w:evenHBand="0" w:firstRowFirstColumn="0" w:firstRowLastColumn="0" w:lastRowFirstColumn="0" w:lastRowLastColumn="0"/>
          <w:trHeight w:val="283"/>
        </w:trPr>
        <w:tc>
          <w:tcPr>
            <w:tcW w:w="8958" w:type="dxa"/>
            <w:gridSpan w:val="2"/>
          </w:tcPr>
          <w:p w14:paraId="66860B3F" w14:textId="77777777" w:rsidR="00C46247" w:rsidRPr="00DF0C3D" w:rsidRDefault="00C46247" w:rsidP="00704845">
            <w:pPr>
              <w:keepNext/>
              <w:jc w:val="center"/>
              <w:rPr>
                <w:b/>
                <w:bCs/>
                <w:color w:val="FEFFFF" w:themeColor="background1"/>
              </w:rPr>
            </w:pPr>
            <w:r w:rsidRPr="00DF0C3D">
              <w:rPr>
                <w:b/>
                <w:bCs/>
              </w:rPr>
              <w:t>Supply-side characteristics</w:t>
            </w:r>
          </w:p>
        </w:tc>
      </w:tr>
      <w:tr w:rsidR="00C46247" w:rsidRPr="00DF0C3D" w14:paraId="262E0475" w14:textId="77777777" w:rsidTr="00704845">
        <w:trPr>
          <w:trHeight w:val="283"/>
        </w:trPr>
        <w:tc>
          <w:tcPr>
            <w:tcW w:w="4479" w:type="dxa"/>
          </w:tcPr>
          <w:p w14:paraId="6DD45CA2" w14:textId="0B5235EE" w:rsidR="00C46247" w:rsidRPr="00DF0C3D" w:rsidRDefault="00C46247" w:rsidP="00704845">
            <w:r w:rsidRPr="00DF0C3D">
              <w:t>Sufficient availability of supports</w:t>
            </w:r>
            <w:r w:rsidR="0009463C">
              <w:t>.</w:t>
            </w:r>
          </w:p>
        </w:tc>
        <w:tc>
          <w:tcPr>
            <w:tcW w:w="4479" w:type="dxa"/>
          </w:tcPr>
          <w:p w14:paraId="06F2A845" w14:textId="35215B56" w:rsidR="00C46247" w:rsidRPr="00DF0C3D" w:rsidRDefault="00C46247" w:rsidP="00704845">
            <w:r w:rsidRPr="00DF0C3D">
              <w:t>Sufficient competition between providers</w:t>
            </w:r>
            <w:r w:rsidR="0009463C">
              <w:t>.</w:t>
            </w:r>
          </w:p>
        </w:tc>
      </w:tr>
      <w:tr w:rsidR="00C46247" w:rsidRPr="00DF0C3D" w14:paraId="4602115A" w14:textId="77777777" w:rsidTr="00704845">
        <w:trPr>
          <w:cnfStyle w:val="000000100000" w:firstRow="0" w:lastRow="0" w:firstColumn="0" w:lastColumn="0" w:oddVBand="0" w:evenVBand="0" w:oddHBand="1" w:evenHBand="0" w:firstRowFirstColumn="0" w:firstRowLastColumn="0" w:lastRowFirstColumn="0" w:lastRowLastColumn="0"/>
          <w:trHeight w:val="283"/>
        </w:trPr>
        <w:tc>
          <w:tcPr>
            <w:tcW w:w="4479" w:type="dxa"/>
          </w:tcPr>
          <w:p w14:paraId="4E6DC87B" w14:textId="77777777" w:rsidR="00C46247" w:rsidRPr="00DF0C3D" w:rsidRDefault="00C46247" w:rsidP="00704845">
            <w:r w:rsidRPr="00DF0C3D">
              <w:t>A wide range of support providers should be available to participants, across the spectrum of price</w:t>
            </w:r>
          </w:p>
          <w:p w14:paraId="64B0F790" w14:textId="04A78C3E" w:rsidR="00C46247" w:rsidRPr="00DF0C3D" w:rsidRDefault="00C46247" w:rsidP="00704845">
            <w:r w:rsidRPr="00DF0C3D">
              <w:t>Providers are able to operate sustainably in a price deregulated environment</w:t>
            </w:r>
            <w:r w:rsidR="0009463C">
              <w:t>.</w:t>
            </w:r>
          </w:p>
        </w:tc>
        <w:tc>
          <w:tcPr>
            <w:tcW w:w="4479" w:type="dxa"/>
          </w:tcPr>
          <w:p w14:paraId="74164A31" w14:textId="5A8D075C" w:rsidR="00C46247" w:rsidRPr="00DF0C3D" w:rsidRDefault="00C46247" w:rsidP="00704845">
            <w:r w:rsidRPr="00DF0C3D">
              <w:t>Competition between suppliers exists to provide discipline to pricing behaviour and drive quality</w:t>
            </w:r>
            <w:r w:rsidR="0009463C">
              <w:t>.</w:t>
            </w:r>
          </w:p>
          <w:p w14:paraId="162935CF" w14:textId="6E09E861" w:rsidR="00C46247" w:rsidRPr="00DF0C3D" w:rsidRDefault="00C46247" w:rsidP="0009463C">
            <w:r w:rsidRPr="00DF0C3D">
              <w:t xml:space="preserve">In some cases, competition may need to be fostered through </w:t>
            </w:r>
            <w:r w:rsidR="0009463C">
              <w:t>NDIA</w:t>
            </w:r>
            <w:r w:rsidRPr="00DF0C3D">
              <w:t xml:space="preserve"> led processes – for example in thin markets, or where direct competition and switching is impractical or detrimental to service outcomes</w:t>
            </w:r>
            <w:r w:rsidR="0009463C">
              <w:t>.</w:t>
            </w:r>
          </w:p>
        </w:tc>
      </w:tr>
      <w:tr w:rsidR="00C46247" w:rsidRPr="00DF0C3D" w14:paraId="0AB40429" w14:textId="77777777" w:rsidTr="00704845">
        <w:trPr>
          <w:trHeight w:val="283"/>
        </w:trPr>
        <w:tc>
          <w:tcPr>
            <w:tcW w:w="8958" w:type="dxa"/>
            <w:gridSpan w:val="2"/>
          </w:tcPr>
          <w:p w14:paraId="58608AA7" w14:textId="77777777" w:rsidR="00C46247" w:rsidRPr="00DF0C3D" w:rsidRDefault="00C46247" w:rsidP="00704845">
            <w:pPr>
              <w:keepNext/>
              <w:jc w:val="center"/>
              <w:rPr>
                <w:b/>
                <w:bCs/>
              </w:rPr>
            </w:pPr>
            <w:r w:rsidRPr="00DF0C3D">
              <w:rPr>
                <w:b/>
                <w:bCs/>
              </w:rPr>
              <w:t>General characteristics</w:t>
            </w:r>
          </w:p>
        </w:tc>
      </w:tr>
      <w:tr w:rsidR="00C46247" w:rsidRPr="00DF0C3D" w14:paraId="1F5BBC9A" w14:textId="77777777" w:rsidTr="00704845">
        <w:trPr>
          <w:cnfStyle w:val="000000100000" w:firstRow="0" w:lastRow="0" w:firstColumn="0" w:lastColumn="0" w:oddVBand="0" w:evenVBand="0" w:oddHBand="1" w:evenHBand="0" w:firstRowFirstColumn="0" w:firstRowLastColumn="0" w:lastRowFirstColumn="0" w:lastRowLastColumn="0"/>
          <w:trHeight w:val="283"/>
        </w:trPr>
        <w:tc>
          <w:tcPr>
            <w:tcW w:w="4479" w:type="dxa"/>
          </w:tcPr>
          <w:p w14:paraId="3710440E" w14:textId="2378ECE6" w:rsidR="00C46247" w:rsidRPr="00DF0C3D" w:rsidRDefault="0009463C" w:rsidP="00704845">
            <w:r>
              <w:t>NDIS</w:t>
            </w:r>
            <w:r w:rsidR="00C46247" w:rsidRPr="00DF0C3D">
              <w:t xml:space="preserve"> can maintain stability while withstanding change</w:t>
            </w:r>
            <w:r>
              <w:t>.</w:t>
            </w:r>
          </w:p>
        </w:tc>
        <w:tc>
          <w:tcPr>
            <w:tcW w:w="4479" w:type="dxa"/>
          </w:tcPr>
          <w:p w14:paraId="060F988B" w14:textId="335B865A" w:rsidR="00C46247" w:rsidRPr="00DF0C3D" w:rsidRDefault="00C46247" w:rsidP="00704845">
            <w:r w:rsidRPr="00DF0C3D">
              <w:t>Sufficient safeguards are in place to protect participant outcomes</w:t>
            </w:r>
            <w:r w:rsidR="0009463C">
              <w:t>,</w:t>
            </w:r>
          </w:p>
        </w:tc>
      </w:tr>
      <w:tr w:rsidR="00C46247" w:rsidRPr="00DF0C3D" w14:paraId="4DD35C61" w14:textId="77777777" w:rsidTr="00704845">
        <w:trPr>
          <w:trHeight w:val="283"/>
        </w:trPr>
        <w:tc>
          <w:tcPr>
            <w:tcW w:w="4479" w:type="dxa"/>
          </w:tcPr>
          <w:p w14:paraId="1D5F2AF3" w14:textId="3F458569" w:rsidR="00C46247" w:rsidRPr="00DF0C3D" w:rsidRDefault="00C46247" w:rsidP="00704845">
            <w:r w:rsidRPr="00DF0C3D">
              <w:t xml:space="preserve">The NDIA is confident that </w:t>
            </w:r>
            <w:r w:rsidR="00133BF2">
              <w:t>the NDIS</w:t>
            </w:r>
            <w:r w:rsidRPr="00DF0C3D">
              <w:t xml:space="preserve"> will stay stable and broadly achieve objectives of improving participant outcomes while maintaining financial sustainability</w:t>
            </w:r>
            <w:r w:rsidR="0009463C">
              <w:t>.</w:t>
            </w:r>
          </w:p>
        </w:tc>
        <w:tc>
          <w:tcPr>
            <w:tcW w:w="4479" w:type="dxa"/>
          </w:tcPr>
          <w:p w14:paraId="66FF7F4C" w14:textId="2D9E8872" w:rsidR="00C46247" w:rsidRPr="00DF0C3D" w:rsidRDefault="00C46247" w:rsidP="00704845">
            <w:r w:rsidRPr="00DF0C3D">
              <w:t>Safeguards implemented to ensure participants receive high quality services in a price deregulated environment</w:t>
            </w:r>
            <w:r w:rsidR="0009463C">
              <w:t>,</w:t>
            </w:r>
          </w:p>
          <w:p w14:paraId="72C36A56" w14:textId="77777777" w:rsidR="00C46247" w:rsidRPr="00DF0C3D" w:rsidRDefault="00C46247" w:rsidP="00704845">
            <w:r w:rsidRPr="00DF0C3D">
              <w:t>Safeguards protect against certain risks associated with price deregulation; e.g. participant budgets are not exhausted leading to critical service gaps.</w:t>
            </w:r>
          </w:p>
        </w:tc>
      </w:tr>
    </w:tbl>
    <w:p w14:paraId="408BC7E2" w14:textId="4D789F85" w:rsidR="00C46247" w:rsidRPr="00DF0C3D" w:rsidRDefault="00C46247" w:rsidP="00C46247">
      <w:r w:rsidRPr="00DF0C3D">
        <w:t xml:space="preserve">To assist with the assessment of the options, </w:t>
      </w:r>
      <w:r w:rsidRPr="00DF0C3D">
        <w:fldChar w:fldCharType="begin"/>
      </w:r>
      <w:r w:rsidRPr="00DF0C3D">
        <w:instrText xml:space="preserve"> REF _Ref83300927 \h  \* MERGEFORMAT </w:instrText>
      </w:r>
      <w:r w:rsidRPr="00DF0C3D">
        <w:fldChar w:fldCharType="separate"/>
      </w:r>
      <w:r w:rsidR="0015299C" w:rsidRPr="00DF0C3D">
        <w:t xml:space="preserve">Exhibit </w:t>
      </w:r>
      <w:r w:rsidR="0015299C">
        <w:rPr>
          <w:noProof/>
        </w:rPr>
        <w:t>4</w:t>
      </w:r>
      <w:r w:rsidRPr="00DF0C3D">
        <w:fldChar w:fldCharType="end"/>
      </w:r>
      <w:r w:rsidRPr="00DF0C3D">
        <w:t xml:space="preserve"> provides a summary of the key considerations for the four main stakeholder groups in the market. The emphasis is on the risk of negative impacts of any approach for these stakeholders</w:t>
      </w:r>
    </w:p>
    <w:p w14:paraId="4D80105A" w14:textId="427DB719" w:rsidR="00C46247" w:rsidRPr="00DF0C3D" w:rsidRDefault="00C46247" w:rsidP="00C46247">
      <w:pPr>
        <w:pStyle w:val="Caption"/>
      </w:pPr>
      <w:bookmarkStart w:id="42" w:name="_Ref83300927"/>
      <w:bookmarkStart w:id="43" w:name="_Toc83292075"/>
      <w:bookmarkStart w:id="44" w:name="_Toc93921180"/>
      <w:bookmarkStart w:id="45" w:name="_Toc101279949"/>
      <w:bookmarkStart w:id="46" w:name="_Toc108620492"/>
      <w:r w:rsidRPr="00DF0C3D">
        <w:t xml:space="preserve">Exhibit </w:t>
      </w:r>
      <w:r w:rsidR="002B459B">
        <w:fldChar w:fldCharType="begin"/>
      </w:r>
      <w:r w:rsidR="002B459B">
        <w:instrText xml:space="preserve"> SEQ Exhibit \* ARAB</w:instrText>
      </w:r>
      <w:r w:rsidR="002B459B">
        <w:instrText xml:space="preserve">IC </w:instrText>
      </w:r>
      <w:r w:rsidR="002B459B">
        <w:fldChar w:fldCharType="separate"/>
      </w:r>
      <w:r w:rsidR="0015299C">
        <w:rPr>
          <w:noProof/>
        </w:rPr>
        <w:t>4</w:t>
      </w:r>
      <w:r w:rsidR="002B459B">
        <w:rPr>
          <w:noProof/>
        </w:rPr>
        <w:fldChar w:fldCharType="end"/>
      </w:r>
      <w:bookmarkEnd w:id="42"/>
      <w:r w:rsidRPr="00DF0C3D">
        <w:t>: Key stakeholder considerations in regulating markets</w:t>
      </w:r>
      <w:bookmarkEnd w:id="43"/>
      <w:bookmarkEnd w:id="44"/>
      <w:bookmarkEnd w:id="45"/>
      <w:bookmarkEnd w:id="46"/>
    </w:p>
    <w:tbl>
      <w:tblPr>
        <w:tblStyle w:val="GridTable4-Accent12"/>
        <w:tblW w:w="0" w:type="auto"/>
        <w:tblInd w:w="-10" w:type="dxa"/>
        <w:tblLook w:val="0420" w:firstRow="1" w:lastRow="0" w:firstColumn="0" w:lastColumn="0" w:noHBand="0" w:noVBand="1"/>
        <w:tblCaption w:val="Key stakeholder considerations in regulating markets"/>
        <w:tblDescription w:val="Table outlining what considerations are made for participants, providers, professionals and government"/>
      </w:tblPr>
      <w:tblGrid>
        <w:gridCol w:w="2254"/>
        <w:gridCol w:w="2254"/>
        <w:gridCol w:w="2254"/>
        <w:gridCol w:w="2255"/>
      </w:tblGrid>
      <w:tr w:rsidR="00C46247" w:rsidRPr="00DF0C3D" w14:paraId="6F56725E" w14:textId="77777777" w:rsidTr="00704845">
        <w:trPr>
          <w:cnfStyle w:val="100000000000" w:firstRow="1" w:lastRow="0" w:firstColumn="0" w:lastColumn="0" w:oddVBand="0" w:evenVBand="0" w:oddHBand="0" w:evenHBand="0" w:firstRowFirstColumn="0" w:firstRowLastColumn="0" w:lastRowFirstColumn="0" w:lastRowLastColumn="0"/>
          <w:trHeight w:val="283"/>
          <w:tblHeader/>
        </w:trPr>
        <w:tc>
          <w:tcPr>
            <w:tcW w:w="2254" w:type="dxa"/>
          </w:tcPr>
          <w:p w14:paraId="45003213" w14:textId="77777777" w:rsidR="00C46247" w:rsidRPr="00DF0C3D" w:rsidRDefault="00C46247" w:rsidP="00704845">
            <w:r w:rsidRPr="00DF0C3D">
              <w:t>Participants</w:t>
            </w:r>
          </w:p>
        </w:tc>
        <w:tc>
          <w:tcPr>
            <w:tcW w:w="2254" w:type="dxa"/>
          </w:tcPr>
          <w:p w14:paraId="338DD387" w14:textId="77777777" w:rsidR="00C46247" w:rsidRPr="00DF0C3D" w:rsidRDefault="00C46247" w:rsidP="00704845">
            <w:r w:rsidRPr="00DF0C3D">
              <w:t>Providers</w:t>
            </w:r>
          </w:p>
        </w:tc>
        <w:tc>
          <w:tcPr>
            <w:tcW w:w="2254" w:type="dxa"/>
          </w:tcPr>
          <w:p w14:paraId="62F8A69A" w14:textId="77777777" w:rsidR="00C46247" w:rsidRPr="00DF0C3D" w:rsidRDefault="00C46247" w:rsidP="00704845">
            <w:r w:rsidRPr="00DF0C3D">
              <w:t>Professionals / Workers</w:t>
            </w:r>
          </w:p>
        </w:tc>
        <w:tc>
          <w:tcPr>
            <w:tcW w:w="2255" w:type="dxa"/>
          </w:tcPr>
          <w:p w14:paraId="781C4380" w14:textId="77777777" w:rsidR="00C46247" w:rsidRPr="00DF0C3D" w:rsidRDefault="00C46247" w:rsidP="00704845">
            <w:r w:rsidRPr="00DF0C3D">
              <w:t>Governments / NDIA</w:t>
            </w:r>
          </w:p>
        </w:tc>
      </w:tr>
      <w:tr w:rsidR="00C46247" w:rsidRPr="00DF0C3D" w14:paraId="3BEBD04C" w14:textId="77777777" w:rsidTr="00704845">
        <w:trPr>
          <w:cnfStyle w:val="000000100000" w:firstRow="0" w:lastRow="0" w:firstColumn="0" w:lastColumn="0" w:oddVBand="0" w:evenVBand="0" w:oddHBand="1" w:evenHBand="0" w:firstRowFirstColumn="0" w:firstRowLastColumn="0" w:lastRowFirstColumn="0" w:lastRowLastColumn="0"/>
        </w:trPr>
        <w:tc>
          <w:tcPr>
            <w:tcW w:w="2254" w:type="dxa"/>
          </w:tcPr>
          <w:p w14:paraId="626E7D80" w14:textId="77777777" w:rsidR="00C46247" w:rsidRPr="00DF0C3D" w:rsidRDefault="00C46247" w:rsidP="00704845">
            <w:r w:rsidRPr="00DF0C3D">
              <w:t>Market access</w:t>
            </w:r>
          </w:p>
          <w:p w14:paraId="43D1935B" w14:textId="77777777" w:rsidR="00C46247" w:rsidRPr="00DF0C3D" w:rsidRDefault="00C46247" w:rsidP="00704845">
            <w:pPr>
              <w:rPr>
                <w:b/>
              </w:rPr>
            </w:pPr>
            <w:r w:rsidRPr="00DF0C3D">
              <w:t>Service quality</w:t>
            </w:r>
          </w:p>
        </w:tc>
        <w:tc>
          <w:tcPr>
            <w:tcW w:w="2254" w:type="dxa"/>
          </w:tcPr>
          <w:p w14:paraId="5A0EED90" w14:textId="77777777" w:rsidR="00C46247" w:rsidRPr="00DF0C3D" w:rsidRDefault="00C46247" w:rsidP="00704845">
            <w:r w:rsidRPr="00DF0C3D">
              <w:t>Market development</w:t>
            </w:r>
          </w:p>
          <w:p w14:paraId="09BC8F8C" w14:textId="77777777" w:rsidR="00C46247" w:rsidRPr="00DF0C3D" w:rsidRDefault="00C46247" w:rsidP="00704845">
            <w:r w:rsidRPr="00DF0C3D">
              <w:t>Service quality</w:t>
            </w:r>
          </w:p>
        </w:tc>
        <w:tc>
          <w:tcPr>
            <w:tcW w:w="2254" w:type="dxa"/>
          </w:tcPr>
          <w:p w14:paraId="21DBA65C" w14:textId="77777777" w:rsidR="00C46247" w:rsidRPr="00DF0C3D" w:rsidRDefault="00C46247" w:rsidP="00704845">
            <w:r w:rsidRPr="00DF0C3D">
              <w:t>Workforce development</w:t>
            </w:r>
          </w:p>
          <w:p w14:paraId="0289C941" w14:textId="77777777" w:rsidR="00C46247" w:rsidRPr="00DF0C3D" w:rsidRDefault="00C46247" w:rsidP="00704845">
            <w:r w:rsidRPr="00DF0C3D">
              <w:t>Workforce pipeline</w:t>
            </w:r>
          </w:p>
        </w:tc>
        <w:tc>
          <w:tcPr>
            <w:tcW w:w="2255" w:type="dxa"/>
          </w:tcPr>
          <w:p w14:paraId="7AFA6E12" w14:textId="77777777" w:rsidR="00C46247" w:rsidRPr="00DF0C3D" w:rsidRDefault="00C46247" w:rsidP="00704845">
            <w:r w:rsidRPr="00DF0C3D">
              <w:t>Insurance principles and scheme objects</w:t>
            </w:r>
          </w:p>
          <w:p w14:paraId="745D8FDD" w14:textId="77777777" w:rsidR="00C46247" w:rsidRPr="00DF0C3D" w:rsidRDefault="00C46247" w:rsidP="00A924A5">
            <w:pPr>
              <w:numPr>
                <w:ilvl w:val="1"/>
                <w:numId w:val="16"/>
              </w:numPr>
            </w:pPr>
            <w:r w:rsidRPr="00DF0C3D">
              <w:t>Market access</w:t>
            </w:r>
          </w:p>
          <w:p w14:paraId="446514A2" w14:textId="77777777" w:rsidR="00C46247" w:rsidRPr="00DF0C3D" w:rsidRDefault="00C46247" w:rsidP="00A924A5">
            <w:pPr>
              <w:numPr>
                <w:ilvl w:val="1"/>
                <w:numId w:val="16"/>
              </w:numPr>
            </w:pPr>
            <w:r w:rsidRPr="00DF0C3D">
              <w:t>Service quality</w:t>
            </w:r>
          </w:p>
          <w:p w14:paraId="74D574B9" w14:textId="77777777" w:rsidR="00C46247" w:rsidRPr="00DF0C3D" w:rsidRDefault="00C46247" w:rsidP="00A924A5">
            <w:pPr>
              <w:numPr>
                <w:ilvl w:val="1"/>
                <w:numId w:val="16"/>
              </w:numPr>
            </w:pPr>
            <w:r w:rsidRPr="00DF0C3D">
              <w:t>Sustainability</w:t>
            </w:r>
          </w:p>
        </w:tc>
      </w:tr>
    </w:tbl>
    <w:p w14:paraId="60A2CD72" w14:textId="77777777" w:rsidR="00C46247" w:rsidRPr="00DF0C3D" w:rsidRDefault="00C46247" w:rsidP="00C46247">
      <w:pPr>
        <w:pStyle w:val="Heading4"/>
      </w:pPr>
      <w:r w:rsidRPr="00DF0C3D">
        <w:t>Market intervention options</w:t>
      </w:r>
    </w:p>
    <w:p w14:paraId="60B08673" w14:textId="078ACC79" w:rsidR="00C46247" w:rsidRPr="00DF0C3D" w:rsidRDefault="00C46247" w:rsidP="00C46247">
      <w:r w:rsidRPr="00DF0C3D">
        <w:t xml:space="preserve">There is a spectrum of market intervention options available to the NDIA, which are outlined in </w:t>
      </w:r>
      <w:r w:rsidRPr="00DF0C3D">
        <w:fldChar w:fldCharType="begin"/>
      </w:r>
      <w:r w:rsidRPr="00DF0C3D">
        <w:instrText xml:space="preserve"> REF _Ref83300943 \h  \* MERGEFORMAT </w:instrText>
      </w:r>
      <w:r w:rsidRPr="00DF0C3D">
        <w:fldChar w:fldCharType="separate"/>
      </w:r>
      <w:r w:rsidR="0015299C" w:rsidRPr="00DF0C3D">
        <w:t xml:space="preserve">Exhibit </w:t>
      </w:r>
      <w:r w:rsidR="0015299C">
        <w:rPr>
          <w:noProof/>
        </w:rPr>
        <w:t>5</w:t>
      </w:r>
      <w:r w:rsidRPr="00DF0C3D">
        <w:fldChar w:fldCharType="end"/>
      </w:r>
      <w:r w:rsidRPr="00DF0C3D">
        <w:t>. Whether to use each of these options depends on the characteristics of the market and how well it is functioning. A market that is considered well-functioning requires less intervention and the options to the left of the spectrum may be most appropriate. The options to the right of the spectrum may be more appropriate for a market that still has inefficiency and characteristics that suggest it is still not well-functioning.</w:t>
      </w:r>
    </w:p>
    <w:p w14:paraId="6F22C32A" w14:textId="739A0276" w:rsidR="00C46247" w:rsidRPr="00DF0C3D" w:rsidRDefault="00C46247" w:rsidP="00C46247">
      <w:pPr>
        <w:pStyle w:val="Caption"/>
      </w:pPr>
      <w:bookmarkStart w:id="47" w:name="_Ref83300943"/>
      <w:bookmarkStart w:id="48" w:name="_Toc83292076"/>
      <w:bookmarkStart w:id="49" w:name="_Toc93921181"/>
      <w:bookmarkStart w:id="50" w:name="_Toc101279950"/>
      <w:bookmarkStart w:id="51" w:name="_Toc108620493"/>
      <w:r w:rsidRPr="00DF0C3D">
        <w:t xml:space="preserve">Exhibit </w:t>
      </w:r>
      <w:r w:rsidR="002B459B">
        <w:fldChar w:fldCharType="begin"/>
      </w:r>
      <w:r w:rsidR="002B459B">
        <w:instrText xml:space="preserve"> SEQ Exhibit \*</w:instrText>
      </w:r>
      <w:r w:rsidR="002B459B">
        <w:instrText xml:space="preserve"> ARABIC </w:instrText>
      </w:r>
      <w:r w:rsidR="002B459B">
        <w:fldChar w:fldCharType="separate"/>
      </w:r>
      <w:r w:rsidR="0015299C">
        <w:rPr>
          <w:noProof/>
        </w:rPr>
        <w:t>5</w:t>
      </w:r>
      <w:r w:rsidR="002B459B">
        <w:rPr>
          <w:noProof/>
        </w:rPr>
        <w:fldChar w:fldCharType="end"/>
      </w:r>
      <w:bookmarkEnd w:id="47"/>
      <w:r w:rsidRPr="00DF0C3D">
        <w:t>: Spectrum of market intervention options</w:t>
      </w:r>
      <w:bookmarkEnd w:id="48"/>
      <w:bookmarkEnd w:id="49"/>
      <w:bookmarkEnd w:id="50"/>
      <w:bookmarkEnd w:id="51"/>
      <w:r w:rsidRPr="00DF0C3D">
        <w:t xml:space="preserve"> </w:t>
      </w:r>
    </w:p>
    <w:tbl>
      <w:tblPr>
        <w:tblStyle w:val="GridTable4-Accent12"/>
        <w:tblW w:w="0" w:type="auto"/>
        <w:tblInd w:w="-10" w:type="dxa"/>
        <w:tblLook w:val="0420" w:firstRow="1" w:lastRow="0" w:firstColumn="0" w:lastColumn="0" w:noHBand="0" w:noVBand="1"/>
        <w:tblCaption w:val="Spectrum of market intervention options"/>
        <w:tblDescription w:val="Table outlining the risk of market facilitation, market deepening, regulation and commissioning"/>
      </w:tblPr>
      <w:tblGrid>
        <w:gridCol w:w="2219"/>
        <w:gridCol w:w="2214"/>
        <w:gridCol w:w="2214"/>
        <w:gridCol w:w="2373"/>
      </w:tblGrid>
      <w:tr w:rsidR="00C46247" w:rsidRPr="00DF0C3D" w14:paraId="39B5B828" w14:textId="77777777" w:rsidTr="00704845">
        <w:trPr>
          <w:cnfStyle w:val="100000000000" w:firstRow="1" w:lastRow="0" w:firstColumn="0" w:lastColumn="0" w:oddVBand="0" w:evenVBand="0" w:oddHBand="0" w:evenHBand="0" w:firstRowFirstColumn="0" w:firstRowLastColumn="0" w:lastRowFirstColumn="0" w:lastRowLastColumn="0"/>
          <w:trHeight w:val="20"/>
          <w:tblHeader/>
        </w:trPr>
        <w:tc>
          <w:tcPr>
            <w:tcW w:w="2219" w:type="dxa"/>
          </w:tcPr>
          <w:p w14:paraId="23A616D9" w14:textId="77777777" w:rsidR="00C46247" w:rsidRPr="00DF0C3D" w:rsidRDefault="00C46247" w:rsidP="00704845">
            <w:r w:rsidRPr="00DF0C3D">
              <w:t xml:space="preserve">Market </w:t>
            </w:r>
          </w:p>
          <w:p w14:paraId="35C74E96" w14:textId="77777777" w:rsidR="00C46247" w:rsidRPr="00DF0C3D" w:rsidRDefault="00C46247" w:rsidP="00704845">
            <w:r w:rsidRPr="00DF0C3D">
              <w:t>Facilitation</w:t>
            </w:r>
          </w:p>
        </w:tc>
        <w:tc>
          <w:tcPr>
            <w:tcW w:w="2214" w:type="dxa"/>
          </w:tcPr>
          <w:p w14:paraId="3A1E9C78" w14:textId="77777777" w:rsidR="00C46247" w:rsidRPr="00DF0C3D" w:rsidRDefault="00C46247" w:rsidP="00704845">
            <w:r w:rsidRPr="00DF0C3D">
              <w:t xml:space="preserve">Market </w:t>
            </w:r>
          </w:p>
          <w:p w14:paraId="4365887A" w14:textId="77777777" w:rsidR="00C46247" w:rsidRPr="00DF0C3D" w:rsidRDefault="00C46247" w:rsidP="00704845">
            <w:r w:rsidRPr="00DF0C3D">
              <w:t>Deepening</w:t>
            </w:r>
          </w:p>
        </w:tc>
        <w:tc>
          <w:tcPr>
            <w:tcW w:w="2214" w:type="dxa"/>
          </w:tcPr>
          <w:p w14:paraId="293184D7" w14:textId="77777777" w:rsidR="00C46247" w:rsidRPr="00DF0C3D" w:rsidRDefault="00C46247" w:rsidP="00704845">
            <w:r w:rsidRPr="00DF0C3D">
              <w:t xml:space="preserve">Market </w:t>
            </w:r>
          </w:p>
          <w:p w14:paraId="6BC201BF" w14:textId="77777777" w:rsidR="00C46247" w:rsidRPr="00DF0C3D" w:rsidRDefault="00C46247" w:rsidP="00704845">
            <w:r w:rsidRPr="00DF0C3D">
              <w:t>Regulation</w:t>
            </w:r>
          </w:p>
        </w:tc>
        <w:tc>
          <w:tcPr>
            <w:tcW w:w="2373" w:type="dxa"/>
          </w:tcPr>
          <w:p w14:paraId="0CC9EDD5" w14:textId="77777777" w:rsidR="00C46247" w:rsidRPr="00DF0C3D" w:rsidRDefault="00C46247" w:rsidP="00704845">
            <w:r w:rsidRPr="00DF0C3D">
              <w:t>Alternative Commissioning</w:t>
            </w:r>
          </w:p>
        </w:tc>
      </w:tr>
      <w:tr w:rsidR="00C46247" w:rsidRPr="00DF0C3D" w14:paraId="710F0A60" w14:textId="77777777" w:rsidTr="00704845">
        <w:trPr>
          <w:cnfStyle w:val="000000100000" w:firstRow="0" w:lastRow="0" w:firstColumn="0" w:lastColumn="0" w:oddVBand="0" w:evenVBand="0" w:oddHBand="1" w:evenHBand="0" w:firstRowFirstColumn="0" w:firstRowLastColumn="0" w:lastRowFirstColumn="0" w:lastRowLastColumn="0"/>
          <w:trHeight w:val="20"/>
        </w:trPr>
        <w:tc>
          <w:tcPr>
            <w:tcW w:w="2219" w:type="dxa"/>
          </w:tcPr>
          <w:p w14:paraId="0B669DB7" w14:textId="6471F304" w:rsidR="00C46247" w:rsidRPr="00DF0C3D" w:rsidRDefault="00C46247" w:rsidP="00704845">
            <w:r w:rsidRPr="00DF0C3D">
              <w:t>Providing more information about demand or options available to participants, or matching supply and demand</w:t>
            </w:r>
            <w:r w:rsidR="0009463C">
              <w:t>.</w:t>
            </w:r>
          </w:p>
        </w:tc>
        <w:tc>
          <w:tcPr>
            <w:tcW w:w="2214" w:type="dxa"/>
          </w:tcPr>
          <w:p w14:paraId="7ABD3E62" w14:textId="64480094" w:rsidR="00C46247" w:rsidRPr="00DF0C3D" w:rsidRDefault="00C46247" w:rsidP="00704845">
            <w:r w:rsidRPr="00DF0C3D">
              <w:t>Facilitating supply to meet needs by ‘pooling’ demand to create additional economies of scale</w:t>
            </w:r>
            <w:r w:rsidR="0009463C">
              <w:t>.</w:t>
            </w:r>
          </w:p>
        </w:tc>
        <w:tc>
          <w:tcPr>
            <w:tcW w:w="2214" w:type="dxa"/>
          </w:tcPr>
          <w:p w14:paraId="490F2BB0" w14:textId="45CC31FE" w:rsidR="00C46247" w:rsidRPr="00DF0C3D" w:rsidRDefault="00C46247" w:rsidP="00704845">
            <w:r w:rsidRPr="00DF0C3D">
              <w:t>Controlling market operations through regulating or setting prices, or controlling market access</w:t>
            </w:r>
            <w:r w:rsidR="0009463C">
              <w:t>.</w:t>
            </w:r>
          </w:p>
        </w:tc>
        <w:tc>
          <w:tcPr>
            <w:tcW w:w="2373" w:type="dxa"/>
          </w:tcPr>
          <w:p w14:paraId="660BE2F7" w14:textId="720492B3" w:rsidR="00C46247" w:rsidRPr="00DF0C3D" w:rsidRDefault="00C46247" w:rsidP="00704845">
            <w:r w:rsidRPr="00DF0C3D">
              <w:t>Directly funding a provider in return for a service, or delivering services ‘in-house’ with public sector provision</w:t>
            </w:r>
            <w:r w:rsidR="0009463C">
              <w:t>.</w:t>
            </w:r>
          </w:p>
        </w:tc>
      </w:tr>
      <w:tr w:rsidR="00C46247" w:rsidRPr="00DF0C3D" w14:paraId="5CD248E3" w14:textId="77777777" w:rsidTr="00704845">
        <w:trPr>
          <w:trHeight w:val="20"/>
        </w:trPr>
        <w:tc>
          <w:tcPr>
            <w:tcW w:w="2219" w:type="dxa"/>
          </w:tcPr>
          <w:p w14:paraId="690DED3F" w14:textId="77777777" w:rsidR="00C46247" w:rsidRPr="00DF0C3D" w:rsidRDefault="00C46247" w:rsidP="00704845">
            <w:r w:rsidRPr="00DF0C3D">
              <w:t>Low</w:t>
            </w:r>
          </w:p>
        </w:tc>
        <w:tc>
          <w:tcPr>
            <w:tcW w:w="2214" w:type="dxa"/>
          </w:tcPr>
          <w:p w14:paraId="56538B23" w14:textId="77777777" w:rsidR="00C46247" w:rsidRPr="00DF0C3D" w:rsidRDefault="00C46247" w:rsidP="00704845">
            <w:r w:rsidRPr="00DF0C3D">
              <w:t>Medium</w:t>
            </w:r>
          </w:p>
        </w:tc>
        <w:tc>
          <w:tcPr>
            <w:tcW w:w="2214" w:type="dxa"/>
          </w:tcPr>
          <w:p w14:paraId="5E0DA437" w14:textId="77777777" w:rsidR="00C46247" w:rsidRPr="00DF0C3D" w:rsidRDefault="00C46247" w:rsidP="00704845">
            <w:r w:rsidRPr="00DF0C3D">
              <w:t>High</w:t>
            </w:r>
          </w:p>
        </w:tc>
        <w:tc>
          <w:tcPr>
            <w:tcW w:w="2373" w:type="dxa"/>
          </w:tcPr>
          <w:p w14:paraId="4C61BE67" w14:textId="77777777" w:rsidR="00C46247" w:rsidRPr="00DF0C3D" w:rsidRDefault="00C46247" w:rsidP="00704845">
            <w:r w:rsidRPr="00DF0C3D">
              <w:t>High</w:t>
            </w:r>
          </w:p>
        </w:tc>
      </w:tr>
    </w:tbl>
    <w:p w14:paraId="0A4313A5" w14:textId="77777777" w:rsidR="00C46247" w:rsidRPr="00DF0C3D" w:rsidRDefault="00C46247" w:rsidP="00C46247">
      <w:r w:rsidRPr="00DF0C3D">
        <w:rPr>
          <w:b/>
          <w:bCs/>
        </w:rPr>
        <w:lastRenderedPageBreak/>
        <w:t xml:space="preserve">Market facilitation: </w:t>
      </w:r>
      <w:r w:rsidRPr="00DF0C3D">
        <w:t xml:space="preserve">can take the form of </w:t>
      </w:r>
      <w:r w:rsidRPr="00DF0C3D">
        <w:rPr>
          <w:szCs w:val="22"/>
        </w:rPr>
        <w:t>information provision; demand-supply matching; and/ or supply</w:t>
      </w:r>
      <w:r w:rsidRPr="00DF0C3D">
        <w:t xml:space="preserve"> partnerships. The rationale/pre-conditions for limiting market intervention to these types of intervention are:</w:t>
      </w:r>
    </w:p>
    <w:p w14:paraId="4A5558FD" w14:textId="0DEB6A44" w:rsidR="00C46247" w:rsidRPr="00DF0C3D" w:rsidRDefault="00C46247" w:rsidP="00A924A5">
      <w:pPr>
        <w:numPr>
          <w:ilvl w:val="0"/>
          <w:numId w:val="17"/>
        </w:numPr>
      </w:pPr>
      <w:r w:rsidRPr="00DF0C3D">
        <w:t>Participants are abl</w:t>
      </w:r>
      <w:r w:rsidR="0009463C">
        <w:t>e to make well informed choices.</w:t>
      </w:r>
    </w:p>
    <w:p w14:paraId="4743B6A7" w14:textId="2A657845" w:rsidR="00C46247" w:rsidRPr="00DF0C3D" w:rsidRDefault="00C46247" w:rsidP="00A924A5">
      <w:pPr>
        <w:numPr>
          <w:ilvl w:val="0"/>
          <w:numId w:val="17"/>
        </w:numPr>
      </w:pPr>
      <w:r w:rsidRPr="00DF0C3D">
        <w:t>Participants are willing t</w:t>
      </w:r>
      <w:r w:rsidR="0009463C">
        <w:t>o engage with trusted platforms.</w:t>
      </w:r>
    </w:p>
    <w:p w14:paraId="0BC30F38" w14:textId="420E6ADE" w:rsidR="00C46247" w:rsidRPr="00DF0C3D" w:rsidRDefault="00C46247" w:rsidP="00A924A5">
      <w:pPr>
        <w:numPr>
          <w:ilvl w:val="0"/>
          <w:numId w:val="17"/>
        </w:numPr>
      </w:pPr>
      <w:r w:rsidRPr="00DF0C3D">
        <w:t>Providers</w:t>
      </w:r>
      <w:r w:rsidR="0009463C">
        <w:t xml:space="preserve"> are able to accept demand risk.</w:t>
      </w:r>
    </w:p>
    <w:p w14:paraId="552B960F" w14:textId="697FB379" w:rsidR="00C46247" w:rsidRPr="00DF0C3D" w:rsidRDefault="0009463C" w:rsidP="00A924A5">
      <w:pPr>
        <w:numPr>
          <w:ilvl w:val="0"/>
          <w:numId w:val="17"/>
        </w:numPr>
      </w:pPr>
      <w:r>
        <w:t>Barriers to entry are low.</w:t>
      </w:r>
    </w:p>
    <w:p w14:paraId="04289891" w14:textId="77777777" w:rsidR="00C46247" w:rsidRPr="00DF0C3D" w:rsidRDefault="00C46247" w:rsidP="00A924A5">
      <w:pPr>
        <w:numPr>
          <w:ilvl w:val="0"/>
          <w:numId w:val="17"/>
        </w:numPr>
      </w:pPr>
      <w:r w:rsidRPr="00DF0C3D">
        <w:t>Competition can be sustained in the market.</w:t>
      </w:r>
    </w:p>
    <w:p w14:paraId="2471A15C" w14:textId="77777777" w:rsidR="00C46247" w:rsidRPr="00DF0C3D" w:rsidRDefault="00C46247" w:rsidP="00C46247">
      <w:r w:rsidRPr="00DF0C3D">
        <w:rPr>
          <w:b/>
          <w:bCs/>
        </w:rPr>
        <w:t>Market deepening:</w:t>
      </w:r>
      <w:r w:rsidRPr="00DF0C3D">
        <w:t xml:space="preserve"> can be done either through input market deepening – for example, attracting /training workers; or participant-led linking or bundling. The rationale/pre-conditions for limiting market intervention to these types of intervention are:</w:t>
      </w:r>
    </w:p>
    <w:p w14:paraId="3648001E" w14:textId="04537596" w:rsidR="00C46247" w:rsidRPr="00DF0C3D" w:rsidRDefault="00C46247" w:rsidP="00A924A5">
      <w:pPr>
        <w:numPr>
          <w:ilvl w:val="0"/>
          <w:numId w:val="17"/>
        </w:numPr>
      </w:pPr>
      <w:r w:rsidRPr="00DF0C3D">
        <w:t>Participants are able to make well inf</w:t>
      </w:r>
      <w:r w:rsidR="0009463C">
        <w:t>ormed choices.</w:t>
      </w:r>
    </w:p>
    <w:p w14:paraId="0339537F" w14:textId="64C623E9" w:rsidR="00C46247" w:rsidRPr="00DF0C3D" w:rsidRDefault="00C46247" w:rsidP="00A924A5">
      <w:pPr>
        <w:numPr>
          <w:ilvl w:val="0"/>
          <w:numId w:val="17"/>
        </w:numPr>
      </w:pPr>
      <w:r w:rsidRPr="00DF0C3D">
        <w:t>Workforce deepening required to</w:t>
      </w:r>
      <w:r w:rsidR="0009463C">
        <w:t xml:space="preserve"> enhance trusted engagement.</w:t>
      </w:r>
    </w:p>
    <w:p w14:paraId="4944E562" w14:textId="77777777" w:rsidR="00C46247" w:rsidRPr="00DF0C3D" w:rsidRDefault="00C46247" w:rsidP="00A924A5">
      <w:pPr>
        <w:numPr>
          <w:ilvl w:val="0"/>
          <w:numId w:val="17"/>
        </w:numPr>
      </w:pPr>
      <w:r w:rsidRPr="00DF0C3D">
        <w:t>Participant pooling required to increase market depth.</w:t>
      </w:r>
    </w:p>
    <w:p w14:paraId="7320CDEC" w14:textId="5E66FDBB" w:rsidR="00C46247" w:rsidRPr="00DF0C3D" w:rsidRDefault="00C46247" w:rsidP="00C46247">
      <w:r w:rsidRPr="00DF0C3D">
        <w:rPr>
          <w:b/>
          <w:bCs/>
        </w:rPr>
        <w:t>Market regulation:</w:t>
      </w:r>
      <w:r w:rsidRPr="00DF0C3D">
        <w:t xml:space="preserve"> can take the form of eit</w:t>
      </w:r>
      <w:r w:rsidR="0009463C">
        <w:t>her or both price regulation and</w:t>
      </w:r>
      <w:r w:rsidRPr="00DF0C3D">
        <w:t xml:space="preserve"> the regulation of market access. The rationale/pre-conditions for these types of intervention are:</w:t>
      </w:r>
    </w:p>
    <w:p w14:paraId="4C88C81A" w14:textId="58F4D599" w:rsidR="00C46247" w:rsidRPr="00DF0C3D" w:rsidRDefault="00C46247" w:rsidP="00A924A5">
      <w:pPr>
        <w:numPr>
          <w:ilvl w:val="0"/>
          <w:numId w:val="17"/>
        </w:numPr>
      </w:pPr>
      <w:r w:rsidRPr="00DF0C3D">
        <w:t>Monopoly power may dri</w:t>
      </w:r>
      <w:r w:rsidR="0009463C">
        <w:t>ve undesirable pricing outcomes.</w:t>
      </w:r>
    </w:p>
    <w:p w14:paraId="3671608B" w14:textId="3E299748" w:rsidR="00C46247" w:rsidRPr="00DF0C3D" w:rsidRDefault="00C46247" w:rsidP="00A924A5">
      <w:pPr>
        <w:numPr>
          <w:ilvl w:val="0"/>
          <w:numId w:val="17"/>
        </w:numPr>
      </w:pPr>
      <w:r w:rsidRPr="00DF0C3D">
        <w:t>Participants can</w:t>
      </w:r>
      <w:r w:rsidR="0009463C">
        <w:t>not manage certain market risks.</w:t>
      </w:r>
    </w:p>
    <w:p w14:paraId="369178D5" w14:textId="272B1931" w:rsidR="00C46247" w:rsidRPr="00DF0C3D" w:rsidRDefault="0009463C" w:rsidP="00A924A5">
      <w:pPr>
        <w:numPr>
          <w:ilvl w:val="0"/>
          <w:numId w:val="17"/>
        </w:numPr>
      </w:pPr>
      <w:r>
        <w:t>Market is overly fragmented.</w:t>
      </w:r>
    </w:p>
    <w:p w14:paraId="05D55009" w14:textId="27A902ED" w:rsidR="00C46247" w:rsidRPr="00DF0C3D" w:rsidRDefault="00C46247" w:rsidP="00A924A5">
      <w:pPr>
        <w:numPr>
          <w:ilvl w:val="0"/>
          <w:numId w:val="17"/>
        </w:numPr>
      </w:pPr>
      <w:r w:rsidRPr="00DF0C3D">
        <w:t>Market access restrictions are required to ensure engagement and quali</w:t>
      </w:r>
      <w:r w:rsidR="0009463C">
        <w:t>ty.</w:t>
      </w:r>
    </w:p>
    <w:p w14:paraId="636C15C6" w14:textId="4304B0FF" w:rsidR="00C46247" w:rsidRPr="00DF0C3D" w:rsidRDefault="00C46247" w:rsidP="00A924A5">
      <w:pPr>
        <w:numPr>
          <w:ilvl w:val="0"/>
          <w:numId w:val="17"/>
        </w:numPr>
      </w:pPr>
      <w:r w:rsidRPr="00DF0C3D">
        <w:t>Prices do not reflect efficient</w:t>
      </w:r>
      <w:r w:rsidR="0009463C">
        <w:t xml:space="preserve"> cost of providing supports.</w:t>
      </w:r>
    </w:p>
    <w:p w14:paraId="448C4916" w14:textId="77777777" w:rsidR="00C46247" w:rsidRPr="00DF0C3D" w:rsidRDefault="00C46247" w:rsidP="00A924A5">
      <w:pPr>
        <w:numPr>
          <w:ilvl w:val="0"/>
          <w:numId w:val="17"/>
        </w:numPr>
      </w:pPr>
      <w:r w:rsidRPr="00DF0C3D">
        <w:t>Providers willing and able to compete but resulting in perverse outcomes.</w:t>
      </w:r>
    </w:p>
    <w:p w14:paraId="54DCAA02" w14:textId="77777777" w:rsidR="00C46247" w:rsidRPr="00DF0C3D" w:rsidRDefault="00C46247" w:rsidP="00C46247">
      <w:r w:rsidRPr="00DF0C3D">
        <w:rPr>
          <w:b/>
          <w:bCs/>
        </w:rPr>
        <w:t>Alternative commissioning</w:t>
      </w:r>
      <w:r w:rsidRPr="00DF0C3D">
        <w:t>: which can run alongside other forms of market regulation, can take a number of forms: direct procurement; government provision; and strategic commissioning. The rationale/pre-conditions for these types of intervention are:</w:t>
      </w:r>
    </w:p>
    <w:p w14:paraId="3072E079" w14:textId="17265CC8" w:rsidR="00C46247" w:rsidRPr="00DF0C3D" w:rsidRDefault="00C46247" w:rsidP="00A924A5">
      <w:pPr>
        <w:numPr>
          <w:ilvl w:val="0"/>
          <w:numId w:val="17"/>
        </w:numPr>
      </w:pPr>
      <w:r w:rsidRPr="00DF0C3D">
        <w:t>Competition in the market eit</w:t>
      </w:r>
      <w:r w:rsidR="0009463C">
        <w:t>her not possible or appropriate.</w:t>
      </w:r>
    </w:p>
    <w:p w14:paraId="421A6251" w14:textId="486E82C5" w:rsidR="00C46247" w:rsidRPr="00DF0C3D" w:rsidRDefault="00C46247" w:rsidP="00A924A5">
      <w:pPr>
        <w:numPr>
          <w:ilvl w:val="0"/>
          <w:numId w:val="17"/>
        </w:numPr>
      </w:pPr>
      <w:r w:rsidRPr="00DF0C3D">
        <w:t>Partici</w:t>
      </w:r>
      <w:r w:rsidR="0009463C">
        <w:t>pants have limited or no choice.</w:t>
      </w:r>
    </w:p>
    <w:p w14:paraId="093A8789" w14:textId="6067FB8A" w:rsidR="00C46247" w:rsidRPr="00DF0C3D" w:rsidRDefault="00C46247" w:rsidP="00A924A5">
      <w:pPr>
        <w:numPr>
          <w:ilvl w:val="0"/>
          <w:numId w:val="17"/>
        </w:numPr>
      </w:pPr>
      <w:r w:rsidRPr="00DF0C3D">
        <w:t>The individualised model result</w:t>
      </w:r>
      <w:r w:rsidR="0009463C">
        <w:t>s in risk allocation issues.</w:t>
      </w:r>
    </w:p>
    <w:p w14:paraId="256E3889" w14:textId="77777777" w:rsidR="00C46247" w:rsidRPr="00DF0C3D" w:rsidRDefault="00C46247" w:rsidP="00A924A5">
      <w:pPr>
        <w:numPr>
          <w:ilvl w:val="0"/>
          <w:numId w:val="17"/>
        </w:numPr>
      </w:pPr>
      <w:r w:rsidRPr="00DF0C3D">
        <w:t>Higher prices do not overcome a lack of market depth.</w:t>
      </w:r>
    </w:p>
    <w:p w14:paraId="107BA83A" w14:textId="77777777" w:rsidR="00C46247" w:rsidRPr="00DF0C3D" w:rsidRDefault="00C46247" w:rsidP="00C46247">
      <w:pPr>
        <w:pStyle w:val="Heading4"/>
      </w:pPr>
      <w:r w:rsidRPr="00DF0C3D">
        <w:t>Price regulation options</w:t>
      </w:r>
    </w:p>
    <w:p w14:paraId="72F18558" w14:textId="77777777" w:rsidR="00C46247" w:rsidRPr="00DF0C3D" w:rsidRDefault="00C46247" w:rsidP="00C46247">
      <w:r w:rsidRPr="00DF0C3D">
        <w:t>There are two key regulatory options available for markets that require a higher level of regulation to enable it to function more efficiently:</w:t>
      </w:r>
    </w:p>
    <w:p w14:paraId="36957DBA" w14:textId="05DACC97" w:rsidR="00C46247" w:rsidRPr="00DF0C3D" w:rsidRDefault="00C46247" w:rsidP="00A924A5">
      <w:pPr>
        <w:numPr>
          <w:ilvl w:val="0"/>
          <w:numId w:val="17"/>
        </w:numPr>
      </w:pPr>
      <w:r w:rsidRPr="00DF0C3D">
        <w:rPr>
          <w:b/>
        </w:rPr>
        <w:t>Market access regulation:</w:t>
      </w:r>
      <w:r w:rsidRPr="00DF0C3D">
        <w:t xml:space="preserve"> The NDIS Commission has primary responsibility for market access regulation for registered providers (responsible for the registration and regulati</w:t>
      </w:r>
      <w:r w:rsidR="0009463C">
        <w:t>on of these NDIS providers).</w:t>
      </w:r>
    </w:p>
    <w:p w14:paraId="20050CAF" w14:textId="77777777" w:rsidR="00C46247" w:rsidRPr="00DF0C3D" w:rsidRDefault="00C46247" w:rsidP="00A924A5">
      <w:pPr>
        <w:numPr>
          <w:ilvl w:val="0"/>
          <w:numId w:val="17"/>
        </w:numPr>
      </w:pPr>
      <w:r w:rsidRPr="00DF0C3D">
        <w:rPr>
          <w:b/>
        </w:rPr>
        <w:t>Price regulation:</w:t>
      </w:r>
      <w:r w:rsidRPr="00DF0C3D">
        <w:t xml:space="preserve"> The NDIA has a range of price regulation tools available to it (see figure below), which can be deployed individually or in combination.</w:t>
      </w:r>
    </w:p>
    <w:p w14:paraId="7CC44D51" w14:textId="77777777" w:rsidR="00C46247" w:rsidRPr="00DF0C3D" w:rsidRDefault="00C46247" w:rsidP="00C46247">
      <w:r w:rsidRPr="00DF0C3D">
        <w:lastRenderedPageBreak/>
        <w:t>Price regulation can take several forms:</w:t>
      </w:r>
    </w:p>
    <w:p w14:paraId="11D72207" w14:textId="22A8E1FC" w:rsidR="00C46247" w:rsidRPr="00DF0C3D" w:rsidRDefault="00C46247" w:rsidP="00A924A5">
      <w:pPr>
        <w:numPr>
          <w:ilvl w:val="0"/>
          <w:numId w:val="17"/>
        </w:numPr>
      </w:pPr>
      <w:r w:rsidRPr="00DF0C3D">
        <w:rPr>
          <w:b/>
          <w:bCs/>
        </w:rPr>
        <w:t>Price information:</w:t>
      </w:r>
      <w:r w:rsidRPr="00DF0C3D">
        <w:t xml:space="preserve"> This information can help consumers with decision-making and can help with providing discipline on provider pricing behaviour. It is a relatively low level of regulatory intrusion. However, it has limited impact on the level of supply in the market and there are no repercussions for providers who do not act appropriately.</w:t>
      </w:r>
    </w:p>
    <w:p w14:paraId="054114ED" w14:textId="7A316B1D" w:rsidR="00C46247" w:rsidRPr="00DF0C3D" w:rsidRDefault="00C46247" w:rsidP="00A924A5">
      <w:pPr>
        <w:numPr>
          <w:ilvl w:val="0"/>
          <w:numId w:val="17"/>
        </w:numPr>
      </w:pPr>
      <w:r w:rsidRPr="00DF0C3D">
        <w:rPr>
          <w:b/>
          <w:bCs/>
        </w:rPr>
        <w:t>Price monitoring</w:t>
      </w:r>
      <w:r w:rsidRPr="00DF0C3D">
        <w:t>: Regular monitoring and reporting on actual market transaction prices and market activity can provide more information for stakeholders, but increases the reporting burden on providers. This approach requires less regulatory oversight than price setting and price approval. It also helps to measure progress against expected outcomes without interfering with the market.</w:t>
      </w:r>
      <w:r w:rsidR="00874436" w:rsidRPr="00DF0C3D">
        <w:t xml:space="preserve"> </w:t>
      </w:r>
      <w:r w:rsidRPr="00DF0C3D">
        <w:t>However, there are limited repercussions for providers who do not act appropriately and high administrative costs.</w:t>
      </w:r>
    </w:p>
    <w:p w14:paraId="2CCC8C49" w14:textId="386FF1DC" w:rsidR="00C46247" w:rsidRPr="00DF0C3D" w:rsidRDefault="00C46247" w:rsidP="00A924A5">
      <w:pPr>
        <w:numPr>
          <w:ilvl w:val="0"/>
          <w:numId w:val="17"/>
        </w:numPr>
      </w:pPr>
      <w:r w:rsidRPr="00DF0C3D">
        <w:rPr>
          <w:b/>
          <w:bCs/>
        </w:rPr>
        <w:t>Price approval</w:t>
      </w:r>
      <w:r w:rsidRPr="00DF0C3D">
        <w:t>: Under these arrangements, businesses are required to submit their prices to the regulator for approval. The advantage of this arrangement is that providers are able to charge at a rate that aligns with their cost of service. However,</w:t>
      </w:r>
      <w:r w:rsidR="00782620" w:rsidRPr="00DF0C3D">
        <w:t xml:space="preserve"> t</w:t>
      </w:r>
      <w:r w:rsidRPr="00DF0C3D">
        <w:t>his approach requires significant oversight and resources to process all applications and has high administrative costs for providers.</w:t>
      </w:r>
      <w:r w:rsidR="0009463C">
        <w:t xml:space="preserve"> </w:t>
      </w:r>
      <w:r w:rsidR="0009463C" w:rsidRPr="00DF0C3D">
        <w:t xml:space="preserve">Given the existence of </w:t>
      </w:r>
      <w:r w:rsidR="00A73B3F">
        <w:t xml:space="preserve">a very large number of </w:t>
      </w:r>
      <w:r w:rsidR="0009463C" w:rsidRPr="00DF0C3D">
        <w:t xml:space="preserve">providers </w:t>
      </w:r>
      <w:r w:rsidR="00A73B3F">
        <w:t xml:space="preserve">delivering a large variety of different </w:t>
      </w:r>
      <w:r w:rsidR="0009463C" w:rsidRPr="00DF0C3D">
        <w:t>supports</w:t>
      </w:r>
      <w:r w:rsidR="00A73B3F">
        <w:t xml:space="preserve"> across many locations</w:t>
      </w:r>
      <w:r w:rsidR="0009463C" w:rsidRPr="00DF0C3D">
        <w:t xml:space="preserve">, this form of price regulation is not practical </w:t>
      </w:r>
      <w:r w:rsidR="00A73B3F">
        <w:t xml:space="preserve">in the NDIS </w:t>
      </w:r>
      <w:r w:rsidR="0009463C" w:rsidRPr="00DF0C3D">
        <w:t>as it would involve high administrative and compliance costs</w:t>
      </w:r>
      <w:r w:rsidR="00A73B3F">
        <w:t xml:space="preserve"> for providers and the NDIA</w:t>
      </w:r>
      <w:r w:rsidR="0009463C" w:rsidRPr="00DF0C3D">
        <w:t>.</w:t>
      </w:r>
    </w:p>
    <w:p w14:paraId="3E2E8B3C" w14:textId="265B0EEB" w:rsidR="00C46247" w:rsidRPr="00DF0C3D" w:rsidRDefault="00C46247" w:rsidP="00A924A5">
      <w:pPr>
        <w:numPr>
          <w:ilvl w:val="0"/>
          <w:numId w:val="17"/>
        </w:numPr>
      </w:pPr>
      <w:r w:rsidRPr="00DF0C3D">
        <w:rPr>
          <w:b/>
          <w:bCs/>
        </w:rPr>
        <w:t xml:space="preserve">Price setting: </w:t>
      </w:r>
      <w:r w:rsidRPr="00DF0C3D">
        <w:t>This approach directly determines the prices that businesses can charge. This is the most stringent form of price regulation. The advantages of this approach are that it can ensure providers are adequately compensated for their services and simplifies the market for participants. However, it does not allow flexibility for extraordinary circumstances, tends to reduce innovation and has high administrative costs for providers.</w:t>
      </w:r>
    </w:p>
    <w:p w14:paraId="1AA057EA" w14:textId="5FDF1FD5" w:rsidR="00C46247" w:rsidRPr="00DF0C3D" w:rsidRDefault="00C46247" w:rsidP="00A924A5">
      <w:pPr>
        <w:numPr>
          <w:ilvl w:val="0"/>
          <w:numId w:val="17"/>
        </w:numPr>
      </w:pPr>
      <w:r w:rsidRPr="00DF0C3D">
        <w:rPr>
          <w:b/>
          <w:bCs/>
        </w:rPr>
        <w:t>Price limits:</w:t>
      </w:r>
      <w:r w:rsidRPr="00DF0C3D">
        <w:t xml:space="preserve"> This approach involves determining the maximum price that providers can charge. It is a form of price approval – but has some of the advantages of price setting. This is the current approach adopted by the NDIA.</w:t>
      </w:r>
    </w:p>
    <w:p w14:paraId="14595AB1" w14:textId="5F1D304A" w:rsidR="00C46247" w:rsidRPr="00DF0C3D" w:rsidRDefault="00C46247" w:rsidP="00C46247">
      <w:r w:rsidRPr="00DF0C3D">
        <w:fldChar w:fldCharType="begin"/>
      </w:r>
      <w:r w:rsidRPr="00DF0C3D">
        <w:instrText xml:space="preserve"> REF _Ref83301149 \h  \* MERGEFORMAT </w:instrText>
      </w:r>
      <w:r w:rsidRPr="00DF0C3D">
        <w:fldChar w:fldCharType="separate"/>
      </w:r>
      <w:r w:rsidR="0015299C" w:rsidRPr="00DF0C3D">
        <w:t xml:space="preserve">Exhibit </w:t>
      </w:r>
      <w:r w:rsidR="0015299C">
        <w:rPr>
          <w:noProof/>
        </w:rPr>
        <w:t>6</w:t>
      </w:r>
      <w:r w:rsidRPr="00DF0C3D">
        <w:fldChar w:fldCharType="end"/>
      </w:r>
      <w:r w:rsidRPr="00DF0C3D">
        <w:t xml:space="preserve"> examines the pros and cons of the different mechanisms of price approval/setting.</w:t>
      </w:r>
    </w:p>
    <w:p w14:paraId="42F8F1FF" w14:textId="6ED106DC" w:rsidR="00C46247" w:rsidRPr="00DF0C3D" w:rsidRDefault="00C46247" w:rsidP="00C46247">
      <w:pPr>
        <w:pStyle w:val="Caption"/>
      </w:pPr>
      <w:bookmarkStart w:id="52" w:name="_Ref83301149"/>
      <w:bookmarkStart w:id="53" w:name="_Toc83292078"/>
      <w:bookmarkStart w:id="54" w:name="_Toc93921182"/>
      <w:bookmarkStart w:id="55" w:name="_Toc101279951"/>
      <w:bookmarkStart w:id="56" w:name="_Toc108620494"/>
      <w:r w:rsidRPr="00DF0C3D">
        <w:t xml:space="preserve">Exhibit </w:t>
      </w:r>
      <w:r w:rsidR="002B459B">
        <w:fldChar w:fldCharType="begin"/>
      </w:r>
      <w:r w:rsidR="002B459B">
        <w:instrText xml:space="preserve"> SEQ Exhibit \* ARABIC </w:instrText>
      </w:r>
      <w:r w:rsidR="002B459B">
        <w:fldChar w:fldCharType="separate"/>
      </w:r>
      <w:r w:rsidR="0015299C">
        <w:rPr>
          <w:noProof/>
        </w:rPr>
        <w:t>6</w:t>
      </w:r>
      <w:r w:rsidR="002B459B">
        <w:rPr>
          <w:noProof/>
        </w:rPr>
        <w:fldChar w:fldCharType="end"/>
      </w:r>
      <w:bookmarkEnd w:id="52"/>
      <w:r w:rsidRPr="00DF0C3D">
        <w:t>: Pros and Cons of pricing Approval/Setting options</w:t>
      </w:r>
      <w:bookmarkEnd w:id="53"/>
      <w:bookmarkEnd w:id="54"/>
      <w:bookmarkEnd w:id="55"/>
      <w:bookmarkEnd w:id="56"/>
    </w:p>
    <w:tbl>
      <w:tblPr>
        <w:tblStyle w:val="GridTable4-Accent12"/>
        <w:tblW w:w="0" w:type="auto"/>
        <w:tblInd w:w="-10" w:type="dxa"/>
        <w:tblLook w:val="0420" w:firstRow="1" w:lastRow="0" w:firstColumn="0" w:lastColumn="0" w:noHBand="0" w:noVBand="1"/>
        <w:tblCaption w:val="Pros and Cons of pricing Approval/Setting options"/>
        <w:tblDescription w:val="Table outlining the pros and cons of price approvals, hard price limit and price settings"/>
      </w:tblPr>
      <w:tblGrid>
        <w:gridCol w:w="3005"/>
        <w:gridCol w:w="3005"/>
        <w:gridCol w:w="3006"/>
      </w:tblGrid>
      <w:tr w:rsidR="00C46247" w:rsidRPr="00DF0C3D" w14:paraId="1EEFB0CB" w14:textId="77777777" w:rsidTr="00704845">
        <w:trPr>
          <w:cnfStyle w:val="100000000000" w:firstRow="1" w:lastRow="0" w:firstColumn="0" w:lastColumn="0" w:oddVBand="0" w:evenVBand="0" w:oddHBand="0" w:evenHBand="0" w:firstRowFirstColumn="0" w:firstRowLastColumn="0" w:lastRowFirstColumn="0" w:lastRowLastColumn="0"/>
          <w:trHeight w:val="283"/>
          <w:tblHeader/>
        </w:trPr>
        <w:tc>
          <w:tcPr>
            <w:tcW w:w="3005" w:type="dxa"/>
          </w:tcPr>
          <w:p w14:paraId="6368983B" w14:textId="77777777" w:rsidR="00C46247" w:rsidRPr="00DF0C3D" w:rsidRDefault="00C46247" w:rsidP="00704845">
            <w:r w:rsidRPr="00DF0C3D">
              <w:t>Price Approval (Soft Price Limit)</w:t>
            </w:r>
          </w:p>
        </w:tc>
        <w:tc>
          <w:tcPr>
            <w:tcW w:w="3005" w:type="dxa"/>
          </w:tcPr>
          <w:p w14:paraId="3EA4EC0C" w14:textId="77777777" w:rsidR="00C46247" w:rsidRPr="00DF0C3D" w:rsidRDefault="00C46247" w:rsidP="00704845">
            <w:r w:rsidRPr="00DF0C3D">
              <w:t>Hard Price Limit</w:t>
            </w:r>
          </w:p>
        </w:tc>
        <w:tc>
          <w:tcPr>
            <w:tcW w:w="3006" w:type="dxa"/>
          </w:tcPr>
          <w:p w14:paraId="58004F51" w14:textId="77777777" w:rsidR="00C46247" w:rsidRPr="00DF0C3D" w:rsidRDefault="00C46247" w:rsidP="00704845">
            <w:r w:rsidRPr="00DF0C3D">
              <w:t>Price Setting</w:t>
            </w:r>
          </w:p>
        </w:tc>
      </w:tr>
      <w:tr w:rsidR="00C46247" w:rsidRPr="00DF0C3D" w14:paraId="6FD10B7F" w14:textId="77777777" w:rsidTr="00704845">
        <w:trPr>
          <w:cnfStyle w:val="000000100000" w:firstRow="0" w:lastRow="0" w:firstColumn="0" w:lastColumn="0" w:oddVBand="0" w:evenVBand="0" w:oddHBand="1" w:evenHBand="0" w:firstRowFirstColumn="0" w:firstRowLastColumn="0" w:lastRowFirstColumn="0" w:lastRowLastColumn="0"/>
          <w:trHeight w:val="283"/>
        </w:trPr>
        <w:tc>
          <w:tcPr>
            <w:tcW w:w="9016" w:type="dxa"/>
            <w:gridSpan w:val="3"/>
          </w:tcPr>
          <w:p w14:paraId="6C5E1178" w14:textId="77777777" w:rsidR="00C46247" w:rsidRPr="00DF0C3D" w:rsidRDefault="00C46247" w:rsidP="00704845">
            <w:pPr>
              <w:rPr>
                <w:b/>
              </w:rPr>
            </w:pPr>
            <w:r w:rsidRPr="00DF0C3D">
              <w:rPr>
                <w:b/>
              </w:rPr>
              <w:t>Pros:</w:t>
            </w:r>
          </w:p>
        </w:tc>
      </w:tr>
      <w:tr w:rsidR="00C46247" w:rsidRPr="00DF0C3D" w14:paraId="54511F25" w14:textId="77777777" w:rsidTr="00704845">
        <w:trPr>
          <w:trHeight w:val="283"/>
        </w:trPr>
        <w:tc>
          <w:tcPr>
            <w:tcW w:w="3005" w:type="dxa"/>
          </w:tcPr>
          <w:p w14:paraId="41B2FE59" w14:textId="604D0D23" w:rsidR="00C46247" w:rsidRPr="00DF0C3D" w:rsidRDefault="00C46247" w:rsidP="00704845">
            <w:r w:rsidRPr="00DF0C3D">
              <w:t>Price most reflective of specifics of the participant / provider</w:t>
            </w:r>
            <w:r w:rsidR="00E64F41">
              <w:t>.</w:t>
            </w:r>
          </w:p>
        </w:tc>
        <w:tc>
          <w:tcPr>
            <w:tcW w:w="3005" w:type="dxa"/>
          </w:tcPr>
          <w:p w14:paraId="0AD475E0" w14:textId="2275EDC2" w:rsidR="00C46247" w:rsidRPr="00DF0C3D" w:rsidRDefault="00C46247" w:rsidP="00704845">
            <w:r w:rsidRPr="00DF0C3D">
              <w:t>Providers compete on price, creating downward pressure and better value for money</w:t>
            </w:r>
            <w:r w:rsidR="00E64F41">
              <w:t>.</w:t>
            </w:r>
          </w:p>
          <w:p w14:paraId="13BAC82D" w14:textId="7BA11FAF" w:rsidR="00C46247" w:rsidRPr="00DF0C3D" w:rsidRDefault="00C46247" w:rsidP="00704845">
            <w:r w:rsidRPr="00DF0C3D">
              <w:t>Price can reflect specifics of the participant / provider</w:t>
            </w:r>
            <w:r w:rsidR="00E64F41">
              <w:t>.</w:t>
            </w:r>
          </w:p>
        </w:tc>
        <w:tc>
          <w:tcPr>
            <w:tcW w:w="3006" w:type="dxa"/>
          </w:tcPr>
          <w:p w14:paraId="7F9E29DB" w14:textId="06A02AA6" w:rsidR="00C46247" w:rsidRPr="00DF0C3D" w:rsidRDefault="00E64F41" w:rsidP="00704845">
            <w:r>
              <w:t>Greatest certainty on price.</w:t>
            </w:r>
          </w:p>
          <w:p w14:paraId="71B8A9A5" w14:textId="63F0129C" w:rsidR="00C46247" w:rsidRPr="00DF0C3D" w:rsidRDefault="00C46247" w:rsidP="00704845">
            <w:r w:rsidRPr="00DF0C3D">
              <w:t>Ease of budgeting once established</w:t>
            </w:r>
            <w:r w:rsidR="00E64F41">
              <w:t>.</w:t>
            </w:r>
          </w:p>
        </w:tc>
      </w:tr>
      <w:tr w:rsidR="00C46247" w:rsidRPr="00DF0C3D" w14:paraId="632231CB" w14:textId="77777777" w:rsidTr="00704845">
        <w:trPr>
          <w:cnfStyle w:val="000000100000" w:firstRow="0" w:lastRow="0" w:firstColumn="0" w:lastColumn="0" w:oddVBand="0" w:evenVBand="0" w:oddHBand="1" w:evenHBand="0" w:firstRowFirstColumn="0" w:firstRowLastColumn="0" w:lastRowFirstColumn="0" w:lastRowLastColumn="0"/>
          <w:trHeight w:val="283"/>
        </w:trPr>
        <w:tc>
          <w:tcPr>
            <w:tcW w:w="9016" w:type="dxa"/>
            <w:gridSpan w:val="3"/>
          </w:tcPr>
          <w:p w14:paraId="4724A030" w14:textId="77777777" w:rsidR="00C46247" w:rsidRPr="00DF0C3D" w:rsidRDefault="00C46247" w:rsidP="00704845">
            <w:pPr>
              <w:rPr>
                <w:b/>
              </w:rPr>
            </w:pPr>
            <w:r w:rsidRPr="00DF0C3D">
              <w:rPr>
                <w:b/>
              </w:rPr>
              <w:t>Cons:</w:t>
            </w:r>
          </w:p>
        </w:tc>
      </w:tr>
      <w:tr w:rsidR="00C46247" w:rsidRPr="00DF0C3D" w14:paraId="01433F9F" w14:textId="77777777" w:rsidTr="00704845">
        <w:trPr>
          <w:trHeight w:val="283"/>
        </w:trPr>
        <w:tc>
          <w:tcPr>
            <w:tcW w:w="3005" w:type="dxa"/>
          </w:tcPr>
          <w:p w14:paraId="31DD2937" w14:textId="55B6CCB2" w:rsidR="00C46247" w:rsidRPr="00DF0C3D" w:rsidRDefault="00C46247" w:rsidP="00704845">
            <w:r w:rsidRPr="00DF0C3D">
              <w:t>Significant administrative burden for NDIA and providers to run the process</w:t>
            </w:r>
            <w:r w:rsidR="00E64F41">
              <w:t>.</w:t>
            </w:r>
          </w:p>
        </w:tc>
        <w:tc>
          <w:tcPr>
            <w:tcW w:w="3005" w:type="dxa"/>
          </w:tcPr>
          <w:p w14:paraId="0C82EF1C" w14:textId="1D8664D1" w:rsidR="00C46247" w:rsidRPr="00DF0C3D" w:rsidRDefault="00C46247" w:rsidP="00704845">
            <w:r w:rsidRPr="00DF0C3D">
              <w:t>Some participants / contexts may be uneconomical to service</w:t>
            </w:r>
            <w:r w:rsidR="00E64F41">
              <w:t>.</w:t>
            </w:r>
          </w:p>
          <w:p w14:paraId="161BCDA1" w14:textId="69BD45E6" w:rsidR="00C46247" w:rsidRPr="00DF0C3D" w:rsidRDefault="00C46247" w:rsidP="00704845">
            <w:r w:rsidRPr="00DF0C3D">
              <w:t>Advantages large providers with economies of scale and lower cost bases</w:t>
            </w:r>
            <w:r w:rsidR="00E64F41">
              <w:t>.</w:t>
            </w:r>
          </w:p>
        </w:tc>
        <w:tc>
          <w:tcPr>
            <w:tcW w:w="3006" w:type="dxa"/>
          </w:tcPr>
          <w:p w14:paraId="43AC65C4" w14:textId="0DB15DF7" w:rsidR="00C46247" w:rsidRPr="00DF0C3D" w:rsidRDefault="00C46247" w:rsidP="00704845">
            <w:r w:rsidRPr="00DF0C3D">
              <w:t>Limited downward pressure on price / ensuring value for money</w:t>
            </w:r>
            <w:r w:rsidR="00E64F41">
              <w:t>.</w:t>
            </w:r>
          </w:p>
          <w:p w14:paraId="47C8E698" w14:textId="17B6B447" w:rsidR="00C46247" w:rsidRPr="00DF0C3D" w:rsidRDefault="00C46247" w:rsidP="00704845">
            <w:r w:rsidRPr="00DF0C3D">
              <w:t>Price doesn’t reflect specifics of the participant / provider</w:t>
            </w:r>
            <w:r w:rsidR="00E64F41">
              <w:t>.</w:t>
            </w:r>
          </w:p>
        </w:tc>
      </w:tr>
    </w:tbl>
    <w:p w14:paraId="0BEC678B" w14:textId="0D5E54A2" w:rsidR="00C46247" w:rsidRPr="00DF0C3D" w:rsidRDefault="00C46247" w:rsidP="00C46247">
      <w:r w:rsidRPr="00DF0C3D">
        <w:fldChar w:fldCharType="begin"/>
      </w:r>
      <w:r w:rsidRPr="00DF0C3D">
        <w:instrText xml:space="preserve"> REF _Ref83300885 \h  \* MERGEFORMAT </w:instrText>
      </w:r>
      <w:r w:rsidRPr="00DF0C3D">
        <w:fldChar w:fldCharType="separate"/>
      </w:r>
      <w:r w:rsidR="0015299C" w:rsidRPr="00DF0C3D">
        <w:t xml:space="preserve">Exhibit </w:t>
      </w:r>
      <w:r w:rsidR="0015299C">
        <w:rPr>
          <w:noProof/>
        </w:rPr>
        <w:t>7</w:t>
      </w:r>
      <w:r w:rsidRPr="00DF0C3D">
        <w:fldChar w:fldCharType="end"/>
      </w:r>
      <w:r w:rsidRPr="00DF0C3D">
        <w:t xml:space="preserve"> demonstrates the NDIS transition strategy for pricing – the stages through which price regulation in supports needs to move in order to achieve deregulation.</w:t>
      </w:r>
    </w:p>
    <w:p w14:paraId="074CFC7E" w14:textId="0E812745" w:rsidR="00C46247" w:rsidRPr="00DF0C3D" w:rsidRDefault="00C46247" w:rsidP="00C46247">
      <w:pPr>
        <w:pStyle w:val="Caption"/>
      </w:pPr>
      <w:bookmarkStart w:id="57" w:name="_Ref83300885"/>
      <w:bookmarkStart w:id="58" w:name="_Toc83292072"/>
      <w:bookmarkStart w:id="59" w:name="_Toc93921178"/>
      <w:bookmarkStart w:id="60" w:name="_Toc101279952"/>
      <w:bookmarkStart w:id="61" w:name="_Toc108620495"/>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7</w:t>
      </w:r>
      <w:r w:rsidR="002B459B">
        <w:rPr>
          <w:noProof/>
        </w:rPr>
        <w:fldChar w:fldCharType="end"/>
      </w:r>
      <w:bookmarkEnd w:id="57"/>
      <w:r w:rsidRPr="00DF0C3D">
        <w:t>: NDIS Transition Strategy for Pricing</w:t>
      </w:r>
      <w:bookmarkEnd w:id="58"/>
      <w:bookmarkEnd w:id="59"/>
      <w:bookmarkEnd w:id="60"/>
      <w:bookmarkEnd w:id="61"/>
    </w:p>
    <w:tbl>
      <w:tblPr>
        <w:tblStyle w:val="GridTable4-Accent12"/>
        <w:tblW w:w="0" w:type="auto"/>
        <w:tblInd w:w="-10" w:type="dxa"/>
        <w:tblLook w:val="0420" w:firstRow="1" w:lastRow="0" w:firstColumn="0" w:lastColumn="0" w:noHBand="0" w:noVBand="1"/>
        <w:tblCaption w:val="NDIS Transition Strategy for Pricing"/>
        <w:tblDescription w:val="Table outlining the strategic actions (proposed milestones) for NDIS pricing."/>
      </w:tblPr>
      <w:tblGrid>
        <w:gridCol w:w="2689"/>
        <w:gridCol w:w="6327"/>
      </w:tblGrid>
      <w:tr w:rsidR="00C46247" w:rsidRPr="00DF0C3D" w14:paraId="49CFCA6E" w14:textId="77777777" w:rsidTr="00704845">
        <w:trPr>
          <w:cnfStyle w:val="100000000000" w:firstRow="1" w:lastRow="0" w:firstColumn="0" w:lastColumn="0" w:oddVBand="0" w:evenVBand="0" w:oddHBand="0" w:evenHBand="0" w:firstRowFirstColumn="0" w:firstRowLastColumn="0" w:lastRowFirstColumn="0" w:lastRowLastColumn="0"/>
          <w:trHeight w:val="343"/>
          <w:tblHeader/>
        </w:trPr>
        <w:tc>
          <w:tcPr>
            <w:tcW w:w="2689" w:type="dxa"/>
          </w:tcPr>
          <w:p w14:paraId="2F7F2735" w14:textId="77777777" w:rsidR="00C46247" w:rsidRPr="00DF0C3D" w:rsidRDefault="00C46247" w:rsidP="00704845">
            <w:r w:rsidRPr="00DF0C3D">
              <w:t>Strategic Actions</w:t>
            </w:r>
          </w:p>
        </w:tc>
        <w:tc>
          <w:tcPr>
            <w:tcW w:w="6327" w:type="dxa"/>
          </w:tcPr>
          <w:p w14:paraId="3C0FEBA4" w14:textId="77777777" w:rsidR="00C46247" w:rsidRPr="00DF0C3D" w:rsidRDefault="00C46247" w:rsidP="00704845">
            <w:r w:rsidRPr="00DF0C3D">
              <w:t>Description</w:t>
            </w:r>
          </w:p>
        </w:tc>
      </w:tr>
      <w:tr w:rsidR="00C46247" w:rsidRPr="00DF0C3D" w14:paraId="5B191BE0" w14:textId="77777777" w:rsidTr="00704845">
        <w:trPr>
          <w:cnfStyle w:val="000000100000" w:firstRow="0" w:lastRow="0" w:firstColumn="0" w:lastColumn="0" w:oddVBand="0" w:evenVBand="0" w:oddHBand="1" w:evenHBand="0" w:firstRowFirstColumn="0" w:firstRowLastColumn="0" w:lastRowFirstColumn="0" w:lastRowLastColumn="0"/>
        </w:trPr>
        <w:tc>
          <w:tcPr>
            <w:tcW w:w="2689" w:type="dxa"/>
          </w:tcPr>
          <w:p w14:paraId="4395CA02" w14:textId="35BD041A" w:rsidR="00C46247" w:rsidRPr="00DF0C3D" w:rsidRDefault="00C46247" w:rsidP="00704845">
            <w:r w:rsidRPr="00DF0C3D">
              <w:t>Expand supply and satisfy short term demand during the transition to full scheme</w:t>
            </w:r>
            <w:r w:rsidR="00E64F41">
              <w:t>.</w:t>
            </w:r>
          </w:p>
        </w:tc>
        <w:tc>
          <w:tcPr>
            <w:tcW w:w="6327" w:type="dxa"/>
          </w:tcPr>
          <w:p w14:paraId="647385B7" w14:textId="4926F2F3" w:rsidR="00C46247" w:rsidRPr="00DF0C3D" w:rsidRDefault="00C46247" w:rsidP="00704845">
            <w:r w:rsidRPr="00DF0C3D">
              <w:t>Set price limits at transitional price levels, as the best measure of the average cost of supply, in recognition of the timeframe providers require to adjust to the new market arrangements</w:t>
            </w:r>
            <w:r w:rsidR="00E64F41">
              <w:t>.</w:t>
            </w:r>
          </w:p>
          <w:p w14:paraId="3EDDB943" w14:textId="54FAB842" w:rsidR="00C46247" w:rsidRPr="00DF0C3D" w:rsidRDefault="00C46247" w:rsidP="00704845">
            <w:r w:rsidRPr="00DF0C3D">
              <w:t>Set funding levels in line with sustainable price levels, as the best measure of the efficient cost of supply</w:t>
            </w:r>
            <w:r w:rsidR="00E64F41">
              <w:t>.</w:t>
            </w:r>
          </w:p>
        </w:tc>
      </w:tr>
      <w:tr w:rsidR="00C46247" w:rsidRPr="00DF0C3D" w14:paraId="0A01DF1E" w14:textId="77777777" w:rsidTr="00704845">
        <w:tc>
          <w:tcPr>
            <w:tcW w:w="2689" w:type="dxa"/>
          </w:tcPr>
          <w:p w14:paraId="6D4F46B9" w14:textId="7844CD4A" w:rsidR="00C46247" w:rsidRPr="00DF0C3D" w:rsidRDefault="00C46247" w:rsidP="00704845">
            <w:r w:rsidRPr="00DF0C3D">
              <w:t>Invest in the information infrastructure needed to support the operation of the market</w:t>
            </w:r>
            <w:r w:rsidR="00E64F41">
              <w:t>.</w:t>
            </w:r>
          </w:p>
        </w:tc>
        <w:tc>
          <w:tcPr>
            <w:tcW w:w="6327" w:type="dxa"/>
          </w:tcPr>
          <w:p w14:paraId="15592C0F" w14:textId="3CAC88C9" w:rsidR="00C46247" w:rsidRPr="00DF0C3D" w:rsidRDefault="00C46247" w:rsidP="00704845">
            <w:r w:rsidRPr="00DF0C3D">
              <w:t>Address information asymmetries by collecting and publishing additional supply and demand information down to a local level, including pricing and high-level financial data</w:t>
            </w:r>
            <w:r w:rsidR="00E64F41">
              <w:t>.</w:t>
            </w:r>
          </w:p>
          <w:p w14:paraId="18FBF0E0" w14:textId="133E152E" w:rsidR="00C46247" w:rsidRPr="00DF0C3D" w:rsidRDefault="00C46247" w:rsidP="00704845">
            <w:r w:rsidRPr="00DF0C3D">
              <w:t>Assist providers to become more efficient by funding a financial benchmarking survey</w:t>
            </w:r>
          </w:p>
          <w:p w14:paraId="14548869" w14:textId="01713E10" w:rsidR="00C46247" w:rsidRPr="00DF0C3D" w:rsidRDefault="00C46247" w:rsidP="00704845">
            <w:r w:rsidRPr="00DF0C3D">
              <w:t>Incentivise providers to provide information to consumers and innovate by making access to transitional price levels contingent on the provider's participation in data collection</w:t>
            </w:r>
            <w:r w:rsidR="00E64F41">
              <w:t>.</w:t>
            </w:r>
          </w:p>
        </w:tc>
      </w:tr>
      <w:tr w:rsidR="00C46247" w:rsidRPr="00DF0C3D" w14:paraId="4BCA7168" w14:textId="77777777" w:rsidTr="00704845">
        <w:trPr>
          <w:cnfStyle w:val="000000100000" w:firstRow="0" w:lastRow="0" w:firstColumn="0" w:lastColumn="0" w:oddVBand="0" w:evenVBand="0" w:oddHBand="1" w:evenHBand="0" w:firstRowFirstColumn="0" w:firstRowLastColumn="0" w:lastRowFirstColumn="0" w:lastRowLastColumn="0"/>
        </w:trPr>
        <w:tc>
          <w:tcPr>
            <w:tcW w:w="2689" w:type="dxa"/>
          </w:tcPr>
          <w:p w14:paraId="04D93381" w14:textId="13ED328C" w:rsidR="00C46247" w:rsidRPr="00DF0C3D" w:rsidRDefault="00C46247" w:rsidP="00704845">
            <w:r w:rsidRPr="00DF0C3D">
              <w:t>Monitor markets closely for signs of shortages and other market failures</w:t>
            </w:r>
            <w:r w:rsidR="00E64F41">
              <w:t>.</w:t>
            </w:r>
          </w:p>
        </w:tc>
        <w:tc>
          <w:tcPr>
            <w:tcW w:w="6327" w:type="dxa"/>
          </w:tcPr>
          <w:p w14:paraId="1B9998C8" w14:textId="77777777" w:rsidR="00C46247" w:rsidRPr="00DF0C3D" w:rsidRDefault="00C46247" w:rsidP="00704845">
            <w:r w:rsidRPr="00DF0C3D">
              <w:t>Monitor markets for evidence of both shortages and expansion of supply. If there are shortages and no evidence of increasing supply, then price limits should be maintained at transitional levels. If expansion is meeting demand, price limits can shift from transitional to efficient price levels.</w:t>
            </w:r>
          </w:p>
          <w:p w14:paraId="6E86FDFB" w14:textId="3C8C4479" w:rsidR="00C46247" w:rsidRPr="00DF0C3D" w:rsidRDefault="00C46247" w:rsidP="00704845">
            <w:r w:rsidRPr="00DF0C3D">
              <w:t>Funding levels should continue to be set in line with sustainable price levels, and indexed in line with movements in the input costs of efficient providers</w:t>
            </w:r>
            <w:r w:rsidR="00E64F41">
              <w:t>.</w:t>
            </w:r>
          </w:p>
        </w:tc>
      </w:tr>
      <w:tr w:rsidR="00C46247" w:rsidRPr="00DF0C3D" w14:paraId="05FE9B7C" w14:textId="77777777" w:rsidTr="00704845">
        <w:tc>
          <w:tcPr>
            <w:tcW w:w="2689" w:type="dxa"/>
          </w:tcPr>
          <w:p w14:paraId="306D79ED" w14:textId="1C6B0F49" w:rsidR="00C46247" w:rsidRPr="00DF0C3D" w:rsidRDefault="00C46247" w:rsidP="00704845">
            <w:r w:rsidRPr="00DF0C3D">
              <w:t>Deregulate as appropriate, including removing price limits when they are no longer binding</w:t>
            </w:r>
            <w:r w:rsidR="00E64F41">
              <w:t>.</w:t>
            </w:r>
          </w:p>
        </w:tc>
        <w:tc>
          <w:tcPr>
            <w:tcW w:w="6327" w:type="dxa"/>
          </w:tcPr>
          <w:p w14:paraId="72EB3616" w14:textId="77777777" w:rsidR="00C46247" w:rsidRPr="00DF0C3D" w:rsidRDefault="00C46247" w:rsidP="00704845">
            <w:r w:rsidRPr="00DF0C3D">
              <w:t>Non-binding price limits indicate that there is sufficient market competition, indicating that the market is a potential candidate for deregulation.</w:t>
            </w:r>
          </w:p>
          <w:p w14:paraId="4486E4A6" w14:textId="77777777" w:rsidR="00C46247" w:rsidRPr="00DF0C3D" w:rsidRDefault="00C46247" w:rsidP="00704845">
            <w:r w:rsidRPr="00DF0C3D">
              <w:t>Funding levels should be set at efficient price levels, and indexed in line with movements in the input costs of efficient providers</w:t>
            </w:r>
          </w:p>
        </w:tc>
      </w:tr>
    </w:tbl>
    <w:p w14:paraId="139F9C19" w14:textId="51F397E1" w:rsidR="00C46247" w:rsidRPr="00DF0C3D" w:rsidRDefault="00C46247" w:rsidP="00C46247">
      <w:pPr>
        <w:pStyle w:val="Heading2"/>
      </w:pPr>
      <w:bookmarkStart w:id="62" w:name="_Toc102744289"/>
      <w:bookmarkStart w:id="63" w:name="_Toc106272559"/>
      <w:r w:rsidRPr="00DF0C3D">
        <w:t>Provider Efficiency</w:t>
      </w:r>
      <w:bookmarkEnd w:id="62"/>
      <w:bookmarkEnd w:id="63"/>
    </w:p>
    <w:p w14:paraId="6D341976" w14:textId="739B102F" w:rsidR="00C46247" w:rsidRPr="00DF0C3D" w:rsidRDefault="00C46247" w:rsidP="00C46247">
      <w:r w:rsidRPr="00DF0C3D">
        <w:t>The results of the Financial Benchmarking Study for the 2020-21 financial year indicate that the average fully loaded cost of delivering an hour of support by a Disability Support Worker (DSW) during standard business hours (weekday daytime) in the Assistance with Daily Living or Community, Social and Economic Pa</w:t>
      </w:r>
      <w:r w:rsidR="00E64F41">
        <w:t>rticipation support categories wa</w:t>
      </w:r>
      <w:r w:rsidRPr="00DF0C3D">
        <w:t xml:space="preserve">s about </w:t>
      </w:r>
      <w:r w:rsidR="00E64F41">
        <w:t>68</w:t>
      </w:r>
      <w:r w:rsidRPr="00DF0C3D">
        <w:t xml:space="preserve">% higher than the </w:t>
      </w:r>
      <w:r w:rsidR="00E64F41">
        <w:t>base</w:t>
      </w:r>
      <w:r w:rsidRPr="00DF0C3D">
        <w:t xml:space="preserve"> NDIS price limit. The 25</w:t>
      </w:r>
      <w:r w:rsidRPr="00DF0C3D">
        <w:rPr>
          <w:vertAlign w:val="superscript"/>
        </w:rPr>
        <w:t>th</w:t>
      </w:r>
      <w:r w:rsidRPr="00DF0C3D">
        <w:t xml:space="preserve"> percentile of current</w:t>
      </w:r>
      <w:r w:rsidR="00E64F41">
        <w:t xml:space="preserve"> performance wa</w:t>
      </w:r>
      <w:r w:rsidRPr="00DF0C3D">
        <w:t xml:space="preserve">s about </w:t>
      </w:r>
      <w:r w:rsidR="00E64F41">
        <w:t>7</w:t>
      </w:r>
      <w:r w:rsidRPr="00DF0C3D">
        <w:t xml:space="preserve">% above the </w:t>
      </w:r>
      <w:r w:rsidR="00E64F41">
        <w:t>base</w:t>
      </w:r>
      <w:r w:rsidRPr="00DF0C3D">
        <w:t xml:space="preserve"> NDIS price limit (see </w:t>
      </w:r>
      <w:r w:rsidRPr="00DF0C3D">
        <w:fldChar w:fldCharType="begin"/>
      </w:r>
      <w:r w:rsidRPr="00DF0C3D">
        <w:instrText xml:space="preserve"> REF _Ref100671018 \h  \* MERGEFORMAT </w:instrText>
      </w:r>
      <w:r w:rsidRPr="00DF0C3D">
        <w:fldChar w:fldCharType="separate"/>
      </w:r>
      <w:r w:rsidR="0015299C" w:rsidRPr="00DF0C3D">
        <w:t xml:space="preserve">Exhibit </w:t>
      </w:r>
      <w:r w:rsidR="0015299C">
        <w:rPr>
          <w:noProof/>
        </w:rPr>
        <w:t>8</w:t>
      </w:r>
      <w:r w:rsidRPr="00DF0C3D">
        <w:fldChar w:fldCharType="end"/>
      </w:r>
      <w:r w:rsidRPr="00DF0C3D">
        <w:t>).</w:t>
      </w:r>
    </w:p>
    <w:p w14:paraId="02C1AE6B" w14:textId="1B75D689" w:rsidR="00C46247" w:rsidRPr="00DF0C3D" w:rsidRDefault="00C46247" w:rsidP="00C46247">
      <w:pPr>
        <w:pStyle w:val="Caption"/>
      </w:pPr>
      <w:bookmarkStart w:id="64" w:name="_Ref100671018"/>
      <w:bookmarkStart w:id="65" w:name="_Toc101279953"/>
      <w:bookmarkStart w:id="66" w:name="_Toc108620496"/>
      <w:r w:rsidRPr="00DF0C3D">
        <w:t xml:space="preserve">Exhibit </w:t>
      </w:r>
      <w:r w:rsidR="002B459B">
        <w:fldChar w:fldCharType="begin"/>
      </w:r>
      <w:r w:rsidR="002B459B">
        <w:instrText xml:space="preserve"> SEQ Exhibit \* ARABIC </w:instrText>
      </w:r>
      <w:r w:rsidR="002B459B">
        <w:fldChar w:fldCharType="separate"/>
      </w:r>
      <w:r w:rsidR="0015299C">
        <w:rPr>
          <w:noProof/>
        </w:rPr>
        <w:t>8</w:t>
      </w:r>
      <w:r w:rsidR="002B459B">
        <w:rPr>
          <w:noProof/>
        </w:rPr>
        <w:fldChar w:fldCharType="end"/>
      </w:r>
      <w:bookmarkEnd w:id="64"/>
      <w:r w:rsidRPr="00DF0C3D">
        <w:t>: Financial Benchmarking Survey – Fully Loaded Hourly Costs</w:t>
      </w:r>
      <w:bookmarkEnd w:id="65"/>
      <w:bookmarkEnd w:id="66"/>
    </w:p>
    <w:p w14:paraId="5B4CFDBC" w14:textId="2D370B68" w:rsidR="00C46247" w:rsidRPr="00DF0C3D" w:rsidRDefault="00DF1764" w:rsidP="00C46247">
      <w:pPr>
        <w:jc w:val="center"/>
      </w:pPr>
      <w:r w:rsidRPr="00DF0C3D">
        <w:rPr>
          <w:noProof/>
          <w:lang w:eastAsia="en-AU"/>
        </w:rPr>
        <w:drawing>
          <wp:inline distT="0" distB="0" distL="0" distR="0" wp14:anchorId="13897BF9" wp14:editId="6EAEE534">
            <wp:extent cx="5040000" cy="3294000"/>
            <wp:effectExtent l="0" t="0" r="8255" b="1905"/>
            <wp:docPr id="11" name="Picture 11" descr="Financial Benchmarking Survey – Fully Loaded Hourly Costs&#10;&#10;A chart comparing current price limits against costs of efficient providers (slightly higher) and average providers (much higher).&#10;&#10;Current price limit = $55.47&#10;Average costs = $93.15&#10;25th percentile = $5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Financial Benchmarking Survey – Fully Loaded Hourly Costs&#10;&#10;A chart comparing current price limits against costs of efficient providers (slightly higher) and average providers (much higher).&#10;&#10;Current price limit = $55.47&#10;Average costs = $93.15&#10;25th percentile = $59.49"/>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040000" cy="3294000"/>
                    </a:xfrm>
                    <a:prstGeom prst="rect">
                      <a:avLst/>
                    </a:prstGeom>
                    <a:noFill/>
                  </pic:spPr>
                </pic:pic>
              </a:graphicData>
            </a:graphic>
          </wp:inline>
        </w:drawing>
      </w:r>
    </w:p>
    <w:p w14:paraId="4749ACF7" w14:textId="5B37A2C8" w:rsidR="000939D9" w:rsidRPr="00DF0C3D" w:rsidRDefault="000939D9" w:rsidP="000939D9">
      <w:r w:rsidRPr="00DF0C3D">
        <w:lastRenderedPageBreak/>
        <w:t>It is clear that most providers can still make major efficiency gains – especially in terms of their overheads and in terms of the utilisation of their workers.</w:t>
      </w:r>
      <w:r w:rsidR="00E64F41">
        <w:t xml:space="preserve"> In the 2020-21 survey:</w:t>
      </w:r>
    </w:p>
    <w:p w14:paraId="707D5718" w14:textId="28CB47CC" w:rsidR="000939D9" w:rsidRPr="00DF0C3D" w:rsidRDefault="000939D9" w:rsidP="000939D9">
      <w:pPr>
        <w:pStyle w:val="DotPoint"/>
        <w:numPr>
          <w:ilvl w:val="0"/>
          <w:numId w:val="1"/>
        </w:numPr>
      </w:pPr>
      <w:r w:rsidRPr="00DF0C3D">
        <w:t>On average, overheads account</w:t>
      </w:r>
      <w:r w:rsidR="00E64F41">
        <w:t>ed</w:t>
      </w:r>
      <w:r w:rsidRPr="00DF0C3D">
        <w:t xml:space="preserve"> for 30.7% of total costs compared to the level achieved by the 25</w:t>
      </w:r>
      <w:r w:rsidRPr="00DF0C3D">
        <w:rPr>
          <w:vertAlign w:val="superscript"/>
        </w:rPr>
        <w:t>th</w:t>
      </w:r>
      <w:r w:rsidRPr="00DF0C3D">
        <w:t xml:space="preserve"> percentile of providers at 17.9%. </w:t>
      </w:r>
    </w:p>
    <w:p w14:paraId="13832BFB" w14:textId="0E3CB658" w:rsidR="000939D9" w:rsidRPr="00DF0C3D" w:rsidRDefault="000939D9" w:rsidP="000939D9">
      <w:pPr>
        <w:pStyle w:val="DotPoint"/>
        <w:numPr>
          <w:ilvl w:val="0"/>
          <w:numId w:val="1"/>
        </w:numPr>
      </w:pPr>
      <w:r w:rsidRPr="00DF0C3D">
        <w:t>On average, providers achieve</w:t>
      </w:r>
      <w:r w:rsidR="00E64F41">
        <w:t>d</w:t>
      </w:r>
      <w:r w:rsidRPr="00DF0C3D">
        <w:t xml:space="preserve"> a utilisation rate – billable hours as a share of available hours (excludes leave) – of 79% compared to the level achieved by the 25</w:t>
      </w:r>
      <w:r w:rsidRPr="00DF0C3D">
        <w:rPr>
          <w:vertAlign w:val="superscript"/>
        </w:rPr>
        <w:t>th</w:t>
      </w:r>
      <w:r w:rsidRPr="00DF0C3D">
        <w:t xml:space="preserve"> percentile of providers of 90%. </w:t>
      </w:r>
    </w:p>
    <w:p w14:paraId="2A3B0431" w14:textId="495D8C1F" w:rsidR="000939D9" w:rsidRPr="00DF0C3D" w:rsidRDefault="000939D9" w:rsidP="000939D9">
      <w:pPr>
        <w:pStyle w:val="DotPoint"/>
        <w:numPr>
          <w:ilvl w:val="0"/>
          <w:numId w:val="1"/>
        </w:numPr>
      </w:pPr>
      <w:r w:rsidRPr="00DF0C3D">
        <w:t>On average, providers achieve</w:t>
      </w:r>
      <w:r w:rsidR="00E64F41">
        <w:t>d</w:t>
      </w:r>
      <w:r w:rsidRPr="00DF0C3D">
        <w:t xml:space="preserve"> a span of control – disability support workers per front line supervisor – of 10.6 to 1 compared to the level achieved by the 25</w:t>
      </w:r>
      <w:r w:rsidRPr="00DF0C3D">
        <w:rPr>
          <w:vertAlign w:val="superscript"/>
        </w:rPr>
        <w:t>th</w:t>
      </w:r>
      <w:r w:rsidRPr="00DF0C3D">
        <w:t xml:space="preserve"> percentile of providers of 13.2 to 1.</w:t>
      </w:r>
    </w:p>
    <w:p w14:paraId="284B956E" w14:textId="77777777" w:rsidR="00C46247" w:rsidRPr="00DF0C3D" w:rsidRDefault="00C46247" w:rsidP="00C46247">
      <w:pPr>
        <w:pStyle w:val="DotPoint"/>
        <w:numPr>
          <w:ilvl w:val="0"/>
          <w:numId w:val="0"/>
        </w:numPr>
      </w:pPr>
      <w:r w:rsidRPr="00DF0C3D">
        <w:t>Further details from the Financial Benchmarking Study can be found in Appendix D.</w:t>
      </w:r>
    </w:p>
    <w:p w14:paraId="76B060B1" w14:textId="6F80B8EB" w:rsidR="00C46247" w:rsidRPr="00DF0C3D" w:rsidRDefault="00C46247" w:rsidP="00C46247">
      <w:pPr>
        <w:pStyle w:val="Heading2"/>
      </w:pPr>
      <w:bookmarkStart w:id="67" w:name="_Toc102744290"/>
      <w:bookmarkStart w:id="68" w:name="_Toc106272560"/>
      <w:r w:rsidRPr="00DF0C3D">
        <w:t>Temporary Transformation Payment (TTP)</w:t>
      </w:r>
      <w:bookmarkEnd w:id="67"/>
      <w:bookmarkEnd w:id="68"/>
    </w:p>
    <w:p w14:paraId="461F5274" w14:textId="03B97D31" w:rsidR="000939D9" w:rsidRPr="00DF0C3D" w:rsidRDefault="00A12D50" w:rsidP="000939D9">
      <w:r w:rsidRPr="00DF0C3D">
        <w:t xml:space="preserve">As noted above, a key component of the </w:t>
      </w:r>
      <w:r w:rsidRPr="008F291A">
        <w:rPr>
          <w:i/>
          <w:iCs/>
        </w:rPr>
        <w:t>NDIS Pricing Strategy</w:t>
      </w:r>
      <w:r w:rsidRPr="00DF0C3D">
        <w:t xml:space="preserve"> is the </w:t>
      </w:r>
      <w:r w:rsidR="000939D9" w:rsidRPr="00DF0C3D">
        <w:t xml:space="preserve">Temporary Transformation Payment (TTP) loading </w:t>
      </w:r>
      <w:r w:rsidRPr="00DF0C3D">
        <w:t xml:space="preserve">which is </w:t>
      </w:r>
      <w:r w:rsidR="000939D9" w:rsidRPr="00DF0C3D">
        <w:t>used to adjust efficient prices to transition levels. I</w:t>
      </w:r>
      <w:r w:rsidRPr="00DF0C3D">
        <w:t xml:space="preserve">t was always intended that the loading </w:t>
      </w:r>
      <w:r w:rsidR="000939D9" w:rsidRPr="00DF0C3D">
        <w:t xml:space="preserve">would decrease over time as </w:t>
      </w:r>
      <w:r w:rsidRPr="00DF0C3D">
        <w:t xml:space="preserve">an incentive to </w:t>
      </w:r>
      <w:r w:rsidR="000939D9" w:rsidRPr="00DF0C3D">
        <w:t xml:space="preserve">providers </w:t>
      </w:r>
      <w:r w:rsidRPr="00DF0C3D">
        <w:t>to become</w:t>
      </w:r>
      <w:r w:rsidR="000939D9" w:rsidRPr="00DF0C3D">
        <w:t xml:space="preserve"> more efficient.</w:t>
      </w:r>
      <w:r w:rsidR="00902887" w:rsidRPr="00DF0C3D">
        <w:t xml:space="preserve"> The level of the loading was 7.5% in 2019-20, 6.0% in 2020-21, and 4.5% in 2021-22. It is scheduled to reduce to 3.0% in 2022-23, to 1.5% in 2023-24 and to 0% from 1 July 2024. </w:t>
      </w:r>
    </w:p>
    <w:p w14:paraId="4AD207E9" w14:textId="6D906B2B" w:rsidR="00A12D50" w:rsidRPr="00DF0C3D" w:rsidRDefault="00A12D50" w:rsidP="00A12D50">
      <w:pPr>
        <w:rPr>
          <w:rStyle w:val="Bodytext-GuideChar"/>
          <w:rFonts w:eastAsiaTheme="minorHAnsi"/>
          <w:lang w:eastAsia="en-US"/>
        </w:rPr>
      </w:pPr>
      <w:r w:rsidRPr="00DF0C3D">
        <w:rPr>
          <w:rStyle w:val="Bodytext-GuideChar"/>
          <w:rFonts w:eastAsiaTheme="minorHAnsi"/>
        </w:rPr>
        <w:t xml:space="preserve">A number of supports in the Assistance with Daily Living Support Category and the Social, Economic and Community Participation Support Category are in the scope of the TTP. These supports have two support items, in line with the following example. </w:t>
      </w:r>
    </w:p>
    <w:tbl>
      <w:tblPr>
        <w:tblStyle w:val="PlainTable2"/>
        <w:tblW w:w="5000" w:type="pct"/>
        <w:tblInd w:w="0" w:type="dxa"/>
        <w:tblLook w:val="04A0" w:firstRow="1" w:lastRow="0" w:firstColumn="1" w:lastColumn="0" w:noHBand="0" w:noVBand="1"/>
        <w:tblCaption w:val="TTP example"/>
      </w:tblPr>
      <w:tblGrid>
        <w:gridCol w:w="2242"/>
        <w:gridCol w:w="6829"/>
      </w:tblGrid>
      <w:tr w:rsidR="00A12D50" w:rsidRPr="00DF0C3D" w14:paraId="35B1F075" w14:textId="77777777" w:rsidTr="00A12D5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71" w:type="dxa"/>
            <w:tcBorders>
              <w:top w:val="single" w:sz="4" w:space="0" w:color="C57CD1" w:themeColor="text1" w:themeTint="80"/>
              <w:left w:val="nil"/>
              <w:right w:val="nil"/>
            </w:tcBorders>
            <w:hideMark/>
          </w:tcPr>
          <w:p w14:paraId="768647FD" w14:textId="77777777" w:rsidR="00A12D50" w:rsidRPr="00DF0C3D" w:rsidRDefault="00A12D50">
            <w:pPr>
              <w:spacing w:before="60" w:after="60"/>
              <w:rPr>
                <w:rFonts w:eastAsia="Times New Roman"/>
                <w:color w:val="000000"/>
                <w:sz w:val="18"/>
                <w:lang w:eastAsia="en-AU"/>
              </w:rPr>
            </w:pPr>
            <w:r w:rsidRPr="00DF0C3D">
              <w:rPr>
                <w:rFonts w:eastAsia="Times New Roman" w:cs="Arial"/>
                <w:color w:val="000000"/>
                <w:sz w:val="18"/>
                <w:szCs w:val="18"/>
                <w:lang w:eastAsia="en-AU"/>
              </w:rPr>
              <w:t>01_011_0107_1_1</w:t>
            </w:r>
          </w:p>
        </w:tc>
        <w:tc>
          <w:tcPr>
            <w:tcW w:w="7357" w:type="dxa"/>
            <w:tcBorders>
              <w:top w:val="single" w:sz="4" w:space="0" w:color="C57CD1" w:themeColor="text1" w:themeTint="80"/>
              <w:left w:val="nil"/>
              <w:right w:val="nil"/>
            </w:tcBorders>
            <w:hideMark/>
          </w:tcPr>
          <w:p w14:paraId="1884B21E" w14:textId="77777777" w:rsidR="00A12D50" w:rsidRPr="00DF0C3D" w:rsidRDefault="00A12D50">
            <w:pPr>
              <w:spacing w:before="60" w:after="60"/>
              <w:cnfStyle w:val="100000000000" w:firstRow="1" w:lastRow="0" w:firstColumn="0" w:lastColumn="0" w:oddVBand="0" w:evenVBand="0" w:oddHBand="0" w:evenHBand="0" w:firstRowFirstColumn="0" w:firstRowLastColumn="0" w:lastRowFirstColumn="0" w:lastRowLastColumn="0"/>
              <w:rPr>
                <w:rFonts w:eastAsia="Times New Roman" w:cs="Arial"/>
                <w:color w:val="000000"/>
                <w:sz w:val="18"/>
                <w:szCs w:val="18"/>
                <w:lang w:eastAsia="en-AU"/>
              </w:rPr>
            </w:pPr>
            <w:r w:rsidRPr="00DF0C3D">
              <w:rPr>
                <w:rFonts w:eastAsia="Times New Roman" w:cs="Arial"/>
                <w:color w:val="000000"/>
                <w:sz w:val="18"/>
                <w:szCs w:val="18"/>
                <w:lang w:eastAsia="en-AU"/>
              </w:rPr>
              <w:t>Assistance With Self-Care Activities - Standard - Weekday Daytime</w:t>
            </w:r>
          </w:p>
        </w:tc>
      </w:tr>
      <w:tr w:rsidR="00A12D50" w:rsidRPr="00DF0C3D" w14:paraId="6DD57FD0" w14:textId="77777777" w:rsidTr="00A12D5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71" w:type="dxa"/>
            <w:tcBorders>
              <w:top w:val="nil"/>
              <w:left w:val="nil"/>
              <w:right w:val="nil"/>
            </w:tcBorders>
            <w:hideMark/>
          </w:tcPr>
          <w:p w14:paraId="06627DE4" w14:textId="77777777" w:rsidR="00A12D50" w:rsidRPr="00DF0C3D" w:rsidRDefault="00A12D50">
            <w:pPr>
              <w:spacing w:before="60" w:after="60"/>
              <w:rPr>
                <w:rFonts w:eastAsia="Times New Roman" w:cs="Arial"/>
                <w:color w:val="000000"/>
                <w:sz w:val="18"/>
                <w:szCs w:val="18"/>
                <w:lang w:eastAsia="en-AU"/>
              </w:rPr>
            </w:pPr>
            <w:r w:rsidRPr="00DF0C3D">
              <w:rPr>
                <w:rFonts w:eastAsia="Times New Roman" w:cs="Arial"/>
                <w:color w:val="000000"/>
                <w:sz w:val="18"/>
                <w:szCs w:val="18"/>
                <w:lang w:eastAsia="en-AU"/>
              </w:rPr>
              <w:t>01_011_0107_1_1_T</w:t>
            </w:r>
          </w:p>
        </w:tc>
        <w:tc>
          <w:tcPr>
            <w:tcW w:w="7357" w:type="dxa"/>
            <w:tcBorders>
              <w:top w:val="nil"/>
              <w:left w:val="nil"/>
              <w:right w:val="nil"/>
            </w:tcBorders>
            <w:hideMark/>
          </w:tcPr>
          <w:p w14:paraId="0B844EF3" w14:textId="77777777" w:rsidR="00A12D50" w:rsidRPr="00DF0C3D" w:rsidRDefault="00A12D50">
            <w:pPr>
              <w:spacing w:before="60" w:after="60"/>
              <w:cnfStyle w:val="100000000000" w:firstRow="1" w:lastRow="0" w:firstColumn="0" w:lastColumn="0" w:oddVBand="0" w:evenVBand="0" w:oddHBand="0" w:evenHBand="0" w:firstRowFirstColumn="0" w:firstRowLastColumn="0" w:lastRowFirstColumn="0" w:lastRowLastColumn="0"/>
              <w:rPr>
                <w:rFonts w:eastAsia="Times New Roman" w:cs="Arial"/>
                <w:color w:val="000000"/>
                <w:sz w:val="18"/>
                <w:szCs w:val="18"/>
                <w:lang w:eastAsia="en-AU"/>
              </w:rPr>
            </w:pPr>
            <w:r w:rsidRPr="00DF0C3D">
              <w:rPr>
                <w:rFonts w:eastAsia="Times New Roman" w:cs="Arial"/>
                <w:color w:val="000000"/>
                <w:sz w:val="18"/>
                <w:szCs w:val="18"/>
                <w:lang w:eastAsia="en-AU"/>
              </w:rPr>
              <w:t>Assistance With Self-Care Activities - Standard - Weekday Daytime - TTP</w:t>
            </w:r>
          </w:p>
        </w:tc>
      </w:tr>
    </w:tbl>
    <w:p w14:paraId="32954FF7" w14:textId="35E35FCA" w:rsidR="00A12D50" w:rsidRPr="00DF0C3D" w:rsidRDefault="00A12D50" w:rsidP="00A12D50">
      <w:pPr>
        <w:rPr>
          <w:rStyle w:val="Bodytext-GuideChar"/>
          <w:rFonts w:eastAsiaTheme="minorHAnsi"/>
          <w:lang w:eastAsia="en-US"/>
        </w:rPr>
      </w:pPr>
      <w:r w:rsidRPr="00DF0C3D">
        <w:rPr>
          <w:rStyle w:val="Bodytext-GuideChar"/>
          <w:rFonts w:eastAsiaTheme="minorHAnsi"/>
        </w:rPr>
        <w:t>The price limit for each TTP item is higher than the price limit for the non-TTP item</w:t>
      </w:r>
      <w:r w:rsidR="00902887" w:rsidRPr="00DF0C3D">
        <w:rPr>
          <w:rStyle w:val="Bodytext-GuideChar"/>
          <w:rFonts w:eastAsiaTheme="minorHAnsi"/>
        </w:rPr>
        <w:t xml:space="preserve"> by the amount of the TTP loading</w:t>
      </w:r>
      <w:r w:rsidRPr="00DF0C3D">
        <w:rPr>
          <w:rStyle w:val="Bodytext-GuideChar"/>
          <w:rFonts w:eastAsiaTheme="minorHAnsi"/>
        </w:rPr>
        <w:t xml:space="preserve">. </w:t>
      </w:r>
    </w:p>
    <w:p w14:paraId="37385290" w14:textId="63B29EDD" w:rsidR="00A12D50" w:rsidRPr="00DF0C3D" w:rsidRDefault="00A12D50" w:rsidP="00A12D50">
      <w:pPr>
        <w:rPr>
          <w:rStyle w:val="Bodytext-GuideChar"/>
          <w:rFonts w:eastAsiaTheme="minorHAnsi"/>
        </w:rPr>
      </w:pPr>
      <w:r w:rsidRPr="00DF0C3D">
        <w:rPr>
          <w:rStyle w:val="Bodytext-GuideChar"/>
          <w:rFonts w:eastAsiaTheme="minorHAnsi"/>
        </w:rPr>
        <w:t>The TTP items can only be used by providers who are compliant with the TTP conditions (see below). Providers who meet these eligibility criteria are known as TTP providers.</w:t>
      </w:r>
      <w:r w:rsidR="00902887" w:rsidRPr="00DF0C3D">
        <w:rPr>
          <w:rStyle w:val="Bodytext-GuideChar"/>
          <w:rFonts w:eastAsiaTheme="minorHAnsi"/>
        </w:rPr>
        <w:t xml:space="preserve"> </w:t>
      </w:r>
      <w:r w:rsidRPr="00DF0C3D">
        <w:rPr>
          <w:rStyle w:val="Bodytext-GuideChar"/>
          <w:rFonts w:eastAsiaTheme="minorHAnsi"/>
        </w:rPr>
        <w:t>All providers who claimed for the TTP in 2021-22 had to:</w:t>
      </w:r>
    </w:p>
    <w:p w14:paraId="06C43ED3" w14:textId="224662C3" w:rsidR="00A12D50" w:rsidRPr="00DF0C3D" w:rsidRDefault="00A12D50" w:rsidP="00A924A5">
      <w:pPr>
        <w:pStyle w:val="DotPoint"/>
        <w:numPr>
          <w:ilvl w:val="0"/>
          <w:numId w:val="23"/>
        </w:numPr>
        <w:rPr>
          <w:rStyle w:val="Bodytext-GuideChar"/>
          <w:rFonts w:eastAsiaTheme="minorHAnsi"/>
        </w:rPr>
      </w:pPr>
      <w:r w:rsidRPr="00DF0C3D">
        <w:rPr>
          <w:rStyle w:val="Bodytext-GuideChar"/>
          <w:rFonts w:eastAsiaTheme="minorHAnsi"/>
        </w:rPr>
        <w:t>Publish their service prices prominently on their website, and make them available to participants, including participants who are not their clients, and the NDIA on request.</w:t>
      </w:r>
    </w:p>
    <w:p w14:paraId="31AAD655" w14:textId="437B40F9" w:rsidR="00A12D50" w:rsidRPr="00DF0C3D" w:rsidRDefault="00A12D50" w:rsidP="00A924A5">
      <w:pPr>
        <w:pStyle w:val="DotPoint"/>
        <w:numPr>
          <w:ilvl w:val="0"/>
          <w:numId w:val="23"/>
        </w:numPr>
        <w:rPr>
          <w:rStyle w:val="Bodytext-GuideChar"/>
          <w:rFonts w:eastAsiaTheme="minorHAnsi"/>
        </w:rPr>
      </w:pPr>
      <w:r w:rsidRPr="00DF0C3D">
        <w:rPr>
          <w:rStyle w:val="Bodytext-GuideChar"/>
          <w:rFonts w:eastAsiaTheme="minorHAnsi"/>
        </w:rPr>
        <w:t>List their business contact details in the Provider Finder in the myplace portal</w:t>
      </w:r>
      <w:r w:rsidRPr="00DF0C3D">
        <w:rPr>
          <w:rFonts w:cs="Arial"/>
        </w:rPr>
        <w:t xml:space="preserve"> </w:t>
      </w:r>
      <w:r w:rsidRPr="00DF0C3D">
        <w:rPr>
          <w:rStyle w:val="Bodytext-GuideChar"/>
          <w:rFonts w:eastAsiaTheme="minorHAnsi"/>
        </w:rPr>
        <w:t>and ensure that those details are kept up-to-date.</w:t>
      </w:r>
    </w:p>
    <w:p w14:paraId="01ED3EC5" w14:textId="588E1ADF" w:rsidR="00A12D50" w:rsidRPr="00DF0C3D" w:rsidRDefault="00A12D50" w:rsidP="00A924A5">
      <w:pPr>
        <w:pStyle w:val="DotPoint"/>
        <w:numPr>
          <w:ilvl w:val="0"/>
          <w:numId w:val="23"/>
        </w:numPr>
        <w:rPr>
          <w:rStyle w:val="Bodytext-GuideChar"/>
          <w:rFonts w:eastAsiaTheme="minorHAnsi"/>
        </w:rPr>
      </w:pPr>
      <w:r w:rsidRPr="00DF0C3D">
        <w:rPr>
          <w:rStyle w:val="Bodytext-GuideChar"/>
          <w:rFonts w:eastAsiaTheme="minorHAnsi"/>
        </w:rPr>
        <w:t>Take part in the Financial Benchmarking Survey that was carried out for the NDIA in 2021-22.</w:t>
      </w:r>
    </w:p>
    <w:p w14:paraId="058DAE69" w14:textId="21DEB487" w:rsidR="00A12D50" w:rsidRPr="00DF0C3D" w:rsidRDefault="00A12D50" w:rsidP="00A12D50">
      <w:pPr>
        <w:rPr>
          <w:rStyle w:val="Bodytext-GuideChar"/>
          <w:rFonts w:eastAsiaTheme="minorHAnsi"/>
        </w:rPr>
      </w:pPr>
      <w:r w:rsidRPr="00DF0C3D">
        <w:rPr>
          <w:rStyle w:val="Bodytext-GuideChar"/>
          <w:rFonts w:eastAsiaTheme="minorHAnsi"/>
        </w:rPr>
        <w:t>In addition, providers who made a claim for the TTP in 2020-21 could only claim for the TTP in 2021-22 if they also took part in the Financial Benchmarking Survey that was carried out for the NDIA in 2020-21.</w:t>
      </w:r>
    </w:p>
    <w:p w14:paraId="677A6E4B" w14:textId="77777777" w:rsidR="00C46247" w:rsidRPr="00DF0C3D" w:rsidRDefault="00C46247" w:rsidP="00C46247">
      <w:pPr>
        <w:pStyle w:val="Heading3"/>
      </w:pPr>
      <w:r w:rsidRPr="00DF0C3D">
        <w:t>Take up of the TTP</w:t>
      </w:r>
    </w:p>
    <w:p w14:paraId="5EE62729" w14:textId="18C1C92D" w:rsidR="00C46247" w:rsidRPr="00DF0C3D" w:rsidRDefault="00C46247" w:rsidP="00C46247">
      <w:r w:rsidRPr="00DF0C3D">
        <w:t xml:space="preserve">Most providers who deliver TTP-able supports do not use the TTP support items (and thereby access the higher price limits). In 2020-21, there were some 18.4 million claims for </w:t>
      </w:r>
      <w:r w:rsidRPr="00DF0C3D">
        <w:lastRenderedPageBreak/>
        <w:t>supports in scope of the TTP. These claims were worth $7.0 billion. The supports were delivered by 62,219 registered and unregistered providers to 198,298 participants. Some 45.1% of all participants who made at least one claim in 2020-21 made a claim for a TTP-able support. About half of all TTP-able supports were claimed using the TTP support items:</w:t>
      </w:r>
    </w:p>
    <w:p w14:paraId="3E7929A9" w14:textId="5BA764A5" w:rsidR="00C46247" w:rsidRPr="00DF0C3D" w:rsidRDefault="00C46247" w:rsidP="00C46247">
      <w:pPr>
        <w:pStyle w:val="DotPoint"/>
        <w:numPr>
          <w:ilvl w:val="0"/>
          <w:numId w:val="1"/>
        </w:numPr>
      </w:pPr>
      <w:r w:rsidRPr="00DF0C3D">
        <w:t>51.8% of claims for TTP-able supports were for a TTP support item rather than the equi</w:t>
      </w:r>
      <w:r w:rsidR="00902887" w:rsidRPr="00DF0C3D">
        <w:t>valent non-TTP support item.</w:t>
      </w:r>
    </w:p>
    <w:p w14:paraId="49400319" w14:textId="77777777" w:rsidR="00C46247" w:rsidRPr="00DF0C3D" w:rsidRDefault="00C46247" w:rsidP="00C46247">
      <w:pPr>
        <w:pStyle w:val="DotPoint"/>
        <w:numPr>
          <w:ilvl w:val="0"/>
          <w:numId w:val="1"/>
        </w:numPr>
      </w:pPr>
      <w:r w:rsidRPr="00DF0C3D">
        <w:t>42.9% of expenditure on TTP-able supports was on TTP support items rather than the equivalent non-TTP support items.</w:t>
      </w:r>
    </w:p>
    <w:p w14:paraId="37C3B398" w14:textId="77777777" w:rsidR="00C46247" w:rsidRPr="00DF0C3D" w:rsidRDefault="00C46247" w:rsidP="00C46247">
      <w:r w:rsidRPr="00DF0C3D">
        <w:t>Providers are increasingly less likely to use the TTP support items when they claim for TTP-able supports. Fewer than half of all TTP-able supports were claimed using the TTP support items (and subject to the higher TTP price limits) in the first half of 2021-22:</w:t>
      </w:r>
    </w:p>
    <w:p w14:paraId="69CD9C11" w14:textId="31D0F38B" w:rsidR="00C46247" w:rsidRPr="00DF0C3D" w:rsidRDefault="00C46247" w:rsidP="00C46247">
      <w:pPr>
        <w:pStyle w:val="DotPoint"/>
        <w:numPr>
          <w:ilvl w:val="0"/>
          <w:numId w:val="1"/>
        </w:numPr>
      </w:pPr>
      <w:r w:rsidRPr="00DF0C3D">
        <w:t>47.3% of claims for TTP-able supports were for a TTP support item rather than the equi</w:t>
      </w:r>
      <w:r w:rsidR="00902887" w:rsidRPr="00DF0C3D">
        <w:t>valent non-TTP support item.</w:t>
      </w:r>
    </w:p>
    <w:p w14:paraId="0FE92DD1" w14:textId="77777777" w:rsidR="00C46247" w:rsidRPr="00DF0C3D" w:rsidRDefault="00C46247" w:rsidP="00C46247">
      <w:pPr>
        <w:pStyle w:val="DotPoint"/>
        <w:numPr>
          <w:ilvl w:val="0"/>
          <w:numId w:val="1"/>
        </w:numPr>
      </w:pPr>
      <w:r w:rsidRPr="00DF0C3D">
        <w:t>37.8% of expenditure on TTP-able supports was on TTP support items rather than the equivalent non-TTP support items.</w:t>
      </w:r>
    </w:p>
    <w:p w14:paraId="2173BDDD" w14:textId="6EE30E31" w:rsidR="00C46247" w:rsidRPr="00DF0C3D" w:rsidRDefault="00C46247" w:rsidP="00C46247">
      <w:pPr>
        <w:rPr>
          <w:rFonts w:cs="Arial"/>
        </w:rPr>
      </w:pPr>
      <w:r w:rsidRPr="00DF0C3D">
        <w:t xml:space="preserve">The rate at which each TTP support item is used rather than its equivalent non-TTP support item is highly variable (see </w:t>
      </w:r>
      <w:r w:rsidRPr="00DF0C3D">
        <w:fldChar w:fldCharType="begin"/>
      </w:r>
      <w:r w:rsidRPr="00DF0C3D">
        <w:instrText xml:space="preserve"> REF _Ref93665017 \h  \* MERGEFORMAT </w:instrText>
      </w:r>
      <w:r w:rsidRPr="00DF0C3D">
        <w:fldChar w:fldCharType="separate"/>
      </w:r>
      <w:r w:rsidR="0015299C" w:rsidRPr="00DF0C3D">
        <w:t xml:space="preserve">Exhibit </w:t>
      </w:r>
      <w:r w:rsidR="0015299C">
        <w:rPr>
          <w:noProof/>
        </w:rPr>
        <w:t>9</w:t>
      </w:r>
      <w:r w:rsidRPr="00DF0C3D">
        <w:fldChar w:fldCharType="end"/>
      </w:r>
      <w:r w:rsidRPr="00DF0C3D">
        <w:t xml:space="preserve"> below). </w:t>
      </w:r>
      <w:r w:rsidR="00004A87" w:rsidRPr="00DF0C3D">
        <w:t>However, the supports where more than 50% of all claims</w:t>
      </w:r>
      <w:r w:rsidR="00004A87" w:rsidRPr="00DF0C3D">
        <w:rPr>
          <w:rFonts w:cs="Arial"/>
        </w:rPr>
        <w:t xml:space="preserve"> for TTP-able supports were made against the TTP support item rather than the non-TTP support item are, in general, the supports that are less used. These supports accounted for only 15.0% of all claims (by expenditure) for TTP-able supports.</w:t>
      </w:r>
    </w:p>
    <w:p w14:paraId="035F83F2" w14:textId="3B264076" w:rsidR="00C46247" w:rsidRPr="00DF0C3D" w:rsidRDefault="00C46247" w:rsidP="00C46247">
      <w:pPr>
        <w:pStyle w:val="Caption"/>
      </w:pPr>
      <w:bookmarkStart w:id="69" w:name="_Ref93665017"/>
      <w:bookmarkStart w:id="70" w:name="_Toc93921185"/>
      <w:bookmarkStart w:id="71" w:name="_Toc101279954"/>
      <w:bookmarkStart w:id="72" w:name="_Toc108620497"/>
      <w:r w:rsidRPr="00DF0C3D">
        <w:t xml:space="preserve">Exhibit </w:t>
      </w:r>
      <w:r w:rsidR="002B459B">
        <w:fldChar w:fldCharType="begin"/>
      </w:r>
      <w:r w:rsidR="002B459B">
        <w:instrText xml:space="preserve"> SE</w:instrText>
      </w:r>
      <w:r w:rsidR="002B459B">
        <w:instrText xml:space="preserve">Q Exhibit \* ARABIC </w:instrText>
      </w:r>
      <w:r w:rsidR="002B459B">
        <w:fldChar w:fldCharType="separate"/>
      </w:r>
      <w:r w:rsidR="0015299C">
        <w:rPr>
          <w:noProof/>
        </w:rPr>
        <w:t>9</w:t>
      </w:r>
      <w:r w:rsidR="002B459B">
        <w:rPr>
          <w:noProof/>
        </w:rPr>
        <w:fldChar w:fldCharType="end"/>
      </w:r>
      <w:bookmarkEnd w:id="69"/>
      <w:r w:rsidRPr="00DF0C3D">
        <w:t>: Share of claims made against the TTP rather than the non-TTP support item</w:t>
      </w:r>
      <w:bookmarkEnd w:id="70"/>
      <w:bookmarkEnd w:id="71"/>
      <w:bookmarkEnd w:id="72"/>
    </w:p>
    <w:p w14:paraId="02557E36" w14:textId="77777777" w:rsidR="00C46247" w:rsidRPr="00DF0C3D" w:rsidRDefault="00C46247" w:rsidP="00C46247">
      <w:pPr>
        <w:jc w:val="center"/>
      </w:pPr>
      <w:r w:rsidRPr="00DF0C3D">
        <w:rPr>
          <w:noProof/>
          <w:lang w:eastAsia="en-AU"/>
        </w:rPr>
        <w:drawing>
          <wp:inline distT="0" distB="0" distL="0" distR="0" wp14:anchorId="786B03F5" wp14:editId="3C83CD3C">
            <wp:extent cx="5040000" cy="2923200"/>
            <wp:effectExtent l="0" t="0" r="8255" b="0"/>
            <wp:docPr id="23" name="Picture 23" descr="A chart showing the distribution of support items by whether some, none or all of that item is claimed as TTP. The distribution follows a normal bell curve, peaking in the 30th to 40th share bracket." title="Share of claims made against the TTP rather than the non-TTP support it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5040000" cy="2923200"/>
                    </a:xfrm>
                    <a:prstGeom prst="rect">
                      <a:avLst/>
                    </a:prstGeom>
                    <a:noFill/>
                  </pic:spPr>
                </pic:pic>
              </a:graphicData>
            </a:graphic>
          </wp:inline>
        </w:drawing>
      </w:r>
    </w:p>
    <w:p w14:paraId="46BB62AC" w14:textId="77777777" w:rsidR="00004A87" w:rsidRPr="00DF0C3D" w:rsidRDefault="00004A87" w:rsidP="00004A87">
      <w:r w:rsidRPr="00DF0C3D">
        <w:t>For the two most used support items (by expenditure) in the first half of 2021-22, which together accounted for more than half (52.3%) of all expenditure on TTP-able support items in that period, most claims were for the non-TTP item rather than the TTP item:</w:t>
      </w:r>
    </w:p>
    <w:p w14:paraId="1DC54A10" w14:textId="77777777" w:rsidR="00004A87" w:rsidRPr="00DF0C3D" w:rsidRDefault="00004A87" w:rsidP="00004A87">
      <w:pPr>
        <w:pStyle w:val="DotPoint"/>
        <w:numPr>
          <w:ilvl w:val="0"/>
          <w:numId w:val="1"/>
        </w:numPr>
      </w:pPr>
      <w:r w:rsidRPr="00DF0C3D">
        <w:t>Assistance With Self-Care Activities - Standard - Weekday Daytime, only 27.1% of claims (by expenditure) were for the TTP support item.</w:t>
      </w:r>
    </w:p>
    <w:p w14:paraId="34B6F8AB" w14:textId="77777777" w:rsidR="00004A87" w:rsidRPr="00DF0C3D" w:rsidRDefault="00004A87" w:rsidP="00004A87">
      <w:pPr>
        <w:pStyle w:val="DotPoint"/>
        <w:numPr>
          <w:ilvl w:val="0"/>
          <w:numId w:val="1"/>
        </w:numPr>
      </w:pPr>
      <w:r w:rsidRPr="00DF0C3D">
        <w:lastRenderedPageBreak/>
        <w:t>Access Community Social And Rec Activities - Weekday Daytime, only 40.0% of claims (by expenditure) were for the TTP support item.</w:t>
      </w:r>
    </w:p>
    <w:p w14:paraId="24D77FF0" w14:textId="77777777" w:rsidR="00C46247" w:rsidRPr="00DF0C3D" w:rsidRDefault="00C46247" w:rsidP="00C46247">
      <w:pPr>
        <w:rPr>
          <w:rFonts w:cs="Arial"/>
        </w:rPr>
      </w:pPr>
      <w:r w:rsidRPr="00DF0C3D">
        <w:rPr>
          <w:rFonts w:cs="Arial"/>
        </w:rPr>
        <w:t>There is also some variation in the use of TTP by support purpose:</w:t>
      </w:r>
    </w:p>
    <w:p w14:paraId="7A53D501" w14:textId="484DE355" w:rsidR="00C46247" w:rsidRPr="00DF0C3D" w:rsidRDefault="00C46247" w:rsidP="00C46247">
      <w:pPr>
        <w:pStyle w:val="DotPoint"/>
        <w:numPr>
          <w:ilvl w:val="0"/>
          <w:numId w:val="1"/>
        </w:numPr>
      </w:pPr>
      <w:r w:rsidRPr="00DF0C3D">
        <w:t>29.1% of expenditure on TTP-able supports in the Assistance with Daily Life support category was on TTP support items ra</w:t>
      </w:r>
      <w:r w:rsidR="00902887" w:rsidRPr="00DF0C3D">
        <w:t>ther than non-TTP support items.</w:t>
      </w:r>
    </w:p>
    <w:p w14:paraId="7D1F8EC1" w14:textId="6B05D1F1" w:rsidR="00C46247" w:rsidRPr="00DF0C3D" w:rsidRDefault="00C46247" w:rsidP="00C46247">
      <w:pPr>
        <w:pStyle w:val="DotPoint"/>
        <w:numPr>
          <w:ilvl w:val="0"/>
          <w:numId w:val="1"/>
        </w:numPr>
      </w:pPr>
      <w:r w:rsidRPr="00DF0C3D">
        <w:t>47.3% of expenditure on TTP-able supports in the Community Participation support category was on TTP support items rather</w:t>
      </w:r>
      <w:r w:rsidR="00902887" w:rsidRPr="00DF0C3D">
        <w:t xml:space="preserve"> than non-TTP support items.</w:t>
      </w:r>
    </w:p>
    <w:p w14:paraId="3EB48B02" w14:textId="77777777" w:rsidR="00C46247" w:rsidRPr="00DF0C3D" w:rsidRDefault="00C46247" w:rsidP="00C46247">
      <w:pPr>
        <w:pStyle w:val="DotPoint"/>
        <w:numPr>
          <w:ilvl w:val="0"/>
          <w:numId w:val="1"/>
        </w:numPr>
        <w:ind w:left="568" w:hanging="284"/>
        <w:rPr>
          <w:rFonts w:cs="Arial"/>
        </w:rPr>
      </w:pPr>
      <w:r w:rsidRPr="00DF0C3D">
        <w:t>64.5% of expenditure on TTP-able Supports in Employment was on TTP support items rather than non-TTP support items.</w:t>
      </w:r>
    </w:p>
    <w:p w14:paraId="2F45A02C" w14:textId="77777777" w:rsidR="00C46247" w:rsidRPr="00DF0C3D" w:rsidRDefault="00C46247" w:rsidP="00C46247">
      <w:r w:rsidRPr="00DF0C3D">
        <w:t>Of the 69,201 providers who made a claim for the delivery of a TTP-able support item in the first half of 2021-22, the vast majority (89.8%) always claimed for the non-TTP support item –noting that many of these were unregistered providers who are not permitted to claim for the TTP support items. Of the 10.2% of providers who made a claim for at least one support item that was subject to the higher TTP price limit, the vast majority (92.3%) claimed for a mixture of supports (some subject to the TTP price limit and some subject to the lower price limit).</w:t>
      </w:r>
    </w:p>
    <w:p w14:paraId="1D1E86A9" w14:textId="4A1BCB92" w:rsidR="00C46247" w:rsidRPr="00DF0C3D" w:rsidRDefault="00C46247" w:rsidP="00C46247">
      <w:r w:rsidRPr="00DF0C3D">
        <w:t xml:space="preserve">Providers are slightly more likely to seek to access the TTP price limits in regional and remote areas compared to major cities and regional centres. However, it was </w:t>
      </w:r>
      <w:r w:rsidR="003A2C6F">
        <w:t>s</w:t>
      </w:r>
      <w:r w:rsidRPr="00DF0C3D">
        <w:t>till the case that in regional areas (MMM4-5) some 87.7% of providers never claimed for a support item at the TTP price limit – 84.4% of providers in remote and very remote areas (MMM6-7).</w:t>
      </w:r>
    </w:p>
    <w:p w14:paraId="3720D098" w14:textId="4E3F6545" w:rsidR="00C46247" w:rsidRPr="00DF0C3D" w:rsidRDefault="00C46247" w:rsidP="00C46247">
      <w:r w:rsidRPr="00DF0C3D">
        <w:t xml:space="preserve">It is difficult to precisely state the amount of Scheme funds that are spent on the TTP </w:t>
      </w:r>
      <w:r w:rsidR="00897FDD">
        <w:t>l</w:t>
      </w:r>
      <w:r w:rsidRPr="00DF0C3D">
        <w:t xml:space="preserve">oading because not all supports are delivered at the price limit. However, at most, some $70.1 million was spent on the TTP </w:t>
      </w:r>
      <w:r w:rsidR="003F2B8A">
        <w:t>l</w:t>
      </w:r>
      <w:r w:rsidRPr="00DF0C3D">
        <w:t>oading in the first half of 2021-22.</w:t>
      </w:r>
    </w:p>
    <w:p w14:paraId="00EF30D6" w14:textId="77777777" w:rsidR="00C46247" w:rsidRPr="00DF0C3D" w:rsidRDefault="00C46247" w:rsidP="00C46247">
      <w:pPr>
        <w:pStyle w:val="Heading3"/>
      </w:pPr>
      <w:r w:rsidRPr="00DF0C3D">
        <w:t>Compliance with the TTP eligibility conditions</w:t>
      </w:r>
    </w:p>
    <w:p w14:paraId="6A7EE2C6" w14:textId="77777777" w:rsidR="00004A87" w:rsidRPr="00DF0C3D" w:rsidRDefault="00C46247" w:rsidP="00C46247">
      <w:r w:rsidRPr="00DF0C3D">
        <w:t xml:space="preserve">A significant number of providers who claim for the TTP are not meeting the TTP eligibility requirements. Only 64.1% of providers who claimed the TTP in 2020-21 completed the benchmarking survey for the 2019-20 financial year, and only 37.1% of providers who claimed TTP in the first half of 2021-22 completed the benchmarking survey for the 2020-21 financial year. </w:t>
      </w:r>
    </w:p>
    <w:p w14:paraId="73313E82" w14:textId="19659E84" w:rsidR="00C46247" w:rsidRPr="00DF0C3D" w:rsidRDefault="00C46247" w:rsidP="00C46247">
      <w:r w:rsidRPr="00DF0C3D">
        <w:t>At the same time, 18.9% of registered providers who could have claimed for the TTP in 2020-21, but did not for the claim for the TTP, voluntarily agreed to take part in the benchmarking survey for the 2019-20 financial year. In the benchmarking survey for the 2020-21 financial year, some 15.7% of respondents had not claimed for the TTP.</w:t>
      </w:r>
    </w:p>
    <w:p w14:paraId="4337E6FB" w14:textId="77777777" w:rsidR="00C46247" w:rsidRPr="00DF0C3D" w:rsidRDefault="00C46247" w:rsidP="00C46247">
      <w:pPr>
        <w:pStyle w:val="Heading2"/>
      </w:pPr>
      <w:bookmarkStart w:id="73" w:name="_Toc96249384"/>
      <w:bookmarkStart w:id="74" w:name="_Toc102744291"/>
      <w:bookmarkStart w:id="75" w:name="_Toc106272561"/>
      <w:r w:rsidRPr="00DF0C3D">
        <w:t>Macroeconomic Conditions</w:t>
      </w:r>
      <w:bookmarkEnd w:id="73"/>
      <w:bookmarkEnd w:id="74"/>
      <w:bookmarkEnd w:id="75"/>
    </w:p>
    <w:p w14:paraId="52A503D3" w14:textId="032562DB" w:rsidR="00C46247" w:rsidRPr="00DF0C3D" w:rsidRDefault="00C46247" w:rsidP="00C46247">
      <w:r w:rsidRPr="00DF0C3D">
        <w:t>The P</w:t>
      </w:r>
      <w:r w:rsidR="003A2C6F">
        <w:t>arliamentary Budget Office</w:t>
      </w:r>
      <w:r w:rsidRPr="00DF0C3D">
        <w:t xml:space="preserve"> projects that gross debt for the Commonwealth will peak at around 50% of GDP in 2028-29 before falling slightly towards the end of the medium term. Growth in nominal GDP is projected to exceed the interest rate on debt, resulting in debt as a share of GDP stabilising despite the projected persistence of underlying cash deficits (see </w:t>
      </w:r>
      <w:r w:rsidRPr="00DF0C3D">
        <w:fldChar w:fldCharType="begin"/>
      </w:r>
      <w:r w:rsidRPr="00DF0C3D">
        <w:instrText xml:space="preserve"> REF _Ref100832299 \h  \* MERGEFORMAT </w:instrText>
      </w:r>
      <w:r w:rsidRPr="00DF0C3D">
        <w:fldChar w:fldCharType="separate"/>
      </w:r>
      <w:r w:rsidR="0015299C" w:rsidRPr="00DF0C3D">
        <w:t xml:space="preserve">Exhibit </w:t>
      </w:r>
      <w:r w:rsidR="0015299C">
        <w:rPr>
          <w:noProof/>
        </w:rPr>
        <w:t>10</w:t>
      </w:r>
      <w:r w:rsidRPr="00DF0C3D">
        <w:fldChar w:fldCharType="end"/>
      </w:r>
      <w:r w:rsidRPr="00DF0C3D">
        <w:t>).</w:t>
      </w:r>
      <w:r w:rsidRPr="00DF0C3D">
        <w:rPr>
          <w:rStyle w:val="EndnoteReference"/>
        </w:rPr>
        <w:endnoteReference w:id="31"/>
      </w:r>
      <w:r w:rsidRPr="00DF0C3D">
        <w:t xml:space="preserve"> </w:t>
      </w:r>
    </w:p>
    <w:p w14:paraId="1F908AEC" w14:textId="612617AB" w:rsidR="00C46247" w:rsidRPr="00DF0C3D" w:rsidRDefault="00C46247" w:rsidP="00C46247">
      <w:pPr>
        <w:pStyle w:val="Caption"/>
      </w:pPr>
      <w:bookmarkStart w:id="76" w:name="_Ref100832299"/>
      <w:bookmarkStart w:id="77" w:name="_Toc101279955"/>
      <w:bookmarkStart w:id="78" w:name="_Toc108620498"/>
      <w:r w:rsidRPr="00DF0C3D">
        <w:lastRenderedPageBreak/>
        <w:t xml:space="preserve">Exhibit </w:t>
      </w:r>
      <w:r w:rsidR="002B459B">
        <w:fldChar w:fldCharType="begin"/>
      </w:r>
      <w:r w:rsidR="002B459B">
        <w:instrText xml:space="preserve"> SEQ Exhibit \</w:instrText>
      </w:r>
      <w:r w:rsidR="002B459B">
        <w:instrText xml:space="preserve">* ARABIC </w:instrText>
      </w:r>
      <w:r w:rsidR="002B459B">
        <w:fldChar w:fldCharType="separate"/>
      </w:r>
      <w:r w:rsidR="0015299C">
        <w:rPr>
          <w:noProof/>
        </w:rPr>
        <w:t>10</w:t>
      </w:r>
      <w:r w:rsidR="002B459B">
        <w:rPr>
          <w:noProof/>
        </w:rPr>
        <w:fldChar w:fldCharType="end"/>
      </w:r>
      <w:bookmarkEnd w:id="76"/>
      <w:r w:rsidRPr="00DF0C3D">
        <w:t>: Australian Government Gross Debt – 1971-72 to 2031-32</w:t>
      </w:r>
      <w:bookmarkEnd w:id="77"/>
      <w:bookmarkEnd w:id="78"/>
    </w:p>
    <w:p w14:paraId="072E4E57" w14:textId="77777777" w:rsidR="00C46247" w:rsidRPr="00DF0C3D" w:rsidRDefault="00C46247" w:rsidP="00BC7726">
      <w:pPr>
        <w:jc w:val="center"/>
      </w:pPr>
      <w:r w:rsidRPr="00DF0C3D">
        <w:rPr>
          <w:noProof/>
          <w:lang w:eastAsia="en-AU"/>
        </w:rPr>
        <w:drawing>
          <wp:inline distT="0" distB="0" distL="0" distR="0" wp14:anchorId="27653AC2" wp14:editId="5010AFFA">
            <wp:extent cx="5040000" cy="2516400"/>
            <wp:effectExtent l="0" t="0" r="8255" b="0"/>
            <wp:docPr id="448" name="Picture 448" descr="A chart showing that national debt is increasing very quickly, and is not expected to level off until it reaches 50% of GDP by the end of the decade." title="Australian Government Gross Debt – 1971-72 to 203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040000" cy="2516400"/>
                    </a:xfrm>
                    <a:prstGeom prst="rect">
                      <a:avLst/>
                    </a:prstGeom>
                    <a:noFill/>
                  </pic:spPr>
                </pic:pic>
              </a:graphicData>
            </a:graphic>
          </wp:inline>
        </w:drawing>
      </w:r>
    </w:p>
    <w:p w14:paraId="47C55CB1" w14:textId="425DE14E" w:rsidR="00C46247" w:rsidRPr="00DF0C3D" w:rsidRDefault="00C46247" w:rsidP="00C46247">
      <w:r w:rsidRPr="00DF0C3D">
        <w:t xml:space="preserve">The Parliamentary Budget Office also projects that NDIS payments will increase from 0.6% of GDP in 2018-19 to 1.7% of GDP (base case) by 2031-32, with significant risks on the upside (see </w:t>
      </w:r>
      <w:r w:rsidRPr="00DF0C3D">
        <w:fldChar w:fldCharType="begin"/>
      </w:r>
      <w:r w:rsidRPr="00DF0C3D">
        <w:instrText xml:space="preserve"> REF _Ref100832300 \h  \* MERGEFORMAT </w:instrText>
      </w:r>
      <w:r w:rsidRPr="00DF0C3D">
        <w:fldChar w:fldCharType="separate"/>
      </w:r>
      <w:r w:rsidR="0015299C" w:rsidRPr="00DF0C3D">
        <w:t xml:space="preserve">Exhibit </w:t>
      </w:r>
      <w:r w:rsidR="0015299C">
        <w:rPr>
          <w:noProof/>
        </w:rPr>
        <w:t>11</w:t>
      </w:r>
      <w:r w:rsidRPr="00DF0C3D">
        <w:fldChar w:fldCharType="end"/>
      </w:r>
      <w:r w:rsidRPr="00DF0C3D">
        <w:t>).</w:t>
      </w:r>
      <w:r w:rsidRPr="00DF0C3D">
        <w:rPr>
          <w:rStyle w:val="EndnoteReference"/>
        </w:rPr>
        <w:endnoteReference w:id="32"/>
      </w:r>
      <w:r w:rsidRPr="00DF0C3D">
        <w:t xml:space="preserve"> The average annual growth rate of the payments by </w:t>
      </w:r>
      <w:r w:rsidR="00133BF2">
        <w:t>the NDIS</w:t>
      </w:r>
      <w:r w:rsidRPr="00DF0C3D">
        <w:t xml:space="preserve"> is projected to be 11.1% from 2018-19 to 2031-32, which is more than four times the average annual growth for all Australian Government expenditure over the same period (2.7%).</w:t>
      </w:r>
    </w:p>
    <w:p w14:paraId="7981D50E" w14:textId="3E7AD18A" w:rsidR="00C46247" w:rsidRPr="00DF0C3D" w:rsidRDefault="00C46247" w:rsidP="00C46247">
      <w:pPr>
        <w:pStyle w:val="Caption"/>
      </w:pPr>
      <w:bookmarkStart w:id="79" w:name="_Ref100832300"/>
      <w:bookmarkStart w:id="80" w:name="_Toc101279956"/>
      <w:bookmarkStart w:id="81" w:name="_Toc108620499"/>
      <w:r w:rsidRPr="00DF0C3D">
        <w:t xml:space="preserve">Exhibit </w:t>
      </w:r>
      <w:r w:rsidR="002B459B">
        <w:fldChar w:fldCharType="begin"/>
      </w:r>
      <w:r w:rsidR="002B459B">
        <w:instrText xml:space="preserve"> SEQ Exhibit \* ARABIC </w:instrText>
      </w:r>
      <w:r w:rsidR="002B459B">
        <w:fldChar w:fldCharType="separate"/>
      </w:r>
      <w:r w:rsidR="0015299C">
        <w:rPr>
          <w:noProof/>
        </w:rPr>
        <w:t>11</w:t>
      </w:r>
      <w:r w:rsidR="002B459B">
        <w:rPr>
          <w:noProof/>
        </w:rPr>
        <w:fldChar w:fldCharType="end"/>
      </w:r>
      <w:bookmarkEnd w:id="79"/>
      <w:r w:rsidRPr="00DF0C3D">
        <w:t>: PBO Scenarios for NDIS Payment</w:t>
      </w:r>
      <w:bookmarkEnd w:id="80"/>
      <w:r w:rsidRPr="00DF0C3D">
        <w:t>s</w:t>
      </w:r>
      <w:bookmarkEnd w:id="81"/>
    </w:p>
    <w:p w14:paraId="04D7635D" w14:textId="77777777" w:rsidR="00C46247" w:rsidRPr="00DF0C3D" w:rsidRDefault="00C46247" w:rsidP="00C46247">
      <w:pPr>
        <w:jc w:val="center"/>
      </w:pPr>
      <w:r w:rsidRPr="00DF0C3D">
        <w:rPr>
          <w:noProof/>
          <w:lang w:eastAsia="en-AU"/>
        </w:rPr>
        <w:drawing>
          <wp:inline distT="0" distB="0" distL="0" distR="0" wp14:anchorId="21356BC8" wp14:editId="02A5097F">
            <wp:extent cx="5040000" cy="2520000"/>
            <wp:effectExtent l="0" t="0" r="8255" b="0"/>
            <wp:docPr id="449" name="Picture 449" descr="A chart showing Scheme costs are increasing much faster than expected, and may almost double original projections by the end of the decade." title="PBO Scenarios for NDIS Payment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5040000" cy="2520000"/>
                    </a:xfrm>
                    <a:prstGeom prst="rect">
                      <a:avLst/>
                    </a:prstGeom>
                    <a:noFill/>
                  </pic:spPr>
                </pic:pic>
              </a:graphicData>
            </a:graphic>
          </wp:inline>
        </w:drawing>
      </w:r>
    </w:p>
    <w:p w14:paraId="560BA234" w14:textId="578E8150" w:rsidR="00C46247" w:rsidRPr="00DF0C3D" w:rsidRDefault="00C46247" w:rsidP="00C46247">
      <w:pPr>
        <w:rPr>
          <w:i/>
        </w:rPr>
      </w:pPr>
      <w:r w:rsidRPr="00DF0C3D">
        <w:t xml:space="preserve">By 2031-32, the NDIS is projected to account for 6.6% of all Australian Government expenditure. That would be slightly less than half what the Australian Government is projected to spend on health care (14.0%) and more than half what the Australian Government is projected to spend on income support for older people, people with disabilities and the unemployed (12.0%). It is more than what the Australian Government is projected to spend on aged care (5.5%) and childcare (1.8%) (see </w:t>
      </w:r>
      <w:r w:rsidRPr="00DF0C3D">
        <w:fldChar w:fldCharType="begin"/>
      </w:r>
      <w:r w:rsidRPr="00DF0C3D">
        <w:instrText xml:space="preserve"> REF _Ref100832301 \h  \* MERGEFORMAT </w:instrText>
      </w:r>
      <w:r w:rsidRPr="00DF0C3D">
        <w:fldChar w:fldCharType="separate"/>
      </w:r>
      <w:r w:rsidR="0015299C" w:rsidRPr="00DF0C3D">
        <w:t xml:space="preserve">Exhibit </w:t>
      </w:r>
      <w:r w:rsidR="0015299C">
        <w:rPr>
          <w:noProof/>
        </w:rPr>
        <w:t>12</w:t>
      </w:r>
      <w:r w:rsidRPr="00DF0C3D">
        <w:fldChar w:fldCharType="end"/>
      </w:r>
      <w:r w:rsidRPr="00DF0C3D">
        <w:t>).</w:t>
      </w:r>
      <w:r w:rsidRPr="00DF0C3D">
        <w:rPr>
          <w:rStyle w:val="EndnoteReference"/>
        </w:rPr>
        <w:endnoteReference w:id="33"/>
      </w:r>
    </w:p>
    <w:p w14:paraId="175A804E" w14:textId="02E39335" w:rsidR="00C46247" w:rsidRPr="00DF0C3D" w:rsidRDefault="00C46247" w:rsidP="00C46247">
      <w:pPr>
        <w:pStyle w:val="Caption"/>
      </w:pPr>
      <w:bookmarkStart w:id="82" w:name="_Ref100832301"/>
      <w:bookmarkStart w:id="83" w:name="_Toc101279957"/>
      <w:bookmarkStart w:id="84" w:name="_Toc108620500"/>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12</w:t>
      </w:r>
      <w:r w:rsidR="002B459B">
        <w:rPr>
          <w:noProof/>
        </w:rPr>
        <w:fldChar w:fldCharType="end"/>
      </w:r>
      <w:bookmarkEnd w:id="82"/>
      <w:r w:rsidRPr="00DF0C3D">
        <w:t>: Comparison of payments by key program area, 2018-19 to 2031-32</w:t>
      </w:r>
      <w:bookmarkEnd w:id="83"/>
      <w:bookmarkEnd w:id="84"/>
    </w:p>
    <w:tbl>
      <w:tblPr>
        <w:tblStyle w:val="GridTable4-Accent12"/>
        <w:tblW w:w="5000" w:type="pct"/>
        <w:tblInd w:w="-5" w:type="dxa"/>
        <w:tblLook w:val="0460" w:firstRow="1" w:lastRow="1" w:firstColumn="0" w:lastColumn="0" w:noHBand="0" w:noVBand="1"/>
        <w:tblCaption w:val="Comparison of payments by key program area, 2018-19 to 2031-32"/>
        <w:tblDescription w:val="A chart showing that while, at the start of this decade, the Scheme cost less than aged care, disability support pensions, the Medicare Benefits Scheme, public hospitals, the Pharmaceutical Benefits Scheme and unemployment benefits; by the end of the decade it will cost more than any of these programs."/>
      </w:tblPr>
      <w:tblGrid>
        <w:gridCol w:w="2629"/>
        <w:gridCol w:w="963"/>
        <w:gridCol w:w="963"/>
        <w:gridCol w:w="823"/>
        <w:gridCol w:w="823"/>
        <w:gridCol w:w="948"/>
        <w:gridCol w:w="121"/>
        <w:gridCol w:w="828"/>
        <w:gridCol w:w="963"/>
      </w:tblGrid>
      <w:tr w:rsidR="00C46247" w:rsidRPr="00DF0C3D" w14:paraId="3F6DB79F" w14:textId="77777777" w:rsidTr="00704845">
        <w:trPr>
          <w:cnfStyle w:val="100000000000" w:firstRow="1" w:lastRow="0" w:firstColumn="0" w:lastColumn="0" w:oddVBand="0" w:evenVBand="0" w:oddHBand="0" w:evenHBand="0" w:firstRowFirstColumn="0" w:firstRowLastColumn="0" w:lastRowFirstColumn="0" w:lastRowLastColumn="0"/>
          <w:tblHeader/>
        </w:trPr>
        <w:tc>
          <w:tcPr>
            <w:tcW w:w="1451" w:type="pct"/>
            <w:hideMark/>
          </w:tcPr>
          <w:p w14:paraId="05F8FAE5" w14:textId="77777777" w:rsidR="00C46247" w:rsidRPr="00DF0C3D" w:rsidRDefault="00C46247" w:rsidP="00704845">
            <w:pP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Payments</w:t>
            </w:r>
          </w:p>
        </w:tc>
        <w:tc>
          <w:tcPr>
            <w:tcW w:w="531" w:type="pct"/>
            <w:hideMark/>
          </w:tcPr>
          <w:p w14:paraId="3BBDCC67"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Nominal payments</w:t>
            </w:r>
          </w:p>
        </w:tc>
        <w:tc>
          <w:tcPr>
            <w:tcW w:w="531" w:type="pct"/>
          </w:tcPr>
          <w:p w14:paraId="7B576182"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Nominal payments</w:t>
            </w:r>
          </w:p>
        </w:tc>
        <w:tc>
          <w:tcPr>
            <w:tcW w:w="454" w:type="pct"/>
            <w:hideMark/>
          </w:tcPr>
          <w:p w14:paraId="6244AD1D"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Per cent of GDP</w:t>
            </w:r>
          </w:p>
        </w:tc>
        <w:tc>
          <w:tcPr>
            <w:tcW w:w="454" w:type="pct"/>
          </w:tcPr>
          <w:p w14:paraId="7FB21928"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Per cent of GDP</w:t>
            </w:r>
          </w:p>
        </w:tc>
        <w:tc>
          <w:tcPr>
            <w:tcW w:w="590" w:type="pct"/>
            <w:gridSpan w:val="2"/>
            <w:hideMark/>
          </w:tcPr>
          <w:p w14:paraId="6E7C1BC0" w14:textId="41BD1CDE" w:rsidR="00C46247" w:rsidRPr="00DF0C3D" w:rsidRDefault="00FB6ECC"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Change in per.</w:t>
            </w:r>
            <w:r w:rsidR="00C46247" w:rsidRPr="00DF0C3D">
              <w:rPr>
                <w:rFonts w:asciiTheme="minorHAnsi" w:eastAsia="Times New Roman" w:hAnsiTheme="minorHAnsi" w:cstheme="minorHAnsi"/>
                <w:szCs w:val="16"/>
                <w:lang w:eastAsia="en-AU"/>
              </w:rPr>
              <w:t xml:space="preserve"> points of GDP</w:t>
            </w:r>
          </w:p>
        </w:tc>
        <w:tc>
          <w:tcPr>
            <w:tcW w:w="456" w:type="pct"/>
            <w:hideMark/>
          </w:tcPr>
          <w:p w14:paraId="2A417748"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Annual real growth</w:t>
            </w:r>
          </w:p>
        </w:tc>
        <w:tc>
          <w:tcPr>
            <w:tcW w:w="531" w:type="pct"/>
            <w:hideMark/>
          </w:tcPr>
          <w:p w14:paraId="2C89D99A"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Share of total payments</w:t>
            </w:r>
          </w:p>
        </w:tc>
      </w:tr>
      <w:tr w:rsidR="00C46247" w:rsidRPr="00DF0C3D" w14:paraId="29D2C5FC" w14:textId="77777777" w:rsidTr="00704845">
        <w:trPr>
          <w:cnfStyle w:val="100000000000" w:firstRow="1" w:lastRow="0" w:firstColumn="0" w:lastColumn="0" w:oddVBand="0" w:evenVBand="0" w:oddHBand="0" w:evenHBand="0" w:firstRowFirstColumn="0" w:firstRowLastColumn="0" w:lastRowFirstColumn="0" w:lastRowLastColumn="0"/>
          <w:tblHeader/>
        </w:trPr>
        <w:tc>
          <w:tcPr>
            <w:tcW w:w="1451" w:type="pct"/>
            <w:hideMark/>
          </w:tcPr>
          <w:p w14:paraId="6F2A1DF5" w14:textId="77777777" w:rsidR="00C46247" w:rsidRPr="00DF0C3D" w:rsidRDefault="00C46247" w:rsidP="00704845">
            <w:pPr>
              <w:rPr>
                <w:rFonts w:asciiTheme="minorHAnsi" w:eastAsia="Times New Roman" w:hAnsiTheme="minorHAnsi" w:cstheme="minorHAnsi"/>
                <w:szCs w:val="16"/>
                <w:lang w:eastAsia="en-AU"/>
              </w:rPr>
            </w:pPr>
          </w:p>
        </w:tc>
        <w:tc>
          <w:tcPr>
            <w:tcW w:w="531" w:type="pct"/>
            <w:hideMark/>
          </w:tcPr>
          <w:p w14:paraId="3DCC3FFB"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2018-19</w:t>
            </w:r>
          </w:p>
        </w:tc>
        <w:tc>
          <w:tcPr>
            <w:tcW w:w="531" w:type="pct"/>
            <w:hideMark/>
          </w:tcPr>
          <w:p w14:paraId="5FBF6350"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2031-32</w:t>
            </w:r>
          </w:p>
        </w:tc>
        <w:tc>
          <w:tcPr>
            <w:tcW w:w="454" w:type="pct"/>
            <w:hideMark/>
          </w:tcPr>
          <w:p w14:paraId="4C51D9D1"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2018-19</w:t>
            </w:r>
          </w:p>
        </w:tc>
        <w:tc>
          <w:tcPr>
            <w:tcW w:w="454" w:type="pct"/>
            <w:hideMark/>
          </w:tcPr>
          <w:p w14:paraId="7B1DF406"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2031-32</w:t>
            </w:r>
          </w:p>
        </w:tc>
        <w:tc>
          <w:tcPr>
            <w:tcW w:w="523" w:type="pct"/>
            <w:hideMark/>
          </w:tcPr>
          <w:p w14:paraId="472786DC" w14:textId="26F8CA85" w:rsidR="00C46247" w:rsidRPr="00DF0C3D" w:rsidRDefault="00C46247" w:rsidP="00FB6ECC">
            <w:pPr>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 </w:t>
            </w:r>
            <w:r w:rsidR="00FB6ECC" w:rsidRPr="00DF0C3D">
              <w:rPr>
                <w:rFonts w:asciiTheme="minorHAnsi" w:eastAsia="Times New Roman" w:hAnsiTheme="minorHAnsi" w:cstheme="minorHAnsi"/>
                <w:szCs w:val="16"/>
                <w:lang w:eastAsia="en-AU"/>
              </w:rPr>
              <w:t xml:space="preserve">To </w:t>
            </w:r>
            <w:r w:rsidRPr="00DF0C3D">
              <w:rPr>
                <w:rFonts w:asciiTheme="minorHAnsi" w:eastAsia="Times New Roman" w:hAnsiTheme="minorHAnsi" w:cstheme="minorHAnsi"/>
                <w:szCs w:val="16"/>
                <w:lang w:eastAsia="en-AU"/>
              </w:rPr>
              <w:t>31-32</w:t>
            </w:r>
          </w:p>
        </w:tc>
        <w:tc>
          <w:tcPr>
            <w:tcW w:w="524" w:type="pct"/>
            <w:gridSpan w:val="2"/>
          </w:tcPr>
          <w:p w14:paraId="526D895A" w14:textId="6B2CA67F" w:rsidR="00C46247" w:rsidRPr="00DF0C3D" w:rsidRDefault="00FB6ECC" w:rsidP="00FB6ECC">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 xml:space="preserve">To </w:t>
            </w:r>
            <w:r w:rsidR="00C46247" w:rsidRPr="00DF0C3D">
              <w:rPr>
                <w:rFonts w:asciiTheme="minorHAnsi" w:eastAsia="Times New Roman" w:hAnsiTheme="minorHAnsi" w:cstheme="minorHAnsi"/>
                <w:szCs w:val="16"/>
                <w:lang w:eastAsia="en-AU"/>
              </w:rPr>
              <w:t>31-32</w:t>
            </w:r>
          </w:p>
        </w:tc>
        <w:tc>
          <w:tcPr>
            <w:tcW w:w="531" w:type="pct"/>
            <w:hideMark/>
          </w:tcPr>
          <w:p w14:paraId="4F3B1CF5"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2031-32</w:t>
            </w:r>
          </w:p>
        </w:tc>
      </w:tr>
      <w:tr w:rsidR="00C46247" w:rsidRPr="00DF0C3D" w14:paraId="3F91625D" w14:textId="77777777" w:rsidTr="00704845">
        <w:trPr>
          <w:cnfStyle w:val="100000000000" w:firstRow="1" w:lastRow="0" w:firstColumn="0" w:lastColumn="0" w:oddVBand="0" w:evenVBand="0" w:oddHBand="0" w:evenHBand="0" w:firstRowFirstColumn="0" w:firstRowLastColumn="0" w:lastRowFirstColumn="0" w:lastRowLastColumn="0"/>
          <w:tblHeader/>
        </w:trPr>
        <w:tc>
          <w:tcPr>
            <w:tcW w:w="1451" w:type="pct"/>
            <w:hideMark/>
          </w:tcPr>
          <w:p w14:paraId="16022C5E"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w:t>
            </w:r>
          </w:p>
        </w:tc>
        <w:tc>
          <w:tcPr>
            <w:tcW w:w="531" w:type="pct"/>
            <w:hideMark/>
          </w:tcPr>
          <w:p w14:paraId="6C6CC12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billion</w:t>
            </w:r>
          </w:p>
        </w:tc>
        <w:tc>
          <w:tcPr>
            <w:tcW w:w="531" w:type="pct"/>
          </w:tcPr>
          <w:p w14:paraId="2339E48F"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 billion</w:t>
            </w:r>
          </w:p>
        </w:tc>
        <w:tc>
          <w:tcPr>
            <w:tcW w:w="454" w:type="pct"/>
            <w:hideMark/>
          </w:tcPr>
          <w:p w14:paraId="7F02063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t>
            </w:r>
          </w:p>
        </w:tc>
        <w:tc>
          <w:tcPr>
            <w:tcW w:w="454" w:type="pct"/>
          </w:tcPr>
          <w:p w14:paraId="0BB50B4E"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w:t>
            </w:r>
          </w:p>
        </w:tc>
        <w:tc>
          <w:tcPr>
            <w:tcW w:w="590" w:type="pct"/>
            <w:gridSpan w:val="2"/>
            <w:hideMark/>
          </w:tcPr>
          <w:p w14:paraId="3B7F601D"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 point</w:t>
            </w:r>
          </w:p>
        </w:tc>
        <w:tc>
          <w:tcPr>
            <w:tcW w:w="456" w:type="pct"/>
            <w:hideMark/>
          </w:tcPr>
          <w:p w14:paraId="20971BE4"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w:t>
            </w:r>
          </w:p>
        </w:tc>
        <w:tc>
          <w:tcPr>
            <w:tcW w:w="531" w:type="pct"/>
            <w:hideMark/>
          </w:tcPr>
          <w:p w14:paraId="6015CE1F" w14:textId="77777777" w:rsidR="00C46247" w:rsidRPr="00DF0C3D" w:rsidRDefault="00C46247" w:rsidP="00704845">
            <w:pPr>
              <w:jc w:val="center"/>
              <w:rPr>
                <w:rFonts w:asciiTheme="minorHAnsi" w:eastAsia="Times New Roman" w:hAnsiTheme="minorHAnsi" w:cstheme="minorHAnsi"/>
                <w:b w:val="0"/>
                <w:bCs w:val="0"/>
                <w:szCs w:val="16"/>
                <w:lang w:eastAsia="en-AU"/>
              </w:rPr>
            </w:pPr>
            <w:r w:rsidRPr="00DF0C3D">
              <w:rPr>
                <w:rFonts w:asciiTheme="minorHAnsi" w:eastAsia="Times New Roman" w:hAnsiTheme="minorHAnsi" w:cstheme="minorHAnsi"/>
                <w:szCs w:val="16"/>
                <w:lang w:eastAsia="en-AU"/>
              </w:rPr>
              <w:t>%</w:t>
            </w:r>
          </w:p>
        </w:tc>
      </w:tr>
      <w:tr w:rsidR="00C46247" w:rsidRPr="00DF0C3D" w14:paraId="6FC2662B" w14:textId="77777777" w:rsidTr="00704845">
        <w:trPr>
          <w:cnfStyle w:val="000000100000" w:firstRow="0" w:lastRow="0" w:firstColumn="0" w:lastColumn="0" w:oddVBand="0" w:evenVBand="0" w:oddHBand="1" w:evenHBand="0" w:firstRowFirstColumn="0" w:firstRowLastColumn="0" w:lastRowFirstColumn="0" w:lastRowLastColumn="0"/>
        </w:trPr>
        <w:tc>
          <w:tcPr>
            <w:tcW w:w="1451" w:type="pct"/>
            <w:hideMark/>
          </w:tcPr>
          <w:p w14:paraId="4777613A"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Age pension</w:t>
            </w:r>
          </w:p>
        </w:tc>
        <w:tc>
          <w:tcPr>
            <w:tcW w:w="531" w:type="pct"/>
            <w:hideMark/>
          </w:tcPr>
          <w:p w14:paraId="49D9C6E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47</w:t>
            </w:r>
          </w:p>
        </w:tc>
        <w:tc>
          <w:tcPr>
            <w:tcW w:w="531" w:type="pct"/>
            <w:hideMark/>
          </w:tcPr>
          <w:p w14:paraId="42B1A8F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80</w:t>
            </w:r>
          </w:p>
        </w:tc>
        <w:tc>
          <w:tcPr>
            <w:tcW w:w="454" w:type="pct"/>
            <w:hideMark/>
          </w:tcPr>
          <w:p w14:paraId="34AD273D"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2.4</w:t>
            </w:r>
          </w:p>
        </w:tc>
        <w:tc>
          <w:tcPr>
            <w:tcW w:w="454" w:type="pct"/>
            <w:hideMark/>
          </w:tcPr>
          <w:p w14:paraId="71C7188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2.3</w:t>
            </w:r>
          </w:p>
        </w:tc>
        <w:tc>
          <w:tcPr>
            <w:tcW w:w="590" w:type="pct"/>
            <w:gridSpan w:val="2"/>
            <w:hideMark/>
          </w:tcPr>
          <w:p w14:paraId="7E04531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0.0</w:t>
            </w:r>
          </w:p>
        </w:tc>
        <w:tc>
          <w:tcPr>
            <w:tcW w:w="456" w:type="pct"/>
            <w:hideMark/>
          </w:tcPr>
          <w:p w14:paraId="06F5BE1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2.0</w:t>
            </w:r>
          </w:p>
        </w:tc>
        <w:tc>
          <w:tcPr>
            <w:tcW w:w="531" w:type="pct"/>
            <w:hideMark/>
          </w:tcPr>
          <w:p w14:paraId="1C89DBC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8.9</w:t>
            </w:r>
          </w:p>
        </w:tc>
      </w:tr>
      <w:tr w:rsidR="00C46247" w:rsidRPr="00DF0C3D" w14:paraId="433ACE90" w14:textId="77777777" w:rsidTr="00704845">
        <w:tc>
          <w:tcPr>
            <w:tcW w:w="1451" w:type="pct"/>
            <w:hideMark/>
          </w:tcPr>
          <w:p w14:paraId="0FD674E3"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Aged care</w:t>
            </w:r>
          </w:p>
        </w:tc>
        <w:tc>
          <w:tcPr>
            <w:tcW w:w="531" w:type="pct"/>
            <w:hideMark/>
          </w:tcPr>
          <w:p w14:paraId="314EE648"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20</w:t>
            </w:r>
          </w:p>
        </w:tc>
        <w:tc>
          <w:tcPr>
            <w:tcW w:w="531" w:type="pct"/>
            <w:hideMark/>
          </w:tcPr>
          <w:p w14:paraId="3AE52C6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50</w:t>
            </w:r>
          </w:p>
        </w:tc>
        <w:tc>
          <w:tcPr>
            <w:tcW w:w="454" w:type="pct"/>
            <w:hideMark/>
          </w:tcPr>
          <w:p w14:paraId="04E43F0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1.0</w:t>
            </w:r>
          </w:p>
        </w:tc>
        <w:tc>
          <w:tcPr>
            <w:tcW w:w="454" w:type="pct"/>
            <w:hideMark/>
          </w:tcPr>
          <w:p w14:paraId="43520B4A"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1.5</w:t>
            </w:r>
          </w:p>
        </w:tc>
        <w:tc>
          <w:tcPr>
            <w:tcW w:w="590" w:type="pct"/>
            <w:gridSpan w:val="2"/>
            <w:hideMark/>
          </w:tcPr>
          <w:p w14:paraId="3D87EE6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0.4</w:t>
            </w:r>
          </w:p>
        </w:tc>
        <w:tc>
          <w:tcPr>
            <w:tcW w:w="456" w:type="pct"/>
            <w:hideMark/>
          </w:tcPr>
          <w:p w14:paraId="22D0A03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4.7</w:t>
            </w:r>
          </w:p>
        </w:tc>
        <w:tc>
          <w:tcPr>
            <w:tcW w:w="531" w:type="pct"/>
            <w:hideMark/>
          </w:tcPr>
          <w:p w14:paraId="389EE81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5.5</w:t>
            </w:r>
          </w:p>
        </w:tc>
      </w:tr>
      <w:tr w:rsidR="00C46247" w:rsidRPr="00DF0C3D" w14:paraId="5C3AB1B5" w14:textId="77777777" w:rsidTr="00704845">
        <w:trPr>
          <w:cnfStyle w:val="000000100000" w:firstRow="0" w:lastRow="0" w:firstColumn="0" w:lastColumn="0" w:oddVBand="0" w:evenVBand="0" w:oddHBand="1" w:evenHBand="0" w:firstRowFirstColumn="0" w:firstRowLastColumn="0" w:lastRowFirstColumn="0" w:lastRowLastColumn="0"/>
        </w:trPr>
        <w:tc>
          <w:tcPr>
            <w:tcW w:w="1451" w:type="pct"/>
            <w:hideMark/>
          </w:tcPr>
          <w:p w14:paraId="42134F17"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NDIS</w:t>
            </w:r>
          </w:p>
        </w:tc>
        <w:tc>
          <w:tcPr>
            <w:tcW w:w="531" w:type="pct"/>
            <w:hideMark/>
          </w:tcPr>
          <w:p w14:paraId="79CE0AF4"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11</w:t>
            </w:r>
          </w:p>
        </w:tc>
        <w:tc>
          <w:tcPr>
            <w:tcW w:w="531" w:type="pct"/>
            <w:hideMark/>
          </w:tcPr>
          <w:p w14:paraId="70873E87"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59</w:t>
            </w:r>
          </w:p>
        </w:tc>
        <w:tc>
          <w:tcPr>
            <w:tcW w:w="454" w:type="pct"/>
            <w:hideMark/>
          </w:tcPr>
          <w:p w14:paraId="0F76C60B"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0.6</w:t>
            </w:r>
          </w:p>
        </w:tc>
        <w:tc>
          <w:tcPr>
            <w:tcW w:w="454" w:type="pct"/>
            <w:hideMark/>
          </w:tcPr>
          <w:p w14:paraId="5A98575B"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1.7</w:t>
            </w:r>
          </w:p>
        </w:tc>
        <w:tc>
          <w:tcPr>
            <w:tcW w:w="590" w:type="pct"/>
            <w:gridSpan w:val="2"/>
            <w:hideMark/>
          </w:tcPr>
          <w:p w14:paraId="215C2337"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1.2</w:t>
            </w:r>
          </w:p>
        </w:tc>
        <w:tc>
          <w:tcPr>
            <w:tcW w:w="456" w:type="pct"/>
            <w:hideMark/>
          </w:tcPr>
          <w:p w14:paraId="66BFB0B2"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11.1</w:t>
            </w:r>
          </w:p>
        </w:tc>
        <w:tc>
          <w:tcPr>
            <w:tcW w:w="531" w:type="pct"/>
            <w:hideMark/>
          </w:tcPr>
          <w:p w14:paraId="62EA93F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6.6</w:t>
            </w:r>
          </w:p>
        </w:tc>
      </w:tr>
      <w:tr w:rsidR="00C46247" w:rsidRPr="00DF0C3D" w14:paraId="3EB5FC29" w14:textId="77777777" w:rsidTr="00704845">
        <w:tc>
          <w:tcPr>
            <w:tcW w:w="1451" w:type="pct"/>
            <w:hideMark/>
          </w:tcPr>
          <w:p w14:paraId="52C06430"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Disability support pension</w:t>
            </w:r>
          </w:p>
        </w:tc>
        <w:tc>
          <w:tcPr>
            <w:tcW w:w="531" w:type="pct"/>
            <w:hideMark/>
          </w:tcPr>
          <w:p w14:paraId="39D073C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17</w:t>
            </w:r>
          </w:p>
        </w:tc>
        <w:tc>
          <w:tcPr>
            <w:tcW w:w="531" w:type="pct"/>
            <w:hideMark/>
          </w:tcPr>
          <w:p w14:paraId="0CF79508"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23</w:t>
            </w:r>
          </w:p>
        </w:tc>
        <w:tc>
          <w:tcPr>
            <w:tcW w:w="454" w:type="pct"/>
            <w:hideMark/>
          </w:tcPr>
          <w:p w14:paraId="111D1CAA"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0.9</w:t>
            </w:r>
          </w:p>
        </w:tc>
        <w:tc>
          <w:tcPr>
            <w:tcW w:w="454" w:type="pct"/>
            <w:hideMark/>
          </w:tcPr>
          <w:p w14:paraId="24E1678C"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0.7</w:t>
            </w:r>
          </w:p>
        </w:tc>
        <w:tc>
          <w:tcPr>
            <w:tcW w:w="590" w:type="pct"/>
            <w:gridSpan w:val="2"/>
            <w:hideMark/>
          </w:tcPr>
          <w:p w14:paraId="764E2BC4"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-0.2</w:t>
            </w:r>
          </w:p>
        </w:tc>
        <w:tc>
          <w:tcPr>
            <w:tcW w:w="456" w:type="pct"/>
            <w:hideMark/>
          </w:tcPr>
          <w:p w14:paraId="2FF1EA1A"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0.3</w:t>
            </w:r>
          </w:p>
        </w:tc>
        <w:tc>
          <w:tcPr>
            <w:tcW w:w="531" w:type="pct"/>
            <w:hideMark/>
          </w:tcPr>
          <w:p w14:paraId="6EAEB07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2.6</w:t>
            </w:r>
          </w:p>
        </w:tc>
      </w:tr>
      <w:tr w:rsidR="00C46247" w:rsidRPr="00DF0C3D" w14:paraId="6E70F53F" w14:textId="77777777" w:rsidTr="00704845">
        <w:trPr>
          <w:cnfStyle w:val="000000100000" w:firstRow="0" w:lastRow="0" w:firstColumn="0" w:lastColumn="0" w:oddVBand="0" w:evenVBand="0" w:oddHBand="1" w:evenHBand="0" w:firstRowFirstColumn="0" w:firstRowLastColumn="0" w:lastRowFirstColumn="0" w:lastRowLastColumn="0"/>
        </w:trPr>
        <w:tc>
          <w:tcPr>
            <w:tcW w:w="1451" w:type="pct"/>
            <w:hideMark/>
          </w:tcPr>
          <w:p w14:paraId="66978CD4"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Carer income support</w:t>
            </w:r>
          </w:p>
        </w:tc>
        <w:tc>
          <w:tcPr>
            <w:tcW w:w="531" w:type="pct"/>
            <w:hideMark/>
          </w:tcPr>
          <w:p w14:paraId="5F029C5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9</w:t>
            </w:r>
          </w:p>
        </w:tc>
        <w:tc>
          <w:tcPr>
            <w:tcW w:w="531" w:type="pct"/>
            <w:hideMark/>
          </w:tcPr>
          <w:p w14:paraId="0234DB6D"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16</w:t>
            </w:r>
          </w:p>
        </w:tc>
        <w:tc>
          <w:tcPr>
            <w:tcW w:w="454" w:type="pct"/>
            <w:hideMark/>
          </w:tcPr>
          <w:p w14:paraId="40D296F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0.5</w:t>
            </w:r>
          </w:p>
        </w:tc>
        <w:tc>
          <w:tcPr>
            <w:tcW w:w="454" w:type="pct"/>
            <w:hideMark/>
          </w:tcPr>
          <w:p w14:paraId="69F5C484"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0.5</w:t>
            </w:r>
          </w:p>
        </w:tc>
        <w:tc>
          <w:tcPr>
            <w:tcW w:w="590" w:type="pct"/>
            <w:gridSpan w:val="2"/>
            <w:hideMark/>
          </w:tcPr>
          <w:p w14:paraId="1480DD7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0.0</w:t>
            </w:r>
          </w:p>
        </w:tc>
        <w:tc>
          <w:tcPr>
            <w:tcW w:w="456" w:type="pct"/>
            <w:hideMark/>
          </w:tcPr>
          <w:p w14:paraId="2EBBD13A"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2.5</w:t>
            </w:r>
          </w:p>
        </w:tc>
        <w:tc>
          <w:tcPr>
            <w:tcW w:w="531" w:type="pct"/>
            <w:hideMark/>
          </w:tcPr>
          <w:p w14:paraId="7656791B"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1.8</w:t>
            </w:r>
          </w:p>
        </w:tc>
      </w:tr>
      <w:tr w:rsidR="00C46247" w:rsidRPr="00DF0C3D" w14:paraId="25586D2D" w14:textId="77777777" w:rsidTr="00704845">
        <w:tc>
          <w:tcPr>
            <w:tcW w:w="1451" w:type="pct"/>
            <w:hideMark/>
          </w:tcPr>
          <w:p w14:paraId="7E7D5636"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Veterans support</w:t>
            </w:r>
          </w:p>
        </w:tc>
        <w:tc>
          <w:tcPr>
            <w:tcW w:w="531" w:type="pct"/>
            <w:hideMark/>
          </w:tcPr>
          <w:p w14:paraId="29615E37"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6</w:t>
            </w:r>
          </w:p>
        </w:tc>
        <w:tc>
          <w:tcPr>
            <w:tcW w:w="531" w:type="pct"/>
            <w:hideMark/>
          </w:tcPr>
          <w:p w14:paraId="17681C8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4</w:t>
            </w:r>
          </w:p>
        </w:tc>
        <w:tc>
          <w:tcPr>
            <w:tcW w:w="454" w:type="pct"/>
            <w:hideMark/>
          </w:tcPr>
          <w:p w14:paraId="101C2C6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0.3</w:t>
            </w:r>
          </w:p>
        </w:tc>
        <w:tc>
          <w:tcPr>
            <w:tcW w:w="454" w:type="pct"/>
            <w:hideMark/>
          </w:tcPr>
          <w:p w14:paraId="23DF794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0.1</w:t>
            </w:r>
          </w:p>
        </w:tc>
        <w:tc>
          <w:tcPr>
            <w:tcW w:w="590" w:type="pct"/>
            <w:gridSpan w:val="2"/>
            <w:hideMark/>
          </w:tcPr>
          <w:p w14:paraId="4F3D66AC"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-0.2</w:t>
            </w:r>
          </w:p>
        </w:tc>
        <w:tc>
          <w:tcPr>
            <w:tcW w:w="456" w:type="pct"/>
            <w:hideMark/>
          </w:tcPr>
          <w:p w14:paraId="0198BD5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-5.0</w:t>
            </w:r>
          </w:p>
        </w:tc>
        <w:tc>
          <w:tcPr>
            <w:tcW w:w="531" w:type="pct"/>
            <w:hideMark/>
          </w:tcPr>
          <w:p w14:paraId="5BA35DF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0.5</w:t>
            </w:r>
          </w:p>
        </w:tc>
      </w:tr>
      <w:tr w:rsidR="00C46247" w:rsidRPr="00DF0C3D" w14:paraId="762D8B9A" w14:textId="77777777" w:rsidTr="00704845">
        <w:trPr>
          <w:cnfStyle w:val="000000100000" w:firstRow="0" w:lastRow="0" w:firstColumn="0" w:lastColumn="0" w:oddVBand="0" w:evenVBand="0" w:oddHBand="1" w:evenHBand="0" w:firstRowFirstColumn="0" w:firstRowLastColumn="0" w:lastRowFirstColumn="0" w:lastRowLastColumn="0"/>
        </w:trPr>
        <w:tc>
          <w:tcPr>
            <w:tcW w:w="1451" w:type="pct"/>
            <w:hideMark/>
          </w:tcPr>
          <w:p w14:paraId="4C612F3D"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Medicare Benefits Schedule</w:t>
            </w:r>
          </w:p>
        </w:tc>
        <w:tc>
          <w:tcPr>
            <w:tcW w:w="531" w:type="pct"/>
            <w:hideMark/>
          </w:tcPr>
          <w:p w14:paraId="475E137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24</w:t>
            </w:r>
          </w:p>
        </w:tc>
        <w:tc>
          <w:tcPr>
            <w:tcW w:w="531" w:type="pct"/>
            <w:hideMark/>
          </w:tcPr>
          <w:p w14:paraId="7F1DDA67"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48</w:t>
            </w:r>
          </w:p>
        </w:tc>
        <w:tc>
          <w:tcPr>
            <w:tcW w:w="454" w:type="pct"/>
            <w:hideMark/>
          </w:tcPr>
          <w:p w14:paraId="37508C44"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1.2</w:t>
            </w:r>
          </w:p>
        </w:tc>
        <w:tc>
          <w:tcPr>
            <w:tcW w:w="454" w:type="pct"/>
            <w:hideMark/>
          </w:tcPr>
          <w:p w14:paraId="2821E771"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1.4</w:t>
            </w:r>
          </w:p>
        </w:tc>
        <w:tc>
          <w:tcPr>
            <w:tcW w:w="590" w:type="pct"/>
            <w:gridSpan w:val="2"/>
            <w:hideMark/>
          </w:tcPr>
          <w:p w14:paraId="37B8B29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0.2</w:t>
            </w:r>
          </w:p>
        </w:tc>
        <w:tc>
          <w:tcPr>
            <w:tcW w:w="456" w:type="pct"/>
            <w:hideMark/>
          </w:tcPr>
          <w:p w14:paraId="43A925B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3.1</w:t>
            </w:r>
          </w:p>
        </w:tc>
        <w:tc>
          <w:tcPr>
            <w:tcW w:w="531" w:type="pct"/>
            <w:hideMark/>
          </w:tcPr>
          <w:p w14:paraId="4B1816B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5.4</w:t>
            </w:r>
          </w:p>
        </w:tc>
      </w:tr>
      <w:tr w:rsidR="00C46247" w:rsidRPr="00DF0C3D" w14:paraId="168F2B5B" w14:textId="77777777" w:rsidTr="00704845">
        <w:tc>
          <w:tcPr>
            <w:tcW w:w="1451" w:type="pct"/>
            <w:hideMark/>
          </w:tcPr>
          <w:p w14:paraId="4C519A91"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Public hospitals</w:t>
            </w:r>
          </w:p>
        </w:tc>
        <w:tc>
          <w:tcPr>
            <w:tcW w:w="531" w:type="pct"/>
            <w:hideMark/>
          </w:tcPr>
          <w:p w14:paraId="71A37DD2"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22</w:t>
            </w:r>
          </w:p>
        </w:tc>
        <w:tc>
          <w:tcPr>
            <w:tcW w:w="531" w:type="pct"/>
            <w:hideMark/>
          </w:tcPr>
          <w:p w14:paraId="281ED6A1"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46</w:t>
            </w:r>
          </w:p>
        </w:tc>
        <w:tc>
          <w:tcPr>
            <w:tcW w:w="454" w:type="pct"/>
            <w:hideMark/>
          </w:tcPr>
          <w:p w14:paraId="421CA35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1.1</w:t>
            </w:r>
          </w:p>
        </w:tc>
        <w:tc>
          <w:tcPr>
            <w:tcW w:w="454" w:type="pct"/>
            <w:hideMark/>
          </w:tcPr>
          <w:p w14:paraId="5FB36466"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1.3</w:t>
            </w:r>
          </w:p>
        </w:tc>
        <w:tc>
          <w:tcPr>
            <w:tcW w:w="590" w:type="pct"/>
            <w:gridSpan w:val="2"/>
            <w:hideMark/>
          </w:tcPr>
          <w:p w14:paraId="001F7972"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0.2</w:t>
            </w:r>
          </w:p>
        </w:tc>
        <w:tc>
          <w:tcPr>
            <w:tcW w:w="456" w:type="pct"/>
            <w:hideMark/>
          </w:tcPr>
          <w:p w14:paraId="5282BC77"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3.6</w:t>
            </w:r>
          </w:p>
        </w:tc>
        <w:tc>
          <w:tcPr>
            <w:tcW w:w="531" w:type="pct"/>
            <w:hideMark/>
          </w:tcPr>
          <w:p w14:paraId="7C8507F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5.1</w:t>
            </w:r>
          </w:p>
        </w:tc>
      </w:tr>
      <w:tr w:rsidR="00C46247" w:rsidRPr="00DF0C3D" w14:paraId="06434F27" w14:textId="77777777" w:rsidTr="00704845">
        <w:trPr>
          <w:cnfStyle w:val="000000100000" w:firstRow="0" w:lastRow="0" w:firstColumn="0" w:lastColumn="0" w:oddVBand="0" w:evenVBand="0" w:oddHBand="1" w:evenHBand="0" w:firstRowFirstColumn="0" w:firstRowLastColumn="0" w:lastRowFirstColumn="0" w:lastRowLastColumn="0"/>
        </w:trPr>
        <w:tc>
          <w:tcPr>
            <w:tcW w:w="1451" w:type="pct"/>
            <w:hideMark/>
          </w:tcPr>
          <w:p w14:paraId="0D7F0486"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Pharmaceutical Benefits Scheme</w:t>
            </w:r>
          </w:p>
        </w:tc>
        <w:tc>
          <w:tcPr>
            <w:tcW w:w="531" w:type="pct"/>
            <w:hideMark/>
          </w:tcPr>
          <w:p w14:paraId="5CDD409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13</w:t>
            </w:r>
          </w:p>
        </w:tc>
        <w:tc>
          <w:tcPr>
            <w:tcW w:w="531" w:type="pct"/>
            <w:hideMark/>
          </w:tcPr>
          <w:p w14:paraId="2F03349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22</w:t>
            </w:r>
          </w:p>
        </w:tc>
        <w:tc>
          <w:tcPr>
            <w:tcW w:w="454" w:type="pct"/>
            <w:hideMark/>
          </w:tcPr>
          <w:p w14:paraId="2904B7D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0.7</w:t>
            </w:r>
          </w:p>
        </w:tc>
        <w:tc>
          <w:tcPr>
            <w:tcW w:w="454" w:type="pct"/>
            <w:hideMark/>
          </w:tcPr>
          <w:p w14:paraId="350D2458"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0.6</w:t>
            </w:r>
          </w:p>
        </w:tc>
        <w:tc>
          <w:tcPr>
            <w:tcW w:w="590" w:type="pct"/>
            <w:gridSpan w:val="2"/>
            <w:hideMark/>
          </w:tcPr>
          <w:p w14:paraId="5438262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0.0</w:t>
            </w:r>
          </w:p>
        </w:tc>
        <w:tc>
          <w:tcPr>
            <w:tcW w:w="456" w:type="pct"/>
            <w:hideMark/>
          </w:tcPr>
          <w:p w14:paraId="091B7185"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1.9</w:t>
            </w:r>
          </w:p>
        </w:tc>
        <w:tc>
          <w:tcPr>
            <w:tcW w:w="531" w:type="pct"/>
            <w:hideMark/>
          </w:tcPr>
          <w:p w14:paraId="7CDEB14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2.5</w:t>
            </w:r>
          </w:p>
        </w:tc>
      </w:tr>
      <w:tr w:rsidR="00C46247" w:rsidRPr="00DF0C3D" w14:paraId="7F670C18" w14:textId="77777777" w:rsidTr="00704845">
        <w:tc>
          <w:tcPr>
            <w:tcW w:w="1451" w:type="pct"/>
            <w:hideMark/>
          </w:tcPr>
          <w:p w14:paraId="5F404FBA"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Private Health Insurance Rebate</w:t>
            </w:r>
          </w:p>
        </w:tc>
        <w:tc>
          <w:tcPr>
            <w:tcW w:w="531" w:type="pct"/>
            <w:hideMark/>
          </w:tcPr>
          <w:p w14:paraId="413F7421"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6</w:t>
            </w:r>
          </w:p>
        </w:tc>
        <w:tc>
          <w:tcPr>
            <w:tcW w:w="531" w:type="pct"/>
            <w:hideMark/>
          </w:tcPr>
          <w:p w14:paraId="3A56DC7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9</w:t>
            </w:r>
          </w:p>
        </w:tc>
        <w:tc>
          <w:tcPr>
            <w:tcW w:w="454" w:type="pct"/>
            <w:hideMark/>
          </w:tcPr>
          <w:p w14:paraId="3155CB0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0.3</w:t>
            </w:r>
          </w:p>
        </w:tc>
        <w:tc>
          <w:tcPr>
            <w:tcW w:w="454" w:type="pct"/>
            <w:hideMark/>
          </w:tcPr>
          <w:p w14:paraId="435BA68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0.3</w:t>
            </w:r>
          </w:p>
        </w:tc>
        <w:tc>
          <w:tcPr>
            <w:tcW w:w="590" w:type="pct"/>
            <w:gridSpan w:val="2"/>
            <w:hideMark/>
          </w:tcPr>
          <w:p w14:paraId="2E10B66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-0.1</w:t>
            </w:r>
          </w:p>
        </w:tc>
        <w:tc>
          <w:tcPr>
            <w:tcW w:w="456" w:type="pct"/>
            <w:hideMark/>
          </w:tcPr>
          <w:p w14:paraId="5233599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0.5</w:t>
            </w:r>
          </w:p>
        </w:tc>
        <w:tc>
          <w:tcPr>
            <w:tcW w:w="531" w:type="pct"/>
            <w:hideMark/>
          </w:tcPr>
          <w:p w14:paraId="17003E6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1.0</w:t>
            </w:r>
          </w:p>
        </w:tc>
      </w:tr>
      <w:tr w:rsidR="00C46247" w:rsidRPr="00DF0C3D" w14:paraId="5DCF2998" w14:textId="77777777" w:rsidTr="00704845">
        <w:trPr>
          <w:cnfStyle w:val="000000100000" w:firstRow="0" w:lastRow="0" w:firstColumn="0" w:lastColumn="0" w:oddVBand="0" w:evenVBand="0" w:oddHBand="1" w:evenHBand="0" w:firstRowFirstColumn="0" w:firstRowLastColumn="0" w:lastRowFirstColumn="0" w:lastRowLastColumn="0"/>
        </w:trPr>
        <w:tc>
          <w:tcPr>
            <w:tcW w:w="1451" w:type="pct"/>
            <w:hideMark/>
          </w:tcPr>
          <w:p w14:paraId="2F47FFA3"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Income support for unemployed</w:t>
            </w:r>
          </w:p>
        </w:tc>
        <w:tc>
          <w:tcPr>
            <w:tcW w:w="531" w:type="pct"/>
            <w:hideMark/>
          </w:tcPr>
          <w:p w14:paraId="7826E10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11</w:t>
            </w:r>
          </w:p>
        </w:tc>
        <w:tc>
          <w:tcPr>
            <w:tcW w:w="531" w:type="pct"/>
            <w:hideMark/>
          </w:tcPr>
          <w:p w14:paraId="0694FC48"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19</w:t>
            </w:r>
          </w:p>
        </w:tc>
        <w:tc>
          <w:tcPr>
            <w:tcW w:w="454" w:type="pct"/>
            <w:hideMark/>
          </w:tcPr>
          <w:p w14:paraId="1C9F0524"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0.6</w:t>
            </w:r>
          </w:p>
        </w:tc>
        <w:tc>
          <w:tcPr>
            <w:tcW w:w="454" w:type="pct"/>
            <w:hideMark/>
          </w:tcPr>
          <w:p w14:paraId="1B94E54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0.6</w:t>
            </w:r>
          </w:p>
        </w:tc>
        <w:tc>
          <w:tcPr>
            <w:tcW w:w="590" w:type="pct"/>
            <w:gridSpan w:val="2"/>
            <w:hideMark/>
          </w:tcPr>
          <w:p w14:paraId="3A2CE5A1"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0.0</w:t>
            </w:r>
          </w:p>
        </w:tc>
        <w:tc>
          <w:tcPr>
            <w:tcW w:w="456" w:type="pct"/>
            <w:hideMark/>
          </w:tcPr>
          <w:p w14:paraId="67722F99"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2.1</w:t>
            </w:r>
          </w:p>
        </w:tc>
        <w:tc>
          <w:tcPr>
            <w:tcW w:w="531" w:type="pct"/>
            <w:hideMark/>
          </w:tcPr>
          <w:p w14:paraId="2298DFD1"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2.1</w:t>
            </w:r>
          </w:p>
        </w:tc>
      </w:tr>
      <w:tr w:rsidR="00C46247" w:rsidRPr="00DF0C3D" w14:paraId="57A0B07B" w14:textId="77777777" w:rsidTr="00704845">
        <w:trPr>
          <w:trHeight w:val="255"/>
        </w:trPr>
        <w:tc>
          <w:tcPr>
            <w:tcW w:w="1451" w:type="pct"/>
            <w:hideMark/>
          </w:tcPr>
          <w:p w14:paraId="6F7B8FCC"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Family tax benefit</w:t>
            </w:r>
          </w:p>
        </w:tc>
        <w:tc>
          <w:tcPr>
            <w:tcW w:w="531" w:type="pct"/>
            <w:hideMark/>
          </w:tcPr>
          <w:p w14:paraId="72486E4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18</w:t>
            </w:r>
          </w:p>
        </w:tc>
        <w:tc>
          <w:tcPr>
            <w:tcW w:w="531" w:type="pct"/>
            <w:hideMark/>
          </w:tcPr>
          <w:p w14:paraId="5FBCA77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18</w:t>
            </w:r>
          </w:p>
        </w:tc>
        <w:tc>
          <w:tcPr>
            <w:tcW w:w="454" w:type="pct"/>
            <w:hideMark/>
          </w:tcPr>
          <w:p w14:paraId="63704C5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0.9</w:t>
            </w:r>
          </w:p>
        </w:tc>
        <w:tc>
          <w:tcPr>
            <w:tcW w:w="454" w:type="pct"/>
            <w:hideMark/>
          </w:tcPr>
          <w:p w14:paraId="662D07C8"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0.5</w:t>
            </w:r>
          </w:p>
        </w:tc>
        <w:tc>
          <w:tcPr>
            <w:tcW w:w="590" w:type="pct"/>
            <w:gridSpan w:val="2"/>
            <w:hideMark/>
          </w:tcPr>
          <w:p w14:paraId="6890789E"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-0.4</w:t>
            </w:r>
          </w:p>
        </w:tc>
        <w:tc>
          <w:tcPr>
            <w:tcW w:w="456" w:type="pct"/>
            <w:hideMark/>
          </w:tcPr>
          <w:p w14:paraId="097033FF"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-2.2</w:t>
            </w:r>
          </w:p>
        </w:tc>
        <w:tc>
          <w:tcPr>
            <w:tcW w:w="531" w:type="pct"/>
            <w:hideMark/>
          </w:tcPr>
          <w:p w14:paraId="3087750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2.0</w:t>
            </w:r>
          </w:p>
        </w:tc>
      </w:tr>
      <w:tr w:rsidR="00C46247" w:rsidRPr="00DF0C3D" w14:paraId="287171FC" w14:textId="77777777" w:rsidTr="00704845">
        <w:trPr>
          <w:cnfStyle w:val="000000100000" w:firstRow="0" w:lastRow="0" w:firstColumn="0" w:lastColumn="0" w:oddVBand="0" w:evenVBand="0" w:oddHBand="1" w:evenHBand="0" w:firstRowFirstColumn="0" w:firstRowLastColumn="0" w:lastRowFirstColumn="0" w:lastRowLastColumn="0"/>
          <w:trHeight w:val="255"/>
        </w:trPr>
        <w:tc>
          <w:tcPr>
            <w:tcW w:w="1451" w:type="pct"/>
            <w:hideMark/>
          </w:tcPr>
          <w:p w14:paraId="4A9F47F5" w14:textId="77777777" w:rsidR="00C46247" w:rsidRPr="00DF0C3D" w:rsidRDefault="00C46247" w:rsidP="007048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Child care</w:t>
            </w:r>
          </w:p>
        </w:tc>
        <w:tc>
          <w:tcPr>
            <w:tcW w:w="531" w:type="pct"/>
            <w:hideMark/>
          </w:tcPr>
          <w:p w14:paraId="5B9863B6"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7</w:t>
            </w:r>
          </w:p>
        </w:tc>
        <w:tc>
          <w:tcPr>
            <w:tcW w:w="531" w:type="pct"/>
            <w:hideMark/>
          </w:tcPr>
          <w:p w14:paraId="00361191"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16</w:t>
            </w:r>
          </w:p>
        </w:tc>
        <w:tc>
          <w:tcPr>
            <w:tcW w:w="454" w:type="pct"/>
            <w:hideMark/>
          </w:tcPr>
          <w:p w14:paraId="354C8FFD"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0.4</w:t>
            </w:r>
          </w:p>
        </w:tc>
        <w:tc>
          <w:tcPr>
            <w:tcW w:w="454" w:type="pct"/>
            <w:hideMark/>
          </w:tcPr>
          <w:p w14:paraId="553CAC1C"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0.5</w:t>
            </w:r>
          </w:p>
        </w:tc>
        <w:tc>
          <w:tcPr>
            <w:tcW w:w="590" w:type="pct"/>
            <w:gridSpan w:val="2"/>
            <w:hideMark/>
          </w:tcPr>
          <w:p w14:paraId="13A3962D"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0.1</w:t>
            </w:r>
          </w:p>
        </w:tc>
        <w:tc>
          <w:tcPr>
            <w:tcW w:w="456" w:type="pct"/>
            <w:hideMark/>
          </w:tcPr>
          <w:p w14:paraId="05C4F453"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4.1</w:t>
            </w:r>
          </w:p>
        </w:tc>
        <w:tc>
          <w:tcPr>
            <w:tcW w:w="531" w:type="pct"/>
            <w:hideMark/>
          </w:tcPr>
          <w:p w14:paraId="6FDDBB90" w14:textId="77777777" w:rsidR="00C46247" w:rsidRPr="00DF0C3D" w:rsidRDefault="00C46247" w:rsidP="00704845">
            <w:pPr>
              <w:jc w:val="center"/>
              <w:rPr>
                <w:rFonts w:asciiTheme="minorHAnsi" w:eastAsia="Times New Roman" w:hAnsiTheme="minorHAnsi" w:cstheme="minorHAnsi"/>
                <w:szCs w:val="16"/>
                <w:lang w:eastAsia="en-AU"/>
              </w:rPr>
            </w:pPr>
            <w:r w:rsidRPr="00DF0C3D">
              <w:rPr>
                <w:rFonts w:asciiTheme="minorHAnsi" w:hAnsiTheme="minorHAnsi" w:cstheme="minorHAnsi"/>
                <w:szCs w:val="16"/>
              </w:rPr>
              <w:t>1.8</w:t>
            </w:r>
          </w:p>
        </w:tc>
      </w:tr>
      <w:tr w:rsidR="00C46247" w:rsidRPr="00DF0C3D" w14:paraId="52C1EAD4" w14:textId="77777777" w:rsidTr="00704845">
        <w:trPr>
          <w:cnfStyle w:val="010000000000" w:firstRow="0" w:lastRow="1" w:firstColumn="0" w:lastColumn="0" w:oddVBand="0" w:evenVBand="0" w:oddHBand="0" w:evenHBand="0" w:firstRowFirstColumn="0" w:firstRowLastColumn="0" w:lastRowFirstColumn="0" w:lastRowLastColumn="0"/>
          <w:trHeight w:val="255"/>
        </w:trPr>
        <w:tc>
          <w:tcPr>
            <w:tcW w:w="1451" w:type="pct"/>
            <w:hideMark/>
          </w:tcPr>
          <w:p w14:paraId="232E8EF7" w14:textId="77777777" w:rsidR="00C46247" w:rsidRPr="00DF0C3D" w:rsidRDefault="00C46247" w:rsidP="00704845">
            <w:pPr>
              <w:rPr>
                <w:rFonts w:asciiTheme="minorHAnsi" w:hAnsiTheme="minorHAnsi" w:cstheme="minorHAnsi"/>
                <w:b w:val="0"/>
                <w:szCs w:val="16"/>
              </w:rPr>
            </w:pPr>
            <w:r w:rsidRPr="00DF0C3D">
              <w:rPr>
                <w:rFonts w:asciiTheme="minorHAnsi" w:hAnsiTheme="minorHAnsi" w:cstheme="minorHAnsi"/>
                <w:szCs w:val="16"/>
              </w:rPr>
              <w:t>Total payments</w:t>
            </w:r>
          </w:p>
        </w:tc>
        <w:tc>
          <w:tcPr>
            <w:tcW w:w="531" w:type="pct"/>
            <w:hideMark/>
          </w:tcPr>
          <w:p w14:paraId="4C2F58F8" w14:textId="77777777" w:rsidR="00C46247" w:rsidRPr="00DF0C3D" w:rsidRDefault="00C46247" w:rsidP="00704845">
            <w:pPr>
              <w:jc w:val="center"/>
              <w:rPr>
                <w:rFonts w:asciiTheme="minorHAnsi" w:hAnsiTheme="minorHAnsi" w:cstheme="minorHAnsi"/>
                <w:b w:val="0"/>
                <w:szCs w:val="16"/>
              </w:rPr>
            </w:pPr>
            <w:r w:rsidRPr="00DF0C3D">
              <w:rPr>
                <w:rFonts w:asciiTheme="minorHAnsi" w:eastAsia="Times New Roman" w:hAnsiTheme="minorHAnsi" w:cstheme="minorHAnsi"/>
                <w:szCs w:val="16"/>
                <w:lang w:eastAsia="en-AU"/>
              </w:rPr>
              <w:t>478</w:t>
            </w:r>
          </w:p>
        </w:tc>
        <w:tc>
          <w:tcPr>
            <w:tcW w:w="531" w:type="pct"/>
            <w:hideMark/>
          </w:tcPr>
          <w:p w14:paraId="4F75079F" w14:textId="77777777" w:rsidR="00C46247" w:rsidRPr="00DF0C3D" w:rsidRDefault="00C46247" w:rsidP="00704845">
            <w:pPr>
              <w:jc w:val="center"/>
              <w:rPr>
                <w:rFonts w:asciiTheme="minorHAnsi" w:hAnsiTheme="minorHAnsi" w:cstheme="minorHAnsi"/>
                <w:b w:val="0"/>
                <w:szCs w:val="16"/>
              </w:rPr>
            </w:pPr>
            <w:r w:rsidRPr="00DF0C3D">
              <w:rPr>
                <w:rFonts w:asciiTheme="minorHAnsi" w:eastAsia="Times New Roman" w:hAnsiTheme="minorHAnsi" w:cstheme="minorHAnsi"/>
                <w:szCs w:val="16"/>
                <w:lang w:eastAsia="en-AU"/>
              </w:rPr>
              <w:t>899</w:t>
            </w:r>
          </w:p>
        </w:tc>
        <w:tc>
          <w:tcPr>
            <w:tcW w:w="454" w:type="pct"/>
            <w:hideMark/>
          </w:tcPr>
          <w:p w14:paraId="57B23D52" w14:textId="77777777" w:rsidR="00C46247" w:rsidRPr="00DF0C3D" w:rsidRDefault="00C46247" w:rsidP="00704845">
            <w:pPr>
              <w:jc w:val="center"/>
              <w:rPr>
                <w:rFonts w:asciiTheme="minorHAnsi" w:hAnsiTheme="minorHAnsi" w:cstheme="minorHAnsi"/>
                <w:b w:val="0"/>
                <w:szCs w:val="16"/>
              </w:rPr>
            </w:pPr>
            <w:r w:rsidRPr="00DF0C3D">
              <w:rPr>
                <w:rFonts w:asciiTheme="minorHAnsi" w:eastAsia="Times New Roman" w:hAnsiTheme="minorHAnsi" w:cstheme="minorHAnsi"/>
                <w:szCs w:val="16"/>
                <w:lang w:eastAsia="en-AU"/>
              </w:rPr>
              <w:t>24.5</w:t>
            </w:r>
          </w:p>
        </w:tc>
        <w:tc>
          <w:tcPr>
            <w:tcW w:w="454" w:type="pct"/>
            <w:hideMark/>
          </w:tcPr>
          <w:p w14:paraId="6BE75578" w14:textId="77777777" w:rsidR="00C46247" w:rsidRPr="00DF0C3D" w:rsidRDefault="00C46247" w:rsidP="00704845">
            <w:pPr>
              <w:jc w:val="center"/>
              <w:rPr>
                <w:rFonts w:asciiTheme="minorHAnsi" w:hAnsiTheme="minorHAnsi" w:cstheme="minorHAnsi"/>
                <w:b w:val="0"/>
                <w:szCs w:val="16"/>
              </w:rPr>
            </w:pPr>
            <w:r w:rsidRPr="00DF0C3D">
              <w:rPr>
                <w:rFonts w:asciiTheme="minorHAnsi" w:eastAsia="Times New Roman" w:hAnsiTheme="minorHAnsi" w:cstheme="minorHAnsi"/>
                <w:szCs w:val="16"/>
                <w:lang w:eastAsia="en-AU"/>
              </w:rPr>
              <w:t>26.2</w:t>
            </w:r>
          </w:p>
        </w:tc>
        <w:tc>
          <w:tcPr>
            <w:tcW w:w="590" w:type="pct"/>
            <w:gridSpan w:val="2"/>
            <w:hideMark/>
          </w:tcPr>
          <w:p w14:paraId="24C6BEE7" w14:textId="77777777" w:rsidR="00C46247" w:rsidRPr="00DF0C3D" w:rsidRDefault="00C46247" w:rsidP="00704845">
            <w:pPr>
              <w:jc w:val="center"/>
              <w:rPr>
                <w:rFonts w:asciiTheme="minorHAnsi" w:hAnsiTheme="minorHAnsi" w:cstheme="minorHAnsi"/>
                <w:b w:val="0"/>
                <w:szCs w:val="16"/>
              </w:rPr>
            </w:pPr>
            <w:r w:rsidRPr="00DF0C3D">
              <w:rPr>
                <w:rFonts w:asciiTheme="minorHAnsi" w:eastAsia="Times New Roman" w:hAnsiTheme="minorHAnsi" w:cstheme="minorHAnsi"/>
                <w:szCs w:val="16"/>
                <w:lang w:eastAsia="en-AU"/>
              </w:rPr>
              <w:t>1.8</w:t>
            </w:r>
          </w:p>
        </w:tc>
        <w:tc>
          <w:tcPr>
            <w:tcW w:w="456" w:type="pct"/>
            <w:hideMark/>
          </w:tcPr>
          <w:p w14:paraId="77966361" w14:textId="77777777" w:rsidR="00C46247" w:rsidRPr="00DF0C3D" w:rsidRDefault="00C46247" w:rsidP="00704845">
            <w:pPr>
              <w:jc w:val="center"/>
              <w:rPr>
                <w:rFonts w:asciiTheme="minorHAnsi" w:hAnsiTheme="minorHAnsi" w:cstheme="minorHAnsi"/>
                <w:b w:val="0"/>
                <w:szCs w:val="16"/>
              </w:rPr>
            </w:pPr>
            <w:r w:rsidRPr="00DF0C3D">
              <w:rPr>
                <w:rFonts w:asciiTheme="minorHAnsi" w:hAnsiTheme="minorHAnsi" w:cstheme="minorHAnsi"/>
                <w:szCs w:val="16"/>
              </w:rPr>
              <w:t>2.</w:t>
            </w:r>
            <w:r w:rsidRPr="00DF0C3D">
              <w:rPr>
                <w:rFonts w:asciiTheme="minorHAnsi" w:eastAsia="Times New Roman" w:hAnsiTheme="minorHAnsi" w:cstheme="minorHAnsi"/>
                <w:szCs w:val="16"/>
                <w:lang w:eastAsia="en-AU"/>
              </w:rPr>
              <w:t>7</w:t>
            </w:r>
          </w:p>
        </w:tc>
        <w:tc>
          <w:tcPr>
            <w:tcW w:w="531" w:type="pct"/>
            <w:hideMark/>
          </w:tcPr>
          <w:p w14:paraId="5F6F7AAB" w14:textId="77777777" w:rsidR="00C46247" w:rsidRPr="00DF0C3D" w:rsidRDefault="00C46247" w:rsidP="00704845">
            <w:pPr>
              <w:jc w:val="center"/>
              <w:rPr>
                <w:rFonts w:asciiTheme="minorHAnsi" w:hAnsiTheme="minorHAnsi" w:cstheme="minorHAnsi"/>
                <w:b w:val="0"/>
                <w:szCs w:val="16"/>
              </w:rPr>
            </w:pPr>
            <w:r w:rsidRPr="00DF0C3D">
              <w:rPr>
                <w:rFonts w:asciiTheme="minorHAnsi" w:eastAsia="Times New Roman" w:hAnsiTheme="minorHAnsi" w:cstheme="minorHAnsi"/>
                <w:szCs w:val="16"/>
                <w:lang w:eastAsia="en-AU"/>
              </w:rPr>
              <w:t>100.0</w:t>
            </w:r>
          </w:p>
        </w:tc>
      </w:tr>
    </w:tbl>
    <w:p w14:paraId="576EB9F9" w14:textId="6290BBE4" w:rsidR="00C46247" w:rsidRPr="00DF0C3D" w:rsidRDefault="00C46247" w:rsidP="00C46247">
      <w:pPr>
        <w:pStyle w:val="Heading2"/>
      </w:pPr>
      <w:bookmarkStart w:id="85" w:name="_Toc102744292"/>
      <w:bookmarkStart w:id="86" w:name="_Toc106272562"/>
      <w:r w:rsidRPr="00DF0C3D">
        <w:t>Employment Statistics and Projections</w:t>
      </w:r>
      <w:bookmarkEnd w:id="85"/>
      <w:bookmarkEnd w:id="86"/>
    </w:p>
    <w:p w14:paraId="4DE17B05" w14:textId="20558461" w:rsidR="00C46247" w:rsidRPr="00DF0C3D" w:rsidRDefault="00C46247" w:rsidP="00C46247">
      <w:r w:rsidRPr="00DF0C3D">
        <w:t>Over the five years to July 2021, the number of people employed in Australi</w:t>
      </w:r>
      <w:r w:rsidR="00004A87" w:rsidRPr="00DF0C3D">
        <w:t xml:space="preserve">a increased by 1.2 million </w:t>
      </w:r>
      <w:r w:rsidRPr="00DF0C3D">
        <w:t>to 12.72 million.</w:t>
      </w:r>
      <w:r w:rsidRPr="00DF0C3D">
        <w:rPr>
          <w:rStyle w:val="EndnoteReference"/>
        </w:rPr>
        <w:endnoteReference w:id="34"/>
      </w:r>
      <w:r w:rsidRPr="00DF0C3D">
        <w:t xml:space="preserve"> The</w:t>
      </w:r>
      <w:r w:rsidR="00004A87" w:rsidRPr="00DF0C3D">
        <w:t xml:space="preserve"> average annual growth rate </w:t>
      </w:r>
      <w:r w:rsidRPr="00DF0C3D">
        <w:t xml:space="preserve">over the last five years was 1.9%, which was above the rate of growth recorded over the last decade (1.6%). </w:t>
      </w:r>
    </w:p>
    <w:p w14:paraId="5E39486E" w14:textId="6D769F82" w:rsidR="00C46247" w:rsidRPr="00DF0C3D" w:rsidRDefault="00C46247" w:rsidP="00C46247">
      <w:r w:rsidRPr="00DF0C3D">
        <w:t>Employment growth is not projected to be as strong across the economy over the</w:t>
      </w:r>
      <w:r w:rsidR="003A2C6F">
        <w:t xml:space="preserve"> five years to November 2026</w:t>
      </w:r>
      <w:r w:rsidRPr="00DF0C3D">
        <w:t xml:space="preserve"> with total employment projected to increase by around </w:t>
      </w:r>
      <w:r w:rsidR="003A2C6F">
        <w:t>1,176,200</w:t>
      </w:r>
      <w:r w:rsidRPr="00DF0C3D">
        <w:t xml:space="preserve"> (</w:t>
      </w:r>
      <w:r w:rsidR="003A2C6F">
        <w:t>9.1</w:t>
      </w:r>
      <w:r w:rsidRPr="00DF0C3D">
        <w:t xml:space="preserve">%) over the period </w:t>
      </w:r>
      <w:r w:rsidRPr="00DF0C3D">
        <w:softHyphen/>
        <w:t xml:space="preserve">from </w:t>
      </w:r>
      <w:r w:rsidR="003A2C6F">
        <w:t>13.0</w:t>
      </w:r>
      <w:r w:rsidRPr="00DF0C3D">
        <w:t xml:space="preserve"> million to </w:t>
      </w:r>
      <w:r w:rsidR="003A2C6F">
        <w:t>14.1</w:t>
      </w:r>
      <w:r w:rsidRPr="00DF0C3D">
        <w:t xml:space="preserve"> million. This equates to an a</w:t>
      </w:r>
      <w:r w:rsidR="003A2C6F">
        <w:t>verage annual growth rate of 1.75</w:t>
      </w:r>
      <w:r w:rsidRPr="00DF0C3D">
        <w:t xml:space="preserve">%. As </w:t>
      </w:r>
      <w:r w:rsidRPr="00DF0C3D">
        <w:fldChar w:fldCharType="begin"/>
      </w:r>
      <w:r w:rsidRPr="00DF0C3D">
        <w:instrText xml:space="preserve"> REF _Ref100832636 \h  \* MERGEFORMAT </w:instrText>
      </w:r>
      <w:r w:rsidRPr="00DF0C3D">
        <w:fldChar w:fldCharType="separate"/>
      </w:r>
      <w:r w:rsidR="0015299C" w:rsidRPr="00DF0C3D">
        <w:t xml:space="preserve">Exhibit </w:t>
      </w:r>
      <w:r w:rsidR="0015299C">
        <w:rPr>
          <w:noProof/>
        </w:rPr>
        <w:t>13</w:t>
      </w:r>
      <w:r w:rsidRPr="00DF0C3D">
        <w:fldChar w:fldCharType="end"/>
      </w:r>
      <w:r w:rsidRPr="00DF0C3D">
        <w:t xml:space="preserve"> illustrates, the long-term structural shift in employment towards services industries is projected to continue over the five years to November 2025. </w:t>
      </w:r>
    </w:p>
    <w:p w14:paraId="569C8717" w14:textId="49EDE53C" w:rsidR="00C46247" w:rsidRDefault="00C46247" w:rsidP="00C46247">
      <w:pPr>
        <w:pStyle w:val="Caption"/>
      </w:pPr>
      <w:bookmarkStart w:id="87" w:name="_Ref100832636"/>
      <w:bookmarkStart w:id="88" w:name="_Toc101279958"/>
      <w:bookmarkStart w:id="89" w:name="_Toc108620501"/>
      <w:r w:rsidRPr="00DF0C3D">
        <w:t xml:space="preserve">Exhibit </w:t>
      </w:r>
      <w:r w:rsidR="002B459B">
        <w:fldChar w:fldCharType="begin"/>
      </w:r>
      <w:r w:rsidR="002B459B">
        <w:instrText xml:space="preserve"> SEQ Exhibit \*</w:instrText>
      </w:r>
      <w:r w:rsidR="002B459B">
        <w:instrText xml:space="preserve"> ARABIC </w:instrText>
      </w:r>
      <w:r w:rsidR="002B459B">
        <w:fldChar w:fldCharType="separate"/>
      </w:r>
      <w:r w:rsidR="0015299C">
        <w:rPr>
          <w:noProof/>
        </w:rPr>
        <w:t>13</w:t>
      </w:r>
      <w:r w:rsidR="002B459B">
        <w:rPr>
          <w:noProof/>
        </w:rPr>
        <w:fldChar w:fldCharType="end"/>
      </w:r>
      <w:bookmarkEnd w:id="87"/>
      <w:r w:rsidRPr="00DF0C3D">
        <w:t>: Employment levels, past and projected - four largest growing industries</w:t>
      </w:r>
      <w:bookmarkEnd w:id="88"/>
      <w:bookmarkEnd w:id="89"/>
    </w:p>
    <w:p w14:paraId="05C4AE90" w14:textId="10B56021" w:rsidR="00A54C96" w:rsidRPr="00A54C96" w:rsidRDefault="00A54C96" w:rsidP="00A54C96">
      <w:pPr>
        <w:jc w:val="center"/>
      </w:pPr>
      <w:r>
        <w:rPr>
          <w:noProof/>
          <w:lang w:eastAsia="en-AU"/>
        </w:rPr>
        <w:drawing>
          <wp:inline distT="0" distB="0" distL="0" distR="0" wp14:anchorId="3885A3DE" wp14:editId="667A1328">
            <wp:extent cx="5040000" cy="2754000"/>
            <wp:effectExtent l="0" t="0" r="8255" b="8255"/>
            <wp:docPr id="27" name="Picture 27" descr="Employment levels, past and projected - four largest growing industries&#10;&#10;A chart showing that, in terms of numbers of people employed, Health Care and Social Assistance is the fastest growing industry in Australia compared to Professional, Scientific and Technical Services, Education and Training and Accommodation and Food serv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Employment levels, past and projected - four largest growing industries&#10;&#10;A chart showing that, in terms of numbers of people employed, Health Care and Social Assistance is the fastest growing industry in Australia compared to Professional, Scientific and Technical Services, Education and Training and Accommodation and Food services."/>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5040000" cy="2754000"/>
                    </a:xfrm>
                    <a:prstGeom prst="rect">
                      <a:avLst/>
                    </a:prstGeom>
                    <a:noFill/>
                  </pic:spPr>
                </pic:pic>
              </a:graphicData>
            </a:graphic>
          </wp:inline>
        </w:drawing>
      </w:r>
    </w:p>
    <w:p w14:paraId="4DF7631C" w14:textId="770E1754" w:rsidR="00C46247" w:rsidRPr="00DF0C3D" w:rsidRDefault="00C46247" w:rsidP="00C46247">
      <w:pPr>
        <w:jc w:val="center"/>
      </w:pPr>
    </w:p>
    <w:p w14:paraId="26A1F646" w14:textId="77777777" w:rsidR="00C46247" w:rsidRPr="00DF0C3D" w:rsidRDefault="00C46247" w:rsidP="00C46247">
      <w:r w:rsidRPr="00DF0C3D">
        <w:lastRenderedPageBreak/>
        <w:t xml:space="preserve">A number of services industries made large contributions to employment growth over the last five years, led by the Health Care and Social Assistance industry – up by 267,900 (17.1%) to 1.8 million. In November 2020, the Health Care and Social Assistance industry accounted for 13.8% of all employment in the Australian economy. </w:t>
      </w:r>
    </w:p>
    <w:p w14:paraId="2E71B1C0" w14:textId="3AC4E61F" w:rsidR="00C46247" w:rsidRPr="00DF0C3D" w:rsidRDefault="00C46247" w:rsidP="00C46247">
      <w:r w:rsidRPr="00DF0C3D">
        <w:t xml:space="preserve">Employment in Health Care and Social Assistance, the primary provider of new jobs in the Australian labour market since the 1990s, is projected to increase by </w:t>
      </w:r>
      <w:r w:rsidR="007527B7">
        <w:t>301,000</w:t>
      </w:r>
      <w:r w:rsidRPr="00DF0C3D">
        <w:t xml:space="preserve"> (</w:t>
      </w:r>
      <w:r w:rsidR="007527B7">
        <w:t>15.8</w:t>
      </w:r>
      <w:r w:rsidRPr="00DF0C3D">
        <w:t>%) over</w:t>
      </w:r>
      <w:r w:rsidR="007527B7">
        <w:t xml:space="preserve"> the five years to November 2026</w:t>
      </w:r>
      <w:r w:rsidRPr="00DF0C3D">
        <w:t xml:space="preserve"> to 2.0 million. The sector is projected to make the largest contribution to employment growth over the period and will accou</w:t>
      </w:r>
      <w:r w:rsidR="007527B7">
        <w:t>nt for more than a quarter (25.6</w:t>
      </w:r>
      <w:r w:rsidRPr="00DF0C3D">
        <w:t>%) of all employment growth</w:t>
      </w:r>
      <w:r w:rsidR="007527B7">
        <w:t xml:space="preserve"> in the period. By November 2026</w:t>
      </w:r>
      <w:r w:rsidRPr="00DF0C3D">
        <w:t>, the Health Care and Social Assista</w:t>
      </w:r>
      <w:r w:rsidR="007527B7">
        <w:t>nce industry will account for 15</w:t>
      </w:r>
      <w:r w:rsidRPr="00DF0C3D">
        <w:t>.6% of all employment in the Australian economy.</w:t>
      </w:r>
    </w:p>
    <w:p w14:paraId="5ABCCFD1" w14:textId="74D6CE80" w:rsidR="00C46247" w:rsidRPr="00DF0C3D" w:rsidRDefault="00C46247" w:rsidP="00C46247">
      <w:r w:rsidRPr="00DF0C3D">
        <w:t xml:space="preserve">At a regional level, as </w:t>
      </w:r>
      <w:r w:rsidRPr="00DF0C3D">
        <w:fldChar w:fldCharType="begin"/>
      </w:r>
      <w:r w:rsidRPr="00DF0C3D">
        <w:instrText xml:space="preserve"> REF _Ref100832646 \h  \* MERGEFORMAT </w:instrText>
      </w:r>
      <w:r w:rsidRPr="00DF0C3D">
        <w:fldChar w:fldCharType="separate"/>
      </w:r>
      <w:r w:rsidR="0015299C" w:rsidRPr="00DF0C3D">
        <w:t xml:space="preserve">Exhibit </w:t>
      </w:r>
      <w:r w:rsidR="0015299C">
        <w:rPr>
          <w:noProof/>
        </w:rPr>
        <w:t>14</w:t>
      </w:r>
      <w:r w:rsidRPr="00DF0C3D">
        <w:fldChar w:fldCharType="end"/>
      </w:r>
      <w:r w:rsidRPr="00DF0C3D">
        <w:t xml:space="preserve"> illustrates, growth in employment over the five years to November 2025 in Health Care and Social Assistance will be greatest in regional Queensland (19.7%) and Greater Perth (17.4%). It will be significantly lower than the national average in regional Tasmania (4.9%), regional Western Australia (5.4%) and regional South Australia (7.6%). Growth will also be significantly lower than the national average in Greater Adelaide. (8.1%).</w:t>
      </w:r>
    </w:p>
    <w:p w14:paraId="187D6031" w14:textId="783FA946" w:rsidR="00C46247" w:rsidRPr="00DF0C3D" w:rsidRDefault="00C46247" w:rsidP="00C46247">
      <w:pPr>
        <w:pStyle w:val="Caption"/>
      </w:pPr>
      <w:bookmarkStart w:id="90" w:name="_Ref100832646"/>
      <w:bookmarkStart w:id="91" w:name="_Toc101279959"/>
      <w:bookmarkStart w:id="92" w:name="_Toc108620502"/>
      <w:r w:rsidRPr="00DF0C3D">
        <w:t xml:space="preserve">Exhibit </w:t>
      </w:r>
      <w:r w:rsidR="002B459B">
        <w:fldChar w:fldCharType="begin"/>
      </w:r>
      <w:r w:rsidR="002B459B">
        <w:instrText xml:space="preserve"> SEQ Exhibit \* ARABIC </w:instrText>
      </w:r>
      <w:r w:rsidR="002B459B">
        <w:fldChar w:fldCharType="separate"/>
      </w:r>
      <w:r w:rsidR="0015299C">
        <w:rPr>
          <w:noProof/>
        </w:rPr>
        <w:t>14</w:t>
      </w:r>
      <w:r w:rsidR="002B459B">
        <w:rPr>
          <w:noProof/>
        </w:rPr>
        <w:fldChar w:fldCharType="end"/>
      </w:r>
      <w:bookmarkEnd w:id="90"/>
      <w:r w:rsidRPr="00DF0C3D">
        <w:t>: Projected Employment Growth, Health Care and Social Assistance Sector, 2020-2025</w:t>
      </w:r>
      <w:bookmarkEnd w:id="91"/>
      <w:bookmarkEnd w:id="92"/>
    </w:p>
    <w:p w14:paraId="1CDFF46C" w14:textId="77777777" w:rsidR="00C46247" w:rsidRPr="00DF0C3D" w:rsidRDefault="00C46247" w:rsidP="00C46247">
      <w:pPr>
        <w:jc w:val="center"/>
      </w:pPr>
      <w:r w:rsidRPr="00DF0C3D">
        <w:rPr>
          <w:noProof/>
          <w:lang w:eastAsia="en-AU"/>
        </w:rPr>
        <w:drawing>
          <wp:inline distT="0" distB="0" distL="0" distR="0" wp14:anchorId="3E8C7B44" wp14:editId="2E61B19A">
            <wp:extent cx="5040000" cy="3294000"/>
            <wp:effectExtent l="0" t="0" r="8255" b="1905"/>
            <wp:docPr id="463" name="Picture 463" descr="A chart showing that employment growth in health care and social assistance will be high in Perth and regional Queensland, and low in regional WA, SA and Tasmania." title="Projected Employment Growth, Health Care and Social Assistance Sector, 2020-2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5040000" cy="3294000"/>
                    </a:xfrm>
                    <a:prstGeom prst="rect">
                      <a:avLst/>
                    </a:prstGeom>
                    <a:noFill/>
                  </pic:spPr>
                </pic:pic>
              </a:graphicData>
            </a:graphic>
          </wp:inline>
        </w:drawing>
      </w:r>
    </w:p>
    <w:p w14:paraId="56B084B0" w14:textId="6A968BAC" w:rsidR="00C46247" w:rsidRPr="00DF0C3D" w:rsidRDefault="00C46247" w:rsidP="00C46247">
      <w:r w:rsidRPr="00DF0C3D">
        <w:t>Employment is projected to increase across all eight of the broad occupational groups and all five skill levels over</w:t>
      </w:r>
      <w:r w:rsidR="0080673A">
        <w:t xml:space="preserve"> the five years to November 2026</w:t>
      </w:r>
      <w:r w:rsidRPr="00DF0C3D">
        <w:t>. Very strong employment growth is projected to continue for Community and Personal Service Workers (up by 186,</w:t>
      </w:r>
      <w:r w:rsidR="0080673A">
        <w:t>900</w:t>
      </w:r>
      <w:r w:rsidRPr="00DF0C3D">
        <w:t xml:space="preserve"> or </w:t>
      </w:r>
      <w:r w:rsidR="0080673A">
        <w:t>13.5</w:t>
      </w:r>
      <w:r w:rsidRPr="00DF0C3D">
        <w:t xml:space="preserve">%), consistent with strong projected growth in the service industries that are the leading employers of this occupational group. The strong projected employment growth in Community and Personal Service Workers is, at least in part, a product of the labour market recovery to be made in the occupation group, as this occupation group includes hospitality workers, who were was the most impacted by the COVID-19 pandemic. Community and </w:t>
      </w:r>
      <w:r w:rsidRPr="00DF0C3D">
        <w:lastRenderedPageBreak/>
        <w:t xml:space="preserve">Personal Service Workers are expected to account for </w:t>
      </w:r>
      <w:r w:rsidR="0080673A">
        <w:t>16.0</w:t>
      </w:r>
      <w:r w:rsidRPr="00DF0C3D">
        <w:t>% of the total growth in employment over</w:t>
      </w:r>
      <w:r w:rsidR="0080673A">
        <w:t xml:space="preserve"> the five years to November 2026</w:t>
      </w:r>
      <w:r w:rsidRPr="00DF0C3D">
        <w:t xml:space="preserve">. </w:t>
      </w:r>
    </w:p>
    <w:p w14:paraId="2E13F0DD" w14:textId="4AD87778" w:rsidR="00007A9F" w:rsidRPr="00DF0C3D" w:rsidRDefault="00C46247" w:rsidP="00007A9F">
      <w:r w:rsidRPr="00DF0C3D">
        <w:t xml:space="preserve">At the micro occupation level, the number of people employed as Personal Carers and Assistants is expected to increase by </w:t>
      </w:r>
      <w:r w:rsidR="0080673A">
        <w:t>87,</w:t>
      </w:r>
      <w:r w:rsidR="00B34EB9">
        <w:t>4</w:t>
      </w:r>
      <w:r w:rsidR="0080673A">
        <w:t>00 from 401,400 to 488,800 (or 21</w:t>
      </w:r>
      <w:r w:rsidRPr="00DF0C3D">
        <w:t>.8%) over the five years to November 202</w:t>
      </w:r>
      <w:r w:rsidR="0080673A">
        <w:t>6</w:t>
      </w:r>
      <w:r w:rsidRPr="00DF0C3D">
        <w:t xml:space="preserve">. Within this occupation group, the number of Aged or Disabled Carers is expected to increase by </w:t>
      </w:r>
      <w:r w:rsidR="0080673A">
        <w:t>74,900</w:t>
      </w:r>
      <w:r w:rsidRPr="00DF0C3D">
        <w:t xml:space="preserve"> from </w:t>
      </w:r>
      <w:r w:rsidR="0080673A">
        <w:t>266,900</w:t>
      </w:r>
      <w:r w:rsidRPr="00DF0C3D">
        <w:t xml:space="preserve"> to </w:t>
      </w:r>
      <w:r w:rsidR="0080673A">
        <w:t>341,800</w:t>
      </w:r>
      <w:r w:rsidRPr="00DF0C3D">
        <w:t xml:space="preserve"> (or </w:t>
      </w:r>
      <w:r w:rsidR="0080673A">
        <w:t>28.0%) over the same period</w:t>
      </w:r>
      <w:r w:rsidR="00007A9F">
        <w:t xml:space="preserve"> </w:t>
      </w:r>
      <w:r w:rsidR="00007A9F" w:rsidRPr="00DF0C3D">
        <w:t xml:space="preserve">compared to projected total employment growth over the same period of </w:t>
      </w:r>
      <w:r w:rsidR="00007A9F">
        <w:t>9.1%. This occupation has the 12</w:t>
      </w:r>
      <w:r w:rsidR="00007A9F" w:rsidRPr="00DF0C3D">
        <w:rPr>
          <w:vertAlign w:val="superscript"/>
        </w:rPr>
        <w:t>th</w:t>
      </w:r>
      <w:r w:rsidR="00007A9F" w:rsidRPr="00DF0C3D">
        <w:t xml:space="preserve"> highest projected growth rate of all 444 occupations modelled by the National Skills Commission and has the highest growth rate among all non-professional occupations.</w:t>
      </w:r>
      <w:r w:rsidR="00007A9F" w:rsidRPr="00DF0C3D">
        <w:rPr>
          <w:rStyle w:val="EndnoteReference"/>
        </w:rPr>
        <w:endnoteReference w:id="35"/>
      </w:r>
    </w:p>
    <w:p w14:paraId="283F84BA" w14:textId="0E5C28F8" w:rsidR="00C46247" w:rsidRPr="00DF0C3D" w:rsidRDefault="00C46247" w:rsidP="00C46247">
      <w:r w:rsidRPr="00DF0C3D">
        <w:t xml:space="preserve">The ratio of vacancies to employment for Aged and Disabled Carers is currently 14.3, compared to 13.4 one year ago and 10.8 five years ago. The number of vacant positions for Aged and Disabled Carers has grown by 75.0% over the last two years. Similarly, the number of job advertisements for Aged and Disabled Carers has increased significantly over the last two years – up by 67.1% in the last two years and 38.9% in the last year (see </w:t>
      </w:r>
      <w:r w:rsidRPr="00DF0C3D">
        <w:fldChar w:fldCharType="begin"/>
      </w:r>
      <w:r w:rsidRPr="00DF0C3D">
        <w:instrText xml:space="preserve"> REF _Ref96599119 \h  \* MERGEFORMAT </w:instrText>
      </w:r>
      <w:r w:rsidRPr="00DF0C3D">
        <w:fldChar w:fldCharType="separate"/>
      </w:r>
      <w:r w:rsidR="0015299C" w:rsidRPr="00DF0C3D">
        <w:t xml:space="preserve">Exhibit </w:t>
      </w:r>
      <w:r w:rsidR="0015299C">
        <w:rPr>
          <w:noProof/>
        </w:rPr>
        <w:t>40</w:t>
      </w:r>
      <w:r w:rsidRPr="00DF0C3D">
        <w:fldChar w:fldCharType="end"/>
      </w:r>
      <w:r w:rsidRPr="00DF0C3D">
        <w:t>). The number of job advertisements for Nursing Support and Personal Care Workers has also increased significantly over the last two years – up by 126.8%.</w:t>
      </w:r>
      <w:r w:rsidRPr="00DF0C3D">
        <w:rPr>
          <w:rStyle w:val="EndnoteReference"/>
        </w:rPr>
        <w:endnoteReference w:id="36"/>
      </w:r>
      <w:r w:rsidRPr="00DF0C3D">
        <w:t xml:space="preserve"> </w:t>
      </w:r>
    </w:p>
    <w:p w14:paraId="27D397AF" w14:textId="31826401" w:rsidR="00C46247" w:rsidRPr="00DF0C3D" w:rsidRDefault="00C46247" w:rsidP="00C46247">
      <w:pPr>
        <w:pStyle w:val="Caption"/>
        <w:rPr>
          <w:color w:val="auto"/>
        </w:rPr>
      </w:pPr>
      <w:bookmarkStart w:id="93" w:name="_Toc101279960"/>
      <w:bookmarkStart w:id="94" w:name="_Toc108620503"/>
      <w:r w:rsidRPr="00DF0C3D">
        <w:rPr>
          <w:color w:val="auto"/>
        </w:rPr>
        <w:t xml:space="preserve">Exhibit </w:t>
      </w:r>
      <w:r w:rsidRPr="00DF0C3D">
        <w:rPr>
          <w:color w:val="auto"/>
        </w:rPr>
        <w:fldChar w:fldCharType="begin"/>
      </w:r>
      <w:r w:rsidRPr="00DF0C3D">
        <w:rPr>
          <w:color w:val="auto"/>
        </w:rPr>
        <w:instrText xml:space="preserve"> SEQ Exhibit \* ARABIC </w:instrText>
      </w:r>
      <w:r w:rsidRPr="00DF0C3D">
        <w:rPr>
          <w:color w:val="auto"/>
        </w:rPr>
        <w:fldChar w:fldCharType="separate"/>
      </w:r>
      <w:r w:rsidR="0015299C">
        <w:rPr>
          <w:noProof/>
          <w:color w:val="auto"/>
        </w:rPr>
        <w:t>15</w:t>
      </w:r>
      <w:r w:rsidRPr="00DF0C3D">
        <w:rPr>
          <w:noProof/>
          <w:color w:val="auto"/>
        </w:rPr>
        <w:fldChar w:fldCharType="end"/>
      </w:r>
      <w:r w:rsidRPr="00DF0C3D">
        <w:rPr>
          <w:color w:val="auto"/>
        </w:rPr>
        <w:t>: Growth in Job advertisements for Aged and Disabled Carers, 2011 to 2021</w:t>
      </w:r>
      <w:bookmarkEnd w:id="93"/>
      <w:bookmarkEnd w:id="94"/>
    </w:p>
    <w:p w14:paraId="7B6ECC51" w14:textId="77777777" w:rsidR="00C46247" w:rsidRPr="00DF0C3D" w:rsidRDefault="00C46247" w:rsidP="00C46247">
      <w:pPr>
        <w:jc w:val="center"/>
        <w:rPr>
          <w:color w:val="FF0000"/>
        </w:rPr>
      </w:pPr>
      <w:r w:rsidRPr="00DF0C3D">
        <w:rPr>
          <w:noProof/>
          <w:color w:val="FF0000"/>
          <w:lang w:eastAsia="en-AU"/>
        </w:rPr>
        <w:drawing>
          <wp:inline distT="0" distB="0" distL="0" distR="0" wp14:anchorId="74E728E0" wp14:editId="63180199">
            <wp:extent cx="5040000" cy="2286000"/>
            <wp:effectExtent l="0" t="0" r="0" b="0"/>
            <wp:docPr id="465" name="Picture 465" descr="A chart showing that vacancies in disability and aged care have increased substantially since 2019, and even faster for registered nurses." title="Growth in Job advertisements for Aged and Disabled Carers, 2011 to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5040000" cy="2286000"/>
                    </a:xfrm>
                    <a:prstGeom prst="rect">
                      <a:avLst/>
                    </a:prstGeom>
                    <a:noFill/>
                  </pic:spPr>
                </pic:pic>
              </a:graphicData>
            </a:graphic>
          </wp:inline>
        </w:drawing>
      </w:r>
    </w:p>
    <w:p w14:paraId="19E1CBED" w14:textId="09612B24" w:rsidR="00C46247" w:rsidRDefault="00C46247" w:rsidP="00C46247">
      <w:pPr>
        <w:pStyle w:val="Heading2"/>
      </w:pPr>
      <w:bookmarkStart w:id="95" w:name="_Toc102744293"/>
      <w:bookmarkStart w:id="96" w:name="_Ref104564637"/>
      <w:bookmarkStart w:id="97" w:name="_Ref104564658"/>
      <w:bookmarkStart w:id="98" w:name="_Ref104564669"/>
      <w:bookmarkStart w:id="99" w:name="_Toc106272563"/>
      <w:r w:rsidRPr="00DF0C3D">
        <w:t>Discussion</w:t>
      </w:r>
      <w:bookmarkEnd w:id="95"/>
      <w:bookmarkEnd w:id="96"/>
      <w:bookmarkEnd w:id="97"/>
      <w:bookmarkEnd w:id="98"/>
      <w:bookmarkEnd w:id="99"/>
    </w:p>
    <w:p w14:paraId="12BF0EDD" w14:textId="77777777" w:rsidR="00007A9F" w:rsidRPr="00DF0C3D" w:rsidRDefault="00007A9F" w:rsidP="00007A9F">
      <w:r w:rsidRPr="00DF0C3D">
        <w:t xml:space="preserve">A total of 35 submissions about the </w:t>
      </w:r>
      <w:r w:rsidRPr="00DF0C3D">
        <w:rPr>
          <w:i/>
        </w:rPr>
        <w:t>NDIS Pricing Strategy</w:t>
      </w:r>
      <w:r w:rsidRPr="00DF0C3D">
        <w:t xml:space="preserve"> and the Temporary Transformation Payment were received in response to the Consultation Paper. The working group had 18 members from 17 organisations and met, by video-conference, on two occasions: 2 December 2021 and 3 February 2022. </w:t>
      </w:r>
    </w:p>
    <w:p w14:paraId="46A9E6DD" w14:textId="77777777" w:rsidR="00007A9F" w:rsidRPr="00DF0C3D" w:rsidRDefault="00007A9F" w:rsidP="00007A9F">
      <w:r w:rsidRPr="00DF0C3D">
        <w:t xml:space="preserve">A detailed report of the consultations is provided in the </w:t>
      </w:r>
      <w:r w:rsidRPr="00DF0C3D">
        <w:rPr>
          <w:i/>
        </w:rPr>
        <w:t>2021-22 Annual Pricing Review Report on Consultations</w:t>
      </w:r>
      <w:r w:rsidRPr="00DF0C3D">
        <w:t>, particularly Section 4 (Tem</w:t>
      </w:r>
      <w:r>
        <w:t>porary Transformation Payment).</w:t>
      </w:r>
    </w:p>
    <w:p w14:paraId="06590749" w14:textId="3D08CDD9" w:rsidR="00C46247" w:rsidRPr="00DF0C3D" w:rsidRDefault="00FB6ECC" w:rsidP="00C46247">
      <w:pPr>
        <w:pStyle w:val="Heading3"/>
      </w:pPr>
      <w:r w:rsidRPr="00DF0C3D">
        <w:t>Pricing Strategy</w:t>
      </w:r>
    </w:p>
    <w:p w14:paraId="0D54A1B4" w14:textId="3310483A" w:rsidR="00007A9F" w:rsidRPr="00DF0C3D" w:rsidRDefault="00007A9F" w:rsidP="00007A9F">
      <w:r>
        <w:t xml:space="preserve">As noted above, it </w:t>
      </w:r>
      <w:r w:rsidRPr="00DF0C3D">
        <w:t>is clear that most providers can still make major efficiency gains – especially in terms of their overheads and in terms of the utilisation of their workers.</w:t>
      </w:r>
      <w:r>
        <w:t xml:space="preserve"> In the 2020-21 survey:</w:t>
      </w:r>
    </w:p>
    <w:p w14:paraId="02CC345C" w14:textId="77777777" w:rsidR="00007A9F" w:rsidRPr="00DF0C3D" w:rsidRDefault="00007A9F" w:rsidP="00007A9F">
      <w:pPr>
        <w:pStyle w:val="DotPoint"/>
        <w:numPr>
          <w:ilvl w:val="0"/>
          <w:numId w:val="1"/>
        </w:numPr>
      </w:pPr>
      <w:r w:rsidRPr="00DF0C3D">
        <w:lastRenderedPageBreak/>
        <w:t>On average, overheads account</w:t>
      </w:r>
      <w:r>
        <w:t>ed</w:t>
      </w:r>
      <w:r w:rsidRPr="00DF0C3D">
        <w:t xml:space="preserve"> for 30.7% of total costs compared to the level achieved by the 25</w:t>
      </w:r>
      <w:r w:rsidRPr="00DF0C3D">
        <w:rPr>
          <w:vertAlign w:val="superscript"/>
        </w:rPr>
        <w:t>th</w:t>
      </w:r>
      <w:r w:rsidRPr="00DF0C3D">
        <w:t xml:space="preserve"> percentile of providers at 17.9%. </w:t>
      </w:r>
    </w:p>
    <w:p w14:paraId="6F016936" w14:textId="77777777" w:rsidR="00007A9F" w:rsidRPr="00DF0C3D" w:rsidRDefault="00007A9F" w:rsidP="00007A9F">
      <w:pPr>
        <w:pStyle w:val="DotPoint"/>
        <w:numPr>
          <w:ilvl w:val="0"/>
          <w:numId w:val="1"/>
        </w:numPr>
      </w:pPr>
      <w:r w:rsidRPr="00DF0C3D">
        <w:t>On average, providers achieve</w:t>
      </w:r>
      <w:r>
        <w:t>d</w:t>
      </w:r>
      <w:r w:rsidRPr="00DF0C3D">
        <w:t xml:space="preserve"> a utilisation rate – billable hours as a share of available hours (excludes leave) – of 79% compared to the level achieved by the 25</w:t>
      </w:r>
      <w:r w:rsidRPr="00DF0C3D">
        <w:rPr>
          <w:vertAlign w:val="superscript"/>
        </w:rPr>
        <w:t>th</w:t>
      </w:r>
      <w:r w:rsidRPr="00DF0C3D">
        <w:t xml:space="preserve"> percentile of providers of 90%. </w:t>
      </w:r>
    </w:p>
    <w:p w14:paraId="242E3AE0" w14:textId="77777777" w:rsidR="00007A9F" w:rsidRPr="00DF0C3D" w:rsidRDefault="00007A9F" w:rsidP="00007A9F">
      <w:pPr>
        <w:pStyle w:val="DotPoint"/>
        <w:numPr>
          <w:ilvl w:val="0"/>
          <w:numId w:val="1"/>
        </w:numPr>
      </w:pPr>
      <w:r w:rsidRPr="00DF0C3D">
        <w:t>On average, providers achieve</w:t>
      </w:r>
      <w:r>
        <w:t>d</w:t>
      </w:r>
      <w:r w:rsidRPr="00DF0C3D">
        <w:t xml:space="preserve"> a span of control – disability support workers per front line supervisor – of 10.6 to 1 compared to the level achieved by the 25</w:t>
      </w:r>
      <w:r w:rsidRPr="00DF0C3D">
        <w:rPr>
          <w:vertAlign w:val="superscript"/>
        </w:rPr>
        <w:t>th</w:t>
      </w:r>
      <w:r w:rsidRPr="00DF0C3D">
        <w:t xml:space="preserve"> percentile of providers of 13.2 to 1.</w:t>
      </w:r>
    </w:p>
    <w:p w14:paraId="0330FF95" w14:textId="68D113D2" w:rsidR="00007A9F" w:rsidRPr="00DF0C3D" w:rsidRDefault="00007A9F" w:rsidP="00007A9F">
      <w:r>
        <w:t>Given</w:t>
      </w:r>
      <w:r w:rsidRPr="00DF0C3D">
        <w:t xml:space="preserve"> the high levels of inefficiency in the sector and noting the need to further empower participants it is recommended that the current pricing strategy should be maintained and that the </w:t>
      </w:r>
      <w:r w:rsidR="00F1725B">
        <w:t>TTP</w:t>
      </w:r>
      <w:r w:rsidRPr="00DF0C3D">
        <w:t xml:space="preserve"> arrangements should stay in place on their current timeline to balance the concerns raised by the significant difference between the cost structures of many providers and the theoretic efficient price, and the need to incentivise those providers to find greater efficiencies.</w:t>
      </w:r>
    </w:p>
    <w:p w14:paraId="09C9B480" w14:textId="06397B8F" w:rsidR="00007A9F" w:rsidRPr="00DF0C3D" w:rsidRDefault="00007A9F" w:rsidP="00007A9F">
      <w:r>
        <w:t>The NDIA</w:t>
      </w:r>
      <w:r w:rsidRPr="00DF0C3D">
        <w:t xml:space="preserve"> should </w:t>
      </w:r>
      <w:r>
        <w:t xml:space="preserve">also </w:t>
      </w:r>
      <w:r w:rsidRPr="00DF0C3D">
        <w:t xml:space="preserve">provide greater certainty to providers by committing to maintain the real value of </w:t>
      </w:r>
      <w:r>
        <w:t>the NDIS</w:t>
      </w:r>
      <w:r w:rsidRPr="00DF0C3D">
        <w:t xml:space="preserve">’s price limits and so maintain the supply of supports for participants (subject to </w:t>
      </w:r>
      <w:r>
        <w:t xml:space="preserve">the results of any future review). This will help </w:t>
      </w:r>
      <w:r w:rsidRPr="00DF0C3D">
        <w:t>to attract the investment into the sector that is needed for it to be able to innovate to achieve greater efficiency and to improve the quality and safety o</w:t>
      </w:r>
      <w:r>
        <w:t>f the supports that it delivers</w:t>
      </w:r>
      <w:r w:rsidRPr="00DF0C3D">
        <w:t>.</w:t>
      </w:r>
    </w:p>
    <w:p w14:paraId="1A1E3CEA" w14:textId="77777777" w:rsidR="00007A9F" w:rsidRPr="00DF0C3D" w:rsidRDefault="00007A9F" w:rsidP="00007A9F">
      <w:r w:rsidRPr="00DF0C3D">
        <w:t xml:space="preserve">It is therefore recommended that </w:t>
      </w:r>
      <w:r>
        <w:t>the NDIA</w:t>
      </w:r>
      <w:r w:rsidRPr="00DF0C3D">
        <w:t>, subject to any specific recommendation arising from the current Annual Pricing Review and any future reviews, should:</w:t>
      </w:r>
    </w:p>
    <w:p w14:paraId="1513A023" w14:textId="77777777" w:rsidR="00007A9F" w:rsidRPr="00DF0C3D" w:rsidRDefault="00007A9F" w:rsidP="00007A9F">
      <w:pPr>
        <w:pStyle w:val="DotPoint"/>
        <w:numPr>
          <w:ilvl w:val="0"/>
          <w:numId w:val="1"/>
        </w:numPr>
      </w:pPr>
      <w:r w:rsidRPr="00DF0C3D">
        <w:t>Increase the price limits for supports that are determined by the NDIS Disability Support Worker Cost Model on 1 July each year to reflect any changes in the minimum wages specified in the SCHADS Industry Award following the Fair Work Commission’s Annual Wage Review and any increase in the Superannuation Guarantee Charge.</w:t>
      </w:r>
    </w:p>
    <w:p w14:paraId="2CF31FB7" w14:textId="77777777" w:rsidR="00007A9F" w:rsidRPr="00DF0C3D" w:rsidRDefault="00007A9F" w:rsidP="00007A9F">
      <w:pPr>
        <w:pStyle w:val="DotPoint"/>
        <w:numPr>
          <w:ilvl w:val="0"/>
          <w:numId w:val="1"/>
        </w:numPr>
      </w:pPr>
      <w:r w:rsidRPr="00DF0C3D">
        <w:t>Increase the price limits for Capital supports – Support Categories 2 (Transport), 3 (Consumables), 5 (Assistive Technology) and 6 (Home Modifications and Specialised Disability Accommodation) – on 1 July each year in line with the movement in the Australian Bureau of Statistics (ABS) Consumer Price (All Groups, weighted average of eight capital cities) over the 12 months to the March Quarter immediately preceding the indexation date.</w:t>
      </w:r>
    </w:p>
    <w:p w14:paraId="06148C22" w14:textId="57416A12" w:rsidR="00007A9F" w:rsidRDefault="00007A9F" w:rsidP="00007A9F">
      <w:pPr>
        <w:pStyle w:val="DotPoint"/>
        <w:numPr>
          <w:ilvl w:val="0"/>
          <w:numId w:val="1"/>
        </w:numPr>
      </w:pPr>
      <w:r w:rsidRPr="00DF0C3D">
        <w:t>Increase the price limits for other supports on 1 July each year in line with the weighted movement over the previous twelve months in the ABS Wage Price Index (Australia, total hourly rates of pay excluding bonuses) and the ABS Consumer Price Index (All Groups, weighted average of eight capital cities) over the 12 months to the March Quarter immediately preceding the indexation date (with an 80/20 weighting).</w:t>
      </w:r>
    </w:p>
    <w:p w14:paraId="7DDD3E0A" w14:textId="77777777" w:rsidR="00007A9F" w:rsidRPr="00DF0C3D" w:rsidRDefault="00007A9F" w:rsidP="00007A9F">
      <w:r w:rsidRPr="00DF0C3D">
        <w:t>The number of vacant jobs in the national economy is at an historic high while unemployment and underutilisation rates are low. This is creating increased competition for labour. This national pattern extends to the Healthcare &amp; Social Assistance sector where the number of job vacancies per employed person is more than double the 5-year average rate, indicating that employers are having difficulty in filling open positions.</w:t>
      </w:r>
    </w:p>
    <w:p w14:paraId="2BA1F08F" w14:textId="77777777" w:rsidR="00007A9F" w:rsidRPr="00DF0C3D" w:rsidRDefault="00007A9F" w:rsidP="00007A9F">
      <w:r w:rsidRPr="00DF0C3D">
        <w:t xml:space="preserve">Between June 2020 and October 2021, the number of job advertisements for Aged &amp; Disability worker job vacancies more than doubled, which is an indicator that there is an </w:t>
      </w:r>
      <w:r w:rsidRPr="00DF0C3D">
        <w:lastRenderedPageBreak/>
        <w:t>increasing level of unmet demand for workers. This trend has also been seen for key NDIS occupations over 1-year, 5-year and 10-year time horizons, where there has been an increasing job advertisement to employment ratio, indicating that it has become more difficult to fill vacant positions in NDIS occupations in recent years.</w:t>
      </w:r>
    </w:p>
    <w:p w14:paraId="7E965937" w14:textId="77777777" w:rsidR="00007A9F" w:rsidRPr="00DF0C3D" w:rsidRDefault="00007A9F" w:rsidP="00007A9F">
      <w:r w:rsidRPr="00DF0C3D">
        <w:t xml:space="preserve">The National Skills Commission finds that Aged or Disabled Carers are an Occupation in Shortage, and that that workforce will grow by </w:t>
      </w:r>
      <w:r>
        <w:t>28.0</w:t>
      </w:r>
      <w:r w:rsidRPr="00DF0C3D">
        <w:t>% over n</w:t>
      </w:r>
      <w:r>
        <w:t>ext five years – compared to 9.1</w:t>
      </w:r>
      <w:r w:rsidRPr="00DF0C3D">
        <w:t xml:space="preserve">% across economy. This occupation has the highest growth rate for all non-professional occupations </w:t>
      </w:r>
      <w:r>
        <w:t>and the 12</w:t>
      </w:r>
      <w:r w:rsidRPr="00DF0C3D">
        <w:rPr>
          <w:vertAlign w:val="superscript"/>
        </w:rPr>
        <w:t>th</w:t>
      </w:r>
      <w:r w:rsidRPr="00DF0C3D">
        <w:t xml:space="preserve"> highest growth rate overall.</w:t>
      </w:r>
    </w:p>
    <w:p w14:paraId="68E986D1" w14:textId="77777777" w:rsidR="00007A9F" w:rsidRPr="00DF0C3D" w:rsidRDefault="00007A9F" w:rsidP="00007A9F">
      <w:r w:rsidRPr="00DF0C3D">
        <w:t>For some workers, the prospect of higher wages and better working conditions in other industries may be affecting the sector's ability to attract and retain workers. Health Care &amp; Social Assistance workers earn less than other industries, ranking 14</w:t>
      </w:r>
      <w:r w:rsidRPr="00DF0C3D">
        <w:rPr>
          <w:vertAlign w:val="superscript"/>
        </w:rPr>
        <w:t>th</w:t>
      </w:r>
      <w:r w:rsidRPr="00DF0C3D">
        <w:t xml:space="preserve"> out 19 industries in median weekly earning. Moreover, this statistic understates the issue as the median weekly earnings in the Health Care &amp; Social Assistance sector are inflated by the presence of medical, nursing and allied health professionals.</w:t>
      </w:r>
    </w:p>
    <w:p w14:paraId="61E5F93C" w14:textId="77777777" w:rsidR="00007A9F" w:rsidRPr="00DF0C3D" w:rsidRDefault="00007A9F" w:rsidP="00007A9F">
      <w:r w:rsidRPr="00DF0C3D">
        <w:t>The Work Value Case of aged care workers that is currently before the Fair Work Commission will be heard from 26 April to 11 May 2022. The case is seeking a 23% increase in minimum wages – which would decrease the competitive advantage of disability employers against aged care providers in the employment market.</w:t>
      </w:r>
    </w:p>
    <w:p w14:paraId="038F131A" w14:textId="52B0B54D" w:rsidR="00007A9F" w:rsidRPr="00DF0C3D" w:rsidRDefault="00007A9F" w:rsidP="00007A9F">
      <w:r w:rsidRPr="00DF0C3D">
        <w:t xml:space="preserve">The disability sector is also facing immediate cost pressures, whose range and scope of impact are likely to be significant but not entirely predictable, because of </w:t>
      </w:r>
      <w:r w:rsidR="00592E64">
        <w:t>q</w:t>
      </w:r>
      <w:r w:rsidRPr="00DF0C3D">
        <w:t xml:space="preserve">uality and </w:t>
      </w:r>
      <w:r w:rsidR="00592E64">
        <w:t>s</w:t>
      </w:r>
      <w:r w:rsidRPr="00DF0C3D">
        <w:t>afeguard</w:t>
      </w:r>
      <w:r w:rsidR="00592E64">
        <w:t>ing</w:t>
      </w:r>
      <w:r w:rsidRPr="00DF0C3D">
        <w:t xml:space="preserve"> </w:t>
      </w:r>
      <w:r w:rsidR="00592E64">
        <w:t>c</w:t>
      </w:r>
      <w:r w:rsidRPr="00DF0C3D">
        <w:t>osts; ongoing and embedded COVID</w:t>
      </w:r>
      <w:r w:rsidRPr="00DF0C3D">
        <w:noBreakHyphen/>
        <w:t xml:space="preserve">19 </w:t>
      </w:r>
      <w:r w:rsidR="00592E64">
        <w:t>c</w:t>
      </w:r>
      <w:r w:rsidRPr="00DF0C3D">
        <w:t>osts; and the cost implications of changes to the SCHADS Industry Award that come into effect on 1 July 2022, in particular the requirement to pay broken shift allowances and a minimum two</w:t>
      </w:r>
      <w:r w:rsidR="00592E64">
        <w:t>-</w:t>
      </w:r>
      <w:r w:rsidRPr="00DF0C3D">
        <w:t>hour engagement period for all workers. Another minor increase in costs for some providers from 1 July 2022 is the removal of the $450 per month threshold before superannuation payments are required. These issues are discussed further in the next chapter of this report.</w:t>
      </w:r>
    </w:p>
    <w:p w14:paraId="79413BEA" w14:textId="77777777" w:rsidR="00C46247" w:rsidRPr="00DF0C3D" w:rsidRDefault="00C46247" w:rsidP="00C46247">
      <w:pPr>
        <w:pStyle w:val="Heading3"/>
      </w:pPr>
      <w:r w:rsidRPr="00DF0C3D">
        <w:t>Empowering Consumers and Supporting Providers</w:t>
      </w:r>
    </w:p>
    <w:p w14:paraId="56A48275" w14:textId="4A679579" w:rsidR="00C46247" w:rsidRPr="00DF0C3D" w:rsidRDefault="00C46247" w:rsidP="00C46247">
      <w:r w:rsidRPr="00DF0C3D">
        <w:rPr>
          <w:rFonts w:cs="Arial"/>
        </w:rPr>
        <w:t xml:space="preserve">In the current phase of the </w:t>
      </w:r>
      <w:r w:rsidRPr="00DF0C3D">
        <w:rPr>
          <w:rFonts w:cs="Arial"/>
          <w:i/>
        </w:rPr>
        <w:t>NDIS Pricing Strategy</w:t>
      </w:r>
      <w:r w:rsidRPr="00DF0C3D">
        <w:rPr>
          <w:rFonts w:cs="Arial"/>
        </w:rPr>
        <w:t xml:space="preserve"> – see phases 2 and 3 in </w:t>
      </w:r>
      <w:r w:rsidRPr="00DF0C3D">
        <w:rPr>
          <w:rFonts w:cs="Arial"/>
        </w:rPr>
        <w:fldChar w:fldCharType="begin"/>
      </w:r>
      <w:r w:rsidRPr="00DF0C3D">
        <w:rPr>
          <w:rFonts w:cs="Arial"/>
        </w:rPr>
        <w:instrText xml:space="preserve"> REF _Ref95903520 \h  \* MERGEFORMAT </w:instrText>
      </w:r>
      <w:r w:rsidRPr="00DF0C3D">
        <w:rPr>
          <w:rFonts w:cs="Arial"/>
        </w:rPr>
      </w:r>
      <w:r w:rsidRPr="00DF0C3D">
        <w:rPr>
          <w:rFonts w:cs="Arial"/>
        </w:rPr>
        <w:fldChar w:fldCharType="separate"/>
      </w:r>
      <w:r w:rsidR="0015299C" w:rsidRPr="00DF0C3D">
        <w:t xml:space="preserve">Exhibit </w:t>
      </w:r>
      <w:r w:rsidR="0015299C">
        <w:rPr>
          <w:noProof/>
        </w:rPr>
        <w:t>2</w:t>
      </w:r>
      <w:r w:rsidRPr="00DF0C3D">
        <w:rPr>
          <w:rFonts w:cs="Arial"/>
        </w:rPr>
        <w:fldChar w:fldCharType="end"/>
      </w:r>
      <w:r w:rsidRPr="00DF0C3D">
        <w:rPr>
          <w:rFonts w:cs="Arial"/>
        </w:rPr>
        <w:t xml:space="preserve">. </w:t>
      </w:r>
      <w:r w:rsidR="00133BF2">
        <w:rPr>
          <w:rFonts w:cs="Arial"/>
        </w:rPr>
        <w:t>The NDIA</w:t>
      </w:r>
      <w:r w:rsidRPr="00DF0C3D">
        <w:t>, as market steward, needs to invest in the infrastructure needed to address information asymmetries and to assist providers gain access to the information that they need to improve their operations. It also needs to monitor the development of the market closely to identify where particular localised supply shortages need to be addressed.</w:t>
      </w:r>
    </w:p>
    <w:p w14:paraId="002DA57D" w14:textId="77777777" w:rsidR="00C46247" w:rsidRPr="00DF0C3D" w:rsidRDefault="00C46247" w:rsidP="00C46247">
      <w:pPr>
        <w:rPr>
          <w:rFonts w:cs="Arial"/>
        </w:rPr>
      </w:pPr>
      <w:r w:rsidRPr="00DF0C3D">
        <w:t>Providers need to be given the tools to achieve long run efficiencies, by being able to properly understand the performance</w:t>
      </w:r>
      <w:r w:rsidRPr="00DF0C3D">
        <w:rPr>
          <w:rFonts w:cs="Arial"/>
        </w:rPr>
        <w:t xml:space="preserve"> of their own organisation and to accurately compare their performance to that of their peers. This requires good accounting and governance standards and practices and the ability to compare performance across providers. The NDIA and the NDIS Commission can assist providers do this by encouraging providers to adopt better accounting and governance standards and practices over time as part of provider registration requirements. The NDIA can also support the establishment of independent performance and financial benchmarking services and provider’s participation in those services, especially where providers operate in thinner markets.</w:t>
      </w:r>
    </w:p>
    <w:p w14:paraId="72325DDC" w14:textId="213320ED" w:rsidR="00C46247" w:rsidRPr="00DF0C3D" w:rsidRDefault="00C46247" w:rsidP="00C46247">
      <w:r w:rsidRPr="00DF0C3D">
        <w:rPr>
          <w:rFonts w:cs="Arial"/>
        </w:rPr>
        <w:t xml:space="preserve">In addition to the supply data that it already releases, </w:t>
      </w:r>
      <w:r w:rsidR="00133BF2">
        <w:rPr>
          <w:rFonts w:cs="Arial"/>
        </w:rPr>
        <w:t>the NDIA</w:t>
      </w:r>
      <w:r w:rsidRPr="00DF0C3D">
        <w:rPr>
          <w:rFonts w:cs="Arial"/>
        </w:rPr>
        <w:t xml:space="preserve"> should consider collecting and publishing data from consumers (Scheme participants) to monitor short to medium term </w:t>
      </w:r>
      <w:r w:rsidRPr="00DF0C3D">
        <w:rPr>
          <w:rFonts w:cs="Arial"/>
        </w:rPr>
        <w:lastRenderedPageBreak/>
        <w:t>outcomes, including rates of participant satisfaction with their providers, the degree to which participants consider they are empowered to choose their own</w:t>
      </w:r>
      <w:r w:rsidR="00520D4C">
        <w:rPr>
          <w:rFonts w:cs="Arial"/>
        </w:rPr>
        <w:t xml:space="preserve"> </w:t>
      </w:r>
      <w:r w:rsidR="00E23584">
        <w:rPr>
          <w:rFonts w:cs="Arial"/>
        </w:rPr>
        <w:t>support</w:t>
      </w:r>
      <w:r w:rsidRPr="00DF0C3D">
        <w:rPr>
          <w:rFonts w:cs="Arial"/>
        </w:rPr>
        <w:t>, and the prices that are paid by partici</w:t>
      </w:r>
      <w:r w:rsidRPr="00DF0C3D">
        <w:t>pants in local markets.</w:t>
      </w:r>
    </w:p>
    <w:p w14:paraId="1147BCA2" w14:textId="77777777" w:rsidR="00C46247" w:rsidRPr="00DF0C3D" w:rsidRDefault="00C46247" w:rsidP="00C46247">
      <w:r w:rsidRPr="00DF0C3D">
        <w:t>Going forward, consumer and outcomes data should be collected and published on a regular basis to enable consumers</w:t>
      </w:r>
      <w:r w:rsidRPr="00DF0C3D">
        <w:rPr>
          <w:rFonts w:cs="Arial"/>
        </w:rPr>
        <w:t xml:space="preserve"> to get a detailed view of provider performance and enable future moves towards outcomes based pricing. Information collected could include: </w:t>
      </w:r>
      <w:r w:rsidRPr="00DF0C3D">
        <w:t>satisfaction with individual supports received; outcomes (for example, employment gained and engagement with the community); ease of market access (measuring any potential supply shortages); level of participant empowerment; and prices paid.</w:t>
      </w:r>
    </w:p>
    <w:p w14:paraId="081C5085" w14:textId="77777777" w:rsidR="00C46247" w:rsidRPr="00DF0C3D" w:rsidRDefault="00C46247" w:rsidP="00C46247">
      <w:pPr>
        <w:rPr>
          <w:rFonts w:cs="Arial"/>
        </w:rPr>
      </w:pPr>
      <w:r w:rsidRPr="00DF0C3D">
        <w:rPr>
          <w:rFonts w:cs="Arial"/>
        </w:rPr>
        <w:t>Collecting and publishing such additional consumer data can be used to both measure the performance of disability support providers in the longer-term transition to outcomes based pricing, and can help identify any areas where undersupply is occurring in the short term.</w:t>
      </w:r>
    </w:p>
    <w:p w14:paraId="4149C499" w14:textId="4EF28E00" w:rsidR="00C46247" w:rsidRPr="00DF0C3D" w:rsidRDefault="00C46247" w:rsidP="00C46247">
      <w:pPr>
        <w:rPr>
          <w:rFonts w:cs="Arial"/>
        </w:rPr>
      </w:pPr>
      <w:r w:rsidRPr="00DF0C3D">
        <w:rPr>
          <w:rFonts w:cs="Arial"/>
        </w:rPr>
        <w:t xml:space="preserve">A key role of </w:t>
      </w:r>
      <w:r w:rsidR="00133BF2">
        <w:rPr>
          <w:rFonts w:cs="Arial"/>
        </w:rPr>
        <w:t>the NDIA</w:t>
      </w:r>
      <w:r w:rsidRPr="00DF0C3D">
        <w:rPr>
          <w:rFonts w:cs="Arial"/>
        </w:rPr>
        <w:t xml:space="preserve"> as Market Steward is to ameliorate information asymmetries between suppliers of disability supports and participants. </w:t>
      </w:r>
      <w:r w:rsidR="00133BF2">
        <w:rPr>
          <w:rFonts w:cs="Arial"/>
        </w:rPr>
        <w:t>The NDIA</w:t>
      </w:r>
      <w:r w:rsidRPr="00DF0C3D">
        <w:rPr>
          <w:rFonts w:cs="Arial"/>
        </w:rPr>
        <w:t xml:space="preserve"> should provide participants with a mechanism to easily compare the prices and services offered by multiple providers to reduce the significant transaction costs on the participant.</w:t>
      </w:r>
    </w:p>
    <w:p w14:paraId="460809F5" w14:textId="59ED8A69" w:rsidR="00C46247" w:rsidRPr="00DF0C3D" w:rsidRDefault="00C46247" w:rsidP="00C46247">
      <w:r w:rsidRPr="00DF0C3D">
        <w:t xml:space="preserve">It is therefore recommended that </w:t>
      </w:r>
      <w:r w:rsidR="00133BF2">
        <w:t>the NDIA</w:t>
      </w:r>
      <w:r w:rsidRPr="00DF0C3D">
        <w:t>, as part of its ongoing role as market steward, should partner with the sector to:</w:t>
      </w:r>
    </w:p>
    <w:p w14:paraId="3D72D6D1" w14:textId="77777777" w:rsidR="00C46247" w:rsidRPr="00DF0C3D" w:rsidRDefault="00C46247" w:rsidP="00C46247">
      <w:pPr>
        <w:pStyle w:val="DotPoint"/>
        <w:numPr>
          <w:ilvl w:val="0"/>
          <w:numId w:val="1"/>
        </w:numPr>
      </w:pPr>
      <w:r w:rsidRPr="00DF0C3D">
        <w:t>Support an annual financial benchmarking survey to assist providers compare themselves to their peers to identify opportunities for increased efficiency; and</w:t>
      </w:r>
    </w:p>
    <w:p w14:paraId="79A7EF75" w14:textId="77777777" w:rsidR="00C46247" w:rsidRPr="00DF0C3D" w:rsidRDefault="00C46247" w:rsidP="00C46247">
      <w:pPr>
        <w:pStyle w:val="DotPoint"/>
        <w:numPr>
          <w:ilvl w:val="0"/>
          <w:numId w:val="1"/>
        </w:numPr>
      </w:pPr>
      <w:r w:rsidRPr="00DF0C3D">
        <w:t>Address the information asymmetries facing participants, including by regularly publishing, at a regional level and for specific supports, the range of prices that participants are currently paying for the supports that they receive.</w:t>
      </w:r>
    </w:p>
    <w:p w14:paraId="3A9A4C0C" w14:textId="274EDF98" w:rsidR="00C46247" w:rsidRPr="00DF0C3D" w:rsidRDefault="00133BF2" w:rsidP="00C46247">
      <w:r>
        <w:t>The NDIA</w:t>
      </w:r>
      <w:r w:rsidR="00C46247" w:rsidRPr="00DF0C3D">
        <w:t xml:space="preserve"> should also explore options to encourage or require providers to publish their prices to better inform participant choice. Where providers choose to charge NDIS participants different rates to other clients they should also be open about this.</w:t>
      </w:r>
    </w:p>
    <w:p w14:paraId="4C643B9B" w14:textId="32C49E20" w:rsidR="00C46247" w:rsidRPr="00DF0C3D" w:rsidRDefault="00C46247" w:rsidP="00C46247">
      <w:r w:rsidRPr="00DF0C3D">
        <w:t xml:space="preserve">Price control frameworks can impose administrative burdens on providers. It is important to reduce transaction costs through ease and simplicity in the design of price control arrangements wherever possible. Equally, however, </w:t>
      </w:r>
      <w:r w:rsidR="00133BF2">
        <w:t>the NDIA</w:t>
      </w:r>
      <w:r w:rsidRPr="00DF0C3D">
        <w:t xml:space="preserve"> must ensure that participants are fully informed and empowered to achieve maximum flexibility to use their budgets to meet their goals as they see fit. Ideally these two principles can work together to improve outcomes for participants. Currently, the </w:t>
      </w:r>
      <w:r w:rsidRPr="00DF0C3D">
        <w:rPr>
          <w:i/>
        </w:rPr>
        <w:t>NDIS Pricing Arrangements and Price Limits</w:t>
      </w:r>
      <w:r w:rsidRPr="00DF0C3D">
        <w:t xml:space="preserve"> is over a hundred pages long. Providers regularly report that it can be difficult to understand. Consultations with participants also indicate that the current material is very difficult to understand and that it should be translated into plain English. </w:t>
      </w:r>
      <w:r w:rsidR="00133BF2">
        <w:t>The NDIA</w:t>
      </w:r>
      <w:r w:rsidRPr="00DF0C3D">
        <w:t xml:space="preserve"> is committed to improving the quality and detail of information and guidance that it provides, and needs to ensure at the same time that the information is both sufficiently precise to cover all possible provider situations and sufficiently broad so as to encompass a variety of participant circumstances.</w:t>
      </w:r>
    </w:p>
    <w:p w14:paraId="1B0C11A6" w14:textId="0DA7014F" w:rsidR="00004A87" w:rsidRPr="00DF0C3D" w:rsidRDefault="00004A87" w:rsidP="00004A87">
      <w:pPr>
        <w:rPr>
          <w:lang w:eastAsia="en-US"/>
        </w:rPr>
      </w:pPr>
      <w:r w:rsidRPr="00DF0C3D">
        <w:rPr>
          <w:lang w:eastAsia="en-US"/>
        </w:rPr>
        <w:t xml:space="preserve">Members of the Participant Reference Group demonstrated a wide range of familiarity and comfort with the </w:t>
      </w:r>
      <w:r w:rsidRPr="00DF0C3D">
        <w:rPr>
          <w:i/>
          <w:lang w:eastAsia="en-US"/>
        </w:rPr>
        <w:t>Pricing Arrangements and Price Limits</w:t>
      </w:r>
      <w:r w:rsidRPr="00DF0C3D">
        <w:rPr>
          <w:lang w:eastAsia="en-US"/>
        </w:rPr>
        <w:t xml:space="preserve">. However, some found it difficult to use. Some members of the Participant Reference Group said their Plan Managers or Support Coordinators introduced them to the </w:t>
      </w:r>
      <w:r w:rsidRPr="00DF0C3D">
        <w:rPr>
          <w:i/>
          <w:lang w:eastAsia="en-US"/>
        </w:rPr>
        <w:t>Pricing Arrangements and Price Limits</w:t>
      </w:r>
      <w:r w:rsidRPr="00DF0C3D">
        <w:rPr>
          <w:lang w:eastAsia="en-US"/>
        </w:rPr>
        <w:t xml:space="preserve">, and </w:t>
      </w:r>
      <w:r w:rsidRPr="00DF0C3D">
        <w:rPr>
          <w:lang w:eastAsia="en-US"/>
        </w:rPr>
        <w:lastRenderedPageBreak/>
        <w:t xml:space="preserve">relied on them to help navigate and interpret the document. In general, most members of the Participant Reference Group indicated that the </w:t>
      </w:r>
      <w:r w:rsidRPr="00DF0C3D">
        <w:rPr>
          <w:i/>
          <w:lang w:eastAsia="en-US"/>
        </w:rPr>
        <w:t>Pricing Arrangements and Price Limits</w:t>
      </w:r>
      <w:r w:rsidRPr="00DF0C3D">
        <w:rPr>
          <w:lang w:eastAsia="en-US"/>
        </w:rPr>
        <w:t xml:space="preserve"> w</w:t>
      </w:r>
      <w:r w:rsidR="0045440F">
        <w:rPr>
          <w:lang w:eastAsia="en-US"/>
        </w:rPr>
        <w:t>as</w:t>
      </w:r>
      <w:r w:rsidRPr="00DF0C3D">
        <w:rPr>
          <w:lang w:eastAsia="en-US"/>
        </w:rPr>
        <w:t xml:space="preserve"> immensely useful to check prices quoted by providers but felt that the document as currently drafted was very long and not user</w:t>
      </w:r>
      <w:r w:rsidRPr="00DF0C3D">
        <w:rPr>
          <w:lang w:eastAsia="en-US"/>
        </w:rPr>
        <w:noBreakHyphen/>
        <w:t xml:space="preserve">friendly. Several members of the Participant Reference Group suggested a Plain English or an ‘easy read’ version of the </w:t>
      </w:r>
      <w:r w:rsidRPr="00DF0C3D">
        <w:rPr>
          <w:i/>
          <w:lang w:eastAsia="en-US"/>
        </w:rPr>
        <w:t>Pricing Arrangements and Price Limits</w:t>
      </w:r>
      <w:r w:rsidRPr="00DF0C3D">
        <w:rPr>
          <w:lang w:eastAsia="en-US"/>
        </w:rPr>
        <w:t xml:space="preserve">, and noted this could be particularly useful for participants with intellectual disability. </w:t>
      </w:r>
    </w:p>
    <w:p w14:paraId="3C4F7B95" w14:textId="1CAB4B5A" w:rsidR="00C46247" w:rsidRPr="00DF0C3D" w:rsidRDefault="00C46247" w:rsidP="00C46247">
      <w:r w:rsidRPr="00DF0C3D">
        <w:t xml:space="preserve">The current arrangements (documents downloadable from the NDIS website) can </w:t>
      </w:r>
      <w:r w:rsidR="00004A87" w:rsidRPr="00DF0C3D">
        <w:t xml:space="preserve">also </w:t>
      </w:r>
      <w:r w:rsidRPr="00DF0C3D">
        <w:t>make it hard for people to find the most recent information – or to be sure that the information that they have is up to date. The current documentation is not easy to update – or to ensure that everyone is aware of the most recent documentation. Moving to a web</w:t>
      </w:r>
      <w:r w:rsidR="00520D4C">
        <w:t>-</w:t>
      </w:r>
      <w:r w:rsidRPr="00DF0C3D">
        <w:t>based system might help address this.</w:t>
      </w:r>
    </w:p>
    <w:p w14:paraId="5044C78A" w14:textId="736B0429" w:rsidR="00C46247" w:rsidRPr="00DF0C3D" w:rsidRDefault="00C46247" w:rsidP="00C46247">
      <w:r w:rsidRPr="00DF0C3D">
        <w:t xml:space="preserve">It is therefore recommended that </w:t>
      </w:r>
      <w:r w:rsidR="00133BF2">
        <w:t>the NDIA</w:t>
      </w:r>
      <w:r w:rsidRPr="00DF0C3D">
        <w:t xml:space="preserve"> should explore options to facilitate better access to the pricing arrangements for participants, including through the development of a plain English guide, and to reduce administrative costs for providers by streamlining and automating access to updates to the pricing arrangements and price limits.</w:t>
      </w:r>
    </w:p>
    <w:p w14:paraId="79A7CCC0" w14:textId="77777777" w:rsidR="00C46247" w:rsidRPr="00DF0C3D" w:rsidRDefault="00C46247" w:rsidP="00C46247">
      <w:pPr>
        <w:pStyle w:val="Heading2"/>
      </w:pPr>
      <w:bookmarkStart w:id="100" w:name="_Toc102744294"/>
      <w:bookmarkStart w:id="101" w:name="_Toc106272564"/>
      <w:r w:rsidRPr="00DF0C3D">
        <w:t>Recommendations</w:t>
      </w:r>
      <w:bookmarkEnd w:id="100"/>
      <w:bookmarkEnd w:id="101"/>
    </w:p>
    <w:p w14:paraId="3566D6DD" w14:textId="70FAF1B8" w:rsidR="00C46247" w:rsidRPr="00DF0C3D" w:rsidRDefault="00C46247" w:rsidP="0016491E">
      <w:pPr>
        <w:pStyle w:val="RecHeading"/>
      </w:pPr>
      <w:r w:rsidRPr="00DF0C3D">
        <w:t xml:space="preserve">Recommendation </w:t>
      </w:r>
      <w:r w:rsidR="000358A6" w:rsidRPr="00DF0C3D">
        <w:t>1</w:t>
      </w:r>
    </w:p>
    <w:p w14:paraId="454DB287" w14:textId="66351D8D" w:rsidR="00C46247" w:rsidRPr="00DF0C3D" w:rsidRDefault="00133BF2" w:rsidP="0016491E">
      <w:pPr>
        <w:pStyle w:val="RecText"/>
      </w:pPr>
      <w:r>
        <w:t>The NDIA</w:t>
      </w:r>
      <w:r w:rsidR="00C46247" w:rsidRPr="00DF0C3D">
        <w:t xml:space="preserve"> should maintain its current pricing strategy including the scheduled reduction over the next three years of the Temporary Transformation Payment (TTP) loading to 3.0% on 1 July 2022 and 1.5% on 1 July 2023. The TTP loading should cease to apply from 1 July 2024. </w:t>
      </w:r>
    </w:p>
    <w:p w14:paraId="50C6C181" w14:textId="64750D76" w:rsidR="00C46247" w:rsidRPr="00DF0C3D" w:rsidRDefault="000358A6" w:rsidP="0016491E">
      <w:pPr>
        <w:pStyle w:val="RecHeading"/>
      </w:pPr>
      <w:r w:rsidRPr="00DF0C3D">
        <w:t>Recommendation 2</w:t>
      </w:r>
    </w:p>
    <w:p w14:paraId="73FA513F" w14:textId="1C7B17D4" w:rsidR="00C46247" w:rsidRPr="00DF0C3D" w:rsidRDefault="00133BF2" w:rsidP="0016491E">
      <w:pPr>
        <w:pStyle w:val="RecText"/>
      </w:pPr>
      <w:r>
        <w:t>The NDIA</w:t>
      </w:r>
      <w:r w:rsidR="00C46247" w:rsidRPr="00DF0C3D">
        <w:t>, subject to any specific recommendation arising from the current Annual Pricing Review and any future reviews, should:</w:t>
      </w:r>
    </w:p>
    <w:p w14:paraId="650BC07E" w14:textId="77777777" w:rsidR="00C46247" w:rsidRPr="00DF0C3D" w:rsidRDefault="00C46247" w:rsidP="00BC7726">
      <w:pPr>
        <w:pStyle w:val="RecDotPoint"/>
      </w:pPr>
      <w:r w:rsidRPr="00DF0C3D">
        <w:t>Increase the price limits for supports that are determined by the NDIS Disability Support Worker Cost Model on 1 July each year to reflect any changes in the minimum wages specified in the SCHADS Industry Award following the Fair Work Commission’s Annual Wage Review and any increase in the Superannuation Guarantee Charge,</w:t>
      </w:r>
    </w:p>
    <w:p w14:paraId="0EE47D1D" w14:textId="7148B4ED" w:rsidR="00C46247" w:rsidRPr="00DF0C3D" w:rsidRDefault="00C46247" w:rsidP="00BC7726">
      <w:pPr>
        <w:pStyle w:val="RecDotPoint"/>
      </w:pPr>
      <w:r w:rsidRPr="00DF0C3D">
        <w:t xml:space="preserve">Increase the price limits for Capital supports – Support Categories 2 (Transport), 3 (Consumables), 5 (Assistive Technology) and 6 (Home Modifications and Specialised Disability Accommodation) – on 1 July each year in line with the movement in the Australian Bureau of Statistics (ABS) Consumer Price (All Groups, weighted average of eight capital cities) over the 12 months to the March Quarter </w:t>
      </w:r>
      <w:r w:rsidR="00B219BA" w:rsidRPr="00DF0C3D">
        <w:t xml:space="preserve">immediately </w:t>
      </w:r>
      <w:r w:rsidRPr="00DF0C3D">
        <w:t>preceding the indexation date.</w:t>
      </w:r>
    </w:p>
    <w:p w14:paraId="6EA0851E" w14:textId="3305FCD7" w:rsidR="00C46247" w:rsidRPr="00DF0C3D" w:rsidRDefault="00C46247" w:rsidP="00BC7726">
      <w:pPr>
        <w:pStyle w:val="RecDotPoint"/>
      </w:pPr>
      <w:r w:rsidRPr="00DF0C3D">
        <w:t xml:space="preserve">Increase the price limits for other supports on 1 July each year in line with the weighted movement over the previous twelve months in the ABS Wage Price Index (Australia, total hourly rates of pay excluding bonuses) and the ABS Consumer Price Index (All Groups, weighted average of eight capital cities) over the 12 months to the March Quarter </w:t>
      </w:r>
      <w:r w:rsidR="00B219BA" w:rsidRPr="00DF0C3D">
        <w:t xml:space="preserve">immediately </w:t>
      </w:r>
      <w:r w:rsidRPr="00DF0C3D">
        <w:t>preceding the indexation date (with an 80/20 weighting).</w:t>
      </w:r>
    </w:p>
    <w:p w14:paraId="1F1FC9F5" w14:textId="273334EE" w:rsidR="00C46247" w:rsidRPr="00DF0C3D" w:rsidRDefault="000358A6" w:rsidP="0016491E">
      <w:pPr>
        <w:pStyle w:val="RecHeading"/>
      </w:pPr>
      <w:r w:rsidRPr="00DF0C3D">
        <w:lastRenderedPageBreak/>
        <w:t xml:space="preserve">Recommendation </w:t>
      </w:r>
      <w:r w:rsidR="00C46247" w:rsidRPr="00DF0C3D">
        <w:t>3</w:t>
      </w:r>
    </w:p>
    <w:p w14:paraId="219391CD" w14:textId="06B87462" w:rsidR="00C46247" w:rsidRPr="00DF0C3D" w:rsidRDefault="00133BF2" w:rsidP="0016491E">
      <w:pPr>
        <w:pStyle w:val="RecText"/>
      </w:pPr>
      <w:r>
        <w:t>The NDIA</w:t>
      </w:r>
      <w:r w:rsidR="00C46247" w:rsidRPr="00DF0C3D">
        <w:t xml:space="preserve">, as part of its ongoing role as </w:t>
      </w:r>
      <w:r w:rsidR="00EA541A">
        <w:t>M</w:t>
      </w:r>
      <w:r w:rsidR="00C46247" w:rsidRPr="00DF0C3D">
        <w:t xml:space="preserve">arket </w:t>
      </w:r>
      <w:r w:rsidR="00EA541A">
        <w:t>S</w:t>
      </w:r>
      <w:r w:rsidR="00C46247" w:rsidRPr="00DF0C3D">
        <w:t>teward, should partner with the sector to:</w:t>
      </w:r>
    </w:p>
    <w:p w14:paraId="354D1820" w14:textId="77777777" w:rsidR="00C46247" w:rsidRPr="00DF0C3D" w:rsidRDefault="00C46247" w:rsidP="00BC7726">
      <w:pPr>
        <w:pStyle w:val="RecDotPoint"/>
      </w:pPr>
      <w:r w:rsidRPr="00DF0C3D">
        <w:t>Support an annual financial benchmarking survey to assist providers compare themselves to their peers to identify opportunities for increased efficiency; and</w:t>
      </w:r>
    </w:p>
    <w:p w14:paraId="69A3555F" w14:textId="77777777" w:rsidR="00C46247" w:rsidRPr="00DF0C3D" w:rsidRDefault="00C46247" w:rsidP="00BC7726">
      <w:pPr>
        <w:pStyle w:val="RecDotPoint"/>
      </w:pPr>
      <w:r w:rsidRPr="00DF0C3D">
        <w:t>Address the information asymmetries facing participants, including by regularly publishing, at a regional level and for specific supports, the range of prices that participants are currently paying for the supports that they receive.</w:t>
      </w:r>
    </w:p>
    <w:p w14:paraId="3A0EFDDF" w14:textId="77777777" w:rsidR="00C46247" w:rsidRPr="00DF0C3D" w:rsidRDefault="00C46247" w:rsidP="00BC7726">
      <w:pPr>
        <w:pStyle w:val="RecDotPoint"/>
      </w:pPr>
      <w:r w:rsidRPr="00DF0C3D">
        <w:t>Explore options to encourage or require providers to publish their prices to better inform participant choice. Where providers choose to charge NDIS participants different rates to other clients they should also be open about this.</w:t>
      </w:r>
    </w:p>
    <w:p w14:paraId="6C2E1E1D" w14:textId="501E6189" w:rsidR="00C46247" w:rsidRPr="00DF0C3D" w:rsidRDefault="000358A6" w:rsidP="0016491E">
      <w:pPr>
        <w:pStyle w:val="RecHeading"/>
      </w:pPr>
      <w:r w:rsidRPr="00DF0C3D">
        <w:t xml:space="preserve">Recommendation </w:t>
      </w:r>
      <w:r w:rsidR="00C46247" w:rsidRPr="00DF0C3D">
        <w:t>4</w:t>
      </w:r>
    </w:p>
    <w:p w14:paraId="40463107" w14:textId="5588B1AC" w:rsidR="00C46247" w:rsidRPr="00DF0C3D" w:rsidRDefault="00133BF2" w:rsidP="0016491E">
      <w:pPr>
        <w:pStyle w:val="RecText"/>
      </w:pPr>
      <w:r>
        <w:t>The NDIA</w:t>
      </w:r>
      <w:r w:rsidR="00C46247" w:rsidRPr="00DF0C3D">
        <w:t xml:space="preserve"> should explore options to facilitate better access to the pricing arrangements for participants, including through the development of a plain English guide, and to reduce administrative costs for providers by streamlining and automating access to updates to the pricing arrangements and price limits.</w:t>
      </w:r>
    </w:p>
    <w:p w14:paraId="49B866CD" w14:textId="41E0C9B2" w:rsidR="00B321E1" w:rsidRPr="00DF0C3D" w:rsidRDefault="00B321E1" w:rsidP="00C46247">
      <w:pPr>
        <w:pStyle w:val="Heading5"/>
      </w:pPr>
      <w:r w:rsidRPr="00DF0C3D">
        <w:t>Endnotes</w:t>
      </w:r>
    </w:p>
    <w:p w14:paraId="424CA974" w14:textId="77777777" w:rsidR="00B321E1" w:rsidRPr="00DF0C3D" w:rsidRDefault="00B321E1" w:rsidP="007C394C">
      <w:pPr>
        <w:rPr>
          <w:rFonts w:cs="Arial"/>
        </w:rPr>
        <w:sectPr w:rsidR="00B321E1" w:rsidRPr="00DF0C3D" w:rsidSect="00543119">
          <w:footnotePr>
            <w:numRestart w:val="eachSect"/>
          </w:footnotePr>
          <w:endnotePr>
            <w:numFmt w:val="decimal"/>
            <w:numRestart w:val="eachSect"/>
          </w:endnotePr>
          <w:pgSz w:w="11907" w:h="16839" w:code="9"/>
          <w:pgMar w:top="1418" w:right="1418" w:bottom="1418" w:left="1418" w:header="709" w:footer="709" w:gutter="0"/>
          <w:cols w:space="708"/>
          <w:titlePg/>
          <w:docGrid w:linePitch="360"/>
        </w:sectPr>
      </w:pPr>
    </w:p>
    <w:p w14:paraId="120D9EF6" w14:textId="77777777" w:rsidR="00B321E1" w:rsidRPr="00DF0C3D" w:rsidRDefault="00952462" w:rsidP="00657BD3">
      <w:pPr>
        <w:pStyle w:val="Heading1"/>
      </w:pPr>
      <w:bookmarkStart w:id="102" w:name="_Toc106272565"/>
      <w:r w:rsidRPr="00DF0C3D">
        <w:lastRenderedPageBreak/>
        <w:t>Disability Support Worker Cost Model</w:t>
      </w:r>
      <w:bookmarkEnd w:id="102"/>
    </w:p>
    <w:p w14:paraId="4E29A353" w14:textId="77777777" w:rsidR="00782620" w:rsidRPr="00DF0C3D" w:rsidRDefault="00782620" w:rsidP="00782620">
      <w:r w:rsidRPr="00DF0C3D">
        <w:t xml:space="preserve">This chapter examines the ongoing appropriateness of the methodology and parameters used in the </w:t>
      </w:r>
      <w:r w:rsidRPr="00DF0C3D">
        <w:rPr>
          <w:i/>
        </w:rPr>
        <w:t>NDIS Cost Model for Disability Support Worker</w:t>
      </w:r>
      <w:r w:rsidRPr="00DF0C3D">
        <w:t>, including</w:t>
      </w:r>
      <w:r w:rsidRPr="00DF0C3D">
        <w:rPr>
          <w:i/>
        </w:rPr>
        <w:t xml:space="preserve"> </w:t>
      </w:r>
      <w:r w:rsidRPr="00DF0C3D">
        <w:t>through analysis of the most recent financial benchmarking data, paying particular regard to:</w:t>
      </w:r>
    </w:p>
    <w:p w14:paraId="2E6B76CD" w14:textId="2F632C34" w:rsidR="00782620" w:rsidRPr="00DF0C3D" w:rsidRDefault="00782620" w:rsidP="00782620">
      <w:pPr>
        <w:pStyle w:val="DotPoint"/>
        <w:numPr>
          <w:ilvl w:val="0"/>
          <w:numId w:val="1"/>
        </w:numPr>
      </w:pPr>
      <w:r w:rsidRPr="00DF0C3D">
        <w:t xml:space="preserve">The outcomes of the Fair Work Commission’s 4 yearly review of </w:t>
      </w:r>
      <w:r w:rsidR="00874436" w:rsidRPr="00DF0C3D">
        <w:t>the</w:t>
      </w:r>
      <w:r w:rsidRPr="00DF0C3D">
        <w:t xml:space="preserve"> Social, Community, Home Care and Disability Services (SCHADS) Industry Award 2010.</w:t>
      </w:r>
    </w:p>
    <w:p w14:paraId="6BB97388" w14:textId="76F114E7" w:rsidR="00782620" w:rsidRPr="00DF0C3D" w:rsidRDefault="00782620" w:rsidP="00782620">
      <w:pPr>
        <w:pStyle w:val="DotPoint"/>
        <w:numPr>
          <w:ilvl w:val="0"/>
          <w:numId w:val="1"/>
        </w:numPr>
      </w:pPr>
      <w:r w:rsidRPr="00DF0C3D">
        <w:t>Any additional costs faced by providers as a result of the</w:t>
      </w:r>
      <w:r w:rsidR="001B64C9" w:rsidRPr="00DF0C3D">
        <w:t xml:space="preserve"> COVID-19</w:t>
      </w:r>
      <w:r w:rsidRPr="00DF0C3D">
        <w:t xml:space="preserve"> pandemic.</w:t>
      </w:r>
    </w:p>
    <w:p w14:paraId="4492192C" w14:textId="21CABD85" w:rsidR="00782620" w:rsidRPr="00DF0C3D" w:rsidRDefault="00782620" w:rsidP="00782620">
      <w:pPr>
        <w:pStyle w:val="DotPoint"/>
        <w:numPr>
          <w:ilvl w:val="0"/>
          <w:numId w:val="1"/>
        </w:numPr>
      </w:pPr>
      <w:r w:rsidRPr="00DF0C3D">
        <w:t xml:space="preserve">The costs of registering with the NDIS Quality and Safeguards Commission </w:t>
      </w:r>
      <w:r w:rsidR="00E531E8">
        <w:t xml:space="preserve">(NDIS Commission) </w:t>
      </w:r>
      <w:r w:rsidRPr="00DF0C3D">
        <w:t>and the costs associated with ensuring quality and safety of supports for people with disability.</w:t>
      </w:r>
    </w:p>
    <w:p w14:paraId="23183C36" w14:textId="77777777" w:rsidR="00782620" w:rsidRPr="00DF0C3D" w:rsidRDefault="00782620" w:rsidP="00782620">
      <w:r w:rsidRPr="00DF0C3D">
        <w:t xml:space="preserve">These issues are considered in the remainder of this Chapter. </w:t>
      </w:r>
    </w:p>
    <w:p w14:paraId="73CAB091" w14:textId="40E6F27B" w:rsidR="00782620" w:rsidRPr="00DF0C3D" w:rsidRDefault="00782620" w:rsidP="00782620">
      <w:pPr>
        <w:pStyle w:val="DotPoint"/>
        <w:numPr>
          <w:ilvl w:val="0"/>
          <w:numId w:val="1"/>
        </w:numPr>
      </w:pPr>
      <w:r w:rsidRPr="00DF0C3D">
        <w:t>Section 3.1 provides an overview of the NDIS Disability Support Worker Cost Model.</w:t>
      </w:r>
    </w:p>
    <w:p w14:paraId="76F12C86" w14:textId="2DC10C27" w:rsidR="001B64C9" w:rsidRPr="00DF0C3D" w:rsidRDefault="001B64C9" w:rsidP="00782620">
      <w:pPr>
        <w:pStyle w:val="DotPoint"/>
        <w:numPr>
          <w:ilvl w:val="0"/>
          <w:numId w:val="1"/>
        </w:numPr>
      </w:pPr>
      <w:r w:rsidRPr="00DF0C3D">
        <w:t>Section 3.2 provides an overview of the issues that were raised in the consultations.</w:t>
      </w:r>
    </w:p>
    <w:p w14:paraId="41E4996C" w14:textId="3679F0CA" w:rsidR="00782620" w:rsidRPr="00DF0C3D" w:rsidRDefault="001B64C9" w:rsidP="00782620">
      <w:pPr>
        <w:pStyle w:val="DotPoint"/>
        <w:numPr>
          <w:ilvl w:val="0"/>
          <w:numId w:val="1"/>
        </w:numPr>
      </w:pPr>
      <w:r w:rsidRPr="00DF0C3D">
        <w:t>Section 3.3</w:t>
      </w:r>
      <w:r w:rsidR="00782620" w:rsidRPr="00DF0C3D">
        <w:t xml:space="preserve"> analyses the cost implications </w:t>
      </w:r>
      <w:r w:rsidRPr="00DF0C3D">
        <w:t xml:space="preserve">for providers </w:t>
      </w:r>
      <w:r w:rsidR="00782620" w:rsidRPr="00DF0C3D">
        <w:t>of the changes to the SCHADS industry Award that are due to commence on 1 July 2022.</w:t>
      </w:r>
    </w:p>
    <w:p w14:paraId="79DE89B1" w14:textId="635DC130" w:rsidR="00782620" w:rsidRPr="00DF0C3D" w:rsidRDefault="001B64C9" w:rsidP="00782620">
      <w:pPr>
        <w:pStyle w:val="DotPoint"/>
        <w:numPr>
          <w:ilvl w:val="0"/>
          <w:numId w:val="1"/>
        </w:numPr>
      </w:pPr>
      <w:r w:rsidRPr="00DF0C3D">
        <w:t>Section 3.4</w:t>
      </w:r>
      <w:r w:rsidR="00782620" w:rsidRPr="00DF0C3D">
        <w:t xml:space="preserve"> </w:t>
      </w:r>
      <w:r w:rsidRPr="00DF0C3D">
        <w:t xml:space="preserve">analyses the impact </w:t>
      </w:r>
      <w:r w:rsidR="00782620" w:rsidRPr="00DF0C3D">
        <w:t xml:space="preserve">of the </w:t>
      </w:r>
      <w:r w:rsidRPr="00DF0C3D">
        <w:t xml:space="preserve">COVID-19 </w:t>
      </w:r>
      <w:r w:rsidR="00782620" w:rsidRPr="00DF0C3D">
        <w:t>pandemic</w:t>
      </w:r>
      <w:r w:rsidRPr="00DF0C3D">
        <w:t xml:space="preserve"> on the costs of providers</w:t>
      </w:r>
      <w:r w:rsidR="00782620" w:rsidRPr="00DF0C3D">
        <w:t>.</w:t>
      </w:r>
    </w:p>
    <w:p w14:paraId="7798DCC9" w14:textId="1B05B267" w:rsidR="00782620" w:rsidRPr="00DF0C3D" w:rsidRDefault="001B64C9" w:rsidP="00782620">
      <w:pPr>
        <w:pStyle w:val="DotPoint"/>
        <w:numPr>
          <w:ilvl w:val="0"/>
          <w:numId w:val="1"/>
        </w:numPr>
      </w:pPr>
      <w:r w:rsidRPr="00DF0C3D">
        <w:t>Section 3.5</w:t>
      </w:r>
      <w:r w:rsidR="00782620" w:rsidRPr="00DF0C3D">
        <w:t xml:space="preserve"> examines </w:t>
      </w:r>
      <w:r w:rsidR="000873F4" w:rsidRPr="00DF0C3D">
        <w:t>quality and safeguarding costs.</w:t>
      </w:r>
    </w:p>
    <w:p w14:paraId="695533C0" w14:textId="0F46E47B" w:rsidR="00782620" w:rsidRPr="00DF0C3D" w:rsidRDefault="00782620" w:rsidP="00782620">
      <w:pPr>
        <w:pStyle w:val="DotPoint"/>
        <w:numPr>
          <w:ilvl w:val="0"/>
          <w:numId w:val="1"/>
        </w:numPr>
      </w:pPr>
      <w:r w:rsidRPr="00DF0C3D">
        <w:t>Section 3.</w:t>
      </w:r>
      <w:r w:rsidR="001B64C9" w:rsidRPr="00DF0C3D">
        <w:t>6</w:t>
      </w:r>
      <w:r w:rsidRPr="00DF0C3D">
        <w:t xml:space="preserve"> draws conclusions from the available evidence and recommends some changes to the </w:t>
      </w:r>
      <w:r w:rsidR="000873F4" w:rsidRPr="00DF0C3D">
        <w:t>NDIS Disability Support Worker Cost Model</w:t>
      </w:r>
      <w:r w:rsidRPr="00DF0C3D">
        <w:t xml:space="preserve">. </w:t>
      </w:r>
    </w:p>
    <w:p w14:paraId="04AF2EAF" w14:textId="77777777" w:rsidR="00782620" w:rsidRPr="00DF0C3D" w:rsidRDefault="00782620" w:rsidP="006B4003">
      <w:pPr>
        <w:pStyle w:val="Heading2"/>
      </w:pPr>
      <w:bookmarkStart w:id="103" w:name="_Toc102744297"/>
      <w:bookmarkStart w:id="104" w:name="_Toc102744298"/>
      <w:bookmarkStart w:id="105" w:name="_Toc102744299"/>
      <w:bookmarkStart w:id="106" w:name="_Toc106272566"/>
      <w:bookmarkEnd w:id="103"/>
      <w:bookmarkEnd w:id="104"/>
      <w:bookmarkEnd w:id="105"/>
      <w:r w:rsidRPr="00DF0C3D">
        <w:t>Background</w:t>
      </w:r>
      <w:bookmarkEnd w:id="106"/>
    </w:p>
    <w:p w14:paraId="4F9EB28F" w14:textId="54A808EB" w:rsidR="00782620" w:rsidRPr="00DF0C3D" w:rsidRDefault="00133BF2" w:rsidP="00782620">
      <w:r>
        <w:t>The NDIA</w:t>
      </w:r>
      <w:r w:rsidR="00782620" w:rsidRPr="00DF0C3D">
        <w:t xml:space="preserve"> uses the NDIS Disability Support Worker Cost Model to estimate the costs that a reasonably efficient provider would incur in delivering a billable hour of support. The Cost Model takes account of all of the costs associated with every billable hour, including: base pay; shift loadings; holiday pay; salary on costs; supervision costs; utilisation (non-billable activities); employee allowances; corporate overheads and margin. It uses these estimates to set the price limits of supports that are delivered by Disability Support Workers (DSWs), with price limit set at the level that can be achieved by providers who match the benchmarks. </w:t>
      </w:r>
    </w:p>
    <w:p w14:paraId="163500A0" w14:textId="1FEC6FFE" w:rsidR="00782620" w:rsidRPr="00DF0C3D" w:rsidRDefault="001B64C9" w:rsidP="00782620">
      <w:r w:rsidRPr="00DF0C3D">
        <w:t>Base p</w:t>
      </w:r>
      <w:r w:rsidR="00782620" w:rsidRPr="00DF0C3D">
        <w:t>rice levels are set with reference to the revealed economics of current providers. They are determined by the outcomes achieved by the most efficient (the 25th percentile) of providers. This means that at least 25% of providers in the sector are currently operating at better than this cost benchmark.</w:t>
      </w:r>
      <w:r w:rsidR="00782620" w:rsidRPr="00DF0C3D">
        <w:rPr>
          <w:rStyle w:val="EndnoteReference"/>
        </w:rPr>
        <w:endnoteReference w:id="37"/>
      </w:r>
      <w:r w:rsidR="00782620" w:rsidRPr="00DF0C3D">
        <w:t xml:space="preserve"> </w:t>
      </w:r>
      <w:r w:rsidR="00133BF2">
        <w:t>The NDIA</w:t>
      </w:r>
      <w:r w:rsidR="00782620" w:rsidRPr="00DF0C3D">
        <w:t xml:space="preserve"> considers that these benchmarks therefore represent reasonable targets for providers to aim for in the delivery of their services. </w:t>
      </w:r>
    </w:p>
    <w:p w14:paraId="0A65CA74" w14:textId="77777777" w:rsidR="00782620" w:rsidRPr="00DF0C3D" w:rsidRDefault="00782620" w:rsidP="00782620">
      <w:pPr>
        <w:pStyle w:val="Heading3"/>
      </w:pPr>
      <w:bookmarkStart w:id="107" w:name="_Toc44506366"/>
      <w:bookmarkStart w:id="108" w:name="_Toc44511371"/>
      <w:bookmarkStart w:id="109" w:name="_Toc44511742"/>
      <w:bookmarkStart w:id="110" w:name="_Toc91063491"/>
      <w:bookmarkEnd w:id="107"/>
      <w:bookmarkEnd w:id="108"/>
      <w:bookmarkEnd w:id="109"/>
      <w:r w:rsidRPr="00DF0C3D">
        <w:t>Applicable Industrial Award</w:t>
      </w:r>
      <w:bookmarkEnd w:id="110"/>
    </w:p>
    <w:p w14:paraId="7E146CD3" w14:textId="701DE493" w:rsidR="00782620" w:rsidRPr="00DF0C3D" w:rsidRDefault="00782620" w:rsidP="00782620">
      <w:pPr>
        <w:keepNext/>
      </w:pPr>
      <w:r w:rsidRPr="00DF0C3D">
        <w:t xml:space="preserve">The national award for DSWs is the </w:t>
      </w:r>
      <w:bookmarkStart w:id="111" w:name="_Ref18506169"/>
      <w:r w:rsidRPr="00DF0C3D">
        <w:rPr>
          <w:i/>
        </w:rPr>
        <w:t xml:space="preserve">Social, Community, Home Care and Disability Services Industry Award 2010 </w:t>
      </w:r>
      <w:r w:rsidRPr="00DF0C3D">
        <w:t>(SCHADS Industry Award).</w:t>
      </w:r>
      <w:r w:rsidRPr="00DF0C3D">
        <w:rPr>
          <w:rStyle w:val="EndnoteReference"/>
        </w:rPr>
        <w:endnoteReference w:id="38"/>
      </w:r>
      <w:r w:rsidRPr="00DF0C3D">
        <w:t xml:space="preserve"> </w:t>
      </w:r>
      <w:r w:rsidR="00133BF2">
        <w:t>The NDIA</w:t>
      </w:r>
      <w:r w:rsidRPr="00DF0C3D">
        <w:t xml:space="preserve"> recognises that some DSWs are employed under Enterprise Bargaining Agreements (EBAs). However, these EBAs have to </w:t>
      </w:r>
      <w:r w:rsidRPr="00DF0C3D">
        <w:lastRenderedPageBreak/>
        <w:t xml:space="preserve">leave the worker no worse off overall than they would be under the relevant Award. Any additional benefits offered by EBAs over the Award have been agreed to by providers and are often offset by productivity gains. </w:t>
      </w:r>
      <w:r w:rsidR="00133BF2">
        <w:t>The NDIA</w:t>
      </w:r>
      <w:r w:rsidRPr="00DF0C3D">
        <w:t xml:space="preserve"> therefore considers the conditions set out in the SCHADS Industry Award to be the appropriate foundation for the Cost Model.</w:t>
      </w:r>
    </w:p>
    <w:p w14:paraId="709FCCB1" w14:textId="77777777" w:rsidR="00782620" w:rsidRPr="00DF0C3D" w:rsidRDefault="00782620" w:rsidP="00782620">
      <w:pPr>
        <w:pStyle w:val="Heading3"/>
      </w:pPr>
      <w:bookmarkStart w:id="112" w:name="_Toc91063492"/>
      <w:r w:rsidRPr="00DF0C3D">
        <w:t>Base Pay</w:t>
      </w:r>
      <w:bookmarkEnd w:id="111"/>
      <w:bookmarkEnd w:id="112"/>
    </w:p>
    <w:p w14:paraId="6E59A44D" w14:textId="3DD348E7" w:rsidR="00782620" w:rsidRPr="00DF0C3D" w:rsidRDefault="00133BF2" w:rsidP="00782620">
      <w:r>
        <w:t>The NDIA</w:t>
      </w:r>
      <w:r w:rsidR="00782620" w:rsidRPr="00DF0C3D">
        <w:t xml:space="preserve"> recognises that providers have to employ DSWs with different skill levels and levels of experience to meet the different needs of participants. The Cost Model therefore has different sets of cost assumptions for four types of workers (DSW Level A, DSW Level B, DSW Level C and DSW Level D).</w:t>
      </w:r>
      <w:r w:rsidR="00BB1F42" w:rsidRPr="00DF0C3D">
        <w:t xml:space="preserve"> </w:t>
      </w:r>
      <w:r w:rsidR="00782620" w:rsidRPr="00DF0C3D">
        <w:fldChar w:fldCharType="begin"/>
      </w:r>
      <w:r w:rsidR="00782620" w:rsidRPr="00DF0C3D">
        <w:instrText xml:space="preserve"> REF _Ref16507557 \h  \* MERGEFORMAT </w:instrText>
      </w:r>
      <w:r w:rsidR="00782620" w:rsidRPr="00DF0C3D">
        <w:fldChar w:fldCharType="separate"/>
      </w:r>
      <w:r w:rsidR="0015299C" w:rsidRPr="00DF0C3D">
        <w:t xml:space="preserve">Table </w:t>
      </w:r>
      <w:r w:rsidR="0015299C">
        <w:rPr>
          <w:noProof/>
        </w:rPr>
        <w:t>1</w:t>
      </w:r>
      <w:r w:rsidR="00782620" w:rsidRPr="00DF0C3D">
        <w:fldChar w:fldCharType="end"/>
      </w:r>
      <w:r w:rsidR="00782620" w:rsidRPr="00DF0C3D">
        <w:t xml:space="preserve"> sets out the Cost Model’s assumptions with respect to the base pay of DSWs.</w:t>
      </w:r>
      <w:r w:rsidR="00782620" w:rsidRPr="00DF0C3D">
        <w:rPr>
          <w:rStyle w:val="EndnoteReference"/>
        </w:rPr>
        <w:endnoteReference w:id="39"/>
      </w:r>
    </w:p>
    <w:p w14:paraId="00011736" w14:textId="65F3DD55" w:rsidR="00782620" w:rsidRPr="00DF0C3D" w:rsidRDefault="00782620" w:rsidP="00782620">
      <w:pPr>
        <w:pStyle w:val="Caption"/>
        <w:keepNext w:val="0"/>
      </w:pPr>
      <w:bookmarkStart w:id="113" w:name="_Ref16507557"/>
      <w:bookmarkStart w:id="114" w:name="_Toc17059298"/>
      <w:r w:rsidRPr="00DF0C3D">
        <w:t xml:space="preserve">Table </w:t>
      </w:r>
      <w:r w:rsidR="002B459B">
        <w:fldChar w:fldCharType="begin"/>
      </w:r>
      <w:r w:rsidR="002B459B">
        <w:instrText xml:space="preserve"> SEQ Table \* ARABIC </w:instrText>
      </w:r>
      <w:r w:rsidR="002B459B">
        <w:fldChar w:fldCharType="separate"/>
      </w:r>
      <w:r w:rsidR="0015299C">
        <w:rPr>
          <w:noProof/>
        </w:rPr>
        <w:t>1</w:t>
      </w:r>
      <w:r w:rsidR="002B459B">
        <w:rPr>
          <w:noProof/>
        </w:rPr>
        <w:fldChar w:fldCharType="end"/>
      </w:r>
      <w:bookmarkEnd w:id="113"/>
      <w:r w:rsidRPr="00DF0C3D">
        <w:t xml:space="preserve">: </w:t>
      </w:r>
      <w:bookmarkEnd w:id="114"/>
      <w:r w:rsidRPr="00DF0C3D">
        <w:t>Assumed SCHADS Classifications and Pay Rates, 1 July 2021</w:t>
      </w:r>
    </w:p>
    <w:tbl>
      <w:tblPr>
        <w:tblStyle w:val="GridTable4-Accent12"/>
        <w:tblW w:w="5000" w:type="pct"/>
        <w:tblInd w:w="0" w:type="dxa"/>
        <w:tblLook w:val="0420" w:firstRow="1" w:lastRow="0" w:firstColumn="0" w:lastColumn="0" w:noHBand="0" w:noVBand="1"/>
        <w:tblCaption w:val="Assumed SCHADS Classifications and Pay Rates, 1 July 2021"/>
        <w:tblDescription w:val="A table showing levels of disability support worker, their SCHADS classifications and Award hourly rates. Rates increase with levels."/>
      </w:tblPr>
      <w:tblGrid>
        <w:gridCol w:w="2702"/>
        <w:gridCol w:w="3641"/>
        <w:gridCol w:w="2718"/>
      </w:tblGrid>
      <w:tr w:rsidR="00782620" w:rsidRPr="00DF0C3D" w14:paraId="48C037C0"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1491" w:type="pct"/>
            <w:hideMark/>
          </w:tcPr>
          <w:p w14:paraId="44E42232" w14:textId="77777777" w:rsidR="00782620" w:rsidRPr="00DF0C3D" w:rsidRDefault="00782620" w:rsidP="00704845">
            <w:r w:rsidRPr="00DF0C3D">
              <w:t>DSW Level</w:t>
            </w:r>
          </w:p>
        </w:tc>
        <w:tc>
          <w:tcPr>
            <w:tcW w:w="2009" w:type="pct"/>
            <w:hideMark/>
          </w:tcPr>
          <w:p w14:paraId="7F00BF1D" w14:textId="77777777" w:rsidR="00782620" w:rsidRPr="00DF0C3D" w:rsidRDefault="00782620" w:rsidP="00704845">
            <w:pPr>
              <w:spacing w:line="240" w:lineRule="atLeast"/>
              <w:jc w:val="center"/>
              <w:rPr>
                <w:sz w:val="18"/>
                <w:szCs w:val="18"/>
                <w:lang w:eastAsia="en-US"/>
              </w:rPr>
            </w:pPr>
            <w:r w:rsidRPr="00DF0C3D">
              <w:rPr>
                <w:sz w:val="18"/>
                <w:szCs w:val="18"/>
              </w:rPr>
              <w:t>Assumed SCHADS Classification</w:t>
            </w:r>
          </w:p>
        </w:tc>
        <w:tc>
          <w:tcPr>
            <w:tcW w:w="1500" w:type="pct"/>
            <w:hideMark/>
          </w:tcPr>
          <w:p w14:paraId="5AB0B943" w14:textId="77777777" w:rsidR="00782620" w:rsidRPr="00DF0C3D" w:rsidRDefault="00782620" w:rsidP="00704845">
            <w:pPr>
              <w:spacing w:line="240" w:lineRule="atLeast"/>
              <w:jc w:val="center"/>
              <w:rPr>
                <w:b w:val="0"/>
                <w:bCs w:val="0"/>
                <w:sz w:val="18"/>
                <w:szCs w:val="18"/>
                <w:lang w:eastAsia="en-AU"/>
              </w:rPr>
            </w:pPr>
            <w:r w:rsidRPr="00DF0C3D">
              <w:rPr>
                <w:sz w:val="18"/>
                <w:szCs w:val="18"/>
              </w:rPr>
              <w:t>Award Hourly Rate</w:t>
            </w:r>
          </w:p>
        </w:tc>
      </w:tr>
      <w:tr w:rsidR="00782620" w:rsidRPr="00DF0C3D" w14:paraId="6C619DCD"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1491" w:type="pct"/>
            <w:hideMark/>
          </w:tcPr>
          <w:p w14:paraId="1127969F" w14:textId="77777777" w:rsidR="00782620" w:rsidRPr="00DF0C3D" w:rsidRDefault="00782620" w:rsidP="00704845">
            <w:pPr>
              <w:spacing w:line="240" w:lineRule="atLeast"/>
              <w:rPr>
                <w:sz w:val="18"/>
                <w:szCs w:val="18"/>
                <w:lang w:eastAsia="en-US"/>
              </w:rPr>
            </w:pPr>
            <w:r w:rsidRPr="00DF0C3D">
              <w:rPr>
                <w:sz w:val="18"/>
                <w:szCs w:val="18"/>
              </w:rPr>
              <w:t>DSW Level A</w:t>
            </w:r>
          </w:p>
        </w:tc>
        <w:tc>
          <w:tcPr>
            <w:tcW w:w="2009" w:type="pct"/>
            <w:noWrap/>
            <w:hideMark/>
          </w:tcPr>
          <w:p w14:paraId="36CA0B62" w14:textId="77777777" w:rsidR="00782620" w:rsidRPr="00DF0C3D" w:rsidRDefault="00782620" w:rsidP="00704845">
            <w:pPr>
              <w:spacing w:line="240" w:lineRule="atLeast"/>
              <w:jc w:val="center"/>
              <w:rPr>
                <w:sz w:val="18"/>
                <w:szCs w:val="18"/>
              </w:rPr>
            </w:pPr>
            <w:r w:rsidRPr="00DF0C3D">
              <w:rPr>
                <w:sz w:val="18"/>
                <w:szCs w:val="18"/>
              </w:rPr>
              <w:t>2.3</w:t>
            </w:r>
          </w:p>
        </w:tc>
        <w:tc>
          <w:tcPr>
            <w:tcW w:w="1500" w:type="pct"/>
            <w:hideMark/>
          </w:tcPr>
          <w:p w14:paraId="00237C3B" w14:textId="77777777" w:rsidR="00782620" w:rsidRPr="00DF0C3D" w:rsidRDefault="00782620" w:rsidP="00704845">
            <w:pPr>
              <w:spacing w:line="240" w:lineRule="atLeast"/>
              <w:jc w:val="center"/>
              <w:rPr>
                <w:bCs/>
                <w:color w:val="000000"/>
                <w:sz w:val="18"/>
                <w:szCs w:val="18"/>
                <w:lang w:eastAsia="en-AU"/>
              </w:rPr>
            </w:pPr>
            <w:r w:rsidRPr="00DF0C3D">
              <w:rPr>
                <w:sz w:val="18"/>
                <w:szCs w:val="18"/>
              </w:rPr>
              <w:t>$30.94</w:t>
            </w:r>
          </w:p>
        </w:tc>
      </w:tr>
      <w:tr w:rsidR="00782620" w:rsidRPr="00DF0C3D" w14:paraId="1FF7F2C0" w14:textId="77777777" w:rsidTr="00704845">
        <w:trPr>
          <w:trHeight w:val="300"/>
        </w:trPr>
        <w:tc>
          <w:tcPr>
            <w:tcW w:w="1491" w:type="pct"/>
            <w:hideMark/>
          </w:tcPr>
          <w:p w14:paraId="77EFAE6B" w14:textId="77777777" w:rsidR="00782620" w:rsidRPr="00DF0C3D" w:rsidRDefault="00782620" w:rsidP="00704845">
            <w:pPr>
              <w:spacing w:line="240" w:lineRule="atLeast"/>
              <w:rPr>
                <w:sz w:val="18"/>
                <w:szCs w:val="18"/>
                <w:lang w:eastAsia="en-US"/>
              </w:rPr>
            </w:pPr>
            <w:r w:rsidRPr="00DF0C3D">
              <w:rPr>
                <w:sz w:val="18"/>
                <w:szCs w:val="18"/>
              </w:rPr>
              <w:t>DSW Level B</w:t>
            </w:r>
          </w:p>
        </w:tc>
        <w:tc>
          <w:tcPr>
            <w:tcW w:w="2009" w:type="pct"/>
            <w:noWrap/>
            <w:hideMark/>
          </w:tcPr>
          <w:p w14:paraId="41032B25" w14:textId="77777777" w:rsidR="00782620" w:rsidRPr="00DF0C3D" w:rsidRDefault="00782620" w:rsidP="00704845">
            <w:pPr>
              <w:spacing w:line="240" w:lineRule="atLeast"/>
              <w:jc w:val="center"/>
              <w:rPr>
                <w:sz w:val="18"/>
                <w:szCs w:val="18"/>
              </w:rPr>
            </w:pPr>
            <w:r w:rsidRPr="00DF0C3D">
              <w:rPr>
                <w:sz w:val="18"/>
                <w:szCs w:val="18"/>
              </w:rPr>
              <w:t>2.4/3.1</w:t>
            </w:r>
          </w:p>
        </w:tc>
        <w:tc>
          <w:tcPr>
            <w:tcW w:w="1500" w:type="pct"/>
            <w:hideMark/>
          </w:tcPr>
          <w:p w14:paraId="319AF00D" w14:textId="77777777" w:rsidR="00782620" w:rsidRPr="00DF0C3D" w:rsidRDefault="00782620" w:rsidP="00704845">
            <w:pPr>
              <w:spacing w:line="240" w:lineRule="atLeast"/>
              <w:jc w:val="center"/>
              <w:rPr>
                <w:bCs/>
                <w:color w:val="000000"/>
                <w:sz w:val="18"/>
                <w:szCs w:val="18"/>
                <w:lang w:eastAsia="en-AU"/>
              </w:rPr>
            </w:pPr>
            <w:r w:rsidRPr="00DF0C3D">
              <w:rPr>
                <w:sz w:val="18"/>
                <w:szCs w:val="18"/>
              </w:rPr>
              <w:t>$32.16</w:t>
            </w:r>
          </w:p>
        </w:tc>
      </w:tr>
      <w:tr w:rsidR="00782620" w:rsidRPr="00DF0C3D" w14:paraId="76193AE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1491" w:type="pct"/>
            <w:hideMark/>
          </w:tcPr>
          <w:p w14:paraId="062862EE" w14:textId="77777777" w:rsidR="00782620" w:rsidRPr="00DF0C3D" w:rsidRDefault="00782620" w:rsidP="00704845">
            <w:pPr>
              <w:spacing w:line="240" w:lineRule="atLeast"/>
              <w:rPr>
                <w:sz w:val="18"/>
                <w:szCs w:val="18"/>
                <w:lang w:eastAsia="en-US"/>
              </w:rPr>
            </w:pPr>
            <w:r w:rsidRPr="00DF0C3D">
              <w:rPr>
                <w:sz w:val="18"/>
                <w:szCs w:val="18"/>
              </w:rPr>
              <w:t>DSW Level C</w:t>
            </w:r>
          </w:p>
        </w:tc>
        <w:tc>
          <w:tcPr>
            <w:tcW w:w="2009" w:type="pct"/>
            <w:noWrap/>
            <w:hideMark/>
          </w:tcPr>
          <w:p w14:paraId="5667FA42" w14:textId="77777777" w:rsidR="00782620" w:rsidRPr="00DF0C3D" w:rsidRDefault="00782620" w:rsidP="00704845">
            <w:pPr>
              <w:spacing w:line="240" w:lineRule="atLeast"/>
              <w:jc w:val="center"/>
              <w:rPr>
                <w:sz w:val="18"/>
                <w:szCs w:val="18"/>
              </w:rPr>
            </w:pPr>
            <w:r w:rsidRPr="00DF0C3D">
              <w:rPr>
                <w:sz w:val="18"/>
                <w:szCs w:val="18"/>
              </w:rPr>
              <w:t>3.2</w:t>
            </w:r>
          </w:p>
        </w:tc>
        <w:tc>
          <w:tcPr>
            <w:tcW w:w="1500" w:type="pct"/>
            <w:hideMark/>
          </w:tcPr>
          <w:p w14:paraId="6DF89FD9" w14:textId="77777777" w:rsidR="00782620" w:rsidRPr="00DF0C3D" w:rsidRDefault="00782620" w:rsidP="00704845">
            <w:pPr>
              <w:spacing w:line="240" w:lineRule="atLeast"/>
              <w:jc w:val="center"/>
              <w:rPr>
                <w:bCs/>
                <w:color w:val="000000"/>
                <w:sz w:val="18"/>
                <w:szCs w:val="18"/>
                <w:lang w:eastAsia="en-AU"/>
              </w:rPr>
            </w:pPr>
            <w:r w:rsidRPr="00DF0C3D">
              <w:rPr>
                <w:sz w:val="18"/>
                <w:szCs w:val="18"/>
              </w:rPr>
              <w:t>$33.48</w:t>
            </w:r>
          </w:p>
        </w:tc>
      </w:tr>
      <w:tr w:rsidR="00782620" w:rsidRPr="00DF0C3D" w14:paraId="7AE6ED5C" w14:textId="77777777" w:rsidTr="00704845">
        <w:trPr>
          <w:trHeight w:val="300"/>
        </w:trPr>
        <w:tc>
          <w:tcPr>
            <w:tcW w:w="1491" w:type="pct"/>
            <w:hideMark/>
          </w:tcPr>
          <w:p w14:paraId="40F64993" w14:textId="77777777" w:rsidR="00782620" w:rsidRPr="00DF0C3D" w:rsidRDefault="00782620" w:rsidP="00704845">
            <w:pPr>
              <w:spacing w:line="240" w:lineRule="atLeast"/>
              <w:rPr>
                <w:sz w:val="18"/>
                <w:szCs w:val="18"/>
                <w:lang w:eastAsia="en-US"/>
              </w:rPr>
            </w:pPr>
            <w:r w:rsidRPr="00DF0C3D">
              <w:rPr>
                <w:sz w:val="18"/>
                <w:szCs w:val="18"/>
              </w:rPr>
              <w:t>DSW Level D</w:t>
            </w:r>
          </w:p>
        </w:tc>
        <w:tc>
          <w:tcPr>
            <w:tcW w:w="2009" w:type="pct"/>
            <w:noWrap/>
            <w:hideMark/>
          </w:tcPr>
          <w:p w14:paraId="43715E26" w14:textId="77777777" w:rsidR="00782620" w:rsidRPr="00DF0C3D" w:rsidRDefault="00782620" w:rsidP="00704845">
            <w:pPr>
              <w:spacing w:line="240" w:lineRule="atLeast"/>
              <w:jc w:val="center"/>
              <w:rPr>
                <w:sz w:val="18"/>
                <w:szCs w:val="18"/>
              </w:rPr>
            </w:pPr>
            <w:r w:rsidRPr="00DF0C3D">
              <w:rPr>
                <w:sz w:val="18"/>
                <w:szCs w:val="18"/>
              </w:rPr>
              <w:t>4.4</w:t>
            </w:r>
          </w:p>
        </w:tc>
        <w:tc>
          <w:tcPr>
            <w:tcW w:w="1500" w:type="pct"/>
            <w:hideMark/>
          </w:tcPr>
          <w:p w14:paraId="6F35B829" w14:textId="77777777" w:rsidR="00782620" w:rsidRPr="00DF0C3D" w:rsidRDefault="00782620" w:rsidP="00704845">
            <w:pPr>
              <w:spacing w:line="240" w:lineRule="atLeast"/>
              <w:jc w:val="center"/>
              <w:rPr>
                <w:sz w:val="18"/>
                <w:szCs w:val="18"/>
              </w:rPr>
            </w:pPr>
            <w:r w:rsidRPr="00DF0C3D">
              <w:rPr>
                <w:sz w:val="18"/>
                <w:szCs w:val="18"/>
              </w:rPr>
              <w:t>$40.39</w:t>
            </w:r>
          </w:p>
        </w:tc>
      </w:tr>
    </w:tbl>
    <w:p w14:paraId="082CD4FE" w14:textId="2AE0B22D" w:rsidR="00782620" w:rsidRPr="00DF0C3D" w:rsidRDefault="00782620" w:rsidP="00782620">
      <w:pPr>
        <w:pStyle w:val="Heading3"/>
        <w:rPr>
          <w:rFonts w:asciiTheme="minorHAnsi" w:hAnsiTheme="minorHAnsi"/>
          <w:sz w:val="26"/>
          <w:szCs w:val="26"/>
          <w:lang w:eastAsia="en-US"/>
        </w:rPr>
      </w:pPr>
      <w:bookmarkStart w:id="115" w:name="_Toc91063493"/>
      <w:r w:rsidRPr="00DF0C3D">
        <w:t>Shift Loadings</w:t>
      </w:r>
      <w:bookmarkEnd w:id="115"/>
    </w:p>
    <w:p w14:paraId="3AF3BD69" w14:textId="24C931F4" w:rsidR="00782620" w:rsidRPr="00DF0C3D" w:rsidRDefault="00782620" w:rsidP="00782620">
      <w:r w:rsidRPr="00DF0C3D">
        <w:fldChar w:fldCharType="begin"/>
      </w:r>
      <w:r w:rsidRPr="00DF0C3D">
        <w:instrText xml:space="preserve"> REF _Ref19024282 \h  \* MERGEFORMAT </w:instrText>
      </w:r>
      <w:r w:rsidRPr="00DF0C3D">
        <w:fldChar w:fldCharType="separate"/>
      </w:r>
      <w:r w:rsidR="0015299C" w:rsidRPr="00DF0C3D">
        <w:t xml:space="preserve">Table </w:t>
      </w:r>
      <w:r w:rsidR="0015299C">
        <w:rPr>
          <w:noProof/>
        </w:rPr>
        <w:t>2</w:t>
      </w:r>
      <w:r w:rsidRPr="00DF0C3D">
        <w:fldChar w:fldCharType="end"/>
      </w:r>
      <w:r w:rsidRPr="00DF0C3D">
        <w:t xml:space="preserve"> sets out the Cost Model’s assumptions with respect to shift loadings. These assumptions are based on the SCHADS Industry Award.</w:t>
      </w:r>
      <w:r w:rsidRPr="00DF0C3D">
        <w:rPr>
          <w:rStyle w:val="EndnoteReference"/>
        </w:rPr>
        <w:endnoteReference w:id="40"/>
      </w:r>
      <w:r w:rsidRPr="00DF0C3D">
        <w:t xml:space="preserve"> </w:t>
      </w:r>
    </w:p>
    <w:p w14:paraId="33B63445" w14:textId="345812D5" w:rsidR="00782620" w:rsidRPr="00DF0C3D" w:rsidRDefault="00782620" w:rsidP="00782620">
      <w:pPr>
        <w:pStyle w:val="Caption"/>
      </w:pPr>
      <w:bookmarkStart w:id="116" w:name="_Ref19024282"/>
      <w:r w:rsidRPr="00DF0C3D">
        <w:t xml:space="preserve">Table </w:t>
      </w:r>
      <w:r w:rsidR="002B459B">
        <w:fldChar w:fldCharType="begin"/>
      </w:r>
      <w:r w:rsidR="002B459B">
        <w:instrText xml:space="preserve"> SEQ Table \* ARABIC </w:instrText>
      </w:r>
      <w:r w:rsidR="002B459B">
        <w:fldChar w:fldCharType="separate"/>
      </w:r>
      <w:r w:rsidR="0015299C">
        <w:rPr>
          <w:noProof/>
        </w:rPr>
        <w:t>2</w:t>
      </w:r>
      <w:r w:rsidR="002B459B">
        <w:rPr>
          <w:noProof/>
        </w:rPr>
        <w:fldChar w:fldCharType="end"/>
      </w:r>
      <w:bookmarkEnd w:id="116"/>
      <w:r w:rsidRPr="00DF0C3D">
        <w:t xml:space="preserve">: </w:t>
      </w:r>
      <w:bookmarkStart w:id="117" w:name="_Ref19024272"/>
      <w:r w:rsidRPr="00DF0C3D">
        <w:t>Shift Loadings</w:t>
      </w:r>
      <w:bookmarkEnd w:id="117"/>
      <w:r w:rsidRPr="00DF0C3D">
        <w:t>, 1 July 2021</w:t>
      </w:r>
    </w:p>
    <w:tbl>
      <w:tblPr>
        <w:tblStyle w:val="GridTable4-Accent12"/>
        <w:tblW w:w="5000" w:type="pct"/>
        <w:tblInd w:w="0" w:type="dxa"/>
        <w:tblLook w:val="0420" w:firstRow="1" w:lastRow="0" w:firstColumn="0" w:lastColumn="0" w:noHBand="0" w:noVBand="1"/>
        <w:tblCaption w:val="Shift Loadings, 1 July 2021"/>
        <w:tblDescription w:val="A table showing shift loadings for disability workers.  Loadings are low for evenings and nights, and high for Sundays and public holidays. Loadings are higher for casuals than permanents."/>
      </w:tblPr>
      <w:tblGrid>
        <w:gridCol w:w="3021"/>
        <w:gridCol w:w="3021"/>
        <w:gridCol w:w="3019"/>
      </w:tblGrid>
      <w:tr w:rsidR="00782620" w:rsidRPr="00DF0C3D" w14:paraId="75229067"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1667" w:type="pct"/>
            <w:hideMark/>
          </w:tcPr>
          <w:p w14:paraId="70000DB6" w14:textId="77777777" w:rsidR="00782620" w:rsidRPr="00DF0C3D" w:rsidRDefault="00782620" w:rsidP="00704845">
            <w:pPr>
              <w:spacing w:line="240" w:lineRule="atLeast"/>
              <w:rPr>
                <w:rFonts w:ascii="Calibri" w:hAnsi="Calibri" w:cs="Calibri"/>
                <w:sz w:val="18"/>
                <w:szCs w:val="18"/>
              </w:rPr>
            </w:pPr>
            <w:r w:rsidRPr="00DF0C3D">
              <w:rPr>
                <w:sz w:val="18"/>
                <w:szCs w:val="18"/>
              </w:rPr>
              <w:t>Shift</w:t>
            </w:r>
          </w:p>
        </w:tc>
        <w:tc>
          <w:tcPr>
            <w:tcW w:w="1667" w:type="pct"/>
            <w:hideMark/>
          </w:tcPr>
          <w:p w14:paraId="4D1AE65E" w14:textId="77777777" w:rsidR="00782620" w:rsidRPr="00DF0C3D" w:rsidRDefault="00782620" w:rsidP="00704845">
            <w:pPr>
              <w:spacing w:line="240" w:lineRule="atLeast"/>
              <w:jc w:val="center"/>
              <w:rPr>
                <w:rFonts w:asciiTheme="minorHAnsi" w:hAnsiTheme="minorHAnsi"/>
                <w:sz w:val="18"/>
                <w:szCs w:val="18"/>
              </w:rPr>
            </w:pPr>
            <w:r w:rsidRPr="00DF0C3D">
              <w:rPr>
                <w:sz w:val="18"/>
                <w:szCs w:val="18"/>
              </w:rPr>
              <w:t xml:space="preserve"> Permanent Loading </w:t>
            </w:r>
          </w:p>
        </w:tc>
        <w:tc>
          <w:tcPr>
            <w:tcW w:w="1667" w:type="pct"/>
            <w:hideMark/>
          </w:tcPr>
          <w:p w14:paraId="1C0489AE" w14:textId="77777777" w:rsidR="00782620" w:rsidRPr="00DF0C3D" w:rsidRDefault="00782620" w:rsidP="00704845">
            <w:pPr>
              <w:spacing w:line="240" w:lineRule="atLeast"/>
              <w:jc w:val="center"/>
              <w:rPr>
                <w:b w:val="0"/>
                <w:bCs w:val="0"/>
                <w:sz w:val="18"/>
                <w:szCs w:val="18"/>
                <w:lang w:eastAsia="en-AU"/>
              </w:rPr>
            </w:pPr>
            <w:r w:rsidRPr="00DF0C3D">
              <w:rPr>
                <w:sz w:val="18"/>
                <w:szCs w:val="18"/>
              </w:rPr>
              <w:t xml:space="preserve">Casual Loading </w:t>
            </w:r>
          </w:p>
        </w:tc>
      </w:tr>
      <w:tr w:rsidR="00782620" w:rsidRPr="00DF0C3D" w14:paraId="05979387"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1667" w:type="pct"/>
            <w:hideMark/>
          </w:tcPr>
          <w:p w14:paraId="4A0AC876" w14:textId="77777777" w:rsidR="00782620" w:rsidRPr="00DF0C3D" w:rsidRDefault="00782620" w:rsidP="00704845">
            <w:pPr>
              <w:spacing w:line="240" w:lineRule="atLeast"/>
              <w:rPr>
                <w:sz w:val="18"/>
                <w:szCs w:val="18"/>
                <w:lang w:eastAsia="en-US"/>
              </w:rPr>
            </w:pPr>
            <w:r w:rsidRPr="00DF0C3D">
              <w:rPr>
                <w:sz w:val="18"/>
                <w:szCs w:val="18"/>
              </w:rPr>
              <w:t>Weekday</w:t>
            </w:r>
          </w:p>
        </w:tc>
        <w:tc>
          <w:tcPr>
            <w:tcW w:w="1667" w:type="pct"/>
            <w:noWrap/>
            <w:hideMark/>
          </w:tcPr>
          <w:p w14:paraId="1AB93940" w14:textId="77777777" w:rsidR="00782620" w:rsidRPr="00DF0C3D" w:rsidRDefault="00782620" w:rsidP="00704845">
            <w:pPr>
              <w:spacing w:line="240" w:lineRule="atLeast"/>
              <w:jc w:val="center"/>
              <w:rPr>
                <w:sz w:val="18"/>
                <w:szCs w:val="18"/>
              </w:rPr>
            </w:pPr>
            <w:r w:rsidRPr="00DF0C3D">
              <w:rPr>
                <w:sz w:val="18"/>
                <w:szCs w:val="18"/>
              </w:rPr>
              <w:t>0.0%</w:t>
            </w:r>
          </w:p>
        </w:tc>
        <w:tc>
          <w:tcPr>
            <w:tcW w:w="1667" w:type="pct"/>
            <w:hideMark/>
          </w:tcPr>
          <w:p w14:paraId="4ED612AF" w14:textId="77777777" w:rsidR="00782620" w:rsidRPr="00DF0C3D" w:rsidRDefault="00782620" w:rsidP="00704845">
            <w:pPr>
              <w:spacing w:line="240" w:lineRule="atLeast"/>
              <w:jc w:val="center"/>
              <w:rPr>
                <w:bCs/>
                <w:color w:val="000000"/>
                <w:sz w:val="18"/>
                <w:szCs w:val="18"/>
                <w:lang w:eastAsia="en-AU"/>
              </w:rPr>
            </w:pPr>
            <w:r w:rsidRPr="00DF0C3D">
              <w:rPr>
                <w:sz w:val="18"/>
                <w:szCs w:val="18"/>
              </w:rPr>
              <w:t>25.0%</w:t>
            </w:r>
          </w:p>
        </w:tc>
      </w:tr>
      <w:tr w:rsidR="00782620" w:rsidRPr="00DF0C3D" w14:paraId="18C26B88" w14:textId="77777777" w:rsidTr="00704845">
        <w:trPr>
          <w:trHeight w:val="300"/>
        </w:trPr>
        <w:tc>
          <w:tcPr>
            <w:tcW w:w="1667" w:type="pct"/>
            <w:hideMark/>
          </w:tcPr>
          <w:p w14:paraId="23034E41" w14:textId="77777777" w:rsidR="00782620" w:rsidRPr="00DF0C3D" w:rsidRDefault="00782620" w:rsidP="00704845">
            <w:pPr>
              <w:spacing w:line="240" w:lineRule="atLeast"/>
              <w:rPr>
                <w:sz w:val="18"/>
                <w:szCs w:val="18"/>
                <w:lang w:eastAsia="en-US"/>
              </w:rPr>
            </w:pPr>
            <w:r w:rsidRPr="00DF0C3D">
              <w:rPr>
                <w:sz w:val="18"/>
                <w:szCs w:val="18"/>
              </w:rPr>
              <w:t>Saturday</w:t>
            </w:r>
          </w:p>
        </w:tc>
        <w:tc>
          <w:tcPr>
            <w:tcW w:w="1667" w:type="pct"/>
            <w:noWrap/>
            <w:hideMark/>
          </w:tcPr>
          <w:p w14:paraId="50DDCD88" w14:textId="77777777" w:rsidR="00782620" w:rsidRPr="00DF0C3D" w:rsidRDefault="00782620" w:rsidP="00704845">
            <w:pPr>
              <w:spacing w:line="240" w:lineRule="atLeast"/>
              <w:jc w:val="center"/>
              <w:rPr>
                <w:sz w:val="18"/>
                <w:szCs w:val="18"/>
              </w:rPr>
            </w:pPr>
            <w:r w:rsidRPr="00DF0C3D">
              <w:rPr>
                <w:sz w:val="18"/>
                <w:szCs w:val="18"/>
              </w:rPr>
              <w:t>50.0%</w:t>
            </w:r>
          </w:p>
        </w:tc>
        <w:tc>
          <w:tcPr>
            <w:tcW w:w="1667" w:type="pct"/>
            <w:hideMark/>
          </w:tcPr>
          <w:p w14:paraId="6822C3E7" w14:textId="77777777" w:rsidR="00782620" w:rsidRPr="00DF0C3D" w:rsidRDefault="00782620" w:rsidP="00704845">
            <w:pPr>
              <w:spacing w:line="240" w:lineRule="atLeast"/>
              <w:jc w:val="center"/>
              <w:rPr>
                <w:bCs/>
                <w:color w:val="000000"/>
                <w:sz w:val="18"/>
                <w:szCs w:val="18"/>
                <w:lang w:eastAsia="en-AU"/>
              </w:rPr>
            </w:pPr>
            <w:r w:rsidRPr="00DF0C3D">
              <w:rPr>
                <w:sz w:val="18"/>
                <w:szCs w:val="18"/>
              </w:rPr>
              <w:t>75.0%</w:t>
            </w:r>
          </w:p>
        </w:tc>
      </w:tr>
      <w:tr w:rsidR="00782620" w:rsidRPr="00DF0C3D" w14:paraId="5F2C96A5"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1667" w:type="pct"/>
            <w:hideMark/>
          </w:tcPr>
          <w:p w14:paraId="75A4087C" w14:textId="77777777" w:rsidR="00782620" w:rsidRPr="00DF0C3D" w:rsidRDefault="00782620" w:rsidP="00704845">
            <w:pPr>
              <w:spacing w:line="240" w:lineRule="atLeast"/>
              <w:rPr>
                <w:sz w:val="18"/>
                <w:szCs w:val="18"/>
                <w:lang w:eastAsia="en-US"/>
              </w:rPr>
            </w:pPr>
            <w:r w:rsidRPr="00DF0C3D">
              <w:rPr>
                <w:sz w:val="18"/>
                <w:szCs w:val="18"/>
              </w:rPr>
              <w:t>Sunday</w:t>
            </w:r>
          </w:p>
        </w:tc>
        <w:tc>
          <w:tcPr>
            <w:tcW w:w="1667" w:type="pct"/>
            <w:noWrap/>
            <w:hideMark/>
          </w:tcPr>
          <w:p w14:paraId="30E67336" w14:textId="77777777" w:rsidR="00782620" w:rsidRPr="00DF0C3D" w:rsidRDefault="00782620" w:rsidP="00704845">
            <w:pPr>
              <w:spacing w:line="240" w:lineRule="atLeast"/>
              <w:jc w:val="center"/>
              <w:rPr>
                <w:sz w:val="18"/>
                <w:szCs w:val="18"/>
              </w:rPr>
            </w:pPr>
            <w:r w:rsidRPr="00DF0C3D">
              <w:rPr>
                <w:sz w:val="18"/>
                <w:szCs w:val="18"/>
              </w:rPr>
              <w:t>100.0%</w:t>
            </w:r>
          </w:p>
        </w:tc>
        <w:tc>
          <w:tcPr>
            <w:tcW w:w="1667" w:type="pct"/>
            <w:hideMark/>
          </w:tcPr>
          <w:p w14:paraId="13DEA354" w14:textId="77777777" w:rsidR="00782620" w:rsidRPr="00DF0C3D" w:rsidRDefault="00782620" w:rsidP="00704845">
            <w:pPr>
              <w:spacing w:line="240" w:lineRule="atLeast"/>
              <w:jc w:val="center"/>
              <w:rPr>
                <w:bCs/>
                <w:color w:val="000000"/>
                <w:sz w:val="18"/>
                <w:szCs w:val="18"/>
                <w:lang w:eastAsia="en-AU"/>
              </w:rPr>
            </w:pPr>
            <w:r w:rsidRPr="00DF0C3D">
              <w:rPr>
                <w:sz w:val="18"/>
                <w:szCs w:val="18"/>
              </w:rPr>
              <w:t>125.0%</w:t>
            </w:r>
          </w:p>
        </w:tc>
      </w:tr>
      <w:tr w:rsidR="00782620" w:rsidRPr="00DF0C3D" w14:paraId="25E2F1B5" w14:textId="77777777" w:rsidTr="00704845">
        <w:trPr>
          <w:trHeight w:val="300"/>
        </w:trPr>
        <w:tc>
          <w:tcPr>
            <w:tcW w:w="1667" w:type="pct"/>
            <w:hideMark/>
          </w:tcPr>
          <w:p w14:paraId="4C9C1C92" w14:textId="77777777" w:rsidR="00782620" w:rsidRPr="00DF0C3D" w:rsidRDefault="00782620" w:rsidP="00704845">
            <w:pPr>
              <w:spacing w:line="240" w:lineRule="atLeast"/>
              <w:rPr>
                <w:sz w:val="18"/>
                <w:szCs w:val="18"/>
                <w:lang w:eastAsia="en-US"/>
              </w:rPr>
            </w:pPr>
            <w:r w:rsidRPr="00DF0C3D">
              <w:rPr>
                <w:sz w:val="18"/>
                <w:szCs w:val="18"/>
              </w:rPr>
              <w:t>Public Holiday</w:t>
            </w:r>
          </w:p>
        </w:tc>
        <w:tc>
          <w:tcPr>
            <w:tcW w:w="1667" w:type="pct"/>
            <w:noWrap/>
            <w:hideMark/>
          </w:tcPr>
          <w:p w14:paraId="1C00E4B5" w14:textId="77777777" w:rsidR="00782620" w:rsidRPr="00DF0C3D" w:rsidRDefault="00782620" w:rsidP="00704845">
            <w:pPr>
              <w:spacing w:line="240" w:lineRule="atLeast"/>
              <w:jc w:val="center"/>
              <w:rPr>
                <w:sz w:val="18"/>
                <w:szCs w:val="18"/>
              </w:rPr>
            </w:pPr>
            <w:r w:rsidRPr="00DF0C3D">
              <w:rPr>
                <w:sz w:val="18"/>
                <w:szCs w:val="18"/>
              </w:rPr>
              <w:t>150.0%</w:t>
            </w:r>
          </w:p>
        </w:tc>
        <w:tc>
          <w:tcPr>
            <w:tcW w:w="1667" w:type="pct"/>
            <w:hideMark/>
          </w:tcPr>
          <w:p w14:paraId="6952BB29" w14:textId="77777777" w:rsidR="00782620" w:rsidRPr="00DF0C3D" w:rsidRDefault="00782620" w:rsidP="00704845">
            <w:pPr>
              <w:spacing w:line="240" w:lineRule="atLeast"/>
              <w:jc w:val="center"/>
              <w:rPr>
                <w:sz w:val="18"/>
                <w:szCs w:val="18"/>
              </w:rPr>
            </w:pPr>
            <w:r w:rsidRPr="00DF0C3D">
              <w:rPr>
                <w:sz w:val="18"/>
                <w:szCs w:val="18"/>
              </w:rPr>
              <w:t>175.0%</w:t>
            </w:r>
          </w:p>
        </w:tc>
      </w:tr>
      <w:tr w:rsidR="00782620" w:rsidRPr="00DF0C3D" w14:paraId="710B9FD0"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1667" w:type="pct"/>
            <w:hideMark/>
          </w:tcPr>
          <w:p w14:paraId="0E5F701E" w14:textId="77777777" w:rsidR="00782620" w:rsidRPr="00DF0C3D" w:rsidRDefault="00782620" w:rsidP="00704845">
            <w:pPr>
              <w:spacing w:line="240" w:lineRule="atLeast"/>
              <w:rPr>
                <w:sz w:val="18"/>
                <w:szCs w:val="18"/>
              </w:rPr>
            </w:pPr>
            <w:r w:rsidRPr="00DF0C3D">
              <w:rPr>
                <w:sz w:val="18"/>
                <w:szCs w:val="18"/>
              </w:rPr>
              <w:t>Evening Shift</w:t>
            </w:r>
          </w:p>
        </w:tc>
        <w:tc>
          <w:tcPr>
            <w:tcW w:w="1667" w:type="pct"/>
            <w:noWrap/>
            <w:hideMark/>
          </w:tcPr>
          <w:p w14:paraId="7E5CEDAF" w14:textId="77777777" w:rsidR="00782620" w:rsidRPr="00DF0C3D" w:rsidRDefault="00782620" w:rsidP="00704845">
            <w:pPr>
              <w:spacing w:line="240" w:lineRule="atLeast"/>
              <w:jc w:val="center"/>
              <w:rPr>
                <w:sz w:val="18"/>
                <w:szCs w:val="18"/>
              </w:rPr>
            </w:pPr>
            <w:r w:rsidRPr="00DF0C3D">
              <w:rPr>
                <w:sz w:val="18"/>
                <w:szCs w:val="18"/>
              </w:rPr>
              <w:t>12.5%</w:t>
            </w:r>
          </w:p>
        </w:tc>
        <w:tc>
          <w:tcPr>
            <w:tcW w:w="1667" w:type="pct"/>
            <w:hideMark/>
          </w:tcPr>
          <w:p w14:paraId="4E175B05" w14:textId="77777777" w:rsidR="00782620" w:rsidRPr="00DF0C3D" w:rsidRDefault="00782620" w:rsidP="00704845">
            <w:pPr>
              <w:spacing w:line="240" w:lineRule="atLeast"/>
              <w:jc w:val="center"/>
              <w:rPr>
                <w:sz w:val="18"/>
                <w:szCs w:val="18"/>
              </w:rPr>
            </w:pPr>
            <w:r w:rsidRPr="00DF0C3D">
              <w:rPr>
                <w:sz w:val="18"/>
                <w:szCs w:val="18"/>
              </w:rPr>
              <w:t>37.5%</w:t>
            </w:r>
          </w:p>
        </w:tc>
      </w:tr>
      <w:tr w:rsidR="00782620" w:rsidRPr="00DF0C3D" w14:paraId="36915277" w14:textId="77777777" w:rsidTr="00704845">
        <w:trPr>
          <w:trHeight w:val="300"/>
        </w:trPr>
        <w:tc>
          <w:tcPr>
            <w:tcW w:w="1667" w:type="pct"/>
            <w:hideMark/>
          </w:tcPr>
          <w:p w14:paraId="65FED5F6" w14:textId="77777777" w:rsidR="00782620" w:rsidRPr="00DF0C3D" w:rsidRDefault="00782620" w:rsidP="00704845">
            <w:pPr>
              <w:spacing w:line="240" w:lineRule="atLeast"/>
              <w:rPr>
                <w:sz w:val="18"/>
                <w:szCs w:val="18"/>
              </w:rPr>
            </w:pPr>
            <w:r w:rsidRPr="00DF0C3D">
              <w:rPr>
                <w:sz w:val="18"/>
                <w:szCs w:val="18"/>
              </w:rPr>
              <w:t>Night Shift</w:t>
            </w:r>
          </w:p>
        </w:tc>
        <w:tc>
          <w:tcPr>
            <w:tcW w:w="1667" w:type="pct"/>
            <w:noWrap/>
            <w:hideMark/>
          </w:tcPr>
          <w:p w14:paraId="7C6331AE" w14:textId="77777777" w:rsidR="00782620" w:rsidRPr="00DF0C3D" w:rsidRDefault="00782620" w:rsidP="00704845">
            <w:pPr>
              <w:spacing w:line="240" w:lineRule="atLeast"/>
              <w:jc w:val="center"/>
              <w:rPr>
                <w:sz w:val="18"/>
                <w:szCs w:val="18"/>
              </w:rPr>
            </w:pPr>
            <w:r w:rsidRPr="00DF0C3D">
              <w:rPr>
                <w:sz w:val="18"/>
                <w:szCs w:val="18"/>
              </w:rPr>
              <w:t>15.0%</w:t>
            </w:r>
          </w:p>
        </w:tc>
        <w:tc>
          <w:tcPr>
            <w:tcW w:w="1667" w:type="pct"/>
            <w:hideMark/>
          </w:tcPr>
          <w:p w14:paraId="0475CEF5" w14:textId="77777777" w:rsidR="00782620" w:rsidRPr="00DF0C3D" w:rsidRDefault="00782620" w:rsidP="00704845">
            <w:pPr>
              <w:spacing w:line="240" w:lineRule="atLeast"/>
              <w:jc w:val="center"/>
              <w:rPr>
                <w:sz w:val="18"/>
                <w:szCs w:val="18"/>
              </w:rPr>
            </w:pPr>
            <w:r w:rsidRPr="00DF0C3D">
              <w:rPr>
                <w:sz w:val="18"/>
                <w:szCs w:val="18"/>
              </w:rPr>
              <w:t>40.0%</w:t>
            </w:r>
          </w:p>
        </w:tc>
      </w:tr>
    </w:tbl>
    <w:p w14:paraId="00156152" w14:textId="4A414898" w:rsidR="00782620" w:rsidRPr="00DF0C3D" w:rsidRDefault="00782620" w:rsidP="00782620">
      <w:pPr>
        <w:pStyle w:val="Heading3"/>
        <w:rPr>
          <w:rFonts w:asciiTheme="minorHAnsi" w:hAnsiTheme="minorHAnsi"/>
          <w:sz w:val="26"/>
          <w:szCs w:val="26"/>
          <w:lang w:eastAsia="en-US"/>
        </w:rPr>
      </w:pPr>
      <w:bookmarkStart w:id="118" w:name="_Toc91063494"/>
      <w:r w:rsidRPr="00DF0C3D">
        <w:t>Days Worked Versus Days Paid</w:t>
      </w:r>
      <w:bookmarkEnd w:id="118"/>
    </w:p>
    <w:p w14:paraId="4F434235" w14:textId="77777777" w:rsidR="00782620" w:rsidRPr="00DF0C3D" w:rsidRDefault="00782620" w:rsidP="00782620">
      <w:r w:rsidRPr="00DF0C3D">
        <w:t>The Cost Model recognises that under the SCHADS Industry Award a permanent worker’s ordinary hours of work will be 38 hours per week</w:t>
      </w:r>
      <w:r w:rsidRPr="00DF0C3D">
        <w:rPr>
          <w:rStyle w:val="EndnoteReference"/>
        </w:rPr>
        <w:endnoteReference w:id="41"/>
      </w:r>
      <w:r w:rsidRPr="00DF0C3D">
        <w:t>, and that they will be available to work on 220 days a year, because under the National Employment Standards</w:t>
      </w:r>
      <w:r w:rsidRPr="00DF0C3D">
        <w:rPr>
          <w:rStyle w:val="EndnoteReference"/>
        </w:rPr>
        <w:endnoteReference w:id="42"/>
      </w:r>
      <w:r w:rsidRPr="00DF0C3D">
        <w:t xml:space="preserve"> they must be paid for:</w:t>
      </w:r>
    </w:p>
    <w:p w14:paraId="624FC6AB" w14:textId="77777777" w:rsidR="00782620" w:rsidRPr="00DF0C3D" w:rsidRDefault="00782620" w:rsidP="00A924A5">
      <w:pPr>
        <w:numPr>
          <w:ilvl w:val="0"/>
          <w:numId w:val="19"/>
        </w:numPr>
      </w:pPr>
      <w:r w:rsidRPr="00DF0C3D">
        <w:t>20 days of annual leave;</w:t>
      </w:r>
      <w:r w:rsidRPr="00DF0C3D">
        <w:rPr>
          <w:rStyle w:val="EndnoteReference"/>
        </w:rPr>
        <w:endnoteReference w:id="43"/>
      </w:r>
    </w:p>
    <w:p w14:paraId="29856650" w14:textId="77777777" w:rsidR="00782620" w:rsidRPr="00DF0C3D" w:rsidRDefault="00782620" w:rsidP="00A924A5">
      <w:pPr>
        <w:numPr>
          <w:ilvl w:val="0"/>
          <w:numId w:val="19"/>
        </w:numPr>
      </w:pPr>
      <w:r w:rsidRPr="00DF0C3D">
        <w:t>10 days of public holidays;</w:t>
      </w:r>
      <w:r w:rsidRPr="00DF0C3D">
        <w:rPr>
          <w:rStyle w:val="EndnoteReference"/>
        </w:rPr>
        <w:endnoteReference w:id="44"/>
      </w:r>
      <w:r w:rsidRPr="00DF0C3D">
        <w:t xml:space="preserve"> and</w:t>
      </w:r>
    </w:p>
    <w:p w14:paraId="7DB2DCE1" w14:textId="77777777" w:rsidR="00782620" w:rsidRPr="00DF0C3D" w:rsidRDefault="00782620" w:rsidP="00A924A5">
      <w:pPr>
        <w:numPr>
          <w:ilvl w:val="0"/>
          <w:numId w:val="20"/>
        </w:numPr>
      </w:pPr>
      <w:r w:rsidRPr="00DF0C3D">
        <w:t>Up to 10 days of personal leave.</w:t>
      </w:r>
      <w:r w:rsidRPr="00DF0C3D">
        <w:rPr>
          <w:rStyle w:val="EndnoteReference"/>
        </w:rPr>
        <w:endnoteReference w:id="45"/>
      </w:r>
    </w:p>
    <w:p w14:paraId="2B02864A" w14:textId="4BF34A9C" w:rsidR="00782620" w:rsidRPr="00DF0C3D" w:rsidRDefault="00782620" w:rsidP="00782620">
      <w:pPr>
        <w:rPr>
          <w:rFonts w:cstheme="minorHAnsi"/>
          <w:bCs/>
          <w:sz w:val="18"/>
          <w:szCs w:val="18"/>
        </w:rPr>
      </w:pPr>
      <w:r w:rsidRPr="00DF0C3D">
        <w:t>The Cost Model recognises that providers need to accrue the revenue to meet the costs of these leave accruals during the billable hours of the DSW.</w:t>
      </w:r>
      <w:r w:rsidR="001B64C9" w:rsidRPr="00DF0C3D">
        <w:t xml:space="preserve"> </w:t>
      </w:r>
      <w:r w:rsidRPr="00DF0C3D">
        <w:t>The Cost Model also recognises that workers accrue Long Service Leave entitlements when they work and that again providers need to accrue the revenue to meet the costs of this leave accrual during the billable hours of the DSW. The Cost Model assumes that workers accrue 4</w:t>
      </w:r>
      <w:r w:rsidRPr="00DF0C3D">
        <w:rPr>
          <w:rFonts w:cstheme="minorHAnsi"/>
        </w:rPr>
        <w:t>⅓</w:t>
      </w:r>
      <w:r w:rsidRPr="00DF0C3D">
        <w:t xml:space="preserve"> days of long </w:t>
      </w:r>
      <w:r w:rsidRPr="00DF0C3D">
        <w:lastRenderedPageBreak/>
        <w:t>service leave each year.</w:t>
      </w:r>
      <w:r w:rsidRPr="00DF0C3D">
        <w:rPr>
          <w:rStyle w:val="EndnoteReference"/>
          <w:rFonts w:cstheme="minorHAnsi"/>
        </w:rPr>
        <w:endnoteReference w:id="46"/>
      </w:r>
      <w:r w:rsidR="007663A8">
        <w:t xml:space="preserve"> </w:t>
      </w:r>
      <w:r w:rsidRPr="00DF0C3D">
        <w:t>In line with the SCHADS Industry Award, the Cost Model also provides a 17.5% loading for annual leave to compensate workers for the shifts they would have otherwise taken.</w:t>
      </w:r>
      <w:r w:rsidRPr="00DF0C3D">
        <w:rPr>
          <w:rStyle w:val="EndnoteReference"/>
        </w:rPr>
        <w:endnoteReference w:id="47"/>
      </w:r>
    </w:p>
    <w:p w14:paraId="1AE685B3" w14:textId="03F6FFAE" w:rsidR="00782620" w:rsidRPr="00DF0C3D" w:rsidRDefault="00782620" w:rsidP="00782620">
      <w:pPr>
        <w:pStyle w:val="Caption"/>
        <w:rPr>
          <w:sz w:val="20"/>
          <w:szCs w:val="20"/>
        </w:rPr>
      </w:pPr>
      <w:bookmarkStart w:id="119" w:name="_Ref19024580"/>
      <w:r w:rsidRPr="00DF0C3D">
        <w:t xml:space="preserve">Table </w:t>
      </w:r>
      <w:r w:rsidR="002B459B">
        <w:fldChar w:fldCharType="begin"/>
      </w:r>
      <w:r w:rsidR="002B459B">
        <w:instrText xml:space="preserve"> SEQ Table \* ARABIC </w:instrText>
      </w:r>
      <w:r w:rsidR="002B459B">
        <w:fldChar w:fldCharType="separate"/>
      </w:r>
      <w:r w:rsidR="0015299C">
        <w:rPr>
          <w:noProof/>
        </w:rPr>
        <w:t>3</w:t>
      </w:r>
      <w:r w:rsidR="002B459B">
        <w:rPr>
          <w:noProof/>
        </w:rPr>
        <w:fldChar w:fldCharType="end"/>
      </w:r>
      <w:bookmarkEnd w:id="119"/>
      <w:r w:rsidRPr="00DF0C3D">
        <w:t>: Impact of Leave on the Cost per Worked Hour of a Permanent DSW</w:t>
      </w:r>
    </w:p>
    <w:tbl>
      <w:tblPr>
        <w:tblStyle w:val="GridTable4-Accent12"/>
        <w:tblW w:w="5000" w:type="pct"/>
        <w:tblInd w:w="0" w:type="dxa"/>
        <w:tblLook w:val="0420" w:firstRow="1" w:lastRow="0" w:firstColumn="0" w:lastColumn="0" w:noHBand="0" w:noVBand="1"/>
        <w:tblCaption w:val="Impact of Leave on the Cost per Worked Hour of a Permanent DSW"/>
        <w:tblDescription w:val="A table showing how different types of leave affect the costs of employing different levels of disability workers."/>
      </w:tblPr>
      <w:tblGrid>
        <w:gridCol w:w="4981"/>
        <w:gridCol w:w="999"/>
        <w:gridCol w:w="997"/>
        <w:gridCol w:w="997"/>
        <w:gridCol w:w="1087"/>
      </w:tblGrid>
      <w:tr w:rsidR="00782620" w:rsidRPr="00DF0C3D" w14:paraId="7A5924B8"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748" w:type="pct"/>
            <w:hideMark/>
          </w:tcPr>
          <w:p w14:paraId="18A3DC14" w14:textId="77777777" w:rsidR="00782620" w:rsidRPr="00DF0C3D" w:rsidRDefault="00782620" w:rsidP="00704845">
            <w:r w:rsidRPr="00DF0C3D">
              <w:t>Parameters</w:t>
            </w:r>
          </w:p>
        </w:tc>
        <w:tc>
          <w:tcPr>
            <w:tcW w:w="551" w:type="pct"/>
            <w:hideMark/>
          </w:tcPr>
          <w:p w14:paraId="613E99A5"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A</w:t>
            </w:r>
          </w:p>
        </w:tc>
        <w:tc>
          <w:tcPr>
            <w:tcW w:w="550" w:type="pct"/>
            <w:hideMark/>
          </w:tcPr>
          <w:p w14:paraId="3999397D" w14:textId="77777777" w:rsidR="00782620" w:rsidRPr="00DF0C3D" w:rsidRDefault="00782620" w:rsidP="00704845">
            <w:pPr>
              <w:spacing w:line="240" w:lineRule="atLeast"/>
              <w:jc w:val="center"/>
              <w:rPr>
                <w:rFonts w:cstheme="minorHAnsi"/>
                <w:b w:val="0"/>
                <w:bCs w:val="0"/>
                <w:sz w:val="18"/>
                <w:szCs w:val="18"/>
                <w:lang w:eastAsia="en-AU"/>
              </w:rPr>
            </w:pPr>
            <w:r w:rsidRPr="00DF0C3D">
              <w:rPr>
                <w:rFonts w:cstheme="minorHAnsi"/>
                <w:sz w:val="18"/>
                <w:szCs w:val="18"/>
              </w:rPr>
              <w:t>DSW B</w:t>
            </w:r>
          </w:p>
        </w:tc>
        <w:tc>
          <w:tcPr>
            <w:tcW w:w="550" w:type="pct"/>
            <w:hideMark/>
          </w:tcPr>
          <w:p w14:paraId="463F557D"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C</w:t>
            </w:r>
          </w:p>
        </w:tc>
        <w:tc>
          <w:tcPr>
            <w:tcW w:w="600" w:type="pct"/>
            <w:hideMark/>
          </w:tcPr>
          <w:p w14:paraId="06BF7787"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DSW D</w:t>
            </w:r>
          </w:p>
        </w:tc>
      </w:tr>
      <w:tr w:rsidR="00782620" w:rsidRPr="00DF0C3D" w14:paraId="666ECB16"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48E2AD44"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Standard Hourly Rate</w:t>
            </w:r>
          </w:p>
        </w:tc>
        <w:tc>
          <w:tcPr>
            <w:tcW w:w="551" w:type="pct"/>
            <w:noWrap/>
            <w:hideMark/>
          </w:tcPr>
          <w:p w14:paraId="3B1DDE73"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$30.94</w:t>
            </w:r>
          </w:p>
        </w:tc>
        <w:tc>
          <w:tcPr>
            <w:tcW w:w="550" w:type="pct"/>
            <w:hideMark/>
          </w:tcPr>
          <w:p w14:paraId="03EBA5F7" w14:textId="77777777" w:rsidR="00782620" w:rsidRPr="00DF0C3D" w:rsidRDefault="00782620" w:rsidP="00704845">
            <w:pPr>
              <w:keepNext/>
              <w:spacing w:line="240" w:lineRule="atLeast"/>
              <w:jc w:val="center"/>
              <w:rPr>
                <w:rFonts w:cstheme="minorHAnsi"/>
                <w:b/>
                <w:bCs/>
                <w:color w:val="000000"/>
                <w:sz w:val="18"/>
                <w:szCs w:val="18"/>
                <w:lang w:eastAsia="en-AU"/>
              </w:rPr>
            </w:pPr>
            <w:r w:rsidRPr="00DF0C3D">
              <w:rPr>
                <w:rFonts w:cstheme="minorHAnsi"/>
                <w:b/>
                <w:sz w:val="18"/>
                <w:szCs w:val="18"/>
              </w:rPr>
              <w:t xml:space="preserve"> $32.16 </w:t>
            </w:r>
          </w:p>
        </w:tc>
        <w:tc>
          <w:tcPr>
            <w:tcW w:w="550" w:type="pct"/>
            <w:hideMark/>
          </w:tcPr>
          <w:p w14:paraId="024AB373" w14:textId="77777777" w:rsidR="00782620" w:rsidRPr="00DF0C3D" w:rsidRDefault="00782620" w:rsidP="00704845">
            <w:pPr>
              <w:keepNext/>
              <w:spacing w:line="240" w:lineRule="atLeast"/>
              <w:jc w:val="center"/>
              <w:rPr>
                <w:rFonts w:cstheme="minorHAnsi"/>
                <w:b/>
                <w:sz w:val="18"/>
                <w:szCs w:val="18"/>
                <w:lang w:eastAsia="en-US"/>
              </w:rPr>
            </w:pPr>
            <w:r w:rsidRPr="00DF0C3D">
              <w:rPr>
                <w:rFonts w:cstheme="minorHAnsi"/>
                <w:b/>
                <w:sz w:val="18"/>
                <w:szCs w:val="18"/>
              </w:rPr>
              <w:t>$33.48</w:t>
            </w:r>
          </w:p>
        </w:tc>
        <w:tc>
          <w:tcPr>
            <w:tcW w:w="600" w:type="pct"/>
            <w:hideMark/>
          </w:tcPr>
          <w:p w14:paraId="06D2F788"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$40.39</w:t>
            </w:r>
          </w:p>
        </w:tc>
      </w:tr>
      <w:tr w:rsidR="00782620" w:rsidRPr="00DF0C3D" w14:paraId="0FE00E96" w14:textId="77777777" w:rsidTr="00704845">
        <w:trPr>
          <w:trHeight w:val="300"/>
        </w:trPr>
        <w:tc>
          <w:tcPr>
            <w:tcW w:w="2748" w:type="pct"/>
            <w:hideMark/>
          </w:tcPr>
          <w:p w14:paraId="4372020B"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Allowance for Annual leave</w:t>
            </w:r>
          </w:p>
        </w:tc>
        <w:tc>
          <w:tcPr>
            <w:tcW w:w="551" w:type="pct"/>
            <w:noWrap/>
            <w:hideMark/>
          </w:tcPr>
          <w:p w14:paraId="07C5429B" w14:textId="77777777" w:rsidR="00782620" w:rsidRPr="00DF0C3D" w:rsidRDefault="00782620" w:rsidP="00704845">
            <w:pPr>
              <w:rPr>
                <w:rFonts w:cstheme="minorHAnsi"/>
                <w:sz w:val="18"/>
                <w:szCs w:val="18"/>
              </w:rPr>
            </w:pPr>
          </w:p>
        </w:tc>
        <w:tc>
          <w:tcPr>
            <w:tcW w:w="550" w:type="pct"/>
          </w:tcPr>
          <w:p w14:paraId="3598E949" w14:textId="77777777" w:rsidR="00782620" w:rsidRPr="00DF0C3D" w:rsidRDefault="00782620" w:rsidP="00704845">
            <w:pPr>
              <w:keepNext/>
              <w:spacing w:line="240" w:lineRule="atLeast"/>
              <w:jc w:val="center"/>
              <w:rPr>
                <w:rFonts w:cstheme="minorHAnsi"/>
                <w:bCs/>
                <w:color w:val="000000"/>
                <w:sz w:val="18"/>
                <w:szCs w:val="18"/>
                <w:lang w:eastAsia="en-AU"/>
              </w:rPr>
            </w:pPr>
          </w:p>
        </w:tc>
        <w:tc>
          <w:tcPr>
            <w:tcW w:w="550" w:type="pct"/>
          </w:tcPr>
          <w:p w14:paraId="463A591B" w14:textId="77777777" w:rsidR="00782620" w:rsidRPr="00DF0C3D" w:rsidRDefault="00782620" w:rsidP="00704845">
            <w:pPr>
              <w:keepNext/>
              <w:spacing w:line="240" w:lineRule="atLeast"/>
              <w:jc w:val="center"/>
              <w:rPr>
                <w:rFonts w:cstheme="minorHAnsi"/>
                <w:b/>
                <w:sz w:val="18"/>
                <w:szCs w:val="18"/>
                <w:lang w:eastAsia="en-US"/>
              </w:rPr>
            </w:pPr>
          </w:p>
        </w:tc>
        <w:tc>
          <w:tcPr>
            <w:tcW w:w="600" w:type="pct"/>
          </w:tcPr>
          <w:p w14:paraId="47793481" w14:textId="77777777" w:rsidR="00782620" w:rsidRPr="00DF0C3D" w:rsidRDefault="00782620" w:rsidP="00704845">
            <w:pPr>
              <w:keepNext/>
              <w:spacing w:line="240" w:lineRule="atLeast"/>
              <w:jc w:val="center"/>
              <w:rPr>
                <w:rFonts w:cstheme="minorHAnsi"/>
                <w:b/>
                <w:sz w:val="18"/>
                <w:szCs w:val="18"/>
              </w:rPr>
            </w:pPr>
          </w:p>
        </w:tc>
      </w:tr>
      <w:tr w:rsidR="00782620" w:rsidRPr="00DF0C3D" w14:paraId="01684BA1"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219C3C2D"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a. No. hours leave accrued in a year (hours/year)</w:t>
            </w:r>
          </w:p>
        </w:tc>
        <w:tc>
          <w:tcPr>
            <w:tcW w:w="551" w:type="pct"/>
            <w:noWrap/>
            <w:hideMark/>
          </w:tcPr>
          <w:p w14:paraId="01BD6038"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152</w:t>
            </w:r>
          </w:p>
        </w:tc>
        <w:tc>
          <w:tcPr>
            <w:tcW w:w="550" w:type="pct"/>
            <w:hideMark/>
          </w:tcPr>
          <w:p w14:paraId="5920FDF6" w14:textId="77777777" w:rsidR="00782620" w:rsidRPr="00DF0C3D" w:rsidRDefault="00782620" w:rsidP="00704845">
            <w:pPr>
              <w:keepNext/>
              <w:spacing w:line="240" w:lineRule="atLeast"/>
              <w:jc w:val="center"/>
              <w:rPr>
                <w:rFonts w:cstheme="minorHAnsi"/>
                <w:bCs/>
                <w:color w:val="000000"/>
                <w:sz w:val="18"/>
                <w:szCs w:val="18"/>
                <w:lang w:eastAsia="en-AU"/>
              </w:rPr>
            </w:pPr>
            <w:r w:rsidRPr="00DF0C3D">
              <w:rPr>
                <w:rFonts w:cstheme="minorHAnsi"/>
                <w:sz w:val="18"/>
                <w:szCs w:val="18"/>
              </w:rPr>
              <w:t>152</w:t>
            </w:r>
          </w:p>
        </w:tc>
        <w:tc>
          <w:tcPr>
            <w:tcW w:w="550" w:type="pct"/>
            <w:hideMark/>
          </w:tcPr>
          <w:p w14:paraId="61BBBA5B" w14:textId="77777777" w:rsidR="00782620" w:rsidRPr="00DF0C3D" w:rsidRDefault="00782620" w:rsidP="00704845">
            <w:pPr>
              <w:keepNext/>
              <w:spacing w:line="240" w:lineRule="atLeast"/>
              <w:jc w:val="center"/>
              <w:rPr>
                <w:rFonts w:cstheme="minorHAnsi"/>
                <w:bCs/>
                <w:color w:val="000000"/>
                <w:sz w:val="18"/>
                <w:szCs w:val="18"/>
                <w:lang w:eastAsia="en-AU"/>
              </w:rPr>
            </w:pPr>
            <w:r w:rsidRPr="00DF0C3D">
              <w:rPr>
                <w:rFonts w:cstheme="minorHAnsi"/>
                <w:sz w:val="18"/>
                <w:szCs w:val="18"/>
              </w:rPr>
              <w:t>152</w:t>
            </w:r>
          </w:p>
        </w:tc>
        <w:tc>
          <w:tcPr>
            <w:tcW w:w="600" w:type="pct"/>
            <w:hideMark/>
          </w:tcPr>
          <w:p w14:paraId="79E92CCA" w14:textId="77777777" w:rsidR="00782620" w:rsidRPr="00DF0C3D" w:rsidRDefault="00782620" w:rsidP="00704845">
            <w:pPr>
              <w:keepNext/>
              <w:spacing w:line="240" w:lineRule="atLeast"/>
              <w:jc w:val="center"/>
              <w:rPr>
                <w:rFonts w:cstheme="minorHAnsi"/>
                <w:sz w:val="18"/>
                <w:szCs w:val="18"/>
                <w:lang w:eastAsia="en-US"/>
              </w:rPr>
            </w:pPr>
            <w:r w:rsidRPr="00DF0C3D">
              <w:rPr>
                <w:rFonts w:cstheme="minorHAnsi"/>
                <w:sz w:val="18"/>
                <w:szCs w:val="18"/>
              </w:rPr>
              <w:t>152</w:t>
            </w:r>
          </w:p>
        </w:tc>
      </w:tr>
      <w:tr w:rsidR="00782620" w:rsidRPr="00DF0C3D" w14:paraId="3427DD76" w14:textId="77777777" w:rsidTr="00704845">
        <w:trPr>
          <w:trHeight w:val="300"/>
        </w:trPr>
        <w:tc>
          <w:tcPr>
            <w:tcW w:w="2748" w:type="pct"/>
            <w:hideMark/>
          </w:tcPr>
          <w:p w14:paraId="192A17E9"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b. Loading</w:t>
            </w:r>
          </w:p>
        </w:tc>
        <w:tc>
          <w:tcPr>
            <w:tcW w:w="551" w:type="pct"/>
            <w:noWrap/>
            <w:hideMark/>
          </w:tcPr>
          <w:p w14:paraId="7EE416D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17.5%</w:t>
            </w:r>
          </w:p>
        </w:tc>
        <w:tc>
          <w:tcPr>
            <w:tcW w:w="550" w:type="pct"/>
            <w:hideMark/>
          </w:tcPr>
          <w:p w14:paraId="0F4E2419"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17.5%</w:t>
            </w:r>
          </w:p>
        </w:tc>
        <w:tc>
          <w:tcPr>
            <w:tcW w:w="550" w:type="pct"/>
            <w:hideMark/>
          </w:tcPr>
          <w:p w14:paraId="43CB7C11"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17.5%</w:t>
            </w:r>
          </w:p>
        </w:tc>
        <w:tc>
          <w:tcPr>
            <w:tcW w:w="600" w:type="pct"/>
            <w:hideMark/>
          </w:tcPr>
          <w:p w14:paraId="70637FB9"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17.5%</w:t>
            </w:r>
          </w:p>
        </w:tc>
      </w:tr>
      <w:tr w:rsidR="00782620" w:rsidRPr="00DF0C3D" w14:paraId="58E2A391"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7867B814"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 Proportion of leave taken</w:t>
            </w:r>
          </w:p>
        </w:tc>
        <w:tc>
          <w:tcPr>
            <w:tcW w:w="551" w:type="pct"/>
            <w:noWrap/>
            <w:hideMark/>
          </w:tcPr>
          <w:p w14:paraId="3E0DCAA8"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32245E62"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384596CA"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600" w:type="pct"/>
            <w:hideMark/>
          </w:tcPr>
          <w:p w14:paraId="60B69E45"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r>
      <w:tr w:rsidR="00782620" w:rsidRPr="00DF0C3D" w14:paraId="7BCB1F00" w14:textId="77777777" w:rsidTr="00704845">
        <w:trPr>
          <w:trHeight w:val="300"/>
        </w:trPr>
        <w:tc>
          <w:tcPr>
            <w:tcW w:w="2748" w:type="pct"/>
            <w:hideMark/>
          </w:tcPr>
          <w:p w14:paraId="09A9DE1A"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Cost per worked hour</w:t>
            </w:r>
          </w:p>
        </w:tc>
        <w:tc>
          <w:tcPr>
            <w:tcW w:w="551" w:type="pct"/>
            <w:noWrap/>
            <w:hideMark/>
          </w:tcPr>
          <w:p w14:paraId="54BA388D"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$3.30</w:t>
            </w:r>
          </w:p>
        </w:tc>
        <w:tc>
          <w:tcPr>
            <w:tcW w:w="550" w:type="pct"/>
            <w:hideMark/>
          </w:tcPr>
          <w:p w14:paraId="07186067"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$3.44</w:t>
            </w:r>
          </w:p>
        </w:tc>
        <w:tc>
          <w:tcPr>
            <w:tcW w:w="550" w:type="pct"/>
            <w:hideMark/>
          </w:tcPr>
          <w:p w14:paraId="4D370777"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$3.58</w:t>
            </w:r>
          </w:p>
        </w:tc>
        <w:tc>
          <w:tcPr>
            <w:tcW w:w="600" w:type="pct"/>
            <w:hideMark/>
          </w:tcPr>
          <w:p w14:paraId="532634F9"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$4.31</w:t>
            </w:r>
          </w:p>
        </w:tc>
      </w:tr>
      <w:tr w:rsidR="00782620" w:rsidRPr="00DF0C3D" w14:paraId="7975677A"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3A714E71"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Allowance for Personal leave</w:t>
            </w:r>
          </w:p>
        </w:tc>
        <w:tc>
          <w:tcPr>
            <w:tcW w:w="551" w:type="pct"/>
            <w:noWrap/>
          </w:tcPr>
          <w:p w14:paraId="27DB203E" w14:textId="77777777" w:rsidR="00782620" w:rsidRPr="00DF0C3D" w:rsidRDefault="00782620" w:rsidP="00704845">
            <w:pPr>
              <w:keepNext/>
              <w:spacing w:line="240" w:lineRule="atLeast"/>
              <w:jc w:val="center"/>
              <w:rPr>
                <w:rFonts w:cstheme="minorHAnsi"/>
                <w:b/>
                <w:sz w:val="18"/>
                <w:szCs w:val="18"/>
              </w:rPr>
            </w:pPr>
          </w:p>
        </w:tc>
        <w:tc>
          <w:tcPr>
            <w:tcW w:w="550" w:type="pct"/>
          </w:tcPr>
          <w:p w14:paraId="1C70A02D" w14:textId="77777777" w:rsidR="00782620" w:rsidRPr="00DF0C3D" w:rsidRDefault="00782620" w:rsidP="00704845">
            <w:pPr>
              <w:keepNext/>
              <w:spacing w:line="240" w:lineRule="atLeast"/>
              <w:jc w:val="center"/>
              <w:rPr>
                <w:rFonts w:cstheme="minorHAnsi"/>
                <w:b/>
                <w:sz w:val="18"/>
                <w:szCs w:val="18"/>
              </w:rPr>
            </w:pPr>
          </w:p>
        </w:tc>
        <w:tc>
          <w:tcPr>
            <w:tcW w:w="550" w:type="pct"/>
          </w:tcPr>
          <w:p w14:paraId="27BD93EC" w14:textId="77777777" w:rsidR="00782620" w:rsidRPr="00DF0C3D" w:rsidRDefault="00782620" w:rsidP="00704845">
            <w:pPr>
              <w:keepNext/>
              <w:spacing w:line="240" w:lineRule="atLeast"/>
              <w:jc w:val="center"/>
              <w:rPr>
                <w:rFonts w:cstheme="minorHAnsi"/>
                <w:b/>
                <w:sz w:val="18"/>
                <w:szCs w:val="18"/>
              </w:rPr>
            </w:pPr>
          </w:p>
        </w:tc>
        <w:tc>
          <w:tcPr>
            <w:tcW w:w="600" w:type="pct"/>
          </w:tcPr>
          <w:p w14:paraId="2EE099B4" w14:textId="77777777" w:rsidR="00782620" w:rsidRPr="00DF0C3D" w:rsidRDefault="00782620" w:rsidP="00704845">
            <w:pPr>
              <w:keepNext/>
              <w:spacing w:line="240" w:lineRule="atLeast"/>
              <w:jc w:val="center"/>
              <w:rPr>
                <w:rFonts w:cstheme="minorHAnsi"/>
                <w:b/>
                <w:sz w:val="18"/>
                <w:szCs w:val="18"/>
              </w:rPr>
            </w:pPr>
          </w:p>
        </w:tc>
      </w:tr>
      <w:tr w:rsidR="00782620" w:rsidRPr="00DF0C3D" w14:paraId="25615831" w14:textId="77777777" w:rsidTr="00704845">
        <w:trPr>
          <w:trHeight w:val="300"/>
        </w:trPr>
        <w:tc>
          <w:tcPr>
            <w:tcW w:w="2748" w:type="pct"/>
            <w:hideMark/>
          </w:tcPr>
          <w:p w14:paraId="280FB267"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a. No. hours leave in a year (hours/year)</w:t>
            </w:r>
          </w:p>
        </w:tc>
        <w:tc>
          <w:tcPr>
            <w:tcW w:w="551" w:type="pct"/>
            <w:noWrap/>
            <w:hideMark/>
          </w:tcPr>
          <w:p w14:paraId="7D3BCF4A"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c>
          <w:tcPr>
            <w:tcW w:w="550" w:type="pct"/>
            <w:hideMark/>
          </w:tcPr>
          <w:p w14:paraId="7A8C3AB9"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c>
          <w:tcPr>
            <w:tcW w:w="550" w:type="pct"/>
            <w:hideMark/>
          </w:tcPr>
          <w:p w14:paraId="70B5BA5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c>
          <w:tcPr>
            <w:tcW w:w="600" w:type="pct"/>
            <w:hideMark/>
          </w:tcPr>
          <w:p w14:paraId="06B9EA62"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r>
      <w:tr w:rsidR="00782620" w:rsidRPr="00DF0C3D" w14:paraId="35E90CC8"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2281182F"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b. Loading</w:t>
            </w:r>
          </w:p>
        </w:tc>
        <w:tc>
          <w:tcPr>
            <w:tcW w:w="551" w:type="pct"/>
            <w:noWrap/>
            <w:hideMark/>
          </w:tcPr>
          <w:p w14:paraId="4D898862"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550" w:type="pct"/>
            <w:hideMark/>
          </w:tcPr>
          <w:p w14:paraId="3041F21E"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550" w:type="pct"/>
            <w:hideMark/>
          </w:tcPr>
          <w:p w14:paraId="6CF22C8E"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600" w:type="pct"/>
            <w:hideMark/>
          </w:tcPr>
          <w:p w14:paraId="21A4449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r>
      <w:tr w:rsidR="00782620" w:rsidRPr="00DF0C3D" w14:paraId="3C2B0171" w14:textId="77777777" w:rsidTr="00704845">
        <w:trPr>
          <w:trHeight w:val="300"/>
        </w:trPr>
        <w:tc>
          <w:tcPr>
            <w:tcW w:w="2748" w:type="pct"/>
            <w:hideMark/>
          </w:tcPr>
          <w:p w14:paraId="489C3504"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 Proportion of leave taken</w:t>
            </w:r>
          </w:p>
        </w:tc>
        <w:tc>
          <w:tcPr>
            <w:tcW w:w="551" w:type="pct"/>
            <w:noWrap/>
            <w:hideMark/>
          </w:tcPr>
          <w:p w14:paraId="2BAAA48F"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4C77CE1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2B299DB9"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600" w:type="pct"/>
            <w:hideMark/>
          </w:tcPr>
          <w:p w14:paraId="76948E7B"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r>
      <w:tr w:rsidR="00782620" w:rsidRPr="00DF0C3D" w14:paraId="1899AE38"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58E31029"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Cost per worked hour</w:t>
            </w:r>
          </w:p>
        </w:tc>
        <w:tc>
          <w:tcPr>
            <w:tcW w:w="551" w:type="pct"/>
            <w:noWrap/>
            <w:hideMark/>
          </w:tcPr>
          <w:p w14:paraId="19EFD302" w14:textId="77777777" w:rsidR="00782620" w:rsidRPr="00DF0C3D" w:rsidRDefault="00782620" w:rsidP="00704845">
            <w:pPr>
              <w:keepNext/>
              <w:spacing w:line="240" w:lineRule="atLeast"/>
              <w:jc w:val="center"/>
              <w:rPr>
                <w:rFonts w:cstheme="minorHAnsi"/>
                <w:sz w:val="18"/>
                <w:szCs w:val="18"/>
              </w:rPr>
            </w:pPr>
            <w:r w:rsidRPr="00DF0C3D">
              <w:rPr>
                <w:rFonts w:cstheme="minorHAnsi"/>
                <w:b/>
                <w:sz w:val="18"/>
                <w:szCs w:val="18"/>
              </w:rPr>
              <w:t>$1.41</w:t>
            </w:r>
          </w:p>
        </w:tc>
        <w:tc>
          <w:tcPr>
            <w:tcW w:w="550" w:type="pct"/>
            <w:hideMark/>
          </w:tcPr>
          <w:p w14:paraId="207EAC99"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$1.46</w:t>
            </w:r>
          </w:p>
        </w:tc>
        <w:tc>
          <w:tcPr>
            <w:tcW w:w="550" w:type="pct"/>
            <w:hideMark/>
          </w:tcPr>
          <w:p w14:paraId="36B03E40"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$1.52</w:t>
            </w:r>
          </w:p>
        </w:tc>
        <w:tc>
          <w:tcPr>
            <w:tcW w:w="600" w:type="pct"/>
            <w:hideMark/>
          </w:tcPr>
          <w:p w14:paraId="225100D5"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$1.84</w:t>
            </w:r>
          </w:p>
        </w:tc>
      </w:tr>
      <w:tr w:rsidR="00782620" w:rsidRPr="00DF0C3D" w14:paraId="7F4A5B4B" w14:textId="77777777" w:rsidTr="00704845">
        <w:trPr>
          <w:trHeight w:val="300"/>
        </w:trPr>
        <w:tc>
          <w:tcPr>
            <w:tcW w:w="2748" w:type="pct"/>
            <w:hideMark/>
          </w:tcPr>
          <w:p w14:paraId="5ABD4EB8"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Allowance for Public Holiday leave</w:t>
            </w:r>
          </w:p>
        </w:tc>
        <w:tc>
          <w:tcPr>
            <w:tcW w:w="551" w:type="pct"/>
            <w:noWrap/>
          </w:tcPr>
          <w:p w14:paraId="2B81C169" w14:textId="77777777" w:rsidR="00782620" w:rsidRPr="00DF0C3D" w:rsidRDefault="00782620" w:rsidP="00704845">
            <w:pPr>
              <w:keepNext/>
              <w:spacing w:line="240" w:lineRule="atLeast"/>
              <w:jc w:val="center"/>
              <w:rPr>
                <w:rFonts w:cstheme="minorHAnsi"/>
                <w:sz w:val="18"/>
                <w:szCs w:val="18"/>
              </w:rPr>
            </w:pPr>
          </w:p>
        </w:tc>
        <w:tc>
          <w:tcPr>
            <w:tcW w:w="550" w:type="pct"/>
          </w:tcPr>
          <w:p w14:paraId="2BE5A772" w14:textId="77777777" w:rsidR="00782620" w:rsidRPr="00DF0C3D" w:rsidRDefault="00782620" w:rsidP="00704845">
            <w:pPr>
              <w:keepNext/>
              <w:spacing w:line="240" w:lineRule="atLeast"/>
              <w:jc w:val="center"/>
              <w:rPr>
                <w:rFonts w:cstheme="minorHAnsi"/>
                <w:b/>
                <w:sz w:val="18"/>
                <w:szCs w:val="18"/>
              </w:rPr>
            </w:pPr>
          </w:p>
        </w:tc>
        <w:tc>
          <w:tcPr>
            <w:tcW w:w="550" w:type="pct"/>
          </w:tcPr>
          <w:p w14:paraId="24559323" w14:textId="77777777" w:rsidR="00782620" w:rsidRPr="00DF0C3D" w:rsidRDefault="00782620" w:rsidP="00704845">
            <w:pPr>
              <w:keepNext/>
              <w:spacing w:line="240" w:lineRule="atLeast"/>
              <w:jc w:val="center"/>
              <w:rPr>
                <w:rFonts w:cstheme="minorHAnsi"/>
                <w:b/>
                <w:sz w:val="18"/>
                <w:szCs w:val="18"/>
              </w:rPr>
            </w:pPr>
          </w:p>
        </w:tc>
        <w:tc>
          <w:tcPr>
            <w:tcW w:w="600" w:type="pct"/>
          </w:tcPr>
          <w:p w14:paraId="01FA6D93" w14:textId="77777777" w:rsidR="00782620" w:rsidRPr="00DF0C3D" w:rsidRDefault="00782620" w:rsidP="00704845">
            <w:pPr>
              <w:keepNext/>
              <w:spacing w:line="240" w:lineRule="atLeast"/>
              <w:jc w:val="center"/>
              <w:rPr>
                <w:rFonts w:cstheme="minorHAnsi"/>
                <w:b/>
                <w:sz w:val="18"/>
                <w:szCs w:val="18"/>
              </w:rPr>
            </w:pPr>
          </w:p>
        </w:tc>
      </w:tr>
      <w:tr w:rsidR="00782620" w:rsidRPr="00DF0C3D" w14:paraId="6A099ECA"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629D439B"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a. No. hours leave accrued in a year (hours/year)</w:t>
            </w:r>
          </w:p>
        </w:tc>
        <w:tc>
          <w:tcPr>
            <w:tcW w:w="551" w:type="pct"/>
            <w:noWrap/>
            <w:hideMark/>
          </w:tcPr>
          <w:p w14:paraId="46378FB6"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c>
          <w:tcPr>
            <w:tcW w:w="550" w:type="pct"/>
            <w:hideMark/>
          </w:tcPr>
          <w:p w14:paraId="5C91235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c>
          <w:tcPr>
            <w:tcW w:w="550" w:type="pct"/>
            <w:hideMark/>
          </w:tcPr>
          <w:p w14:paraId="4706965A"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c>
          <w:tcPr>
            <w:tcW w:w="600" w:type="pct"/>
            <w:hideMark/>
          </w:tcPr>
          <w:p w14:paraId="62C2E64A"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76</w:t>
            </w:r>
          </w:p>
        </w:tc>
      </w:tr>
      <w:tr w:rsidR="00782620" w:rsidRPr="00DF0C3D" w14:paraId="4687DA4A" w14:textId="77777777" w:rsidTr="00704845">
        <w:trPr>
          <w:trHeight w:val="300"/>
        </w:trPr>
        <w:tc>
          <w:tcPr>
            <w:tcW w:w="2748" w:type="pct"/>
            <w:hideMark/>
          </w:tcPr>
          <w:p w14:paraId="0E1D9988"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b. Loading</w:t>
            </w:r>
          </w:p>
        </w:tc>
        <w:tc>
          <w:tcPr>
            <w:tcW w:w="551" w:type="pct"/>
            <w:noWrap/>
            <w:hideMark/>
          </w:tcPr>
          <w:p w14:paraId="2097AA55"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550" w:type="pct"/>
            <w:hideMark/>
          </w:tcPr>
          <w:p w14:paraId="756E53FF"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550" w:type="pct"/>
            <w:hideMark/>
          </w:tcPr>
          <w:p w14:paraId="249944AA"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600" w:type="pct"/>
            <w:hideMark/>
          </w:tcPr>
          <w:p w14:paraId="26EBFE4F"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r>
      <w:tr w:rsidR="00782620" w:rsidRPr="00DF0C3D" w14:paraId="538D417E"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64CE2E8F"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 Proportion of leave taken</w:t>
            </w:r>
          </w:p>
        </w:tc>
        <w:tc>
          <w:tcPr>
            <w:tcW w:w="551" w:type="pct"/>
            <w:noWrap/>
            <w:hideMark/>
          </w:tcPr>
          <w:p w14:paraId="54DD1072"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3FCCBFDA"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2CE8F141"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600" w:type="pct"/>
            <w:hideMark/>
          </w:tcPr>
          <w:p w14:paraId="7F7C0308"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r>
      <w:tr w:rsidR="00782620" w:rsidRPr="00DF0C3D" w14:paraId="2DA853A0" w14:textId="77777777" w:rsidTr="00704845">
        <w:trPr>
          <w:trHeight w:val="300"/>
        </w:trPr>
        <w:tc>
          <w:tcPr>
            <w:tcW w:w="2748" w:type="pct"/>
            <w:hideMark/>
          </w:tcPr>
          <w:p w14:paraId="6D1654B7"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Cost per worked hour</w:t>
            </w:r>
          </w:p>
        </w:tc>
        <w:tc>
          <w:tcPr>
            <w:tcW w:w="551" w:type="pct"/>
            <w:noWrap/>
            <w:hideMark/>
          </w:tcPr>
          <w:p w14:paraId="0CBCD76F" w14:textId="77777777" w:rsidR="00782620" w:rsidRPr="00DF0C3D" w:rsidRDefault="00782620" w:rsidP="00704845">
            <w:pPr>
              <w:keepNext/>
              <w:spacing w:line="240" w:lineRule="atLeast"/>
              <w:jc w:val="center"/>
              <w:rPr>
                <w:rFonts w:cstheme="minorHAnsi"/>
                <w:sz w:val="18"/>
                <w:szCs w:val="18"/>
              </w:rPr>
            </w:pPr>
            <w:r w:rsidRPr="00DF0C3D">
              <w:rPr>
                <w:rFonts w:cstheme="minorHAnsi"/>
                <w:b/>
                <w:sz w:val="18"/>
                <w:szCs w:val="18"/>
              </w:rPr>
              <w:t>$1.41</w:t>
            </w:r>
          </w:p>
        </w:tc>
        <w:tc>
          <w:tcPr>
            <w:tcW w:w="550" w:type="pct"/>
            <w:hideMark/>
          </w:tcPr>
          <w:p w14:paraId="43A186FB"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$1.46</w:t>
            </w:r>
          </w:p>
        </w:tc>
        <w:tc>
          <w:tcPr>
            <w:tcW w:w="550" w:type="pct"/>
            <w:hideMark/>
          </w:tcPr>
          <w:p w14:paraId="26C413DE"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$1.52</w:t>
            </w:r>
          </w:p>
        </w:tc>
        <w:tc>
          <w:tcPr>
            <w:tcW w:w="600" w:type="pct"/>
            <w:hideMark/>
          </w:tcPr>
          <w:p w14:paraId="4B3AE677"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$1.84</w:t>
            </w:r>
          </w:p>
        </w:tc>
      </w:tr>
      <w:tr w:rsidR="00782620" w:rsidRPr="00DF0C3D" w14:paraId="0AE5F764"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2D9CE649"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Allowance for Long Service leave</w:t>
            </w:r>
          </w:p>
        </w:tc>
        <w:tc>
          <w:tcPr>
            <w:tcW w:w="551" w:type="pct"/>
            <w:noWrap/>
          </w:tcPr>
          <w:p w14:paraId="773B4B18" w14:textId="77777777" w:rsidR="00782620" w:rsidRPr="00DF0C3D" w:rsidRDefault="00782620" w:rsidP="00704845">
            <w:pPr>
              <w:keepNext/>
              <w:spacing w:line="240" w:lineRule="atLeast"/>
              <w:jc w:val="center"/>
              <w:rPr>
                <w:rFonts w:cstheme="minorHAnsi"/>
                <w:sz w:val="18"/>
                <w:szCs w:val="18"/>
              </w:rPr>
            </w:pPr>
          </w:p>
        </w:tc>
        <w:tc>
          <w:tcPr>
            <w:tcW w:w="550" w:type="pct"/>
          </w:tcPr>
          <w:p w14:paraId="38BCC9FC" w14:textId="77777777" w:rsidR="00782620" w:rsidRPr="00DF0C3D" w:rsidRDefault="00782620" w:rsidP="00704845">
            <w:pPr>
              <w:keepNext/>
              <w:spacing w:line="240" w:lineRule="atLeast"/>
              <w:jc w:val="center"/>
              <w:rPr>
                <w:rFonts w:cstheme="minorHAnsi"/>
                <w:b/>
                <w:sz w:val="18"/>
                <w:szCs w:val="18"/>
              </w:rPr>
            </w:pPr>
          </w:p>
        </w:tc>
        <w:tc>
          <w:tcPr>
            <w:tcW w:w="550" w:type="pct"/>
          </w:tcPr>
          <w:p w14:paraId="3D9DA289" w14:textId="77777777" w:rsidR="00782620" w:rsidRPr="00DF0C3D" w:rsidRDefault="00782620" w:rsidP="00704845">
            <w:pPr>
              <w:keepNext/>
              <w:spacing w:line="240" w:lineRule="atLeast"/>
              <w:jc w:val="center"/>
              <w:rPr>
                <w:rFonts w:cstheme="minorHAnsi"/>
                <w:b/>
                <w:sz w:val="18"/>
                <w:szCs w:val="18"/>
              </w:rPr>
            </w:pPr>
          </w:p>
        </w:tc>
        <w:tc>
          <w:tcPr>
            <w:tcW w:w="600" w:type="pct"/>
          </w:tcPr>
          <w:p w14:paraId="63714160" w14:textId="77777777" w:rsidR="00782620" w:rsidRPr="00DF0C3D" w:rsidRDefault="00782620" w:rsidP="00704845">
            <w:pPr>
              <w:keepNext/>
              <w:spacing w:line="240" w:lineRule="atLeast"/>
              <w:jc w:val="center"/>
              <w:rPr>
                <w:rFonts w:cstheme="minorHAnsi"/>
                <w:b/>
                <w:sz w:val="18"/>
                <w:szCs w:val="18"/>
              </w:rPr>
            </w:pPr>
          </w:p>
        </w:tc>
      </w:tr>
      <w:tr w:rsidR="00782620" w:rsidRPr="00DF0C3D" w14:paraId="5156386E" w14:textId="77777777" w:rsidTr="00704845">
        <w:trPr>
          <w:trHeight w:val="300"/>
        </w:trPr>
        <w:tc>
          <w:tcPr>
            <w:tcW w:w="2748" w:type="pct"/>
            <w:hideMark/>
          </w:tcPr>
          <w:p w14:paraId="33505FF1"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a. No. hours leave accrued in a year (hours/year)</w:t>
            </w:r>
          </w:p>
        </w:tc>
        <w:tc>
          <w:tcPr>
            <w:tcW w:w="551" w:type="pct"/>
            <w:noWrap/>
            <w:hideMark/>
          </w:tcPr>
          <w:p w14:paraId="2D7D654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32.93</w:t>
            </w:r>
          </w:p>
        </w:tc>
        <w:tc>
          <w:tcPr>
            <w:tcW w:w="550" w:type="pct"/>
            <w:hideMark/>
          </w:tcPr>
          <w:p w14:paraId="3EA28478"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32.93</w:t>
            </w:r>
          </w:p>
        </w:tc>
        <w:tc>
          <w:tcPr>
            <w:tcW w:w="550" w:type="pct"/>
            <w:hideMark/>
          </w:tcPr>
          <w:p w14:paraId="7BC0D438"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32.93</w:t>
            </w:r>
          </w:p>
        </w:tc>
        <w:tc>
          <w:tcPr>
            <w:tcW w:w="600" w:type="pct"/>
            <w:hideMark/>
          </w:tcPr>
          <w:p w14:paraId="2F9A6660"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32.93</w:t>
            </w:r>
          </w:p>
        </w:tc>
      </w:tr>
      <w:tr w:rsidR="00782620" w:rsidRPr="00DF0C3D" w14:paraId="128D2EA3"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73BFBFB4"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b. Loading</w:t>
            </w:r>
          </w:p>
        </w:tc>
        <w:tc>
          <w:tcPr>
            <w:tcW w:w="551" w:type="pct"/>
            <w:noWrap/>
            <w:hideMark/>
          </w:tcPr>
          <w:p w14:paraId="1E2A643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550" w:type="pct"/>
            <w:hideMark/>
          </w:tcPr>
          <w:p w14:paraId="5B5437C6"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550" w:type="pct"/>
            <w:hideMark/>
          </w:tcPr>
          <w:p w14:paraId="48EC88F0"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c>
          <w:tcPr>
            <w:tcW w:w="600" w:type="pct"/>
            <w:hideMark/>
          </w:tcPr>
          <w:p w14:paraId="354E2925"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0.0%</w:t>
            </w:r>
          </w:p>
        </w:tc>
      </w:tr>
      <w:tr w:rsidR="00782620" w:rsidRPr="00DF0C3D" w14:paraId="567E9006" w14:textId="77777777" w:rsidTr="00704845">
        <w:trPr>
          <w:trHeight w:val="300"/>
        </w:trPr>
        <w:tc>
          <w:tcPr>
            <w:tcW w:w="2748" w:type="pct"/>
            <w:hideMark/>
          </w:tcPr>
          <w:p w14:paraId="4D42CD8D"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 Proportion of leave taken</w:t>
            </w:r>
          </w:p>
        </w:tc>
        <w:tc>
          <w:tcPr>
            <w:tcW w:w="551" w:type="pct"/>
            <w:noWrap/>
            <w:hideMark/>
          </w:tcPr>
          <w:p w14:paraId="16D465C1"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6D50542F"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550" w:type="pct"/>
            <w:hideMark/>
          </w:tcPr>
          <w:p w14:paraId="3DBA7C52"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c>
          <w:tcPr>
            <w:tcW w:w="600" w:type="pct"/>
            <w:hideMark/>
          </w:tcPr>
          <w:p w14:paraId="36402956"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100.0%</w:t>
            </w:r>
          </w:p>
        </w:tc>
      </w:tr>
      <w:tr w:rsidR="00782620" w:rsidRPr="00DF0C3D" w14:paraId="1447C6D1"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50681078"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Cost per worked hour</w:t>
            </w:r>
          </w:p>
        </w:tc>
        <w:tc>
          <w:tcPr>
            <w:tcW w:w="551" w:type="pct"/>
            <w:noWrap/>
            <w:hideMark/>
          </w:tcPr>
          <w:p w14:paraId="434CA0B6" w14:textId="77777777" w:rsidR="00782620" w:rsidRPr="00DF0C3D" w:rsidRDefault="00782620" w:rsidP="00704845">
            <w:pPr>
              <w:keepNext/>
              <w:spacing w:line="240" w:lineRule="atLeast"/>
              <w:jc w:val="center"/>
              <w:rPr>
                <w:rFonts w:cstheme="minorHAnsi"/>
                <w:sz w:val="18"/>
                <w:szCs w:val="18"/>
              </w:rPr>
            </w:pPr>
            <w:r w:rsidRPr="00DF0C3D">
              <w:rPr>
                <w:rFonts w:cstheme="minorHAnsi"/>
                <w:b/>
                <w:sz w:val="18"/>
                <w:szCs w:val="18"/>
              </w:rPr>
              <w:t>$0.61</w:t>
            </w:r>
          </w:p>
        </w:tc>
        <w:tc>
          <w:tcPr>
            <w:tcW w:w="550" w:type="pct"/>
            <w:hideMark/>
          </w:tcPr>
          <w:p w14:paraId="6DBE4D24"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$0.63</w:t>
            </w:r>
          </w:p>
        </w:tc>
        <w:tc>
          <w:tcPr>
            <w:tcW w:w="550" w:type="pct"/>
            <w:hideMark/>
          </w:tcPr>
          <w:p w14:paraId="38A254EA"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$0.66</w:t>
            </w:r>
          </w:p>
        </w:tc>
        <w:tc>
          <w:tcPr>
            <w:tcW w:w="600" w:type="pct"/>
            <w:hideMark/>
          </w:tcPr>
          <w:p w14:paraId="46A07225"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$0.80</w:t>
            </w:r>
          </w:p>
        </w:tc>
      </w:tr>
      <w:tr w:rsidR="00782620" w:rsidRPr="00DF0C3D" w14:paraId="3B7FF4E6" w14:textId="77777777" w:rsidTr="00704845">
        <w:trPr>
          <w:trHeight w:val="300"/>
        </w:trPr>
        <w:tc>
          <w:tcPr>
            <w:tcW w:w="2748" w:type="pct"/>
            <w:hideMark/>
          </w:tcPr>
          <w:p w14:paraId="20A2FD72"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Cumulative cost per hour, after leave costs</w:t>
            </w:r>
          </w:p>
        </w:tc>
        <w:tc>
          <w:tcPr>
            <w:tcW w:w="551" w:type="pct"/>
            <w:noWrap/>
            <w:hideMark/>
          </w:tcPr>
          <w:p w14:paraId="27E1B6C3"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$37.67</w:t>
            </w:r>
          </w:p>
        </w:tc>
        <w:tc>
          <w:tcPr>
            <w:tcW w:w="550" w:type="pct"/>
            <w:hideMark/>
          </w:tcPr>
          <w:p w14:paraId="192D2119"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 xml:space="preserve"> $39.15 </w:t>
            </w:r>
          </w:p>
        </w:tc>
        <w:tc>
          <w:tcPr>
            <w:tcW w:w="550" w:type="pct"/>
            <w:hideMark/>
          </w:tcPr>
          <w:p w14:paraId="735B6FC8"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$40.76</w:t>
            </w:r>
          </w:p>
        </w:tc>
        <w:tc>
          <w:tcPr>
            <w:tcW w:w="600" w:type="pct"/>
            <w:hideMark/>
          </w:tcPr>
          <w:p w14:paraId="15DC323C"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$49.17</w:t>
            </w:r>
          </w:p>
        </w:tc>
      </w:tr>
      <w:tr w:rsidR="00782620" w:rsidRPr="00DF0C3D" w14:paraId="7E8F06E7"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36E2F1DF" w14:textId="77C05B12" w:rsidR="00782620" w:rsidRPr="00DF0C3D" w:rsidRDefault="00782620" w:rsidP="00704845">
            <w:pPr>
              <w:spacing w:line="240" w:lineRule="atLeast"/>
              <w:rPr>
                <w:rFonts w:cstheme="minorHAnsi"/>
                <w:sz w:val="18"/>
                <w:szCs w:val="18"/>
              </w:rPr>
            </w:pPr>
            <w:bookmarkStart w:id="120" w:name="OLE_LINK1"/>
            <w:r w:rsidRPr="00DF0C3D">
              <w:rPr>
                <w:rFonts w:cstheme="minorHAnsi"/>
                <w:sz w:val="18"/>
                <w:szCs w:val="18"/>
              </w:rPr>
              <w:t>Increase from permanent standard hourly rate</w:t>
            </w:r>
            <w:bookmarkEnd w:id="120"/>
          </w:p>
        </w:tc>
        <w:tc>
          <w:tcPr>
            <w:tcW w:w="551" w:type="pct"/>
            <w:noWrap/>
            <w:hideMark/>
          </w:tcPr>
          <w:p w14:paraId="3B65DB7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21.7%</w:t>
            </w:r>
          </w:p>
        </w:tc>
        <w:tc>
          <w:tcPr>
            <w:tcW w:w="550" w:type="pct"/>
            <w:hideMark/>
          </w:tcPr>
          <w:p w14:paraId="4DA05950"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21.7%</w:t>
            </w:r>
          </w:p>
        </w:tc>
        <w:tc>
          <w:tcPr>
            <w:tcW w:w="550" w:type="pct"/>
            <w:hideMark/>
          </w:tcPr>
          <w:p w14:paraId="1B8F350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21.7%</w:t>
            </w:r>
          </w:p>
        </w:tc>
        <w:tc>
          <w:tcPr>
            <w:tcW w:w="600" w:type="pct"/>
            <w:hideMark/>
          </w:tcPr>
          <w:p w14:paraId="5FF2BECF"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21.7%</w:t>
            </w:r>
          </w:p>
        </w:tc>
      </w:tr>
    </w:tbl>
    <w:p w14:paraId="5008C7D9" w14:textId="78BC8726" w:rsidR="00782620" w:rsidRPr="00DF0C3D" w:rsidRDefault="00782620" w:rsidP="00782620">
      <w:pPr>
        <w:pStyle w:val="Heading3"/>
        <w:rPr>
          <w:rFonts w:asciiTheme="minorHAnsi" w:hAnsiTheme="minorHAnsi"/>
          <w:sz w:val="26"/>
          <w:szCs w:val="26"/>
          <w:lang w:eastAsia="en-US"/>
        </w:rPr>
      </w:pPr>
      <w:bookmarkStart w:id="121" w:name="_Toc91063495"/>
      <w:r w:rsidRPr="00DF0C3D">
        <w:t>Salary On-costs</w:t>
      </w:r>
      <w:bookmarkEnd w:id="121"/>
    </w:p>
    <w:p w14:paraId="7BE7BA74" w14:textId="77777777" w:rsidR="00782620" w:rsidRPr="00DF0C3D" w:rsidRDefault="00782620" w:rsidP="00782620">
      <w:pPr>
        <w:keepNext/>
      </w:pPr>
      <w:r w:rsidRPr="00DF0C3D">
        <w:t>The Cost Model recognises that providers incur other costs related to the salaries, including:</w:t>
      </w:r>
    </w:p>
    <w:p w14:paraId="03E8E031" w14:textId="3C452DFC" w:rsidR="00782620" w:rsidRPr="00DF0C3D" w:rsidRDefault="00782620" w:rsidP="00A924A5">
      <w:pPr>
        <w:numPr>
          <w:ilvl w:val="0"/>
          <w:numId w:val="19"/>
        </w:numPr>
      </w:pPr>
      <w:r w:rsidRPr="00DF0C3D">
        <w:t>Superannuation at the statutory 9.5% of base salary, including while on leave</w:t>
      </w:r>
      <w:r w:rsidR="000873F4" w:rsidRPr="00DF0C3D">
        <w:t>.</w:t>
      </w:r>
      <w:r w:rsidRPr="00DF0C3D">
        <w:rPr>
          <w:rStyle w:val="EndnoteReference"/>
        </w:rPr>
        <w:endnoteReference w:id="48"/>
      </w:r>
      <w:r w:rsidRPr="00DF0C3D">
        <w:t xml:space="preserve"> </w:t>
      </w:r>
    </w:p>
    <w:p w14:paraId="17ED6895" w14:textId="3670547B" w:rsidR="00782620" w:rsidRPr="00DF0C3D" w:rsidRDefault="00782620" w:rsidP="00A924A5">
      <w:pPr>
        <w:numPr>
          <w:ilvl w:val="0"/>
          <w:numId w:val="19"/>
        </w:numPr>
      </w:pPr>
      <w:r w:rsidRPr="00DF0C3D">
        <w:t>Workers compensation insurance at 1.7% of base salary, including while on leave</w:t>
      </w:r>
      <w:r w:rsidR="000873F4" w:rsidRPr="00DF0C3D">
        <w:t>.</w:t>
      </w:r>
      <w:r w:rsidRPr="00DF0C3D">
        <w:rPr>
          <w:rStyle w:val="EndnoteReference"/>
        </w:rPr>
        <w:endnoteReference w:id="49"/>
      </w:r>
    </w:p>
    <w:p w14:paraId="09D1D920" w14:textId="77777777" w:rsidR="00782620" w:rsidRPr="00DF0C3D" w:rsidRDefault="00782620" w:rsidP="00A924A5">
      <w:pPr>
        <w:numPr>
          <w:ilvl w:val="0"/>
          <w:numId w:val="19"/>
        </w:numPr>
      </w:pPr>
      <w:r w:rsidRPr="00DF0C3D">
        <w:t>Employee allowances at 1.0% of base salary.</w:t>
      </w:r>
      <w:r w:rsidRPr="00DF0C3D">
        <w:rPr>
          <w:rStyle w:val="EndnoteReference"/>
        </w:rPr>
        <w:endnoteReference w:id="50"/>
      </w:r>
    </w:p>
    <w:p w14:paraId="126984B1" w14:textId="3C013D84" w:rsidR="00782620" w:rsidRPr="00DF0C3D" w:rsidRDefault="00782620" w:rsidP="00782620">
      <w:pPr>
        <w:pStyle w:val="Caption"/>
      </w:pPr>
      <w:bookmarkStart w:id="122" w:name="_Ref19026849"/>
      <w:r w:rsidRPr="00DF0C3D">
        <w:t xml:space="preserve">Table </w:t>
      </w:r>
      <w:r w:rsidR="002B459B">
        <w:fldChar w:fldCharType="begin"/>
      </w:r>
      <w:r w:rsidR="002B459B">
        <w:instrText xml:space="preserve"> SEQ Table \* ARABIC </w:instrText>
      </w:r>
      <w:r w:rsidR="002B459B">
        <w:fldChar w:fldCharType="separate"/>
      </w:r>
      <w:r w:rsidR="0015299C">
        <w:rPr>
          <w:noProof/>
        </w:rPr>
        <w:t>4</w:t>
      </w:r>
      <w:r w:rsidR="002B459B">
        <w:rPr>
          <w:noProof/>
        </w:rPr>
        <w:fldChar w:fldCharType="end"/>
      </w:r>
      <w:bookmarkEnd w:id="122"/>
      <w:r w:rsidRPr="00DF0C3D">
        <w:t>: Impact of Salary On-costs on the Cost per Worked Hour of a Permanent DSW</w:t>
      </w:r>
    </w:p>
    <w:tbl>
      <w:tblPr>
        <w:tblStyle w:val="GridTable4-Accent12"/>
        <w:tblW w:w="5000" w:type="pct"/>
        <w:tblInd w:w="0" w:type="dxa"/>
        <w:tblLook w:val="0420" w:firstRow="1" w:lastRow="0" w:firstColumn="0" w:lastColumn="0" w:noHBand="0" w:noVBand="1"/>
        <w:tblCaption w:val="Impact of salary on-costs on the Cost per Worked Hour of a Permanent DSW"/>
        <w:tblDescription w:val="A table showing how superannuation, workers’ compensation and allowances affect the cost of employing disability workers."/>
      </w:tblPr>
      <w:tblGrid>
        <w:gridCol w:w="4979"/>
        <w:gridCol w:w="999"/>
        <w:gridCol w:w="997"/>
        <w:gridCol w:w="997"/>
        <w:gridCol w:w="1089"/>
      </w:tblGrid>
      <w:tr w:rsidR="00782620" w:rsidRPr="00DF0C3D" w14:paraId="30BABDA3"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747" w:type="pct"/>
            <w:hideMark/>
          </w:tcPr>
          <w:p w14:paraId="75142B60" w14:textId="77777777" w:rsidR="00782620" w:rsidRPr="00DF0C3D" w:rsidRDefault="00782620" w:rsidP="00704845">
            <w:r w:rsidRPr="00DF0C3D">
              <w:t>Parameters</w:t>
            </w:r>
          </w:p>
        </w:tc>
        <w:tc>
          <w:tcPr>
            <w:tcW w:w="551" w:type="pct"/>
            <w:hideMark/>
          </w:tcPr>
          <w:p w14:paraId="21D1011B"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A</w:t>
            </w:r>
          </w:p>
        </w:tc>
        <w:tc>
          <w:tcPr>
            <w:tcW w:w="550" w:type="pct"/>
            <w:hideMark/>
          </w:tcPr>
          <w:p w14:paraId="6A242CC4" w14:textId="77777777" w:rsidR="00782620" w:rsidRPr="00DF0C3D" w:rsidRDefault="00782620" w:rsidP="00704845">
            <w:pPr>
              <w:spacing w:line="240" w:lineRule="atLeast"/>
              <w:jc w:val="center"/>
              <w:rPr>
                <w:rFonts w:cstheme="minorHAnsi"/>
                <w:b w:val="0"/>
                <w:bCs w:val="0"/>
                <w:sz w:val="18"/>
                <w:szCs w:val="18"/>
                <w:lang w:eastAsia="en-AU"/>
              </w:rPr>
            </w:pPr>
            <w:r w:rsidRPr="00DF0C3D">
              <w:rPr>
                <w:rFonts w:cstheme="minorHAnsi"/>
                <w:sz w:val="18"/>
                <w:szCs w:val="18"/>
              </w:rPr>
              <w:t>DSW B</w:t>
            </w:r>
          </w:p>
        </w:tc>
        <w:tc>
          <w:tcPr>
            <w:tcW w:w="550" w:type="pct"/>
            <w:hideMark/>
          </w:tcPr>
          <w:p w14:paraId="08D651BE"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C</w:t>
            </w:r>
          </w:p>
        </w:tc>
        <w:tc>
          <w:tcPr>
            <w:tcW w:w="601" w:type="pct"/>
            <w:hideMark/>
          </w:tcPr>
          <w:p w14:paraId="210AA72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DSW D</w:t>
            </w:r>
          </w:p>
        </w:tc>
      </w:tr>
      <w:tr w:rsidR="00782620" w:rsidRPr="00DF0C3D" w14:paraId="725234E8"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0709DA7A"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Cumulative cost per hour, before on-costs</w:t>
            </w:r>
          </w:p>
        </w:tc>
        <w:tc>
          <w:tcPr>
            <w:tcW w:w="551" w:type="pct"/>
            <w:noWrap/>
            <w:hideMark/>
          </w:tcPr>
          <w:p w14:paraId="200F4002"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$37.67</w:t>
            </w:r>
          </w:p>
        </w:tc>
        <w:tc>
          <w:tcPr>
            <w:tcW w:w="550" w:type="pct"/>
            <w:hideMark/>
          </w:tcPr>
          <w:p w14:paraId="04173D5C" w14:textId="77777777" w:rsidR="00782620" w:rsidRPr="00DF0C3D" w:rsidRDefault="00782620" w:rsidP="00704845">
            <w:pPr>
              <w:keepNext/>
              <w:spacing w:line="240" w:lineRule="atLeast"/>
              <w:jc w:val="center"/>
              <w:rPr>
                <w:rFonts w:cstheme="minorHAnsi"/>
                <w:b/>
                <w:bCs/>
                <w:color w:val="000000"/>
                <w:sz w:val="18"/>
                <w:szCs w:val="18"/>
                <w:lang w:eastAsia="en-AU"/>
              </w:rPr>
            </w:pPr>
            <w:r w:rsidRPr="00DF0C3D">
              <w:rPr>
                <w:rFonts w:cstheme="minorHAnsi"/>
                <w:b/>
                <w:sz w:val="18"/>
                <w:szCs w:val="18"/>
              </w:rPr>
              <w:t xml:space="preserve"> $39.15 </w:t>
            </w:r>
          </w:p>
        </w:tc>
        <w:tc>
          <w:tcPr>
            <w:tcW w:w="550" w:type="pct"/>
            <w:hideMark/>
          </w:tcPr>
          <w:p w14:paraId="0A99A17B" w14:textId="77777777" w:rsidR="00782620" w:rsidRPr="00DF0C3D" w:rsidRDefault="00782620" w:rsidP="00704845">
            <w:pPr>
              <w:keepNext/>
              <w:spacing w:line="240" w:lineRule="atLeast"/>
              <w:jc w:val="center"/>
              <w:rPr>
                <w:rFonts w:cstheme="minorHAnsi"/>
                <w:b/>
                <w:sz w:val="18"/>
                <w:szCs w:val="18"/>
                <w:lang w:eastAsia="en-US"/>
              </w:rPr>
            </w:pPr>
            <w:r w:rsidRPr="00DF0C3D">
              <w:rPr>
                <w:rFonts w:cstheme="minorHAnsi"/>
                <w:b/>
                <w:sz w:val="18"/>
                <w:szCs w:val="18"/>
              </w:rPr>
              <w:t>$40.76</w:t>
            </w:r>
          </w:p>
        </w:tc>
        <w:tc>
          <w:tcPr>
            <w:tcW w:w="601" w:type="pct"/>
            <w:hideMark/>
          </w:tcPr>
          <w:p w14:paraId="42D4A1DB"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$49.17</w:t>
            </w:r>
          </w:p>
        </w:tc>
      </w:tr>
      <w:tr w:rsidR="00782620" w:rsidRPr="00DF0C3D" w14:paraId="2CD6EB3E" w14:textId="77777777" w:rsidTr="00704845">
        <w:trPr>
          <w:trHeight w:val="300"/>
        </w:trPr>
        <w:tc>
          <w:tcPr>
            <w:tcW w:w="2747" w:type="pct"/>
            <w:hideMark/>
          </w:tcPr>
          <w:p w14:paraId="56C4AD21" w14:textId="77777777" w:rsidR="00782620" w:rsidRPr="00DF0C3D" w:rsidRDefault="00782620" w:rsidP="00704845">
            <w:pPr>
              <w:spacing w:line="240" w:lineRule="atLeast"/>
              <w:rPr>
                <w:rFonts w:cstheme="minorHAnsi"/>
                <w:sz w:val="18"/>
                <w:szCs w:val="18"/>
              </w:rPr>
            </w:pPr>
            <w:r w:rsidRPr="00DF0C3D">
              <w:rPr>
                <w:rFonts w:cstheme="minorHAnsi"/>
                <w:sz w:val="18"/>
                <w:szCs w:val="18"/>
              </w:rPr>
              <w:t>Superannuation</w:t>
            </w:r>
          </w:p>
        </w:tc>
        <w:tc>
          <w:tcPr>
            <w:tcW w:w="551" w:type="pct"/>
            <w:noWrap/>
            <w:hideMark/>
          </w:tcPr>
          <w:p w14:paraId="5232A6C6" w14:textId="77777777" w:rsidR="00782620" w:rsidRPr="00DF0C3D" w:rsidRDefault="00782620" w:rsidP="00704845">
            <w:pPr>
              <w:rPr>
                <w:rFonts w:cstheme="minorHAnsi"/>
                <w:sz w:val="18"/>
                <w:szCs w:val="18"/>
              </w:rPr>
            </w:pPr>
          </w:p>
        </w:tc>
        <w:tc>
          <w:tcPr>
            <w:tcW w:w="550" w:type="pct"/>
          </w:tcPr>
          <w:p w14:paraId="7C34E752" w14:textId="77777777" w:rsidR="00782620" w:rsidRPr="00DF0C3D" w:rsidRDefault="00782620" w:rsidP="00704845">
            <w:pPr>
              <w:spacing w:line="240" w:lineRule="atLeast"/>
              <w:jc w:val="center"/>
              <w:rPr>
                <w:rFonts w:cstheme="minorHAnsi"/>
                <w:bCs/>
                <w:color w:val="000000"/>
                <w:sz w:val="18"/>
                <w:szCs w:val="18"/>
                <w:lang w:eastAsia="en-AU"/>
              </w:rPr>
            </w:pPr>
          </w:p>
        </w:tc>
        <w:tc>
          <w:tcPr>
            <w:tcW w:w="550" w:type="pct"/>
          </w:tcPr>
          <w:p w14:paraId="149B3C7D" w14:textId="77777777" w:rsidR="00782620" w:rsidRPr="00DF0C3D" w:rsidRDefault="00782620" w:rsidP="00704845">
            <w:pPr>
              <w:spacing w:line="240" w:lineRule="atLeast"/>
              <w:jc w:val="center"/>
              <w:rPr>
                <w:rFonts w:cstheme="minorHAnsi"/>
                <w:b/>
                <w:sz w:val="18"/>
                <w:szCs w:val="18"/>
                <w:lang w:eastAsia="en-US"/>
              </w:rPr>
            </w:pPr>
          </w:p>
        </w:tc>
        <w:tc>
          <w:tcPr>
            <w:tcW w:w="601" w:type="pct"/>
          </w:tcPr>
          <w:p w14:paraId="226C3917" w14:textId="77777777" w:rsidR="00782620" w:rsidRPr="00DF0C3D" w:rsidRDefault="00782620" w:rsidP="00704845">
            <w:pPr>
              <w:spacing w:line="240" w:lineRule="atLeast"/>
              <w:jc w:val="center"/>
              <w:rPr>
                <w:rFonts w:cstheme="minorHAnsi"/>
                <w:b/>
                <w:sz w:val="18"/>
                <w:szCs w:val="18"/>
              </w:rPr>
            </w:pPr>
          </w:p>
        </w:tc>
      </w:tr>
      <w:tr w:rsidR="00782620" w:rsidRPr="00DF0C3D" w14:paraId="444B42C3"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4C0B72BA"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Superannuation Rate (%)</w:t>
            </w:r>
          </w:p>
        </w:tc>
        <w:tc>
          <w:tcPr>
            <w:tcW w:w="551" w:type="pct"/>
            <w:noWrap/>
            <w:hideMark/>
          </w:tcPr>
          <w:p w14:paraId="6E3D352A"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10.00%</w:t>
            </w:r>
          </w:p>
        </w:tc>
        <w:tc>
          <w:tcPr>
            <w:tcW w:w="550" w:type="pct"/>
            <w:hideMark/>
          </w:tcPr>
          <w:p w14:paraId="3D2D862B"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10.00%</w:t>
            </w:r>
          </w:p>
        </w:tc>
        <w:tc>
          <w:tcPr>
            <w:tcW w:w="550" w:type="pct"/>
            <w:hideMark/>
          </w:tcPr>
          <w:p w14:paraId="1680E77B"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10.00%</w:t>
            </w:r>
          </w:p>
        </w:tc>
        <w:tc>
          <w:tcPr>
            <w:tcW w:w="601" w:type="pct"/>
            <w:hideMark/>
          </w:tcPr>
          <w:p w14:paraId="6A3D149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10.00%</w:t>
            </w:r>
          </w:p>
        </w:tc>
      </w:tr>
      <w:tr w:rsidR="00782620" w:rsidRPr="00DF0C3D" w14:paraId="1491C829" w14:textId="77777777" w:rsidTr="00704845">
        <w:trPr>
          <w:trHeight w:val="300"/>
        </w:trPr>
        <w:tc>
          <w:tcPr>
            <w:tcW w:w="2747" w:type="pct"/>
            <w:hideMark/>
          </w:tcPr>
          <w:p w14:paraId="164D1A3E"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Superannuation ($)</w:t>
            </w:r>
          </w:p>
        </w:tc>
        <w:tc>
          <w:tcPr>
            <w:tcW w:w="551" w:type="pct"/>
            <w:noWrap/>
            <w:hideMark/>
          </w:tcPr>
          <w:p w14:paraId="26F4897A"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$3.77</w:t>
            </w:r>
          </w:p>
        </w:tc>
        <w:tc>
          <w:tcPr>
            <w:tcW w:w="550" w:type="pct"/>
            <w:hideMark/>
          </w:tcPr>
          <w:p w14:paraId="0E4AD5B4"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$3.92</w:t>
            </w:r>
          </w:p>
        </w:tc>
        <w:tc>
          <w:tcPr>
            <w:tcW w:w="550" w:type="pct"/>
            <w:hideMark/>
          </w:tcPr>
          <w:p w14:paraId="67F51FB2"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$4.08</w:t>
            </w:r>
          </w:p>
        </w:tc>
        <w:tc>
          <w:tcPr>
            <w:tcW w:w="601" w:type="pct"/>
            <w:hideMark/>
          </w:tcPr>
          <w:p w14:paraId="41CDF08A"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$4.92</w:t>
            </w:r>
          </w:p>
        </w:tc>
      </w:tr>
      <w:tr w:rsidR="00782620" w:rsidRPr="00DF0C3D" w14:paraId="6D677112"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37B88132" w14:textId="77777777" w:rsidR="00782620" w:rsidRPr="00DF0C3D" w:rsidRDefault="00782620" w:rsidP="00BB1F42">
            <w:pPr>
              <w:keepNext/>
              <w:spacing w:line="240" w:lineRule="atLeast"/>
              <w:rPr>
                <w:rFonts w:cstheme="minorHAnsi"/>
                <w:sz w:val="18"/>
                <w:szCs w:val="18"/>
              </w:rPr>
            </w:pPr>
            <w:r w:rsidRPr="00DF0C3D">
              <w:rPr>
                <w:rFonts w:cstheme="minorHAnsi"/>
                <w:sz w:val="18"/>
                <w:szCs w:val="18"/>
              </w:rPr>
              <w:lastRenderedPageBreak/>
              <w:t>Workers Compensation</w:t>
            </w:r>
          </w:p>
        </w:tc>
        <w:tc>
          <w:tcPr>
            <w:tcW w:w="551" w:type="pct"/>
            <w:noWrap/>
          </w:tcPr>
          <w:p w14:paraId="3C412CC3" w14:textId="77777777" w:rsidR="00782620" w:rsidRPr="00DF0C3D" w:rsidRDefault="00782620" w:rsidP="00BB1F42">
            <w:pPr>
              <w:keepNext/>
              <w:spacing w:line="240" w:lineRule="atLeast"/>
              <w:jc w:val="center"/>
              <w:rPr>
                <w:rFonts w:cstheme="minorHAnsi"/>
                <w:sz w:val="18"/>
                <w:szCs w:val="18"/>
              </w:rPr>
            </w:pPr>
          </w:p>
        </w:tc>
        <w:tc>
          <w:tcPr>
            <w:tcW w:w="550" w:type="pct"/>
          </w:tcPr>
          <w:p w14:paraId="2B5F0743" w14:textId="77777777" w:rsidR="00782620" w:rsidRPr="00DF0C3D" w:rsidRDefault="00782620" w:rsidP="00BB1F42">
            <w:pPr>
              <w:keepNext/>
              <w:spacing w:line="240" w:lineRule="atLeast"/>
              <w:jc w:val="center"/>
              <w:rPr>
                <w:rFonts w:cstheme="minorHAnsi"/>
                <w:sz w:val="18"/>
                <w:szCs w:val="18"/>
              </w:rPr>
            </w:pPr>
          </w:p>
        </w:tc>
        <w:tc>
          <w:tcPr>
            <w:tcW w:w="550" w:type="pct"/>
          </w:tcPr>
          <w:p w14:paraId="77A667AF" w14:textId="77777777" w:rsidR="00782620" w:rsidRPr="00DF0C3D" w:rsidRDefault="00782620" w:rsidP="00BB1F42">
            <w:pPr>
              <w:keepNext/>
              <w:spacing w:line="240" w:lineRule="atLeast"/>
              <w:jc w:val="center"/>
              <w:rPr>
                <w:rFonts w:cstheme="minorHAnsi"/>
                <w:sz w:val="18"/>
                <w:szCs w:val="18"/>
              </w:rPr>
            </w:pPr>
          </w:p>
        </w:tc>
        <w:tc>
          <w:tcPr>
            <w:tcW w:w="601" w:type="pct"/>
          </w:tcPr>
          <w:p w14:paraId="45E49651" w14:textId="77777777" w:rsidR="00782620" w:rsidRPr="00DF0C3D" w:rsidRDefault="00782620" w:rsidP="00BB1F42">
            <w:pPr>
              <w:keepNext/>
              <w:spacing w:line="240" w:lineRule="atLeast"/>
              <w:jc w:val="center"/>
              <w:rPr>
                <w:rFonts w:cstheme="minorHAnsi"/>
                <w:sz w:val="18"/>
                <w:szCs w:val="18"/>
              </w:rPr>
            </w:pPr>
          </w:p>
        </w:tc>
      </w:tr>
      <w:tr w:rsidR="00782620" w:rsidRPr="00DF0C3D" w14:paraId="53A4EB9E" w14:textId="77777777" w:rsidTr="00704845">
        <w:trPr>
          <w:trHeight w:val="300"/>
        </w:trPr>
        <w:tc>
          <w:tcPr>
            <w:tcW w:w="2747" w:type="pct"/>
            <w:hideMark/>
          </w:tcPr>
          <w:p w14:paraId="3469C2F7"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Premium Rate (%)</w:t>
            </w:r>
          </w:p>
        </w:tc>
        <w:tc>
          <w:tcPr>
            <w:tcW w:w="551" w:type="pct"/>
            <w:noWrap/>
            <w:hideMark/>
          </w:tcPr>
          <w:p w14:paraId="58694848"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1.7%</w:t>
            </w:r>
          </w:p>
        </w:tc>
        <w:tc>
          <w:tcPr>
            <w:tcW w:w="550" w:type="pct"/>
            <w:hideMark/>
          </w:tcPr>
          <w:p w14:paraId="5A06E818"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1.7%</w:t>
            </w:r>
          </w:p>
        </w:tc>
        <w:tc>
          <w:tcPr>
            <w:tcW w:w="550" w:type="pct"/>
            <w:hideMark/>
          </w:tcPr>
          <w:p w14:paraId="5602B6CF"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1.7%</w:t>
            </w:r>
          </w:p>
        </w:tc>
        <w:tc>
          <w:tcPr>
            <w:tcW w:w="601" w:type="pct"/>
            <w:hideMark/>
          </w:tcPr>
          <w:p w14:paraId="412C1816"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1.7%</w:t>
            </w:r>
          </w:p>
        </w:tc>
      </w:tr>
      <w:tr w:rsidR="00782620" w:rsidRPr="00DF0C3D" w14:paraId="41092EA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78EFEE40"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Premium Cost ($)</w:t>
            </w:r>
          </w:p>
        </w:tc>
        <w:tc>
          <w:tcPr>
            <w:tcW w:w="551" w:type="pct"/>
            <w:noWrap/>
            <w:hideMark/>
          </w:tcPr>
          <w:p w14:paraId="279415FF"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$0.64</w:t>
            </w:r>
          </w:p>
        </w:tc>
        <w:tc>
          <w:tcPr>
            <w:tcW w:w="550" w:type="pct"/>
            <w:hideMark/>
          </w:tcPr>
          <w:p w14:paraId="771C9E24"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$0.67</w:t>
            </w:r>
          </w:p>
        </w:tc>
        <w:tc>
          <w:tcPr>
            <w:tcW w:w="550" w:type="pct"/>
            <w:hideMark/>
          </w:tcPr>
          <w:p w14:paraId="1FEBC85C"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$0.69</w:t>
            </w:r>
          </w:p>
        </w:tc>
        <w:tc>
          <w:tcPr>
            <w:tcW w:w="601" w:type="pct"/>
            <w:hideMark/>
          </w:tcPr>
          <w:p w14:paraId="33723FDF"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$0.84</w:t>
            </w:r>
          </w:p>
        </w:tc>
      </w:tr>
      <w:tr w:rsidR="00782620" w:rsidRPr="00DF0C3D" w14:paraId="22C11A55" w14:textId="77777777" w:rsidTr="00704845">
        <w:trPr>
          <w:trHeight w:val="300"/>
        </w:trPr>
        <w:tc>
          <w:tcPr>
            <w:tcW w:w="2747" w:type="pct"/>
            <w:hideMark/>
          </w:tcPr>
          <w:p w14:paraId="18503C1A" w14:textId="77777777" w:rsidR="00782620" w:rsidRPr="00DF0C3D" w:rsidRDefault="00782620" w:rsidP="00704845">
            <w:pPr>
              <w:spacing w:line="240" w:lineRule="atLeast"/>
              <w:rPr>
                <w:rFonts w:cstheme="minorHAnsi"/>
                <w:sz w:val="18"/>
                <w:szCs w:val="18"/>
              </w:rPr>
            </w:pPr>
            <w:r w:rsidRPr="00DF0C3D">
              <w:rPr>
                <w:rFonts w:cstheme="minorHAnsi"/>
                <w:sz w:val="18"/>
                <w:szCs w:val="18"/>
              </w:rPr>
              <w:t>Employee Allowances</w:t>
            </w:r>
          </w:p>
        </w:tc>
        <w:tc>
          <w:tcPr>
            <w:tcW w:w="551" w:type="pct"/>
            <w:noWrap/>
          </w:tcPr>
          <w:p w14:paraId="591E6D16" w14:textId="77777777" w:rsidR="00782620" w:rsidRPr="00DF0C3D" w:rsidRDefault="00782620" w:rsidP="00704845">
            <w:pPr>
              <w:spacing w:line="240" w:lineRule="atLeast"/>
              <w:jc w:val="center"/>
              <w:rPr>
                <w:rFonts w:cstheme="minorHAnsi"/>
                <w:b/>
                <w:sz w:val="18"/>
                <w:szCs w:val="18"/>
              </w:rPr>
            </w:pPr>
          </w:p>
        </w:tc>
        <w:tc>
          <w:tcPr>
            <w:tcW w:w="550" w:type="pct"/>
          </w:tcPr>
          <w:p w14:paraId="7F4BD54E" w14:textId="77777777" w:rsidR="00782620" w:rsidRPr="00DF0C3D" w:rsidRDefault="00782620" w:rsidP="00704845">
            <w:pPr>
              <w:spacing w:line="240" w:lineRule="atLeast"/>
              <w:jc w:val="center"/>
              <w:rPr>
                <w:rFonts w:cstheme="minorHAnsi"/>
                <w:b/>
                <w:sz w:val="18"/>
                <w:szCs w:val="18"/>
              </w:rPr>
            </w:pPr>
          </w:p>
        </w:tc>
        <w:tc>
          <w:tcPr>
            <w:tcW w:w="550" w:type="pct"/>
          </w:tcPr>
          <w:p w14:paraId="1B431C41" w14:textId="77777777" w:rsidR="00782620" w:rsidRPr="00DF0C3D" w:rsidRDefault="00782620" w:rsidP="00704845">
            <w:pPr>
              <w:spacing w:line="240" w:lineRule="atLeast"/>
              <w:jc w:val="center"/>
              <w:rPr>
                <w:rFonts w:cstheme="minorHAnsi"/>
                <w:b/>
                <w:sz w:val="18"/>
                <w:szCs w:val="18"/>
              </w:rPr>
            </w:pPr>
          </w:p>
        </w:tc>
        <w:tc>
          <w:tcPr>
            <w:tcW w:w="601" w:type="pct"/>
          </w:tcPr>
          <w:p w14:paraId="789FBA75" w14:textId="77777777" w:rsidR="00782620" w:rsidRPr="00DF0C3D" w:rsidRDefault="00782620" w:rsidP="00704845">
            <w:pPr>
              <w:spacing w:line="240" w:lineRule="atLeast"/>
              <w:jc w:val="center"/>
              <w:rPr>
                <w:rFonts w:cstheme="minorHAnsi"/>
                <w:b/>
                <w:sz w:val="18"/>
                <w:szCs w:val="18"/>
              </w:rPr>
            </w:pPr>
          </w:p>
        </w:tc>
      </w:tr>
      <w:tr w:rsidR="00782620" w:rsidRPr="00DF0C3D" w14:paraId="2A15E2D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651C0438" w14:textId="77777777" w:rsidR="00782620" w:rsidRPr="00DF0C3D" w:rsidRDefault="00782620" w:rsidP="00704845">
            <w:pPr>
              <w:spacing w:line="240" w:lineRule="atLeast"/>
              <w:ind w:left="595"/>
              <w:rPr>
                <w:rFonts w:cstheme="minorHAnsi"/>
                <w:sz w:val="18"/>
                <w:szCs w:val="18"/>
              </w:rPr>
            </w:pPr>
            <w:r w:rsidRPr="00DF0C3D">
              <w:rPr>
                <w:rFonts w:cstheme="minorHAnsi"/>
                <w:sz w:val="18"/>
                <w:szCs w:val="18"/>
              </w:rPr>
              <w:t>Allowance Rate (%)</w:t>
            </w:r>
          </w:p>
        </w:tc>
        <w:tc>
          <w:tcPr>
            <w:tcW w:w="551" w:type="pct"/>
            <w:noWrap/>
            <w:hideMark/>
          </w:tcPr>
          <w:p w14:paraId="7EDAD446"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1.0%</w:t>
            </w:r>
          </w:p>
        </w:tc>
        <w:tc>
          <w:tcPr>
            <w:tcW w:w="550" w:type="pct"/>
            <w:hideMark/>
          </w:tcPr>
          <w:p w14:paraId="2C0E6BE8" w14:textId="77777777" w:rsidR="00782620" w:rsidRPr="00DF0C3D" w:rsidRDefault="00782620" w:rsidP="00704845">
            <w:pPr>
              <w:spacing w:line="240" w:lineRule="atLeast"/>
              <w:jc w:val="center"/>
              <w:rPr>
                <w:rFonts w:cstheme="minorHAnsi"/>
                <w:b/>
                <w:sz w:val="18"/>
                <w:szCs w:val="18"/>
              </w:rPr>
            </w:pPr>
            <w:r w:rsidRPr="00DF0C3D">
              <w:rPr>
                <w:rFonts w:cstheme="minorHAnsi"/>
                <w:sz w:val="18"/>
                <w:szCs w:val="18"/>
              </w:rPr>
              <w:t>1.0%</w:t>
            </w:r>
          </w:p>
        </w:tc>
        <w:tc>
          <w:tcPr>
            <w:tcW w:w="550" w:type="pct"/>
            <w:hideMark/>
          </w:tcPr>
          <w:p w14:paraId="404E5B1A" w14:textId="77777777" w:rsidR="00782620" w:rsidRPr="00DF0C3D" w:rsidRDefault="00782620" w:rsidP="00704845">
            <w:pPr>
              <w:spacing w:line="240" w:lineRule="atLeast"/>
              <w:jc w:val="center"/>
              <w:rPr>
                <w:rFonts w:cstheme="minorHAnsi"/>
                <w:b/>
                <w:sz w:val="18"/>
                <w:szCs w:val="18"/>
              </w:rPr>
            </w:pPr>
            <w:r w:rsidRPr="00DF0C3D">
              <w:rPr>
                <w:rFonts w:cstheme="minorHAnsi"/>
                <w:sz w:val="18"/>
                <w:szCs w:val="18"/>
              </w:rPr>
              <w:t>1.0%</w:t>
            </w:r>
          </w:p>
        </w:tc>
        <w:tc>
          <w:tcPr>
            <w:tcW w:w="601" w:type="pct"/>
            <w:hideMark/>
          </w:tcPr>
          <w:p w14:paraId="1909DAA6"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1.0%</w:t>
            </w:r>
          </w:p>
        </w:tc>
      </w:tr>
      <w:tr w:rsidR="00782620" w:rsidRPr="00DF0C3D" w14:paraId="250114B5" w14:textId="77777777" w:rsidTr="00704845">
        <w:trPr>
          <w:trHeight w:val="300"/>
        </w:trPr>
        <w:tc>
          <w:tcPr>
            <w:tcW w:w="2747" w:type="pct"/>
            <w:hideMark/>
          </w:tcPr>
          <w:p w14:paraId="24ACA927" w14:textId="77777777" w:rsidR="00782620" w:rsidRPr="00DF0C3D" w:rsidRDefault="00782620" w:rsidP="00704845">
            <w:pPr>
              <w:spacing w:line="240" w:lineRule="atLeast"/>
              <w:ind w:left="595"/>
              <w:rPr>
                <w:rFonts w:cstheme="minorHAnsi"/>
                <w:sz w:val="18"/>
                <w:szCs w:val="18"/>
              </w:rPr>
            </w:pPr>
            <w:r w:rsidRPr="00DF0C3D">
              <w:rPr>
                <w:rFonts w:cstheme="minorHAnsi"/>
                <w:sz w:val="18"/>
                <w:szCs w:val="18"/>
              </w:rPr>
              <w:t>Allowance Cost ($)</w:t>
            </w:r>
          </w:p>
        </w:tc>
        <w:tc>
          <w:tcPr>
            <w:tcW w:w="551" w:type="pct"/>
            <w:noWrap/>
            <w:hideMark/>
          </w:tcPr>
          <w:p w14:paraId="0EE1FC7C"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$0.31</w:t>
            </w:r>
          </w:p>
        </w:tc>
        <w:tc>
          <w:tcPr>
            <w:tcW w:w="550" w:type="pct"/>
            <w:hideMark/>
          </w:tcPr>
          <w:p w14:paraId="0E9FE72F"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$0.32</w:t>
            </w:r>
          </w:p>
        </w:tc>
        <w:tc>
          <w:tcPr>
            <w:tcW w:w="550" w:type="pct"/>
            <w:hideMark/>
          </w:tcPr>
          <w:p w14:paraId="2774AA27"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$0.33</w:t>
            </w:r>
          </w:p>
        </w:tc>
        <w:tc>
          <w:tcPr>
            <w:tcW w:w="601" w:type="pct"/>
            <w:hideMark/>
          </w:tcPr>
          <w:p w14:paraId="41B056DC"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$0.40</w:t>
            </w:r>
          </w:p>
        </w:tc>
      </w:tr>
      <w:tr w:rsidR="00782620" w:rsidRPr="00DF0C3D" w14:paraId="75648C7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358434FA" w14:textId="3B2FA091" w:rsidR="00782620" w:rsidRPr="00DF0C3D" w:rsidRDefault="00782620" w:rsidP="00704845">
            <w:pPr>
              <w:spacing w:line="240" w:lineRule="atLeast"/>
              <w:rPr>
                <w:rFonts w:cstheme="minorHAnsi"/>
                <w:sz w:val="18"/>
                <w:szCs w:val="18"/>
              </w:rPr>
            </w:pPr>
            <w:bookmarkStart w:id="123" w:name="OLE_LINK2"/>
            <w:r w:rsidRPr="00DF0C3D">
              <w:rPr>
                <w:rFonts w:cstheme="minorHAnsi"/>
                <w:sz w:val="18"/>
                <w:szCs w:val="18"/>
              </w:rPr>
              <w:t>Cumulative cost per hour, after on-costs</w:t>
            </w:r>
            <w:bookmarkEnd w:id="123"/>
          </w:p>
        </w:tc>
        <w:tc>
          <w:tcPr>
            <w:tcW w:w="551" w:type="pct"/>
            <w:noWrap/>
            <w:hideMark/>
          </w:tcPr>
          <w:p w14:paraId="2BF130C4"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$42.38</w:t>
            </w:r>
          </w:p>
        </w:tc>
        <w:tc>
          <w:tcPr>
            <w:tcW w:w="550" w:type="pct"/>
            <w:hideMark/>
          </w:tcPr>
          <w:p w14:paraId="5EE88FCA"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$44.05</w:t>
            </w:r>
          </w:p>
        </w:tc>
        <w:tc>
          <w:tcPr>
            <w:tcW w:w="550" w:type="pct"/>
            <w:hideMark/>
          </w:tcPr>
          <w:p w14:paraId="1AE12841"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$45.86</w:t>
            </w:r>
          </w:p>
        </w:tc>
        <w:tc>
          <w:tcPr>
            <w:tcW w:w="601" w:type="pct"/>
            <w:hideMark/>
          </w:tcPr>
          <w:p w14:paraId="4AD2005B"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$55.33</w:t>
            </w:r>
          </w:p>
        </w:tc>
      </w:tr>
      <w:tr w:rsidR="00782620" w:rsidRPr="00DF0C3D" w14:paraId="5E46BD5A" w14:textId="77777777" w:rsidTr="00704845">
        <w:trPr>
          <w:trHeight w:val="300"/>
        </w:trPr>
        <w:tc>
          <w:tcPr>
            <w:tcW w:w="2747" w:type="pct"/>
            <w:hideMark/>
          </w:tcPr>
          <w:p w14:paraId="2D6E3A54"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increase from standard hourly rate</w:t>
            </w:r>
          </w:p>
        </w:tc>
        <w:tc>
          <w:tcPr>
            <w:tcW w:w="551" w:type="pct"/>
            <w:noWrap/>
            <w:hideMark/>
          </w:tcPr>
          <w:p w14:paraId="78C074DD"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37.0%</w:t>
            </w:r>
          </w:p>
        </w:tc>
        <w:tc>
          <w:tcPr>
            <w:tcW w:w="550" w:type="pct"/>
            <w:hideMark/>
          </w:tcPr>
          <w:p w14:paraId="0A50460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37.0%</w:t>
            </w:r>
          </w:p>
        </w:tc>
        <w:tc>
          <w:tcPr>
            <w:tcW w:w="550" w:type="pct"/>
            <w:hideMark/>
          </w:tcPr>
          <w:p w14:paraId="449AA127"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37.0%</w:t>
            </w:r>
          </w:p>
        </w:tc>
        <w:tc>
          <w:tcPr>
            <w:tcW w:w="601" w:type="pct"/>
            <w:hideMark/>
          </w:tcPr>
          <w:p w14:paraId="7B253A9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37.0%</w:t>
            </w:r>
          </w:p>
        </w:tc>
      </w:tr>
    </w:tbl>
    <w:p w14:paraId="5ADB0C92" w14:textId="25116C73" w:rsidR="00782620" w:rsidRPr="00DF0C3D" w:rsidRDefault="00782620" w:rsidP="00782620">
      <w:pPr>
        <w:pStyle w:val="Heading3"/>
        <w:rPr>
          <w:rFonts w:asciiTheme="minorHAnsi" w:hAnsiTheme="minorHAnsi"/>
          <w:sz w:val="26"/>
          <w:szCs w:val="26"/>
          <w:lang w:eastAsia="en-US"/>
        </w:rPr>
      </w:pPr>
      <w:bookmarkStart w:id="124" w:name="_Toc91063496"/>
      <w:bookmarkStart w:id="125" w:name="_Ref18506181"/>
      <w:r w:rsidRPr="00DF0C3D">
        <w:t>Supervision costs</w:t>
      </w:r>
      <w:bookmarkEnd w:id="124"/>
      <w:bookmarkEnd w:id="125"/>
    </w:p>
    <w:p w14:paraId="207E25F1" w14:textId="77777777" w:rsidR="00782620" w:rsidRPr="00DF0C3D" w:rsidRDefault="00782620" w:rsidP="00782620">
      <w:r w:rsidRPr="00DF0C3D">
        <w:t>The Cost Model recognises that DSWs require support and supervision and assumes that supervisors have the same shift loadings, leave entitlements and salary on-costs as the workers they manage, and that higher skilled workers require higher skilled supervisors. The Cost Model also assumes a span of control (ratio of workers per supervisor) of 15 to 1.</w:t>
      </w:r>
      <w:r w:rsidRPr="00DF0C3D">
        <w:rPr>
          <w:rStyle w:val="EndnoteReference"/>
        </w:rPr>
        <w:endnoteReference w:id="51"/>
      </w:r>
    </w:p>
    <w:p w14:paraId="22824D6B" w14:textId="0A255DC1" w:rsidR="00782620" w:rsidRPr="00DF0C3D" w:rsidRDefault="00782620" w:rsidP="00782620">
      <w:pPr>
        <w:pStyle w:val="Caption"/>
      </w:pPr>
      <w:bookmarkStart w:id="126" w:name="_Ref19026960"/>
      <w:r w:rsidRPr="00DF0C3D">
        <w:t xml:space="preserve">Table </w:t>
      </w:r>
      <w:r w:rsidR="002B459B">
        <w:fldChar w:fldCharType="begin"/>
      </w:r>
      <w:r w:rsidR="002B459B">
        <w:instrText xml:space="preserve"> SEQ Table \* ARABIC </w:instrText>
      </w:r>
      <w:r w:rsidR="002B459B">
        <w:fldChar w:fldCharType="separate"/>
      </w:r>
      <w:r w:rsidR="0015299C">
        <w:rPr>
          <w:noProof/>
        </w:rPr>
        <w:t>5</w:t>
      </w:r>
      <w:r w:rsidR="002B459B">
        <w:rPr>
          <w:noProof/>
        </w:rPr>
        <w:fldChar w:fldCharType="end"/>
      </w:r>
      <w:bookmarkEnd w:id="126"/>
      <w:r w:rsidRPr="00DF0C3D">
        <w:t>: Impact of Supervision on Cost per Worked Hour of a Permanent DSW</w:t>
      </w:r>
    </w:p>
    <w:tbl>
      <w:tblPr>
        <w:tblStyle w:val="GridTable4-Accent12"/>
        <w:tblW w:w="5000" w:type="pct"/>
        <w:tblInd w:w="0" w:type="dxa"/>
        <w:tblLook w:val="0420" w:firstRow="1" w:lastRow="0" w:firstColumn="0" w:lastColumn="0" w:noHBand="0" w:noVBand="1"/>
        <w:tblCaption w:val="Impact of Supervisors on the Cost per Worked Hour of a Permanent DSW"/>
        <w:tblDescription w:val="A table showing how supervisor costs, and the ratio of supervisors to workers, affects providers’ costs."/>
      </w:tblPr>
      <w:tblGrid>
        <w:gridCol w:w="4979"/>
        <w:gridCol w:w="999"/>
        <w:gridCol w:w="997"/>
        <w:gridCol w:w="997"/>
        <w:gridCol w:w="1089"/>
      </w:tblGrid>
      <w:tr w:rsidR="00782620" w:rsidRPr="00DF0C3D" w14:paraId="47BBDC5F"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747" w:type="pct"/>
            <w:hideMark/>
          </w:tcPr>
          <w:p w14:paraId="7BE0C48E" w14:textId="77777777" w:rsidR="00782620" w:rsidRPr="00DF0C3D" w:rsidRDefault="00782620" w:rsidP="00704845">
            <w:r w:rsidRPr="00DF0C3D">
              <w:t>Parameters</w:t>
            </w:r>
          </w:p>
        </w:tc>
        <w:tc>
          <w:tcPr>
            <w:tcW w:w="551" w:type="pct"/>
            <w:hideMark/>
          </w:tcPr>
          <w:p w14:paraId="78E16EBF"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A</w:t>
            </w:r>
          </w:p>
        </w:tc>
        <w:tc>
          <w:tcPr>
            <w:tcW w:w="550" w:type="pct"/>
            <w:hideMark/>
          </w:tcPr>
          <w:p w14:paraId="7B629CA1" w14:textId="77777777" w:rsidR="00782620" w:rsidRPr="00DF0C3D" w:rsidRDefault="00782620" w:rsidP="00704845">
            <w:pPr>
              <w:spacing w:line="240" w:lineRule="atLeast"/>
              <w:jc w:val="center"/>
              <w:rPr>
                <w:rFonts w:cstheme="minorHAnsi"/>
                <w:b w:val="0"/>
                <w:bCs w:val="0"/>
                <w:sz w:val="18"/>
                <w:szCs w:val="18"/>
                <w:lang w:eastAsia="en-AU"/>
              </w:rPr>
            </w:pPr>
            <w:r w:rsidRPr="00DF0C3D">
              <w:rPr>
                <w:rFonts w:cstheme="minorHAnsi"/>
                <w:sz w:val="18"/>
                <w:szCs w:val="18"/>
              </w:rPr>
              <w:t>DSW B</w:t>
            </w:r>
          </w:p>
        </w:tc>
        <w:tc>
          <w:tcPr>
            <w:tcW w:w="550" w:type="pct"/>
            <w:hideMark/>
          </w:tcPr>
          <w:p w14:paraId="111FC773"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C</w:t>
            </w:r>
          </w:p>
        </w:tc>
        <w:tc>
          <w:tcPr>
            <w:tcW w:w="601" w:type="pct"/>
            <w:hideMark/>
          </w:tcPr>
          <w:p w14:paraId="0B333D1B"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DSW D</w:t>
            </w:r>
          </w:p>
        </w:tc>
      </w:tr>
      <w:tr w:rsidR="00782620" w:rsidRPr="00DF0C3D" w14:paraId="41F1AED1"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0D01FEC2"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cost per hour, before supervision</w:t>
            </w:r>
          </w:p>
        </w:tc>
        <w:tc>
          <w:tcPr>
            <w:tcW w:w="551" w:type="pct"/>
            <w:noWrap/>
            <w:hideMark/>
          </w:tcPr>
          <w:p w14:paraId="20970E94"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$42.38</w:t>
            </w:r>
          </w:p>
        </w:tc>
        <w:tc>
          <w:tcPr>
            <w:tcW w:w="550" w:type="pct"/>
            <w:hideMark/>
          </w:tcPr>
          <w:p w14:paraId="5E16FCC9"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$44.05</w:t>
            </w:r>
          </w:p>
        </w:tc>
        <w:tc>
          <w:tcPr>
            <w:tcW w:w="550" w:type="pct"/>
            <w:hideMark/>
          </w:tcPr>
          <w:p w14:paraId="32EC8DA0"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$45.86</w:t>
            </w:r>
          </w:p>
        </w:tc>
        <w:tc>
          <w:tcPr>
            <w:tcW w:w="601" w:type="pct"/>
            <w:hideMark/>
          </w:tcPr>
          <w:p w14:paraId="38020E77"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$55.33</w:t>
            </w:r>
          </w:p>
        </w:tc>
      </w:tr>
      <w:tr w:rsidR="00782620" w:rsidRPr="00DF0C3D" w14:paraId="7BDAB8DE" w14:textId="77777777" w:rsidTr="00704845">
        <w:trPr>
          <w:trHeight w:val="300"/>
        </w:trPr>
        <w:tc>
          <w:tcPr>
            <w:tcW w:w="2747" w:type="pct"/>
            <w:hideMark/>
          </w:tcPr>
          <w:p w14:paraId="6FCC5B9E" w14:textId="77777777" w:rsidR="00782620" w:rsidRPr="00DF0C3D" w:rsidRDefault="00782620" w:rsidP="00704845">
            <w:pPr>
              <w:spacing w:line="240" w:lineRule="atLeast"/>
              <w:rPr>
                <w:rFonts w:cstheme="minorHAnsi"/>
                <w:sz w:val="18"/>
                <w:szCs w:val="18"/>
              </w:rPr>
            </w:pPr>
            <w:r w:rsidRPr="00DF0C3D">
              <w:rPr>
                <w:rFonts w:cstheme="minorHAnsi"/>
                <w:sz w:val="18"/>
                <w:szCs w:val="18"/>
              </w:rPr>
              <w:t>Supervisor</w:t>
            </w:r>
          </w:p>
        </w:tc>
        <w:tc>
          <w:tcPr>
            <w:tcW w:w="551" w:type="pct"/>
            <w:noWrap/>
          </w:tcPr>
          <w:p w14:paraId="0DE3B87C" w14:textId="77777777" w:rsidR="00782620" w:rsidRPr="00DF0C3D" w:rsidRDefault="00782620" w:rsidP="00704845">
            <w:pPr>
              <w:spacing w:line="240" w:lineRule="atLeast"/>
              <w:jc w:val="center"/>
              <w:rPr>
                <w:rFonts w:cstheme="minorHAnsi"/>
                <w:sz w:val="18"/>
                <w:szCs w:val="18"/>
              </w:rPr>
            </w:pPr>
          </w:p>
        </w:tc>
        <w:tc>
          <w:tcPr>
            <w:tcW w:w="550" w:type="pct"/>
          </w:tcPr>
          <w:p w14:paraId="742918BA" w14:textId="77777777" w:rsidR="00782620" w:rsidRPr="00DF0C3D" w:rsidRDefault="00782620" w:rsidP="00704845">
            <w:pPr>
              <w:spacing w:line="240" w:lineRule="atLeast"/>
              <w:jc w:val="center"/>
              <w:rPr>
                <w:rFonts w:cstheme="minorHAnsi"/>
                <w:sz w:val="18"/>
                <w:szCs w:val="18"/>
              </w:rPr>
            </w:pPr>
          </w:p>
        </w:tc>
        <w:tc>
          <w:tcPr>
            <w:tcW w:w="550" w:type="pct"/>
          </w:tcPr>
          <w:p w14:paraId="67A693CD" w14:textId="77777777" w:rsidR="00782620" w:rsidRPr="00DF0C3D" w:rsidRDefault="00782620" w:rsidP="00704845">
            <w:pPr>
              <w:spacing w:line="240" w:lineRule="atLeast"/>
              <w:jc w:val="center"/>
              <w:rPr>
                <w:rFonts w:cstheme="minorHAnsi"/>
                <w:sz w:val="18"/>
                <w:szCs w:val="18"/>
              </w:rPr>
            </w:pPr>
          </w:p>
        </w:tc>
        <w:tc>
          <w:tcPr>
            <w:tcW w:w="601" w:type="pct"/>
          </w:tcPr>
          <w:p w14:paraId="7C80FF9A" w14:textId="77777777" w:rsidR="00782620" w:rsidRPr="00DF0C3D" w:rsidRDefault="00782620" w:rsidP="00704845">
            <w:pPr>
              <w:spacing w:line="240" w:lineRule="atLeast"/>
              <w:jc w:val="center"/>
              <w:rPr>
                <w:rFonts w:cstheme="minorHAnsi"/>
                <w:sz w:val="18"/>
                <w:szCs w:val="18"/>
              </w:rPr>
            </w:pPr>
          </w:p>
        </w:tc>
      </w:tr>
      <w:tr w:rsidR="00782620" w:rsidRPr="00DF0C3D" w14:paraId="0E066BB2"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10F31BA8"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Level of supervisor (SCHADS Equivalent)</w:t>
            </w:r>
          </w:p>
        </w:tc>
        <w:tc>
          <w:tcPr>
            <w:tcW w:w="551" w:type="pct"/>
            <w:noWrap/>
            <w:hideMark/>
          </w:tcPr>
          <w:p w14:paraId="5978AB0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3.2</w:t>
            </w:r>
          </w:p>
        </w:tc>
        <w:tc>
          <w:tcPr>
            <w:tcW w:w="550" w:type="pct"/>
            <w:hideMark/>
          </w:tcPr>
          <w:p w14:paraId="054567A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4.2</w:t>
            </w:r>
          </w:p>
        </w:tc>
        <w:tc>
          <w:tcPr>
            <w:tcW w:w="550" w:type="pct"/>
            <w:hideMark/>
          </w:tcPr>
          <w:p w14:paraId="52A6828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4.2</w:t>
            </w:r>
          </w:p>
        </w:tc>
        <w:tc>
          <w:tcPr>
            <w:tcW w:w="601" w:type="pct"/>
            <w:hideMark/>
          </w:tcPr>
          <w:p w14:paraId="58E96CF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5.1</w:t>
            </w:r>
          </w:p>
        </w:tc>
      </w:tr>
      <w:tr w:rsidR="00782620" w:rsidRPr="00DF0C3D" w14:paraId="10E2D0CB" w14:textId="77777777" w:rsidTr="00704845">
        <w:trPr>
          <w:trHeight w:val="300"/>
        </w:trPr>
        <w:tc>
          <w:tcPr>
            <w:tcW w:w="2747" w:type="pct"/>
            <w:hideMark/>
          </w:tcPr>
          <w:p w14:paraId="275E39F9"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Base Salary</w:t>
            </w:r>
          </w:p>
        </w:tc>
        <w:tc>
          <w:tcPr>
            <w:tcW w:w="551" w:type="pct"/>
            <w:noWrap/>
            <w:hideMark/>
          </w:tcPr>
          <w:p w14:paraId="64E2C2A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$33.48</w:t>
            </w:r>
          </w:p>
        </w:tc>
        <w:tc>
          <w:tcPr>
            <w:tcW w:w="550" w:type="pct"/>
            <w:hideMark/>
          </w:tcPr>
          <w:p w14:paraId="6A5329A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$38.52</w:t>
            </w:r>
          </w:p>
        </w:tc>
        <w:tc>
          <w:tcPr>
            <w:tcW w:w="550" w:type="pct"/>
            <w:hideMark/>
          </w:tcPr>
          <w:p w14:paraId="1372F95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$38.52</w:t>
            </w:r>
          </w:p>
        </w:tc>
        <w:tc>
          <w:tcPr>
            <w:tcW w:w="601" w:type="pct"/>
            <w:hideMark/>
          </w:tcPr>
          <w:p w14:paraId="3CD34AA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$42.94</w:t>
            </w:r>
          </w:p>
        </w:tc>
      </w:tr>
      <w:tr w:rsidR="00782620" w:rsidRPr="00DF0C3D" w14:paraId="022A1489"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6870A81A"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Leave costs</w:t>
            </w:r>
          </w:p>
        </w:tc>
        <w:tc>
          <w:tcPr>
            <w:tcW w:w="551" w:type="pct"/>
            <w:noWrap/>
            <w:hideMark/>
          </w:tcPr>
          <w:p w14:paraId="44EDDBAA"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$7.28</w:t>
            </w:r>
          </w:p>
        </w:tc>
        <w:tc>
          <w:tcPr>
            <w:tcW w:w="550" w:type="pct"/>
            <w:hideMark/>
          </w:tcPr>
          <w:p w14:paraId="7410EA0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$8.38</w:t>
            </w:r>
          </w:p>
        </w:tc>
        <w:tc>
          <w:tcPr>
            <w:tcW w:w="550" w:type="pct"/>
            <w:hideMark/>
          </w:tcPr>
          <w:p w14:paraId="47EE6C7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$8.38</w:t>
            </w:r>
          </w:p>
        </w:tc>
        <w:tc>
          <w:tcPr>
            <w:tcW w:w="601" w:type="pct"/>
            <w:hideMark/>
          </w:tcPr>
          <w:p w14:paraId="20C35F4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$9.34</w:t>
            </w:r>
          </w:p>
        </w:tc>
      </w:tr>
      <w:tr w:rsidR="00782620" w:rsidRPr="00DF0C3D" w14:paraId="3ED19F7E" w14:textId="77777777" w:rsidTr="00704845">
        <w:trPr>
          <w:trHeight w:val="300"/>
        </w:trPr>
        <w:tc>
          <w:tcPr>
            <w:tcW w:w="2747" w:type="pct"/>
            <w:hideMark/>
          </w:tcPr>
          <w:p w14:paraId="23629008"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Salary-on costs</w:t>
            </w:r>
          </w:p>
        </w:tc>
        <w:tc>
          <w:tcPr>
            <w:tcW w:w="551" w:type="pct"/>
            <w:noWrap/>
            <w:hideMark/>
          </w:tcPr>
          <w:p w14:paraId="173C4898"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$5.10</w:t>
            </w:r>
          </w:p>
        </w:tc>
        <w:tc>
          <w:tcPr>
            <w:tcW w:w="550" w:type="pct"/>
            <w:hideMark/>
          </w:tcPr>
          <w:p w14:paraId="7EB9B6D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$5.87</w:t>
            </w:r>
          </w:p>
        </w:tc>
        <w:tc>
          <w:tcPr>
            <w:tcW w:w="550" w:type="pct"/>
            <w:hideMark/>
          </w:tcPr>
          <w:p w14:paraId="35A8958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$5.87</w:t>
            </w:r>
          </w:p>
        </w:tc>
        <w:tc>
          <w:tcPr>
            <w:tcW w:w="601" w:type="pct"/>
            <w:hideMark/>
          </w:tcPr>
          <w:p w14:paraId="1F7DF94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$6.55</w:t>
            </w:r>
          </w:p>
        </w:tc>
      </w:tr>
      <w:tr w:rsidR="00782620" w:rsidRPr="00DF0C3D" w14:paraId="6587FE65"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0AE0782C" w14:textId="77777777" w:rsidR="00782620" w:rsidRPr="00DF0C3D" w:rsidRDefault="00782620" w:rsidP="00704845">
            <w:pPr>
              <w:spacing w:line="240" w:lineRule="atLeast"/>
              <w:rPr>
                <w:rFonts w:cstheme="minorHAnsi"/>
                <w:sz w:val="18"/>
                <w:szCs w:val="18"/>
              </w:rPr>
            </w:pPr>
            <w:r w:rsidRPr="00DF0C3D">
              <w:rPr>
                <w:rFonts w:cstheme="minorHAnsi"/>
                <w:sz w:val="18"/>
                <w:szCs w:val="18"/>
              </w:rPr>
              <w:t>Span of control</w:t>
            </w:r>
          </w:p>
        </w:tc>
        <w:tc>
          <w:tcPr>
            <w:tcW w:w="551" w:type="pct"/>
            <w:noWrap/>
          </w:tcPr>
          <w:p w14:paraId="606EE9D4" w14:textId="77777777" w:rsidR="00782620" w:rsidRPr="00DF0C3D" w:rsidRDefault="00782620" w:rsidP="00704845">
            <w:pPr>
              <w:spacing w:line="240" w:lineRule="atLeast"/>
              <w:jc w:val="center"/>
              <w:rPr>
                <w:rFonts w:cstheme="minorHAnsi"/>
                <w:sz w:val="18"/>
                <w:szCs w:val="18"/>
              </w:rPr>
            </w:pPr>
          </w:p>
        </w:tc>
        <w:tc>
          <w:tcPr>
            <w:tcW w:w="550" w:type="pct"/>
          </w:tcPr>
          <w:p w14:paraId="1A0D4C8D" w14:textId="77777777" w:rsidR="00782620" w:rsidRPr="00DF0C3D" w:rsidRDefault="00782620" w:rsidP="00704845">
            <w:pPr>
              <w:spacing w:line="240" w:lineRule="atLeast"/>
              <w:jc w:val="center"/>
              <w:rPr>
                <w:rFonts w:cstheme="minorHAnsi"/>
                <w:sz w:val="18"/>
                <w:szCs w:val="18"/>
              </w:rPr>
            </w:pPr>
          </w:p>
        </w:tc>
        <w:tc>
          <w:tcPr>
            <w:tcW w:w="550" w:type="pct"/>
          </w:tcPr>
          <w:p w14:paraId="0B3E6B3B" w14:textId="77777777" w:rsidR="00782620" w:rsidRPr="00DF0C3D" w:rsidRDefault="00782620" w:rsidP="00704845">
            <w:pPr>
              <w:spacing w:line="240" w:lineRule="atLeast"/>
              <w:jc w:val="center"/>
              <w:rPr>
                <w:rFonts w:cstheme="minorHAnsi"/>
                <w:sz w:val="18"/>
                <w:szCs w:val="18"/>
              </w:rPr>
            </w:pPr>
          </w:p>
        </w:tc>
        <w:tc>
          <w:tcPr>
            <w:tcW w:w="601" w:type="pct"/>
          </w:tcPr>
          <w:p w14:paraId="74A47E23" w14:textId="77777777" w:rsidR="00782620" w:rsidRPr="00DF0C3D" w:rsidRDefault="00782620" w:rsidP="00704845">
            <w:pPr>
              <w:spacing w:line="240" w:lineRule="atLeast"/>
              <w:jc w:val="center"/>
              <w:rPr>
                <w:rFonts w:cstheme="minorHAnsi"/>
                <w:sz w:val="18"/>
                <w:szCs w:val="18"/>
              </w:rPr>
            </w:pPr>
          </w:p>
        </w:tc>
      </w:tr>
      <w:tr w:rsidR="00782620" w:rsidRPr="00DF0C3D" w14:paraId="182425C3" w14:textId="77777777" w:rsidTr="00704845">
        <w:trPr>
          <w:trHeight w:val="300"/>
        </w:trPr>
        <w:tc>
          <w:tcPr>
            <w:tcW w:w="2747" w:type="pct"/>
            <w:hideMark/>
          </w:tcPr>
          <w:p w14:paraId="2D37684C"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Span of control</w:t>
            </w:r>
          </w:p>
        </w:tc>
        <w:tc>
          <w:tcPr>
            <w:tcW w:w="551" w:type="pct"/>
            <w:noWrap/>
            <w:hideMark/>
          </w:tcPr>
          <w:p w14:paraId="41A8EBE6"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15</w:t>
            </w:r>
          </w:p>
        </w:tc>
        <w:tc>
          <w:tcPr>
            <w:tcW w:w="550" w:type="pct"/>
            <w:hideMark/>
          </w:tcPr>
          <w:p w14:paraId="086EAA8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15</w:t>
            </w:r>
          </w:p>
        </w:tc>
        <w:tc>
          <w:tcPr>
            <w:tcW w:w="550" w:type="pct"/>
            <w:hideMark/>
          </w:tcPr>
          <w:p w14:paraId="1891AE74"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15</w:t>
            </w:r>
          </w:p>
        </w:tc>
        <w:tc>
          <w:tcPr>
            <w:tcW w:w="601" w:type="pct"/>
            <w:hideMark/>
          </w:tcPr>
          <w:p w14:paraId="27DE59B4"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15</w:t>
            </w:r>
          </w:p>
        </w:tc>
      </w:tr>
      <w:tr w:rsidR="00782620" w:rsidRPr="00DF0C3D" w14:paraId="634B8ACD"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3DC95560"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Cost of supervision ($)</w:t>
            </w:r>
          </w:p>
        </w:tc>
        <w:tc>
          <w:tcPr>
            <w:tcW w:w="551" w:type="pct"/>
            <w:noWrap/>
            <w:hideMark/>
          </w:tcPr>
          <w:p w14:paraId="6FDD0BCE"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$3.06</w:t>
            </w:r>
          </w:p>
        </w:tc>
        <w:tc>
          <w:tcPr>
            <w:tcW w:w="550" w:type="pct"/>
            <w:hideMark/>
          </w:tcPr>
          <w:p w14:paraId="0E1AC611"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$3.52</w:t>
            </w:r>
          </w:p>
        </w:tc>
        <w:tc>
          <w:tcPr>
            <w:tcW w:w="550" w:type="pct"/>
            <w:hideMark/>
          </w:tcPr>
          <w:p w14:paraId="342D20C4"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$3.52</w:t>
            </w:r>
          </w:p>
        </w:tc>
        <w:tc>
          <w:tcPr>
            <w:tcW w:w="601" w:type="pct"/>
            <w:hideMark/>
          </w:tcPr>
          <w:p w14:paraId="424EC796"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$3.92</w:t>
            </w:r>
          </w:p>
        </w:tc>
      </w:tr>
      <w:tr w:rsidR="00782620" w:rsidRPr="00DF0C3D" w14:paraId="169DFD3A" w14:textId="77777777" w:rsidTr="00704845">
        <w:trPr>
          <w:trHeight w:val="300"/>
        </w:trPr>
        <w:tc>
          <w:tcPr>
            <w:tcW w:w="2747" w:type="pct"/>
            <w:hideMark/>
          </w:tcPr>
          <w:p w14:paraId="6418B4FC" w14:textId="4FD0E47A" w:rsidR="00782620" w:rsidRPr="00DF0C3D" w:rsidRDefault="00782620" w:rsidP="00704845">
            <w:pPr>
              <w:spacing w:line="240" w:lineRule="atLeast"/>
              <w:rPr>
                <w:rFonts w:cstheme="minorHAnsi"/>
                <w:sz w:val="18"/>
                <w:szCs w:val="18"/>
              </w:rPr>
            </w:pPr>
            <w:bookmarkStart w:id="127" w:name="OLE_LINK3"/>
            <w:bookmarkStart w:id="128" w:name="OLE_LINK4"/>
            <w:r w:rsidRPr="00DF0C3D">
              <w:rPr>
                <w:rFonts w:cstheme="minorHAnsi"/>
                <w:sz w:val="18"/>
                <w:szCs w:val="18"/>
              </w:rPr>
              <w:t>Cumulative cost per hour, after supervision</w:t>
            </w:r>
            <w:bookmarkEnd w:id="127"/>
            <w:bookmarkEnd w:id="128"/>
          </w:p>
        </w:tc>
        <w:tc>
          <w:tcPr>
            <w:tcW w:w="551" w:type="pct"/>
            <w:noWrap/>
            <w:hideMark/>
          </w:tcPr>
          <w:p w14:paraId="22E41193"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$45.44</w:t>
            </w:r>
          </w:p>
        </w:tc>
        <w:tc>
          <w:tcPr>
            <w:tcW w:w="550" w:type="pct"/>
            <w:hideMark/>
          </w:tcPr>
          <w:p w14:paraId="2282E8B4"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$47.57</w:t>
            </w:r>
          </w:p>
        </w:tc>
        <w:tc>
          <w:tcPr>
            <w:tcW w:w="550" w:type="pct"/>
            <w:hideMark/>
          </w:tcPr>
          <w:p w14:paraId="132612FE"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$49.38</w:t>
            </w:r>
          </w:p>
        </w:tc>
        <w:tc>
          <w:tcPr>
            <w:tcW w:w="601" w:type="pct"/>
            <w:hideMark/>
          </w:tcPr>
          <w:p w14:paraId="36B34655"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$59.25</w:t>
            </w:r>
          </w:p>
        </w:tc>
      </w:tr>
      <w:tr w:rsidR="00782620" w:rsidRPr="00DF0C3D" w14:paraId="4496CEA4"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7" w:type="pct"/>
            <w:hideMark/>
          </w:tcPr>
          <w:p w14:paraId="46086573"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increase from standard hourly rate</w:t>
            </w:r>
          </w:p>
        </w:tc>
        <w:tc>
          <w:tcPr>
            <w:tcW w:w="551" w:type="pct"/>
            <w:noWrap/>
            <w:hideMark/>
          </w:tcPr>
          <w:p w14:paraId="4B28BC47"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46.9%</w:t>
            </w:r>
          </w:p>
        </w:tc>
        <w:tc>
          <w:tcPr>
            <w:tcW w:w="550" w:type="pct"/>
            <w:hideMark/>
          </w:tcPr>
          <w:p w14:paraId="74CBBEEA"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47.9%</w:t>
            </w:r>
          </w:p>
        </w:tc>
        <w:tc>
          <w:tcPr>
            <w:tcW w:w="550" w:type="pct"/>
            <w:hideMark/>
          </w:tcPr>
          <w:p w14:paraId="47681004"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47.5%</w:t>
            </w:r>
          </w:p>
        </w:tc>
        <w:tc>
          <w:tcPr>
            <w:tcW w:w="601" w:type="pct"/>
            <w:hideMark/>
          </w:tcPr>
          <w:p w14:paraId="7E3B50C7"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46.7%</w:t>
            </w:r>
          </w:p>
        </w:tc>
      </w:tr>
    </w:tbl>
    <w:p w14:paraId="6882363A" w14:textId="595992C9" w:rsidR="00782620" w:rsidRPr="00DF0C3D" w:rsidRDefault="00782620" w:rsidP="00782620">
      <w:pPr>
        <w:pStyle w:val="Heading3"/>
        <w:rPr>
          <w:rFonts w:asciiTheme="minorHAnsi" w:hAnsiTheme="minorHAnsi"/>
          <w:sz w:val="26"/>
          <w:szCs w:val="26"/>
          <w:lang w:eastAsia="en-US"/>
        </w:rPr>
      </w:pPr>
      <w:bookmarkStart w:id="129" w:name="_Toc91063497"/>
      <w:r w:rsidRPr="00DF0C3D">
        <w:t>Permanent v Casual Workers</w:t>
      </w:r>
      <w:bookmarkEnd w:id="129"/>
    </w:p>
    <w:p w14:paraId="6667484D" w14:textId="77777777" w:rsidR="00782620" w:rsidRPr="00DF0C3D" w:rsidRDefault="00782620" w:rsidP="00782620">
      <w:pPr>
        <w:keepNext/>
      </w:pPr>
      <w:r w:rsidRPr="00DF0C3D">
        <w:t>The Cost Model assumes that 70% of the DSW workforce is permanently employed.</w:t>
      </w:r>
      <w:r w:rsidRPr="00DF0C3D">
        <w:rPr>
          <w:rStyle w:val="EndnoteReference"/>
        </w:rPr>
        <w:endnoteReference w:id="52"/>
      </w:r>
      <w:r w:rsidRPr="00DF0C3D">
        <w:t xml:space="preserve"> </w:t>
      </w:r>
    </w:p>
    <w:p w14:paraId="234DAE22" w14:textId="0C3A30BF" w:rsidR="00782620" w:rsidRPr="00DF0C3D" w:rsidRDefault="00782620" w:rsidP="00782620">
      <w:pPr>
        <w:pStyle w:val="Caption"/>
      </w:pPr>
      <w:bookmarkStart w:id="130" w:name="_Ref19027201"/>
      <w:r w:rsidRPr="00DF0C3D">
        <w:t xml:space="preserve">Table </w:t>
      </w:r>
      <w:r w:rsidR="002B459B">
        <w:fldChar w:fldCharType="begin"/>
      </w:r>
      <w:r w:rsidR="002B459B">
        <w:instrText xml:space="preserve"> SEQ Table \* ARABIC </w:instrText>
      </w:r>
      <w:r w:rsidR="002B459B">
        <w:fldChar w:fldCharType="separate"/>
      </w:r>
      <w:r w:rsidR="0015299C">
        <w:rPr>
          <w:noProof/>
        </w:rPr>
        <w:t>6</w:t>
      </w:r>
      <w:r w:rsidR="002B459B">
        <w:rPr>
          <w:noProof/>
        </w:rPr>
        <w:fldChar w:fldCharType="end"/>
      </w:r>
      <w:bookmarkEnd w:id="130"/>
      <w:r w:rsidRPr="00DF0C3D">
        <w:t>: Impact of Casual Loading on the Cost per Worked Hour of a DSW</w:t>
      </w:r>
    </w:p>
    <w:tbl>
      <w:tblPr>
        <w:tblStyle w:val="GridTable4-Accent12"/>
        <w:tblW w:w="5000" w:type="pct"/>
        <w:tblInd w:w="0" w:type="dxa"/>
        <w:tblLook w:val="0420" w:firstRow="1" w:lastRow="0" w:firstColumn="0" w:lastColumn="0" w:noHBand="0" w:noVBand="1"/>
        <w:tblCaption w:val="Impact of Casual Loading on the Cost per Worked Hour of a Permanent DSW"/>
        <w:tblDescription w:val="A table showing the different costs of employing permanent vs casual workers."/>
      </w:tblPr>
      <w:tblGrid>
        <w:gridCol w:w="4981"/>
        <w:gridCol w:w="999"/>
        <w:gridCol w:w="997"/>
        <w:gridCol w:w="997"/>
        <w:gridCol w:w="1087"/>
      </w:tblGrid>
      <w:tr w:rsidR="00782620" w:rsidRPr="00DF0C3D" w14:paraId="27C41044"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748" w:type="pct"/>
            <w:hideMark/>
          </w:tcPr>
          <w:p w14:paraId="761E0100" w14:textId="77777777" w:rsidR="00782620" w:rsidRPr="00DF0C3D" w:rsidRDefault="00782620" w:rsidP="00704845">
            <w:r w:rsidRPr="00DF0C3D">
              <w:t>Parameters</w:t>
            </w:r>
          </w:p>
        </w:tc>
        <w:tc>
          <w:tcPr>
            <w:tcW w:w="551" w:type="pct"/>
            <w:hideMark/>
          </w:tcPr>
          <w:p w14:paraId="7819551B"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A</w:t>
            </w:r>
          </w:p>
        </w:tc>
        <w:tc>
          <w:tcPr>
            <w:tcW w:w="550" w:type="pct"/>
            <w:hideMark/>
          </w:tcPr>
          <w:p w14:paraId="7EE2F39A" w14:textId="77777777" w:rsidR="00782620" w:rsidRPr="00DF0C3D" w:rsidRDefault="00782620" w:rsidP="00704845">
            <w:pPr>
              <w:spacing w:line="240" w:lineRule="atLeast"/>
              <w:jc w:val="center"/>
              <w:rPr>
                <w:rFonts w:cstheme="minorHAnsi"/>
                <w:bCs w:val="0"/>
                <w:sz w:val="18"/>
                <w:szCs w:val="18"/>
                <w:lang w:eastAsia="en-AU"/>
              </w:rPr>
            </w:pPr>
            <w:r w:rsidRPr="00DF0C3D">
              <w:rPr>
                <w:rFonts w:cstheme="minorHAnsi"/>
                <w:sz w:val="18"/>
                <w:szCs w:val="18"/>
              </w:rPr>
              <w:t>DSW B</w:t>
            </w:r>
          </w:p>
        </w:tc>
        <w:tc>
          <w:tcPr>
            <w:tcW w:w="550" w:type="pct"/>
            <w:hideMark/>
          </w:tcPr>
          <w:p w14:paraId="63A85274"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C</w:t>
            </w:r>
          </w:p>
        </w:tc>
        <w:tc>
          <w:tcPr>
            <w:tcW w:w="600" w:type="pct"/>
            <w:hideMark/>
          </w:tcPr>
          <w:p w14:paraId="4B70218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DSW D</w:t>
            </w:r>
          </w:p>
        </w:tc>
      </w:tr>
      <w:tr w:rsidR="00782620" w:rsidRPr="00DF0C3D" w14:paraId="3301B3B3"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27B0C5B7"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cost per hour, at 100% permanent</w:t>
            </w:r>
          </w:p>
        </w:tc>
        <w:tc>
          <w:tcPr>
            <w:tcW w:w="551" w:type="pct"/>
            <w:noWrap/>
            <w:hideMark/>
          </w:tcPr>
          <w:p w14:paraId="439DBC1F"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$45.44</w:t>
            </w:r>
          </w:p>
        </w:tc>
        <w:tc>
          <w:tcPr>
            <w:tcW w:w="550" w:type="pct"/>
            <w:hideMark/>
          </w:tcPr>
          <w:p w14:paraId="1546C569" w14:textId="77777777" w:rsidR="00782620" w:rsidRPr="00DF0C3D" w:rsidRDefault="00782620" w:rsidP="00704845">
            <w:pPr>
              <w:spacing w:line="240" w:lineRule="atLeast"/>
              <w:jc w:val="center"/>
              <w:rPr>
                <w:rFonts w:cstheme="minorHAnsi"/>
                <w:b/>
                <w:bCs/>
                <w:color w:val="000000"/>
                <w:sz w:val="18"/>
                <w:szCs w:val="18"/>
                <w:lang w:eastAsia="en-AU"/>
              </w:rPr>
            </w:pPr>
            <w:r w:rsidRPr="00DF0C3D">
              <w:rPr>
                <w:rFonts w:cstheme="minorHAnsi"/>
                <w:b/>
                <w:sz w:val="18"/>
                <w:szCs w:val="18"/>
              </w:rPr>
              <w:t>$47.57</w:t>
            </w:r>
          </w:p>
        </w:tc>
        <w:tc>
          <w:tcPr>
            <w:tcW w:w="550" w:type="pct"/>
            <w:hideMark/>
          </w:tcPr>
          <w:p w14:paraId="570FFFF2" w14:textId="77777777" w:rsidR="00782620" w:rsidRPr="00DF0C3D" w:rsidRDefault="00782620" w:rsidP="00704845">
            <w:pPr>
              <w:spacing w:line="240" w:lineRule="atLeast"/>
              <w:jc w:val="center"/>
              <w:rPr>
                <w:rFonts w:cstheme="minorHAnsi"/>
                <w:b/>
                <w:sz w:val="18"/>
                <w:szCs w:val="18"/>
                <w:lang w:eastAsia="en-US"/>
              </w:rPr>
            </w:pPr>
            <w:r w:rsidRPr="00DF0C3D">
              <w:rPr>
                <w:rFonts w:cstheme="minorHAnsi"/>
                <w:b/>
                <w:sz w:val="18"/>
                <w:szCs w:val="18"/>
              </w:rPr>
              <w:t>$49.38</w:t>
            </w:r>
          </w:p>
        </w:tc>
        <w:tc>
          <w:tcPr>
            <w:tcW w:w="600" w:type="pct"/>
            <w:hideMark/>
          </w:tcPr>
          <w:p w14:paraId="1BDAC69A" w14:textId="77777777" w:rsidR="00782620" w:rsidRPr="00DF0C3D" w:rsidRDefault="00782620" w:rsidP="00704845">
            <w:pPr>
              <w:spacing w:line="240" w:lineRule="atLeast"/>
              <w:jc w:val="center"/>
              <w:rPr>
                <w:rFonts w:cstheme="minorHAnsi"/>
                <w:b/>
                <w:sz w:val="18"/>
                <w:szCs w:val="18"/>
              </w:rPr>
            </w:pPr>
            <w:r w:rsidRPr="00DF0C3D">
              <w:rPr>
                <w:rFonts w:cstheme="minorHAnsi"/>
                <w:b/>
                <w:sz w:val="18"/>
                <w:szCs w:val="18"/>
              </w:rPr>
              <w:t>$59.25</w:t>
            </w:r>
          </w:p>
        </w:tc>
      </w:tr>
      <w:tr w:rsidR="00782620" w:rsidRPr="00DF0C3D" w14:paraId="4CA43C3D" w14:textId="77777777" w:rsidTr="00704845">
        <w:trPr>
          <w:trHeight w:val="300"/>
        </w:trPr>
        <w:tc>
          <w:tcPr>
            <w:tcW w:w="2748" w:type="pct"/>
            <w:hideMark/>
          </w:tcPr>
          <w:p w14:paraId="6357A4E1" w14:textId="76E67955" w:rsidR="00782620" w:rsidRPr="00DF0C3D" w:rsidRDefault="00782620" w:rsidP="00704845">
            <w:pPr>
              <w:spacing w:line="240" w:lineRule="atLeast"/>
              <w:rPr>
                <w:rFonts w:cstheme="minorHAnsi"/>
                <w:sz w:val="18"/>
                <w:szCs w:val="18"/>
              </w:rPr>
            </w:pPr>
            <w:bookmarkStart w:id="131" w:name="OLE_LINK5"/>
            <w:r w:rsidRPr="00DF0C3D">
              <w:rPr>
                <w:rFonts w:cstheme="minorHAnsi"/>
                <w:sz w:val="18"/>
                <w:szCs w:val="18"/>
              </w:rPr>
              <w:t>Cumulative cost per hour, at 70% permanent</w:t>
            </w:r>
            <w:bookmarkEnd w:id="131"/>
          </w:p>
        </w:tc>
        <w:tc>
          <w:tcPr>
            <w:tcW w:w="551" w:type="pct"/>
            <w:noWrap/>
            <w:hideMark/>
          </w:tcPr>
          <w:p w14:paraId="345D3730"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$45.98</w:t>
            </w:r>
          </w:p>
        </w:tc>
        <w:tc>
          <w:tcPr>
            <w:tcW w:w="550" w:type="pct"/>
            <w:hideMark/>
          </w:tcPr>
          <w:p w14:paraId="771AF20B" w14:textId="77777777" w:rsidR="00782620" w:rsidRPr="008F291A" w:rsidRDefault="00782620" w:rsidP="00704845">
            <w:pPr>
              <w:spacing w:line="240" w:lineRule="atLeast"/>
              <w:jc w:val="center"/>
              <w:rPr>
                <w:rFonts w:cstheme="minorHAnsi"/>
                <w:b/>
                <w:bCs/>
                <w:color w:val="000000"/>
                <w:sz w:val="18"/>
                <w:szCs w:val="18"/>
                <w:lang w:eastAsia="en-AU"/>
              </w:rPr>
            </w:pPr>
            <w:r w:rsidRPr="008F291A">
              <w:rPr>
                <w:rFonts w:cstheme="minorHAnsi"/>
                <w:b/>
                <w:bCs/>
                <w:color w:val="000000"/>
                <w:sz w:val="18"/>
                <w:szCs w:val="18"/>
                <w:lang w:eastAsia="en-AU"/>
              </w:rPr>
              <w:t>$48.14</w:t>
            </w:r>
          </w:p>
        </w:tc>
        <w:tc>
          <w:tcPr>
            <w:tcW w:w="550" w:type="pct"/>
            <w:hideMark/>
          </w:tcPr>
          <w:p w14:paraId="5FC48662" w14:textId="77777777" w:rsidR="00782620" w:rsidRPr="008F291A" w:rsidRDefault="00782620" w:rsidP="00704845">
            <w:pPr>
              <w:spacing w:line="240" w:lineRule="atLeast"/>
              <w:jc w:val="center"/>
              <w:rPr>
                <w:rFonts w:cstheme="minorHAnsi"/>
                <w:b/>
                <w:bCs/>
                <w:sz w:val="18"/>
                <w:szCs w:val="18"/>
                <w:lang w:eastAsia="en-US"/>
              </w:rPr>
            </w:pPr>
            <w:r w:rsidRPr="008F291A">
              <w:rPr>
                <w:rFonts w:cstheme="minorHAnsi"/>
                <w:b/>
                <w:bCs/>
                <w:sz w:val="18"/>
                <w:szCs w:val="18"/>
              </w:rPr>
              <w:t>$49.97</w:t>
            </w:r>
          </w:p>
        </w:tc>
        <w:tc>
          <w:tcPr>
            <w:tcW w:w="600" w:type="pct"/>
            <w:hideMark/>
          </w:tcPr>
          <w:p w14:paraId="11643725"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$59.96</w:t>
            </w:r>
          </w:p>
        </w:tc>
      </w:tr>
      <w:tr w:rsidR="00782620" w:rsidRPr="00DF0C3D" w14:paraId="5985E4F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53A7DA08" w14:textId="77777777" w:rsidR="00782620" w:rsidRPr="00DF0C3D" w:rsidRDefault="00782620" w:rsidP="00704845">
            <w:pPr>
              <w:spacing w:line="240" w:lineRule="atLeast"/>
              <w:rPr>
                <w:rFonts w:cstheme="minorHAnsi"/>
                <w:sz w:val="18"/>
                <w:szCs w:val="18"/>
              </w:rPr>
            </w:pPr>
            <w:r w:rsidRPr="00DF0C3D">
              <w:rPr>
                <w:rFonts w:cstheme="minorHAnsi"/>
                <w:sz w:val="18"/>
                <w:szCs w:val="18"/>
              </w:rPr>
              <w:t>Effect of casual loading</w:t>
            </w:r>
          </w:p>
        </w:tc>
        <w:tc>
          <w:tcPr>
            <w:tcW w:w="551" w:type="pct"/>
            <w:noWrap/>
            <w:hideMark/>
          </w:tcPr>
          <w:p w14:paraId="696457F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1.3%</w:t>
            </w:r>
          </w:p>
        </w:tc>
        <w:tc>
          <w:tcPr>
            <w:tcW w:w="550" w:type="pct"/>
            <w:hideMark/>
          </w:tcPr>
          <w:p w14:paraId="4990AB7A"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1.3%</w:t>
            </w:r>
          </w:p>
        </w:tc>
        <w:tc>
          <w:tcPr>
            <w:tcW w:w="550" w:type="pct"/>
            <w:hideMark/>
          </w:tcPr>
          <w:p w14:paraId="4E0F38F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1.3%</w:t>
            </w:r>
          </w:p>
        </w:tc>
        <w:tc>
          <w:tcPr>
            <w:tcW w:w="600" w:type="pct"/>
            <w:hideMark/>
          </w:tcPr>
          <w:p w14:paraId="390A41AA"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1.3%</w:t>
            </w:r>
          </w:p>
        </w:tc>
      </w:tr>
      <w:tr w:rsidR="00782620" w:rsidRPr="00DF0C3D" w14:paraId="0B65C885" w14:textId="77777777" w:rsidTr="00704845">
        <w:trPr>
          <w:trHeight w:val="300"/>
        </w:trPr>
        <w:tc>
          <w:tcPr>
            <w:tcW w:w="2748" w:type="pct"/>
            <w:hideMark/>
          </w:tcPr>
          <w:p w14:paraId="00AE634E"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increase from standard hourly rate</w:t>
            </w:r>
          </w:p>
        </w:tc>
        <w:tc>
          <w:tcPr>
            <w:tcW w:w="551" w:type="pct"/>
            <w:noWrap/>
            <w:hideMark/>
          </w:tcPr>
          <w:p w14:paraId="3D244CF3" w14:textId="77777777" w:rsidR="00782620" w:rsidRPr="008F291A" w:rsidRDefault="00782620" w:rsidP="00704845">
            <w:pPr>
              <w:spacing w:line="240" w:lineRule="atLeast"/>
              <w:jc w:val="center"/>
              <w:rPr>
                <w:rFonts w:cstheme="minorHAnsi"/>
                <w:bCs/>
                <w:sz w:val="18"/>
                <w:szCs w:val="18"/>
              </w:rPr>
            </w:pPr>
            <w:r w:rsidRPr="008F291A">
              <w:rPr>
                <w:rFonts w:cstheme="minorHAnsi"/>
                <w:bCs/>
                <w:sz w:val="18"/>
                <w:szCs w:val="18"/>
              </w:rPr>
              <w:t>48.6%</w:t>
            </w:r>
          </w:p>
        </w:tc>
        <w:tc>
          <w:tcPr>
            <w:tcW w:w="550" w:type="pct"/>
            <w:hideMark/>
          </w:tcPr>
          <w:p w14:paraId="34A8E729" w14:textId="77777777" w:rsidR="00782620" w:rsidRPr="008F291A" w:rsidRDefault="00782620" w:rsidP="00704845">
            <w:pPr>
              <w:spacing w:line="240" w:lineRule="atLeast"/>
              <w:jc w:val="center"/>
              <w:rPr>
                <w:rFonts w:cstheme="minorHAnsi"/>
                <w:bCs/>
                <w:sz w:val="18"/>
                <w:szCs w:val="18"/>
              </w:rPr>
            </w:pPr>
            <w:r w:rsidRPr="008F291A">
              <w:rPr>
                <w:rFonts w:cstheme="minorHAnsi"/>
                <w:bCs/>
                <w:sz w:val="18"/>
                <w:szCs w:val="18"/>
              </w:rPr>
              <w:t>49.7%</w:t>
            </w:r>
          </w:p>
        </w:tc>
        <w:tc>
          <w:tcPr>
            <w:tcW w:w="550" w:type="pct"/>
            <w:hideMark/>
          </w:tcPr>
          <w:p w14:paraId="4EB8EFE1" w14:textId="77777777" w:rsidR="00782620" w:rsidRPr="008F291A" w:rsidRDefault="00782620" w:rsidP="00704845">
            <w:pPr>
              <w:spacing w:line="240" w:lineRule="atLeast"/>
              <w:jc w:val="center"/>
              <w:rPr>
                <w:rFonts w:cstheme="minorHAnsi"/>
                <w:bCs/>
                <w:sz w:val="18"/>
                <w:szCs w:val="18"/>
              </w:rPr>
            </w:pPr>
            <w:r w:rsidRPr="008F291A">
              <w:rPr>
                <w:rFonts w:cstheme="minorHAnsi"/>
                <w:bCs/>
                <w:sz w:val="18"/>
                <w:szCs w:val="18"/>
              </w:rPr>
              <w:t>49.2%</w:t>
            </w:r>
          </w:p>
        </w:tc>
        <w:tc>
          <w:tcPr>
            <w:tcW w:w="600" w:type="pct"/>
            <w:hideMark/>
          </w:tcPr>
          <w:p w14:paraId="27D7585E" w14:textId="77777777" w:rsidR="00782620" w:rsidRPr="008F291A" w:rsidRDefault="00782620" w:rsidP="00704845">
            <w:pPr>
              <w:spacing w:line="240" w:lineRule="atLeast"/>
              <w:jc w:val="center"/>
              <w:rPr>
                <w:rFonts w:cstheme="minorHAnsi"/>
                <w:bCs/>
                <w:sz w:val="18"/>
                <w:szCs w:val="18"/>
              </w:rPr>
            </w:pPr>
            <w:r w:rsidRPr="008F291A">
              <w:rPr>
                <w:rFonts w:cstheme="minorHAnsi"/>
                <w:bCs/>
                <w:sz w:val="18"/>
                <w:szCs w:val="18"/>
              </w:rPr>
              <w:t>48.4%</w:t>
            </w:r>
          </w:p>
        </w:tc>
      </w:tr>
    </w:tbl>
    <w:p w14:paraId="5ACA5CE6" w14:textId="25E4F020" w:rsidR="00782620" w:rsidRPr="00DF0C3D" w:rsidRDefault="00782620" w:rsidP="00782620">
      <w:pPr>
        <w:pStyle w:val="Heading3"/>
        <w:rPr>
          <w:rFonts w:asciiTheme="minorHAnsi" w:hAnsiTheme="minorHAnsi"/>
          <w:sz w:val="26"/>
          <w:szCs w:val="26"/>
          <w:lang w:eastAsia="en-US"/>
        </w:rPr>
      </w:pPr>
      <w:bookmarkStart w:id="132" w:name="_Toc91063498"/>
      <w:r w:rsidRPr="00DF0C3D">
        <w:t>Utilisation</w:t>
      </w:r>
      <w:bookmarkEnd w:id="132"/>
    </w:p>
    <w:p w14:paraId="205AC171" w14:textId="77777777" w:rsidR="00782620" w:rsidRPr="00DF0C3D" w:rsidRDefault="00782620" w:rsidP="00782620">
      <w:r w:rsidRPr="00DF0C3D">
        <w:t xml:space="preserve">The Cost Model recognises that not all worked hours are billable. For example, the SCHADS Industry Award provides that a DSW should have a ten minute paid break from work every </w:t>
      </w:r>
      <w:r w:rsidRPr="00DF0C3D">
        <w:lastRenderedPageBreak/>
        <w:t>four hours. DSWs also need to undertake training and attend to other issues. The Cost Model assumes that higher skilled workers with more responsibilities may require more non-billable hours, to maintain their skills and deal with other issues. Accordingly, the Cost Model sets the utilisation level at 92.0% for DSW A, 89.0% for DSW B; 87.7% for DSW C; and 80% for DSW D.</w:t>
      </w:r>
      <w:r w:rsidRPr="00DF0C3D">
        <w:rPr>
          <w:rStyle w:val="EndnoteReference"/>
        </w:rPr>
        <w:endnoteReference w:id="53"/>
      </w:r>
      <w:r w:rsidRPr="00DF0C3D">
        <w:t xml:space="preserve"> The Cost Model assumes that supervisors have the same rate of non-billable hours as DSWs.</w:t>
      </w:r>
    </w:p>
    <w:p w14:paraId="54BBD661" w14:textId="0A110F40" w:rsidR="00782620" w:rsidRPr="00DF0C3D" w:rsidRDefault="00782620" w:rsidP="00782620">
      <w:pPr>
        <w:pStyle w:val="Caption"/>
      </w:pPr>
      <w:bookmarkStart w:id="133" w:name="_Ref19044855"/>
      <w:r w:rsidRPr="00DF0C3D">
        <w:t xml:space="preserve">Table </w:t>
      </w:r>
      <w:r w:rsidR="002B459B">
        <w:fldChar w:fldCharType="begin"/>
      </w:r>
      <w:r w:rsidR="002B459B">
        <w:instrText xml:space="preserve"> SEQ Table \* ARABIC </w:instrText>
      </w:r>
      <w:r w:rsidR="002B459B">
        <w:fldChar w:fldCharType="separate"/>
      </w:r>
      <w:r w:rsidR="0015299C">
        <w:rPr>
          <w:noProof/>
        </w:rPr>
        <w:t>7</w:t>
      </w:r>
      <w:r w:rsidR="002B459B">
        <w:rPr>
          <w:noProof/>
        </w:rPr>
        <w:fldChar w:fldCharType="end"/>
      </w:r>
      <w:bookmarkEnd w:id="133"/>
      <w:r w:rsidRPr="00DF0C3D">
        <w:t>: Impact of Utilisation on the Cost per Billable Hour of a DSW</w:t>
      </w:r>
    </w:p>
    <w:tbl>
      <w:tblPr>
        <w:tblStyle w:val="GridTable4-Accent12"/>
        <w:tblW w:w="5000" w:type="pct"/>
        <w:tblInd w:w="0" w:type="dxa"/>
        <w:tblLook w:val="0420" w:firstRow="1" w:lastRow="0" w:firstColumn="0" w:lastColumn="0" w:noHBand="0" w:noVBand="1"/>
        <w:tblCaption w:val="Impact of Utilisation on the Cost per Billable Hour of a Permanent DSW"/>
        <w:tblDescription w:val="A table showing how the ratio of billable to non-billable time affects costs in the Cost Model"/>
      </w:tblPr>
      <w:tblGrid>
        <w:gridCol w:w="4981"/>
        <w:gridCol w:w="999"/>
        <w:gridCol w:w="997"/>
        <w:gridCol w:w="997"/>
        <w:gridCol w:w="1087"/>
      </w:tblGrid>
      <w:tr w:rsidR="00782620" w:rsidRPr="00DF0C3D" w14:paraId="36A25B8A"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748" w:type="pct"/>
            <w:hideMark/>
          </w:tcPr>
          <w:p w14:paraId="451C2845" w14:textId="77777777" w:rsidR="00782620" w:rsidRPr="00DF0C3D" w:rsidRDefault="00782620" w:rsidP="00704845">
            <w:r w:rsidRPr="00DF0C3D">
              <w:t>Parameters</w:t>
            </w:r>
          </w:p>
        </w:tc>
        <w:tc>
          <w:tcPr>
            <w:tcW w:w="551" w:type="pct"/>
            <w:hideMark/>
          </w:tcPr>
          <w:p w14:paraId="6441C185" w14:textId="77777777" w:rsidR="00782620" w:rsidRPr="00DF0C3D" w:rsidRDefault="00782620" w:rsidP="00704845">
            <w:pPr>
              <w:keepNext/>
              <w:spacing w:line="240" w:lineRule="atLeast"/>
              <w:jc w:val="center"/>
              <w:rPr>
                <w:rFonts w:cstheme="minorHAnsi"/>
                <w:sz w:val="18"/>
                <w:szCs w:val="18"/>
                <w:lang w:eastAsia="en-US"/>
              </w:rPr>
            </w:pPr>
            <w:r w:rsidRPr="00DF0C3D">
              <w:rPr>
                <w:rFonts w:cstheme="minorHAnsi"/>
                <w:sz w:val="18"/>
                <w:szCs w:val="18"/>
              </w:rPr>
              <w:t>DSW A</w:t>
            </w:r>
          </w:p>
        </w:tc>
        <w:tc>
          <w:tcPr>
            <w:tcW w:w="550" w:type="pct"/>
            <w:hideMark/>
          </w:tcPr>
          <w:p w14:paraId="49A9FF15" w14:textId="77777777" w:rsidR="00782620" w:rsidRPr="00DF0C3D" w:rsidRDefault="00782620" w:rsidP="00704845">
            <w:pPr>
              <w:keepNext/>
              <w:spacing w:line="240" w:lineRule="atLeast"/>
              <w:jc w:val="center"/>
              <w:rPr>
                <w:rFonts w:cstheme="minorHAnsi"/>
                <w:b w:val="0"/>
                <w:bCs w:val="0"/>
                <w:sz w:val="18"/>
                <w:szCs w:val="18"/>
                <w:lang w:eastAsia="en-AU"/>
              </w:rPr>
            </w:pPr>
            <w:r w:rsidRPr="00DF0C3D">
              <w:rPr>
                <w:rFonts w:cstheme="minorHAnsi"/>
                <w:sz w:val="18"/>
                <w:szCs w:val="18"/>
              </w:rPr>
              <w:t>DSW B</w:t>
            </w:r>
          </w:p>
        </w:tc>
        <w:tc>
          <w:tcPr>
            <w:tcW w:w="550" w:type="pct"/>
            <w:hideMark/>
          </w:tcPr>
          <w:p w14:paraId="19AB9476" w14:textId="77777777" w:rsidR="00782620" w:rsidRPr="00DF0C3D" w:rsidRDefault="00782620" w:rsidP="00704845">
            <w:pPr>
              <w:keepNext/>
              <w:spacing w:line="240" w:lineRule="atLeast"/>
              <w:jc w:val="center"/>
              <w:rPr>
                <w:rFonts w:cstheme="minorHAnsi"/>
                <w:sz w:val="18"/>
                <w:szCs w:val="18"/>
                <w:lang w:eastAsia="en-US"/>
              </w:rPr>
            </w:pPr>
            <w:r w:rsidRPr="00DF0C3D">
              <w:rPr>
                <w:rFonts w:cstheme="minorHAnsi"/>
                <w:sz w:val="18"/>
                <w:szCs w:val="18"/>
              </w:rPr>
              <w:t>DSW C</w:t>
            </w:r>
          </w:p>
        </w:tc>
        <w:tc>
          <w:tcPr>
            <w:tcW w:w="600" w:type="pct"/>
            <w:hideMark/>
          </w:tcPr>
          <w:p w14:paraId="666B1F7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DSW D</w:t>
            </w:r>
          </w:p>
        </w:tc>
      </w:tr>
      <w:tr w:rsidR="00782620" w:rsidRPr="00DF0C3D" w14:paraId="1BED55B4"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0D9E9208"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Cumulative cost per hour, before utilisation</w:t>
            </w:r>
          </w:p>
        </w:tc>
        <w:tc>
          <w:tcPr>
            <w:tcW w:w="551" w:type="pct"/>
            <w:noWrap/>
            <w:hideMark/>
          </w:tcPr>
          <w:p w14:paraId="1754E8AB"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$45.98</w:t>
            </w:r>
          </w:p>
        </w:tc>
        <w:tc>
          <w:tcPr>
            <w:tcW w:w="550" w:type="pct"/>
            <w:hideMark/>
          </w:tcPr>
          <w:p w14:paraId="2F6E9E98" w14:textId="77777777" w:rsidR="00782620" w:rsidRPr="00DF0C3D" w:rsidRDefault="00782620" w:rsidP="00704845">
            <w:pPr>
              <w:keepNext/>
              <w:spacing w:line="240" w:lineRule="atLeast"/>
              <w:jc w:val="center"/>
              <w:rPr>
                <w:rFonts w:cstheme="minorHAnsi"/>
                <w:b/>
                <w:sz w:val="18"/>
                <w:szCs w:val="18"/>
              </w:rPr>
            </w:pPr>
            <w:r w:rsidRPr="00DF0C3D">
              <w:rPr>
                <w:rFonts w:cstheme="minorHAnsi"/>
                <w:b/>
                <w:bCs/>
                <w:color w:val="000000"/>
                <w:sz w:val="18"/>
                <w:szCs w:val="18"/>
                <w:lang w:eastAsia="en-AU"/>
              </w:rPr>
              <w:t>$48.14</w:t>
            </w:r>
          </w:p>
        </w:tc>
        <w:tc>
          <w:tcPr>
            <w:tcW w:w="550" w:type="pct"/>
            <w:hideMark/>
          </w:tcPr>
          <w:p w14:paraId="41C70915"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$49.97</w:t>
            </w:r>
          </w:p>
        </w:tc>
        <w:tc>
          <w:tcPr>
            <w:tcW w:w="600" w:type="pct"/>
            <w:hideMark/>
          </w:tcPr>
          <w:p w14:paraId="0BB438A2"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$59.96</w:t>
            </w:r>
          </w:p>
        </w:tc>
      </w:tr>
      <w:tr w:rsidR="00782620" w:rsidRPr="00DF0C3D" w14:paraId="060D23B3" w14:textId="77777777" w:rsidTr="00704845">
        <w:trPr>
          <w:trHeight w:val="300"/>
        </w:trPr>
        <w:tc>
          <w:tcPr>
            <w:tcW w:w="2748" w:type="pct"/>
            <w:hideMark/>
          </w:tcPr>
          <w:p w14:paraId="7AFD8C5D"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Utilisation rates</w:t>
            </w:r>
          </w:p>
        </w:tc>
        <w:tc>
          <w:tcPr>
            <w:tcW w:w="551" w:type="pct"/>
            <w:noWrap/>
          </w:tcPr>
          <w:p w14:paraId="6BFED1E8" w14:textId="77777777" w:rsidR="00782620" w:rsidRPr="00DF0C3D" w:rsidRDefault="00782620" w:rsidP="00704845">
            <w:pPr>
              <w:keepNext/>
              <w:spacing w:line="240" w:lineRule="atLeast"/>
              <w:jc w:val="center"/>
              <w:rPr>
                <w:rFonts w:cstheme="minorHAnsi"/>
                <w:sz w:val="18"/>
                <w:szCs w:val="18"/>
              </w:rPr>
            </w:pPr>
          </w:p>
        </w:tc>
        <w:tc>
          <w:tcPr>
            <w:tcW w:w="550" w:type="pct"/>
          </w:tcPr>
          <w:p w14:paraId="29C79084" w14:textId="77777777" w:rsidR="00782620" w:rsidRPr="00DF0C3D" w:rsidRDefault="00782620" w:rsidP="00704845">
            <w:pPr>
              <w:keepNext/>
              <w:spacing w:line="240" w:lineRule="atLeast"/>
              <w:jc w:val="center"/>
              <w:rPr>
                <w:rFonts w:cstheme="minorHAnsi"/>
                <w:sz w:val="18"/>
                <w:szCs w:val="18"/>
              </w:rPr>
            </w:pPr>
          </w:p>
        </w:tc>
        <w:tc>
          <w:tcPr>
            <w:tcW w:w="550" w:type="pct"/>
          </w:tcPr>
          <w:p w14:paraId="67FFECB2" w14:textId="77777777" w:rsidR="00782620" w:rsidRPr="00DF0C3D" w:rsidRDefault="00782620" w:rsidP="00704845">
            <w:pPr>
              <w:keepNext/>
              <w:spacing w:line="240" w:lineRule="atLeast"/>
              <w:jc w:val="center"/>
              <w:rPr>
                <w:rFonts w:cstheme="minorHAnsi"/>
                <w:sz w:val="18"/>
                <w:szCs w:val="18"/>
              </w:rPr>
            </w:pPr>
          </w:p>
        </w:tc>
        <w:tc>
          <w:tcPr>
            <w:tcW w:w="600" w:type="pct"/>
          </w:tcPr>
          <w:p w14:paraId="60285336" w14:textId="77777777" w:rsidR="00782620" w:rsidRPr="00DF0C3D" w:rsidRDefault="00782620" w:rsidP="00704845">
            <w:pPr>
              <w:keepNext/>
              <w:spacing w:line="240" w:lineRule="atLeast"/>
              <w:jc w:val="center"/>
              <w:rPr>
                <w:rFonts w:cstheme="minorHAnsi"/>
                <w:sz w:val="18"/>
                <w:szCs w:val="18"/>
              </w:rPr>
            </w:pPr>
          </w:p>
        </w:tc>
      </w:tr>
      <w:tr w:rsidR="00782620" w:rsidRPr="00DF0C3D" w14:paraId="75EB12D6"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411F3EC7"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Breaks</w:t>
            </w:r>
          </w:p>
        </w:tc>
        <w:tc>
          <w:tcPr>
            <w:tcW w:w="551" w:type="pct"/>
            <w:noWrap/>
            <w:hideMark/>
          </w:tcPr>
          <w:p w14:paraId="66B82D56"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4.17%</w:t>
            </w:r>
          </w:p>
        </w:tc>
        <w:tc>
          <w:tcPr>
            <w:tcW w:w="550" w:type="pct"/>
            <w:hideMark/>
          </w:tcPr>
          <w:p w14:paraId="42B01C4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4.17%</w:t>
            </w:r>
          </w:p>
        </w:tc>
        <w:tc>
          <w:tcPr>
            <w:tcW w:w="550" w:type="pct"/>
            <w:hideMark/>
          </w:tcPr>
          <w:p w14:paraId="793A8A90"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4.17%</w:t>
            </w:r>
          </w:p>
        </w:tc>
        <w:tc>
          <w:tcPr>
            <w:tcW w:w="600" w:type="pct"/>
            <w:hideMark/>
          </w:tcPr>
          <w:p w14:paraId="55E2B949"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4.17%</w:t>
            </w:r>
          </w:p>
        </w:tc>
      </w:tr>
      <w:tr w:rsidR="00782620" w:rsidRPr="00DF0C3D" w14:paraId="28618F21" w14:textId="77777777" w:rsidTr="00704845">
        <w:trPr>
          <w:trHeight w:val="300"/>
        </w:trPr>
        <w:tc>
          <w:tcPr>
            <w:tcW w:w="2748" w:type="pct"/>
            <w:hideMark/>
          </w:tcPr>
          <w:p w14:paraId="563E9C78"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Training</w:t>
            </w:r>
          </w:p>
        </w:tc>
        <w:tc>
          <w:tcPr>
            <w:tcW w:w="551" w:type="pct"/>
            <w:noWrap/>
            <w:hideMark/>
          </w:tcPr>
          <w:p w14:paraId="3B0583D5"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3.29%</w:t>
            </w:r>
          </w:p>
        </w:tc>
        <w:tc>
          <w:tcPr>
            <w:tcW w:w="550" w:type="pct"/>
            <w:hideMark/>
          </w:tcPr>
          <w:p w14:paraId="5D9F4CDB"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6.58%</w:t>
            </w:r>
          </w:p>
        </w:tc>
        <w:tc>
          <w:tcPr>
            <w:tcW w:w="550" w:type="pct"/>
            <w:hideMark/>
          </w:tcPr>
          <w:p w14:paraId="43545C87"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7.89%</w:t>
            </w:r>
          </w:p>
        </w:tc>
        <w:tc>
          <w:tcPr>
            <w:tcW w:w="600" w:type="pct"/>
            <w:hideMark/>
          </w:tcPr>
          <w:p w14:paraId="166E8142"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7.89%</w:t>
            </w:r>
          </w:p>
        </w:tc>
      </w:tr>
      <w:tr w:rsidR="00782620" w:rsidRPr="00DF0C3D" w14:paraId="6514DE8F" w14:textId="77777777" w:rsidTr="00704845">
        <w:trPr>
          <w:cnfStyle w:val="000000100000" w:firstRow="0" w:lastRow="0" w:firstColumn="0" w:lastColumn="0" w:oddVBand="0" w:evenVBand="0" w:oddHBand="1" w:evenHBand="0" w:firstRowFirstColumn="0" w:firstRowLastColumn="0" w:lastRowFirstColumn="0" w:lastRowLastColumn="0"/>
          <w:trHeight w:val="53"/>
        </w:trPr>
        <w:tc>
          <w:tcPr>
            <w:tcW w:w="2748" w:type="pct"/>
            <w:hideMark/>
          </w:tcPr>
          <w:p w14:paraId="41BCA9C6"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Other</w:t>
            </w:r>
          </w:p>
        </w:tc>
        <w:tc>
          <w:tcPr>
            <w:tcW w:w="551" w:type="pct"/>
            <w:noWrap/>
            <w:hideMark/>
          </w:tcPr>
          <w:p w14:paraId="7DC9E106"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0.54%</w:t>
            </w:r>
          </w:p>
        </w:tc>
        <w:tc>
          <w:tcPr>
            <w:tcW w:w="550" w:type="pct"/>
            <w:hideMark/>
          </w:tcPr>
          <w:p w14:paraId="44CAAA0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0.25%</w:t>
            </w:r>
          </w:p>
        </w:tc>
        <w:tc>
          <w:tcPr>
            <w:tcW w:w="550" w:type="pct"/>
            <w:hideMark/>
          </w:tcPr>
          <w:p w14:paraId="2DEA8CC4"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0.24%</w:t>
            </w:r>
          </w:p>
        </w:tc>
        <w:tc>
          <w:tcPr>
            <w:tcW w:w="600" w:type="pct"/>
            <w:hideMark/>
          </w:tcPr>
          <w:p w14:paraId="1A26FF17"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7.94%</w:t>
            </w:r>
          </w:p>
        </w:tc>
      </w:tr>
      <w:tr w:rsidR="00782620" w:rsidRPr="00DF0C3D" w14:paraId="5FC51BEF" w14:textId="77777777" w:rsidTr="00704845">
        <w:trPr>
          <w:trHeight w:val="300"/>
        </w:trPr>
        <w:tc>
          <w:tcPr>
            <w:tcW w:w="2748" w:type="pct"/>
            <w:hideMark/>
          </w:tcPr>
          <w:p w14:paraId="6CAAFF8B"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Total Utilisation (%)</w:t>
            </w:r>
          </w:p>
        </w:tc>
        <w:tc>
          <w:tcPr>
            <w:tcW w:w="551" w:type="pct"/>
            <w:noWrap/>
            <w:hideMark/>
          </w:tcPr>
          <w:p w14:paraId="771A7167"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92.0%</w:t>
            </w:r>
          </w:p>
        </w:tc>
        <w:tc>
          <w:tcPr>
            <w:tcW w:w="550" w:type="pct"/>
            <w:hideMark/>
          </w:tcPr>
          <w:p w14:paraId="4C7D6AA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89.0%</w:t>
            </w:r>
          </w:p>
        </w:tc>
        <w:tc>
          <w:tcPr>
            <w:tcW w:w="550" w:type="pct"/>
            <w:hideMark/>
          </w:tcPr>
          <w:p w14:paraId="0270D08D"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87.7%</w:t>
            </w:r>
          </w:p>
        </w:tc>
        <w:tc>
          <w:tcPr>
            <w:tcW w:w="600" w:type="pct"/>
            <w:hideMark/>
          </w:tcPr>
          <w:p w14:paraId="3CFD62D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80.0%</w:t>
            </w:r>
          </w:p>
        </w:tc>
      </w:tr>
      <w:tr w:rsidR="00782620" w:rsidRPr="00DF0C3D" w14:paraId="0F67064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27CD8428" w14:textId="77777777" w:rsidR="00782620" w:rsidRPr="00DF0C3D" w:rsidRDefault="00782620" w:rsidP="00704845">
            <w:pPr>
              <w:keepNext/>
              <w:spacing w:line="240" w:lineRule="atLeast"/>
              <w:ind w:left="593"/>
              <w:rPr>
                <w:rFonts w:cstheme="minorHAnsi"/>
                <w:sz w:val="18"/>
                <w:szCs w:val="18"/>
              </w:rPr>
            </w:pPr>
            <w:r w:rsidRPr="00DF0C3D">
              <w:rPr>
                <w:rFonts w:cstheme="minorHAnsi"/>
                <w:sz w:val="18"/>
                <w:szCs w:val="18"/>
              </w:rPr>
              <w:t>Cost of utilisation ($)</w:t>
            </w:r>
          </w:p>
        </w:tc>
        <w:tc>
          <w:tcPr>
            <w:tcW w:w="551" w:type="pct"/>
            <w:noWrap/>
            <w:hideMark/>
          </w:tcPr>
          <w:p w14:paraId="1253AE54"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$4.00</w:t>
            </w:r>
          </w:p>
        </w:tc>
        <w:tc>
          <w:tcPr>
            <w:tcW w:w="550" w:type="pct"/>
            <w:hideMark/>
          </w:tcPr>
          <w:p w14:paraId="2F537E0B"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$5.95</w:t>
            </w:r>
          </w:p>
        </w:tc>
        <w:tc>
          <w:tcPr>
            <w:tcW w:w="550" w:type="pct"/>
            <w:hideMark/>
          </w:tcPr>
          <w:p w14:paraId="3117484F"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$7.01</w:t>
            </w:r>
          </w:p>
        </w:tc>
        <w:tc>
          <w:tcPr>
            <w:tcW w:w="600" w:type="pct"/>
            <w:hideMark/>
          </w:tcPr>
          <w:p w14:paraId="653DD025"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$14.99</w:t>
            </w:r>
          </w:p>
        </w:tc>
      </w:tr>
      <w:tr w:rsidR="00782620" w:rsidRPr="00DF0C3D" w14:paraId="45F9DF57" w14:textId="77777777" w:rsidTr="00704845">
        <w:trPr>
          <w:trHeight w:val="300"/>
        </w:trPr>
        <w:tc>
          <w:tcPr>
            <w:tcW w:w="2748" w:type="pct"/>
            <w:hideMark/>
          </w:tcPr>
          <w:p w14:paraId="7E691F78"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Cumulative cost per hour, after utilisation</w:t>
            </w:r>
          </w:p>
        </w:tc>
        <w:tc>
          <w:tcPr>
            <w:tcW w:w="551" w:type="pct"/>
            <w:noWrap/>
            <w:hideMark/>
          </w:tcPr>
          <w:p w14:paraId="21E92F96"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$49.98</w:t>
            </w:r>
          </w:p>
        </w:tc>
        <w:tc>
          <w:tcPr>
            <w:tcW w:w="550" w:type="pct"/>
            <w:hideMark/>
          </w:tcPr>
          <w:p w14:paraId="09D3640A"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$54.09</w:t>
            </w:r>
          </w:p>
        </w:tc>
        <w:tc>
          <w:tcPr>
            <w:tcW w:w="550" w:type="pct"/>
            <w:hideMark/>
          </w:tcPr>
          <w:p w14:paraId="0DB17F3F"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$56.98</w:t>
            </w:r>
          </w:p>
        </w:tc>
        <w:tc>
          <w:tcPr>
            <w:tcW w:w="600" w:type="pct"/>
            <w:hideMark/>
          </w:tcPr>
          <w:p w14:paraId="6D6B3C6C" w14:textId="77777777" w:rsidR="00782620" w:rsidRPr="00DF0C3D" w:rsidRDefault="00782620" w:rsidP="00704845">
            <w:pPr>
              <w:keepNext/>
              <w:spacing w:line="240" w:lineRule="atLeast"/>
              <w:jc w:val="center"/>
              <w:rPr>
                <w:rFonts w:cstheme="minorHAnsi"/>
                <w:b/>
                <w:sz w:val="18"/>
                <w:szCs w:val="18"/>
              </w:rPr>
            </w:pPr>
            <w:r w:rsidRPr="00DF0C3D">
              <w:rPr>
                <w:rFonts w:cstheme="minorHAnsi"/>
                <w:b/>
                <w:sz w:val="18"/>
                <w:szCs w:val="18"/>
              </w:rPr>
              <w:t>$74.95</w:t>
            </w:r>
          </w:p>
        </w:tc>
      </w:tr>
      <w:tr w:rsidR="00782620" w:rsidRPr="00DF0C3D" w14:paraId="33521C43"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748" w:type="pct"/>
            <w:hideMark/>
          </w:tcPr>
          <w:p w14:paraId="1DF9D9DC" w14:textId="77777777" w:rsidR="00782620" w:rsidRPr="00DF0C3D" w:rsidRDefault="00782620" w:rsidP="00704845">
            <w:pPr>
              <w:keepNext/>
              <w:spacing w:line="240" w:lineRule="atLeast"/>
              <w:rPr>
                <w:rFonts w:cstheme="minorHAnsi"/>
                <w:sz w:val="18"/>
                <w:szCs w:val="18"/>
              </w:rPr>
            </w:pPr>
            <w:r w:rsidRPr="00DF0C3D">
              <w:rPr>
                <w:rFonts w:cstheme="minorHAnsi"/>
                <w:sz w:val="18"/>
                <w:szCs w:val="18"/>
              </w:rPr>
              <w:t>Cumulative increase from standard hourly rate</w:t>
            </w:r>
          </w:p>
        </w:tc>
        <w:tc>
          <w:tcPr>
            <w:tcW w:w="551" w:type="pct"/>
            <w:noWrap/>
            <w:hideMark/>
          </w:tcPr>
          <w:p w14:paraId="15278AD1"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61.5%</w:t>
            </w:r>
          </w:p>
        </w:tc>
        <w:tc>
          <w:tcPr>
            <w:tcW w:w="550" w:type="pct"/>
            <w:hideMark/>
          </w:tcPr>
          <w:p w14:paraId="290528C1"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68.2%</w:t>
            </w:r>
          </w:p>
        </w:tc>
        <w:tc>
          <w:tcPr>
            <w:tcW w:w="550" w:type="pct"/>
            <w:hideMark/>
          </w:tcPr>
          <w:p w14:paraId="45F929C3"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70.2%</w:t>
            </w:r>
          </w:p>
        </w:tc>
        <w:tc>
          <w:tcPr>
            <w:tcW w:w="600" w:type="pct"/>
            <w:hideMark/>
          </w:tcPr>
          <w:p w14:paraId="02C3F9C8" w14:textId="77777777" w:rsidR="00782620" w:rsidRPr="00DF0C3D" w:rsidRDefault="00782620" w:rsidP="00704845">
            <w:pPr>
              <w:keepNext/>
              <w:spacing w:line="240" w:lineRule="atLeast"/>
              <w:jc w:val="center"/>
              <w:rPr>
                <w:rFonts w:cstheme="minorHAnsi"/>
                <w:sz w:val="18"/>
                <w:szCs w:val="18"/>
              </w:rPr>
            </w:pPr>
            <w:r w:rsidRPr="00DF0C3D">
              <w:rPr>
                <w:rFonts w:cstheme="minorHAnsi"/>
                <w:sz w:val="18"/>
                <w:szCs w:val="18"/>
              </w:rPr>
              <w:t>85.6%</w:t>
            </w:r>
          </w:p>
        </w:tc>
      </w:tr>
    </w:tbl>
    <w:p w14:paraId="70130F6E" w14:textId="4FA5B862" w:rsidR="00782620" w:rsidRPr="00DF0C3D" w:rsidRDefault="00782620" w:rsidP="00782620">
      <w:pPr>
        <w:pStyle w:val="Heading3"/>
        <w:rPr>
          <w:rFonts w:asciiTheme="minorHAnsi" w:hAnsiTheme="minorHAnsi"/>
          <w:sz w:val="26"/>
          <w:szCs w:val="26"/>
          <w:lang w:eastAsia="en-US"/>
        </w:rPr>
      </w:pPr>
      <w:bookmarkStart w:id="134" w:name="_Toc91063499"/>
      <w:bookmarkStart w:id="135" w:name="_Ref90498717"/>
      <w:r w:rsidRPr="00DF0C3D">
        <w:t>Overheads</w:t>
      </w:r>
      <w:bookmarkEnd w:id="134"/>
      <w:bookmarkEnd w:id="135"/>
    </w:p>
    <w:p w14:paraId="2643DEAE" w14:textId="77777777" w:rsidR="00782620" w:rsidRPr="00DF0C3D" w:rsidRDefault="00782620" w:rsidP="00782620">
      <w:r w:rsidRPr="00DF0C3D">
        <w:t>The Cost Model assumes that corporate overheads are 12.0% of direct costs (all those above)</w:t>
      </w:r>
      <w:r w:rsidRPr="00DF0C3D">
        <w:rPr>
          <w:rStyle w:val="EndnoteReference"/>
        </w:rPr>
        <w:endnoteReference w:id="54"/>
      </w:r>
      <w:r w:rsidRPr="00DF0C3D">
        <w:t xml:space="preserve">. </w:t>
      </w:r>
    </w:p>
    <w:p w14:paraId="14C28C76" w14:textId="3DBAF346" w:rsidR="00782620" w:rsidRPr="00DF0C3D" w:rsidRDefault="00782620" w:rsidP="00782620">
      <w:pPr>
        <w:pStyle w:val="Caption"/>
      </w:pPr>
      <w:bookmarkStart w:id="136" w:name="_Ref19045240"/>
      <w:r w:rsidRPr="00DF0C3D">
        <w:t xml:space="preserve">Table </w:t>
      </w:r>
      <w:r w:rsidR="002B459B">
        <w:fldChar w:fldCharType="begin"/>
      </w:r>
      <w:r w:rsidR="002B459B">
        <w:instrText xml:space="preserve"> SEQ Table \* ARABIC </w:instrText>
      </w:r>
      <w:r w:rsidR="002B459B">
        <w:fldChar w:fldCharType="separate"/>
      </w:r>
      <w:r w:rsidR="0015299C">
        <w:rPr>
          <w:noProof/>
        </w:rPr>
        <w:t>8</w:t>
      </w:r>
      <w:r w:rsidR="002B459B">
        <w:rPr>
          <w:noProof/>
        </w:rPr>
        <w:fldChar w:fldCharType="end"/>
      </w:r>
      <w:bookmarkEnd w:id="136"/>
      <w:r w:rsidRPr="00DF0C3D">
        <w:t>: Impact of Overheads on the Cost per Billable Hour of a DSW</w:t>
      </w:r>
    </w:p>
    <w:tbl>
      <w:tblPr>
        <w:tblStyle w:val="GridTable4-Accent12"/>
        <w:tblW w:w="5000" w:type="pct"/>
        <w:tblInd w:w="0" w:type="dxa"/>
        <w:tblLook w:val="0420" w:firstRow="1" w:lastRow="0" w:firstColumn="0" w:lastColumn="0" w:noHBand="0" w:noVBand="1"/>
        <w:tblCaption w:val="Impact of Overheads on the Cost per Billable Hour of a Permanent DSW"/>
        <w:tblDescription w:val="A table showing how the Cost Model factors overheads into the cost of employing workers."/>
      </w:tblPr>
      <w:tblGrid>
        <w:gridCol w:w="4482"/>
        <w:gridCol w:w="1145"/>
        <w:gridCol w:w="1145"/>
        <w:gridCol w:w="1147"/>
        <w:gridCol w:w="1142"/>
      </w:tblGrid>
      <w:tr w:rsidR="00782620" w:rsidRPr="00DF0C3D" w14:paraId="3CEFC6CB"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473" w:type="pct"/>
            <w:hideMark/>
          </w:tcPr>
          <w:p w14:paraId="069336C7" w14:textId="77777777" w:rsidR="00782620" w:rsidRPr="00DF0C3D" w:rsidRDefault="00782620" w:rsidP="00704845">
            <w:r w:rsidRPr="00DF0C3D">
              <w:t>Parameters</w:t>
            </w:r>
          </w:p>
        </w:tc>
        <w:tc>
          <w:tcPr>
            <w:tcW w:w="632" w:type="pct"/>
            <w:hideMark/>
          </w:tcPr>
          <w:p w14:paraId="58A934B4"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A</w:t>
            </w:r>
          </w:p>
        </w:tc>
        <w:tc>
          <w:tcPr>
            <w:tcW w:w="632" w:type="pct"/>
            <w:hideMark/>
          </w:tcPr>
          <w:p w14:paraId="6E57B102" w14:textId="77777777" w:rsidR="00782620" w:rsidRPr="00DF0C3D" w:rsidRDefault="00782620" w:rsidP="00704845">
            <w:pPr>
              <w:spacing w:line="240" w:lineRule="atLeast"/>
              <w:jc w:val="center"/>
              <w:rPr>
                <w:rFonts w:cstheme="minorHAnsi"/>
                <w:b w:val="0"/>
                <w:bCs w:val="0"/>
                <w:sz w:val="18"/>
                <w:szCs w:val="18"/>
                <w:lang w:eastAsia="en-AU"/>
              </w:rPr>
            </w:pPr>
            <w:r w:rsidRPr="00DF0C3D">
              <w:rPr>
                <w:rFonts w:cstheme="minorHAnsi"/>
                <w:sz w:val="18"/>
                <w:szCs w:val="18"/>
              </w:rPr>
              <w:t>DSW B</w:t>
            </w:r>
          </w:p>
        </w:tc>
        <w:tc>
          <w:tcPr>
            <w:tcW w:w="633" w:type="pct"/>
            <w:hideMark/>
          </w:tcPr>
          <w:p w14:paraId="352E8ED7"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C</w:t>
            </w:r>
          </w:p>
        </w:tc>
        <w:tc>
          <w:tcPr>
            <w:tcW w:w="630" w:type="pct"/>
            <w:hideMark/>
          </w:tcPr>
          <w:p w14:paraId="562AA45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DSW D</w:t>
            </w:r>
          </w:p>
        </w:tc>
      </w:tr>
      <w:tr w:rsidR="00782620" w:rsidRPr="00DF0C3D" w14:paraId="2B999FFE"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473" w:type="pct"/>
            <w:hideMark/>
          </w:tcPr>
          <w:p w14:paraId="55AA3921"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cost per hour, before overheads</w:t>
            </w:r>
          </w:p>
        </w:tc>
        <w:tc>
          <w:tcPr>
            <w:tcW w:w="632" w:type="pct"/>
            <w:noWrap/>
            <w:hideMark/>
          </w:tcPr>
          <w:p w14:paraId="7E5E8997"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$49.98</w:t>
            </w:r>
          </w:p>
        </w:tc>
        <w:tc>
          <w:tcPr>
            <w:tcW w:w="632" w:type="pct"/>
            <w:hideMark/>
          </w:tcPr>
          <w:p w14:paraId="0BD1678F"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$54.09</w:t>
            </w:r>
          </w:p>
        </w:tc>
        <w:tc>
          <w:tcPr>
            <w:tcW w:w="633" w:type="pct"/>
            <w:hideMark/>
          </w:tcPr>
          <w:p w14:paraId="7B7E9C9B"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$56.98</w:t>
            </w:r>
          </w:p>
        </w:tc>
        <w:tc>
          <w:tcPr>
            <w:tcW w:w="630" w:type="pct"/>
            <w:hideMark/>
          </w:tcPr>
          <w:p w14:paraId="434AE756"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$74.95</w:t>
            </w:r>
          </w:p>
        </w:tc>
      </w:tr>
      <w:tr w:rsidR="00782620" w:rsidRPr="00DF0C3D" w14:paraId="688D719D" w14:textId="77777777" w:rsidTr="00704845">
        <w:trPr>
          <w:trHeight w:val="300"/>
        </w:trPr>
        <w:tc>
          <w:tcPr>
            <w:tcW w:w="2473" w:type="pct"/>
            <w:hideMark/>
          </w:tcPr>
          <w:p w14:paraId="3F9B8D45" w14:textId="77777777" w:rsidR="00782620" w:rsidRPr="00DF0C3D" w:rsidRDefault="00782620" w:rsidP="00704845">
            <w:pPr>
              <w:spacing w:line="240" w:lineRule="atLeast"/>
              <w:rPr>
                <w:rFonts w:cstheme="minorHAnsi"/>
                <w:sz w:val="18"/>
                <w:szCs w:val="18"/>
              </w:rPr>
            </w:pPr>
            <w:r w:rsidRPr="00DF0C3D">
              <w:rPr>
                <w:rFonts w:cstheme="minorHAnsi"/>
                <w:sz w:val="18"/>
                <w:szCs w:val="18"/>
              </w:rPr>
              <w:t>Overhead</w:t>
            </w:r>
          </w:p>
        </w:tc>
        <w:tc>
          <w:tcPr>
            <w:tcW w:w="632" w:type="pct"/>
            <w:noWrap/>
          </w:tcPr>
          <w:p w14:paraId="4D875A2C" w14:textId="77777777" w:rsidR="00782620" w:rsidRPr="00DF0C3D" w:rsidRDefault="00782620" w:rsidP="00704845">
            <w:pPr>
              <w:spacing w:line="240" w:lineRule="atLeast"/>
              <w:jc w:val="center"/>
              <w:rPr>
                <w:rFonts w:cstheme="minorHAnsi"/>
                <w:sz w:val="18"/>
                <w:szCs w:val="18"/>
              </w:rPr>
            </w:pPr>
          </w:p>
        </w:tc>
        <w:tc>
          <w:tcPr>
            <w:tcW w:w="632" w:type="pct"/>
          </w:tcPr>
          <w:p w14:paraId="5C9B161C" w14:textId="77777777" w:rsidR="00782620" w:rsidRPr="00DF0C3D" w:rsidRDefault="00782620" w:rsidP="00704845">
            <w:pPr>
              <w:spacing w:line="240" w:lineRule="atLeast"/>
              <w:jc w:val="center"/>
              <w:rPr>
                <w:rFonts w:cstheme="minorHAnsi"/>
                <w:sz w:val="18"/>
                <w:szCs w:val="18"/>
              </w:rPr>
            </w:pPr>
          </w:p>
        </w:tc>
        <w:tc>
          <w:tcPr>
            <w:tcW w:w="633" w:type="pct"/>
          </w:tcPr>
          <w:p w14:paraId="44AC1EFE" w14:textId="77777777" w:rsidR="00782620" w:rsidRPr="00DF0C3D" w:rsidRDefault="00782620" w:rsidP="00704845">
            <w:pPr>
              <w:spacing w:line="240" w:lineRule="atLeast"/>
              <w:jc w:val="center"/>
              <w:rPr>
                <w:rFonts w:cstheme="minorHAnsi"/>
                <w:sz w:val="18"/>
                <w:szCs w:val="18"/>
              </w:rPr>
            </w:pPr>
          </w:p>
        </w:tc>
        <w:tc>
          <w:tcPr>
            <w:tcW w:w="630" w:type="pct"/>
          </w:tcPr>
          <w:p w14:paraId="1A2DC28E" w14:textId="77777777" w:rsidR="00782620" w:rsidRPr="00DF0C3D" w:rsidRDefault="00782620" w:rsidP="00704845">
            <w:pPr>
              <w:spacing w:line="240" w:lineRule="atLeast"/>
              <w:jc w:val="center"/>
              <w:rPr>
                <w:rFonts w:cstheme="minorHAnsi"/>
                <w:sz w:val="18"/>
                <w:szCs w:val="18"/>
              </w:rPr>
            </w:pPr>
          </w:p>
        </w:tc>
      </w:tr>
      <w:tr w:rsidR="00782620" w:rsidRPr="00DF0C3D" w14:paraId="4455EFB4"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473" w:type="pct"/>
            <w:hideMark/>
          </w:tcPr>
          <w:p w14:paraId="154C7E70"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Overheads as a share of direct costs (%)</w:t>
            </w:r>
          </w:p>
        </w:tc>
        <w:tc>
          <w:tcPr>
            <w:tcW w:w="632" w:type="pct"/>
            <w:noWrap/>
            <w:hideMark/>
          </w:tcPr>
          <w:p w14:paraId="329B3F78"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12.0%</w:t>
            </w:r>
          </w:p>
        </w:tc>
        <w:tc>
          <w:tcPr>
            <w:tcW w:w="632" w:type="pct"/>
            <w:hideMark/>
          </w:tcPr>
          <w:p w14:paraId="08DE9B97"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12.0%</w:t>
            </w:r>
          </w:p>
        </w:tc>
        <w:tc>
          <w:tcPr>
            <w:tcW w:w="633" w:type="pct"/>
            <w:hideMark/>
          </w:tcPr>
          <w:p w14:paraId="5F039DC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12.0%</w:t>
            </w:r>
          </w:p>
        </w:tc>
        <w:tc>
          <w:tcPr>
            <w:tcW w:w="630" w:type="pct"/>
            <w:hideMark/>
          </w:tcPr>
          <w:p w14:paraId="28C90F1F"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12.0%</w:t>
            </w:r>
          </w:p>
        </w:tc>
      </w:tr>
      <w:tr w:rsidR="00782620" w:rsidRPr="00DF0C3D" w14:paraId="49D6C7FE" w14:textId="77777777" w:rsidTr="008F291A">
        <w:trPr>
          <w:trHeight w:val="300"/>
        </w:trPr>
        <w:tc>
          <w:tcPr>
            <w:tcW w:w="0" w:type="pct"/>
            <w:hideMark/>
          </w:tcPr>
          <w:p w14:paraId="2FD9A542"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Cost of overheads ($)</w:t>
            </w:r>
          </w:p>
        </w:tc>
        <w:tc>
          <w:tcPr>
            <w:tcW w:w="0" w:type="pct"/>
            <w:noWrap/>
          </w:tcPr>
          <w:p w14:paraId="4BA598C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$6.00</w:t>
            </w:r>
          </w:p>
        </w:tc>
        <w:tc>
          <w:tcPr>
            <w:tcW w:w="0" w:type="pct"/>
          </w:tcPr>
          <w:p w14:paraId="2AE33F9F"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$6.49</w:t>
            </w:r>
          </w:p>
        </w:tc>
        <w:tc>
          <w:tcPr>
            <w:tcW w:w="0" w:type="pct"/>
          </w:tcPr>
          <w:p w14:paraId="6B0C801D"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$6.84</w:t>
            </w:r>
          </w:p>
        </w:tc>
        <w:tc>
          <w:tcPr>
            <w:tcW w:w="0" w:type="pct"/>
          </w:tcPr>
          <w:p w14:paraId="599BD211" w14:textId="77777777" w:rsidR="00782620" w:rsidRPr="00DF0C3D" w:rsidRDefault="00782620" w:rsidP="008F291A">
            <w:pPr>
              <w:spacing w:line="240" w:lineRule="atLeast"/>
              <w:jc w:val="center"/>
              <w:rPr>
                <w:rFonts w:cstheme="minorHAnsi"/>
                <w:sz w:val="18"/>
                <w:szCs w:val="18"/>
              </w:rPr>
            </w:pPr>
            <w:r w:rsidRPr="00DF0C3D">
              <w:rPr>
                <w:rFonts w:cstheme="minorHAnsi"/>
                <w:sz w:val="18"/>
                <w:szCs w:val="18"/>
              </w:rPr>
              <w:t>$8.99</w:t>
            </w:r>
          </w:p>
        </w:tc>
      </w:tr>
      <w:tr w:rsidR="00782620" w:rsidRPr="00DF0C3D" w14:paraId="4CD1AA36"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473" w:type="pct"/>
            <w:hideMark/>
          </w:tcPr>
          <w:p w14:paraId="4FC331BD"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cost per hour, after overheads</w:t>
            </w:r>
          </w:p>
        </w:tc>
        <w:tc>
          <w:tcPr>
            <w:tcW w:w="632" w:type="pct"/>
            <w:noWrap/>
          </w:tcPr>
          <w:p w14:paraId="0E581108"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$55.98 </w:t>
            </w:r>
          </w:p>
        </w:tc>
        <w:tc>
          <w:tcPr>
            <w:tcW w:w="632" w:type="pct"/>
          </w:tcPr>
          <w:p w14:paraId="63920C90"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$60.58 </w:t>
            </w:r>
          </w:p>
        </w:tc>
        <w:tc>
          <w:tcPr>
            <w:tcW w:w="633" w:type="pct"/>
          </w:tcPr>
          <w:p w14:paraId="74F8D40A"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$63.81 </w:t>
            </w:r>
          </w:p>
        </w:tc>
        <w:tc>
          <w:tcPr>
            <w:tcW w:w="630" w:type="pct"/>
          </w:tcPr>
          <w:p w14:paraId="08EB7AC6"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$83.94 </w:t>
            </w:r>
          </w:p>
        </w:tc>
      </w:tr>
      <w:tr w:rsidR="00782620" w:rsidRPr="00DF0C3D" w14:paraId="716ADAC0" w14:textId="77777777" w:rsidTr="00704845">
        <w:trPr>
          <w:trHeight w:val="300"/>
        </w:trPr>
        <w:tc>
          <w:tcPr>
            <w:tcW w:w="2473" w:type="pct"/>
            <w:hideMark/>
          </w:tcPr>
          <w:p w14:paraId="227BC0DF"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increase from standard hourly rate</w:t>
            </w:r>
          </w:p>
        </w:tc>
        <w:tc>
          <w:tcPr>
            <w:tcW w:w="632" w:type="pct"/>
            <w:noWrap/>
          </w:tcPr>
          <w:p w14:paraId="00A2EA08" w14:textId="77777777" w:rsidR="00782620" w:rsidRPr="00DF0C3D" w:rsidRDefault="00782620" w:rsidP="00704845">
            <w:pPr>
              <w:spacing w:line="240" w:lineRule="atLeast"/>
              <w:jc w:val="center"/>
              <w:rPr>
                <w:rFonts w:cstheme="minorHAnsi"/>
                <w:sz w:val="18"/>
                <w:szCs w:val="18"/>
              </w:rPr>
            </w:pPr>
            <w:r w:rsidRPr="00DF0C3D">
              <w:rPr>
                <w:sz w:val="18"/>
              </w:rPr>
              <w:t>80.9%</w:t>
            </w:r>
          </w:p>
        </w:tc>
        <w:tc>
          <w:tcPr>
            <w:tcW w:w="632" w:type="pct"/>
          </w:tcPr>
          <w:p w14:paraId="04F8DF2B" w14:textId="77777777" w:rsidR="00782620" w:rsidRPr="00DF0C3D" w:rsidRDefault="00782620" w:rsidP="00704845">
            <w:pPr>
              <w:spacing w:line="240" w:lineRule="atLeast"/>
              <w:jc w:val="center"/>
              <w:rPr>
                <w:rFonts w:cstheme="minorHAnsi"/>
                <w:sz w:val="18"/>
                <w:szCs w:val="18"/>
              </w:rPr>
            </w:pPr>
            <w:r w:rsidRPr="00DF0C3D">
              <w:rPr>
                <w:sz w:val="18"/>
              </w:rPr>
              <w:t>88.4%</w:t>
            </w:r>
          </w:p>
        </w:tc>
        <w:tc>
          <w:tcPr>
            <w:tcW w:w="633" w:type="pct"/>
          </w:tcPr>
          <w:p w14:paraId="5A96392E" w14:textId="77777777" w:rsidR="00782620" w:rsidRPr="00DF0C3D" w:rsidRDefault="00782620" w:rsidP="00704845">
            <w:pPr>
              <w:spacing w:line="240" w:lineRule="atLeast"/>
              <w:jc w:val="center"/>
              <w:rPr>
                <w:rFonts w:cstheme="minorHAnsi"/>
                <w:sz w:val="18"/>
                <w:szCs w:val="18"/>
              </w:rPr>
            </w:pPr>
            <w:r w:rsidRPr="00DF0C3D">
              <w:rPr>
                <w:sz w:val="18"/>
              </w:rPr>
              <w:t>90.6%</w:t>
            </w:r>
          </w:p>
        </w:tc>
        <w:tc>
          <w:tcPr>
            <w:tcW w:w="630" w:type="pct"/>
          </w:tcPr>
          <w:p w14:paraId="501C86C4" w14:textId="77777777" w:rsidR="00782620" w:rsidRPr="00DF0C3D" w:rsidRDefault="00782620" w:rsidP="00704845">
            <w:pPr>
              <w:spacing w:line="240" w:lineRule="atLeast"/>
              <w:jc w:val="center"/>
              <w:rPr>
                <w:rFonts w:cstheme="minorHAnsi"/>
                <w:sz w:val="18"/>
                <w:szCs w:val="18"/>
              </w:rPr>
            </w:pPr>
            <w:r w:rsidRPr="00DF0C3D">
              <w:rPr>
                <w:sz w:val="18"/>
              </w:rPr>
              <w:t>107.8%</w:t>
            </w:r>
          </w:p>
        </w:tc>
      </w:tr>
    </w:tbl>
    <w:p w14:paraId="2B56F7E1" w14:textId="3AD53252" w:rsidR="00782620" w:rsidRPr="00DF0C3D" w:rsidRDefault="00782620" w:rsidP="00782620">
      <w:pPr>
        <w:pStyle w:val="Heading3"/>
        <w:rPr>
          <w:rFonts w:asciiTheme="minorHAnsi" w:hAnsiTheme="minorHAnsi"/>
          <w:sz w:val="26"/>
          <w:szCs w:val="26"/>
          <w:lang w:eastAsia="en-US"/>
        </w:rPr>
      </w:pPr>
      <w:bookmarkStart w:id="137" w:name="_Toc91063500"/>
      <w:bookmarkStart w:id="138" w:name="_Ref90498726"/>
      <w:r w:rsidRPr="00DF0C3D">
        <w:t>Margins</w:t>
      </w:r>
      <w:bookmarkEnd w:id="137"/>
      <w:bookmarkEnd w:id="138"/>
    </w:p>
    <w:p w14:paraId="42703D98" w14:textId="77777777" w:rsidR="00782620" w:rsidRPr="00DF0C3D" w:rsidRDefault="00782620" w:rsidP="00782620">
      <w:r w:rsidRPr="00DF0C3D">
        <w:t xml:space="preserve">The Cost Model assumes a 2% margin on other costs. This equates to a rate of return of 8% against working capital, equivalent to three month’s wages and entitlements. </w:t>
      </w:r>
    </w:p>
    <w:p w14:paraId="66F7B54D" w14:textId="71214582" w:rsidR="00782620" w:rsidRPr="00DF0C3D" w:rsidRDefault="00782620" w:rsidP="00782620">
      <w:pPr>
        <w:pStyle w:val="Caption"/>
      </w:pPr>
      <w:bookmarkStart w:id="139" w:name="_Ref19047348"/>
      <w:r w:rsidRPr="00DF0C3D">
        <w:t xml:space="preserve">Table </w:t>
      </w:r>
      <w:r w:rsidR="002B459B">
        <w:fldChar w:fldCharType="begin"/>
      </w:r>
      <w:r w:rsidR="002B459B">
        <w:instrText xml:space="preserve"> SEQ Table \* ARABIC </w:instrText>
      </w:r>
      <w:r w:rsidR="002B459B">
        <w:fldChar w:fldCharType="separate"/>
      </w:r>
      <w:r w:rsidR="0015299C">
        <w:rPr>
          <w:noProof/>
        </w:rPr>
        <w:t>9</w:t>
      </w:r>
      <w:r w:rsidR="002B459B">
        <w:rPr>
          <w:noProof/>
        </w:rPr>
        <w:fldChar w:fldCharType="end"/>
      </w:r>
      <w:bookmarkEnd w:id="139"/>
      <w:r w:rsidRPr="00DF0C3D">
        <w:t>: Impact of Margins on the Cost per Billable Hour of a DSW</w:t>
      </w:r>
    </w:p>
    <w:tbl>
      <w:tblPr>
        <w:tblStyle w:val="GridTable4-Accent12"/>
        <w:tblW w:w="5000" w:type="pct"/>
        <w:tblInd w:w="0" w:type="dxa"/>
        <w:tblLook w:val="0420" w:firstRow="1" w:lastRow="0" w:firstColumn="0" w:lastColumn="0" w:noHBand="0" w:noVBand="1"/>
        <w:tblCaption w:val="Impact of Margins on the Cost per Billable Hour of a DSW"/>
        <w:tblDescription w:val="A table showing how the Cost Model makes allowance for a profit margin."/>
      </w:tblPr>
      <w:tblGrid>
        <w:gridCol w:w="4822"/>
        <w:gridCol w:w="968"/>
        <w:gridCol w:w="1091"/>
        <w:gridCol w:w="1091"/>
        <w:gridCol w:w="1089"/>
      </w:tblGrid>
      <w:tr w:rsidR="00782620" w:rsidRPr="00DF0C3D" w14:paraId="4E8908ED" w14:textId="77777777" w:rsidTr="00704845">
        <w:trPr>
          <w:cnfStyle w:val="100000000000" w:firstRow="1" w:lastRow="0" w:firstColumn="0" w:lastColumn="0" w:oddVBand="0" w:evenVBand="0" w:oddHBand="0" w:evenHBand="0" w:firstRowFirstColumn="0" w:firstRowLastColumn="0" w:lastRowFirstColumn="0" w:lastRowLastColumn="0"/>
          <w:trHeight w:val="289"/>
          <w:tblHeader/>
        </w:trPr>
        <w:tc>
          <w:tcPr>
            <w:tcW w:w="2661" w:type="pct"/>
            <w:hideMark/>
          </w:tcPr>
          <w:p w14:paraId="47F336F2" w14:textId="77777777" w:rsidR="00782620" w:rsidRPr="00DF0C3D" w:rsidRDefault="00782620" w:rsidP="00704845">
            <w:r w:rsidRPr="00DF0C3D">
              <w:t>Parameters</w:t>
            </w:r>
          </w:p>
        </w:tc>
        <w:tc>
          <w:tcPr>
            <w:tcW w:w="534" w:type="pct"/>
            <w:hideMark/>
          </w:tcPr>
          <w:p w14:paraId="588FB1F0"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A</w:t>
            </w:r>
          </w:p>
        </w:tc>
        <w:tc>
          <w:tcPr>
            <w:tcW w:w="602" w:type="pct"/>
            <w:hideMark/>
          </w:tcPr>
          <w:p w14:paraId="1BAA1DBB" w14:textId="77777777" w:rsidR="00782620" w:rsidRPr="00DF0C3D" w:rsidRDefault="00782620" w:rsidP="00704845">
            <w:pPr>
              <w:spacing w:line="240" w:lineRule="atLeast"/>
              <w:jc w:val="center"/>
              <w:rPr>
                <w:rFonts w:cstheme="minorHAnsi"/>
                <w:b w:val="0"/>
                <w:bCs w:val="0"/>
                <w:sz w:val="18"/>
                <w:szCs w:val="18"/>
                <w:lang w:eastAsia="en-AU"/>
              </w:rPr>
            </w:pPr>
            <w:r w:rsidRPr="00DF0C3D">
              <w:rPr>
                <w:rFonts w:cstheme="minorHAnsi"/>
                <w:sz w:val="18"/>
                <w:szCs w:val="18"/>
              </w:rPr>
              <w:t>DSW B</w:t>
            </w:r>
          </w:p>
        </w:tc>
        <w:tc>
          <w:tcPr>
            <w:tcW w:w="602" w:type="pct"/>
            <w:hideMark/>
          </w:tcPr>
          <w:p w14:paraId="684344BB" w14:textId="77777777" w:rsidR="00782620" w:rsidRPr="00DF0C3D" w:rsidRDefault="00782620" w:rsidP="00704845">
            <w:pPr>
              <w:spacing w:line="240" w:lineRule="atLeast"/>
              <w:jc w:val="center"/>
              <w:rPr>
                <w:rFonts w:cstheme="minorHAnsi"/>
                <w:sz w:val="18"/>
                <w:szCs w:val="18"/>
                <w:lang w:eastAsia="en-US"/>
              </w:rPr>
            </w:pPr>
            <w:r w:rsidRPr="00DF0C3D">
              <w:rPr>
                <w:rFonts w:cstheme="minorHAnsi"/>
                <w:sz w:val="18"/>
                <w:szCs w:val="18"/>
              </w:rPr>
              <w:t>DSW C</w:t>
            </w:r>
          </w:p>
        </w:tc>
        <w:tc>
          <w:tcPr>
            <w:tcW w:w="601" w:type="pct"/>
            <w:hideMark/>
          </w:tcPr>
          <w:p w14:paraId="77B0A3CE"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DSW D</w:t>
            </w:r>
          </w:p>
        </w:tc>
      </w:tr>
      <w:tr w:rsidR="00782620" w:rsidRPr="00DF0C3D" w14:paraId="75FFFE7C"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661" w:type="pct"/>
            <w:hideMark/>
          </w:tcPr>
          <w:p w14:paraId="7A2845EF"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cost per hour, before margin</w:t>
            </w:r>
          </w:p>
        </w:tc>
        <w:tc>
          <w:tcPr>
            <w:tcW w:w="534" w:type="pct"/>
            <w:noWrap/>
          </w:tcPr>
          <w:p w14:paraId="760FD9DB"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$55.98 </w:t>
            </w:r>
          </w:p>
        </w:tc>
        <w:tc>
          <w:tcPr>
            <w:tcW w:w="602" w:type="pct"/>
          </w:tcPr>
          <w:p w14:paraId="5925A676"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$60.58 </w:t>
            </w:r>
          </w:p>
        </w:tc>
        <w:tc>
          <w:tcPr>
            <w:tcW w:w="602" w:type="pct"/>
          </w:tcPr>
          <w:p w14:paraId="146FD91B"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$63.81 </w:t>
            </w:r>
          </w:p>
        </w:tc>
        <w:tc>
          <w:tcPr>
            <w:tcW w:w="601" w:type="pct"/>
          </w:tcPr>
          <w:p w14:paraId="21E8AB4A"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 xml:space="preserve"> $83.94 </w:t>
            </w:r>
          </w:p>
        </w:tc>
      </w:tr>
      <w:tr w:rsidR="00782620" w:rsidRPr="00DF0C3D" w14:paraId="445F8DFD" w14:textId="77777777" w:rsidTr="00704845">
        <w:trPr>
          <w:trHeight w:val="300"/>
        </w:trPr>
        <w:tc>
          <w:tcPr>
            <w:tcW w:w="2661" w:type="pct"/>
            <w:hideMark/>
          </w:tcPr>
          <w:p w14:paraId="78D2DB9F" w14:textId="77777777" w:rsidR="00782620" w:rsidRPr="00DF0C3D" w:rsidRDefault="00782620" w:rsidP="00704845">
            <w:pPr>
              <w:spacing w:line="240" w:lineRule="atLeast"/>
              <w:rPr>
                <w:rFonts w:cstheme="minorHAnsi"/>
                <w:sz w:val="18"/>
                <w:szCs w:val="18"/>
              </w:rPr>
            </w:pPr>
            <w:r w:rsidRPr="00DF0C3D">
              <w:rPr>
                <w:rFonts w:cstheme="minorHAnsi"/>
                <w:sz w:val="18"/>
                <w:szCs w:val="18"/>
              </w:rPr>
              <w:t>Margin</w:t>
            </w:r>
          </w:p>
        </w:tc>
        <w:tc>
          <w:tcPr>
            <w:tcW w:w="534" w:type="pct"/>
            <w:noWrap/>
          </w:tcPr>
          <w:p w14:paraId="4C405746" w14:textId="77777777" w:rsidR="00782620" w:rsidRPr="00DF0C3D" w:rsidRDefault="00782620" w:rsidP="00704845">
            <w:pPr>
              <w:spacing w:line="240" w:lineRule="atLeast"/>
              <w:jc w:val="center"/>
              <w:rPr>
                <w:rFonts w:cstheme="minorHAnsi"/>
                <w:sz w:val="18"/>
                <w:szCs w:val="18"/>
              </w:rPr>
            </w:pPr>
          </w:p>
        </w:tc>
        <w:tc>
          <w:tcPr>
            <w:tcW w:w="602" w:type="pct"/>
          </w:tcPr>
          <w:p w14:paraId="5B6103A7" w14:textId="77777777" w:rsidR="00782620" w:rsidRPr="00DF0C3D" w:rsidRDefault="00782620" w:rsidP="00704845">
            <w:pPr>
              <w:spacing w:line="240" w:lineRule="atLeast"/>
              <w:jc w:val="center"/>
              <w:rPr>
                <w:rFonts w:cstheme="minorHAnsi"/>
                <w:sz w:val="18"/>
                <w:szCs w:val="18"/>
              </w:rPr>
            </w:pPr>
          </w:p>
        </w:tc>
        <w:tc>
          <w:tcPr>
            <w:tcW w:w="602" w:type="pct"/>
          </w:tcPr>
          <w:p w14:paraId="33D5F4BC" w14:textId="77777777" w:rsidR="00782620" w:rsidRPr="00DF0C3D" w:rsidRDefault="00782620" w:rsidP="00704845">
            <w:pPr>
              <w:spacing w:line="240" w:lineRule="atLeast"/>
              <w:jc w:val="center"/>
              <w:rPr>
                <w:rFonts w:cstheme="minorHAnsi"/>
                <w:sz w:val="18"/>
                <w:szCs w:val="18"/>
              </w:rPr>
            </w:pPr>
          </w:p>
        </w:tc>
        <w:tc>
          <w:tcPr>
            <w:tcW w:w="601" w:type="pct"/>
          </w:tcPr>
          <w:p w14:paraId="321AACAF" w14:textId="77777777" w:rsidR="00782620" w:rsidRPr="00DF0C3D" w:rsidRDefault="00782620" w:rsidP="00704845">
            <w:pPr>
              <w:spacing w:line="240" w:lineRule="atLeast"/>
              <w:jc w:val="center"/>
              <w:rPr>
                <w:rFonts w:cstheme="minorHAnsi"/>
                <w:sz w:val="18"/>
                <w:szCs w:val="18"/>
              </w:rPr>
            </w:pPr>
          </w:p>
        </w:tc>
      </w:tr>
      <w:tr w:rsidR="00782620" w:rsidRPr="00DF0C3D" w14:paraId="437C508E"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661" w:type="pct"/>
            <w:hideMark/>
          </w:tcPr>
          <w:p w14:paraId="20D709A4"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Margin as a share of other costs (%)</w:t>
            </w:r>
          </w:p>
        </w:tc>
        <w:tc>
          <w:tcPr>
            <w:tcW w:w="534" w:type="pct"/>
            <w:noWrap/>
            <w:hideMark/>
          </w:tcPr>
          <w:p w14:paraId="74998D2D"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2.0%</w:t>
            </w:r>
          </w:p>
        </w:tc>
        <w:tc>
          <w:tcPr>
            <w:tcW w:w="602" w:type="pct"/>
            <w:hideMark/>
          </w:tcPr>
          <w:p w14:paraId="41C9E4D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2.0%</w:t>
            </w:r>
          </w:p>
        </w:tc>
        <w:tc>
          <w:tcPr>
            <w:tcW w:w="602" w:type="pct"/>
            <w:hideMark/>
          </w:tcPr>
          <w:p w14:paraId="795C0E4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2.0%</w:t>
            </w:r>
          </w:p>
        </w:tc>
        <w:tc>
          <w:tcPr>
            <w:tcW w:w="601" w:type="pct"/>
            <w:hideMark/>
          </w:tcPr>
          <w:p w14:paraId="5B9D7AC9"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2.0%</w:t>
            </w:r>
          </w:p>
        </w:tc>
      </w:tr>
      <w:tr w:rsidR="00782620" w:rsidRPr="00DF0C3D" w14:paraId="7E3E2377" w14:textId="77777777" w:rsidTr="00704845">
        <w:trPr>
          <w:trHeight w:val="300"/>
        </w:trPr>
        <w:tc>
          <w:tcPr>
            <w:tcW w:w="2661" w:type="pct"/>
            <w:hideMark/>
          </w:tcPr>
          <w:p w14:paraId="132B21C5" w14:textId="77777777" w:rsidR="00782620" w:rsidRPr="00DF0C3D" w:rsidRDefault="00782620" w:rsidP="00704845">
            <w:pPr>
              <w:spacing w:line="240" w:lineRule="atLeast"/>
              <w:ind w:left="593"/>
              <w:rPr>
                <w:rFonts w:cstheme="minorHAnsi"/>
                <w:sz w:val="18"/>
                <w:szCs w:val="18"/>
              </w:rPr>
            </w:pPr>
            <w:r w:rsidRPr="00DF0C3D">
              <w:rPr>
                <w:rFonts w:cstheme="minorHAnsi"/>
                <w:sz w:val="18"/>
                <w:szCs w:val="18"/>
              </w:rPr>
              <w:t>Cost of margin ($)</w:t>
            </w:r>
          </w:p>
        </w:tc>
        <w:tc>
          <w:tcPr>
            <w:tcW w:w="534" w:type="pct"/>
            <w:noWrap/>
          </w:tcPr>
          <w:p w14:paraId="78BB2F4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$1.12</w:t>
            </w:r>
          </w:p>
        </w:tc>
        <w:tc>
          <w:tcPr>
            <w:tcW w:w="602" w:type="pct"/>
          </w:tcPr>
          <w:p w14:paraId="4012614F"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$1.21</w:t>
            </w:r>
          </w:p>
        </w:tc>
        <w:tc>
          <w:tcPr>
            <w:tcW w:w="602" w:type="pct"/>
          </w:tcPr>
          <w:p w14:paraId="1C2BE05A"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$1.28</w:t>
            </w:r>
          </w:p>
        </w:tc>
        <w:tc>
          <w:tcPr>
            <w:tcW w:w="601" w:type="pct"/>
          </w:tcPr>
          <w:p w14:paraId="5A4AAF91"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$1.68</w:t>
            </w:r>
          </w:p>
        </w:tc>
      </w:tr>
      <w:tr w:rsidR="00782620" w:rsidRPr="00DF0C3D" w14:paraId="41367BAB" w14:textId="77777777" w:rsidTr="00704845">
        <w:trPr>
          <w:cnfStyle w:val="000000100000" w:firstRow="0" w:lastRow="0" w:firstColumn="0" w:lastColumn="0" w:oddVBand="0" w:evenVBand="0" w:oddHBand="1" w:evenHBand="0" w:firstRowFirstColumn="0" w:firstRowLastColumn="0" w:lastRowFirstColumn="0" w:lastRowLastColumn="0"/>
          <w:trHeight w:val="300"/>
        </w:trPr>
        <w:tc>
          <w:tcPr>
            <w:tcW w:w="2661" w:type="pct"/>
            <w:hideMark/>
          </w:tcPr>
          <w:p w14:paraId="30E38B9C" w14:textId="2B8D51D9" w:rsidR="00782620" w:rsidRPr="00DF0C3D" w:rsidRDefault="00782620" w:rsidP="00704845">
            <w:pPr>
              <w:spacing w:line="240" w:lineRule="atLeast"/>
              <w:rPr>
                <w:rFonts w:cstheme="minorHAnsi"/>
                <w:sz w:val="18"/>
                <w:szCs w:val="18"/>
              </w:rPr>
            </w:pPr>
            <w:bookmarkStart w:id="140" w:name="OLE_LINK6"/>
            <w:r w:rsidRPr="00DF0C3D">
              <w:rPr>
                <w:rFonts w:cstheme="minorHAnsi"/>
                <w:sz w:val="18"/>
                <w:szCs w:val="18"/>
              </w:rPr>
              <w:t>Cumulative cost per hour, after margin</w:t>
            </w:r>
            <w:bookmarkEnd w:id="140"/>
          </w:p>
        </w:tc>
        <w:tc>
          <w:tcPr>
            <w:tcW w:w="534" w:type="pct"/>
            <w:noWrap/>
          </w:tcPr>
          <w:p w14:paraId="246FB16C"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$57.10</w:t>
            </w:r>
          </w:p>
        </w:tc>
        <w:tc>
          <w:tcPr>
            <w:tcW w:w="602" w:type="pct"/>
          </w:tcPr>
          <w:p w14:paraId="6BF6363A"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$61.79</w:t>
            </w:r>
          </w:p>
        </w:tc>
        <w:tc>
          <w:tcPr>
            <w:tcW w:w="602" w:type="pct"/>
          </w:tcPr>
          <w:p w14:paraId="5F8B3F89"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$65.09</w:t>
            </w:r>
          </w:p>
        </w:tc>
        <w:tc>
          <w:tcPr>
            <w:tcW w:w="601" w:type="pct"/>
          </w:tcPr>
          <w:p w14:paraId="7C115D55" w14:textId="77777777" w:rsidR="00782620" w:rsidRPr="008F291A" w:rsidRDefault="00782620" w:rsidP="00704845">
            <w:pPr>
              <w:spacing w:line="240" w:lineRule="atLeast"/>
              <w:jc w:val="center"/>
              <w:rPr>
                <w:rFonts w:cstheme="minorHAnsi"/>
                <w:b/>
                <w:bCs/>
                <w:sz w:val="18"/>
                <w:szCs w:val="18"/>
              </w:rPr>
            </w:pPr>
            <w:r w:rsidRPr="008F291A">
              <w:rPr>
                <w:rFonts w:cstheme="minorHAnsi"/>
                <w:b/>
                <w:bCs/>
                <w:sz w:val="18"/>
                <w:szCs w:val="18"/>
              </w:rPr>
              <w:t>$85.61</w:t>
            </w:r>
          </w:p>
        </w:tc>
      </w:tr>
      <w:tr w:rsidR="00782620" w:rsidRPr="00DF0C3D" w14:paraId="67BBDAE6" w14:textId="77777777" w:rsidTr="00704845">
        <w:trPr>
          <w:trHeight w:val="300"/>
        </w:trPr>
        <w:tc>
          <w:tcPr>
            <w:tcW w:w="2661" w:type="pct"/>
            <w:hideMark/>
          </w:tcPr>
          <w:p w14:paraId="62331746" w14:textId="77777777" w:rsidR="00782620" w:rsidRPr="00DF0C3D" w:rsidRDefault="00782620" w:rsidP="00704845">
            <w:pPr>
              <w:spacing w:line="240" w:lineRule="atLeast"/>
              <w:rPr>
                <w:rFonts w:cstheme="minorHAnsi"/>
                <w:sz w:val="18"/>
                <w:szCs w:val="18"/>
              </w:rPr>
            </w:pPr>
            <w:r w:rsidRPr="00DF0C3D">
              <w:rPr>
                <w:rFonts w:cstheme="minorHAnsi"/>
                <w:sz w:val="18"/>
                <w:szCs w:val="18"/>
              </w:rPr>
              <w:t>Cumulative increase from standard hourly rate</w:t>
            </w:r>
          </w:p>
        </w:tc>
        <w:tc>
          <w:tcPr>
            <w:tcW w:w="534" w:type="pct"/>
            <w:noWrap/>
          </w:tcPr>
          <w:p w14:paraId="5D10D58F"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84.5%</w:t>
            </w:r>
          </w:p>
        </w:tc>
        <w:tc>
          <w:tcPr>
            <w:tcW w:w="602" w:type="pct"/>
          </w:tcPr>
          <w:p w14:paraId="69DDB5D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92.1%</w:t>
            </w:r>
          </w:p>
        </w:tc>
        <w:tc>
          <w:tcPr>
            <w:tcW w:w="602" w:type="pct"/>
          </w:tcPr>
          <w:p w14:paraId="7995488C"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94.4%</w:t>
            </w:r>
          </w:p>
        </w:tc>
        <w:tc>
          <w:tcPr>
            <w:tcW w:w="601" w:type="pct"/>
          </w:tcPr>
          <w:p w14:paraId="6F0D2E73" w14:textId="77777777" w:rsidR="00782620" w:rsidRPr="00DF0C3D" w:rsidRDefault="00782620" w:rsidP="00704845">
            <w:pPr>
              <w:spacing w:line="240" w:lineRule="atLeast"/>
              <w:jc w:val="center"/>
              <w:rPr>
                <w:rFonts w:cstheme="minorHAnsi"/>
                <w:sz w:val="18"/>
                <w:szCs w:val="18"/>
              </w:rPr>
            </w:pPr>
            <w:r w:rsidRPr="00DF0C3D">
              <w:rPr>
                <w:rFonts w:cstheme="minorHAnsi"/>
                <w:sz w:val="18"/>
                <w:szCs w:val="18"/>
              </w:rPr>
              <w:t>112.0%</w:t>
            </w:r>
          </w:p>
        </w:tc>
      </w:tr>
    </w:tbl>
    <w:p w14:paraId="7BA9A861" w14:textId="5681CEB0" w:rsidR="006B4003" w:rsidRPr="00DF0C3D" w:rsidRDefault="006B4003" w:rsidP="00782620">
      <w:pPr>
        <w:pStyle w:val="Heading2"/>
      </w:pPr>
      <w:bookmarkStart w:id="141" w:name="_Toc106272567"/>
      <w:bookmarkStart w:id="142" w:name="_Toc102744302"/>
      <w:r w:rsidRPr="00DF0C3D">
        <w:lastRenderedPageBreak/>
        <w:t>Issues</w:t>
      </w:r>
      <w:r w:rsidR="008D7B78" w:rsidRPr="00DF0C3D">
        <w:t xml:space="preserve"> Raised in the Consultations</w:t>
      </w:r>
      <w:bookmarkEnd w:id="141"/>
    </w:p>
    <w:p w14:paraId="61DF3C30" w14:textId="722E9655" w:rsidR="006B4003" w:rsidRPr="00DF0C3D" w:rsidRDefault="006B4003" w:rsidP="006B4003">
      <w:r w:rsidRPr="00DF0C3D">
        <w:t xml:space="preserve">A total of 90 submissions </w:t>
      </w:r>
      <w:r w:rsidR="00554A9F">
        <w:t xml:space="preserve">were received </w:t>
      </w:r>
      <w:r w:rsidRPr="00DF0C3D">
        <w:t xml:space="preserve">about the appropriateness of the methodology and parameters used in the </w:t>
      </w:r>
      <w:r w:rsidRPr="00DF0C3D">
        <w:rPr>
          <w:i/>
        </w:rPr>
        <w:t>NDIS Cost Model for Disability Support Worker</w:t>
      </w:r>
      <w:r w:rsidRPr="00DF0C3D">
        <w:t>, and quality and safeguarding costs</w:t>
      </w:r>
      <w:r w:rsidR="00D02383">
        <w:t xml:space="preserve"> </w:t>
      </w:r>
      <w:r w:rsidRPr="00DF0C3D">
        <w:t xml:space="preserve">in response to the Consultation Paper. Two working groups of providers and other stakeholders was also established. The working groups each met by video-conference. </w:t>
      </w:r>
    </w:p>
    <w:p w14:paraId="4C14F7B8" w14:textId="77777777" w:rsidR="006B4003" w:rsidRPr="00DF0C3D" w:rsidRDefault="006B4003" w:rsidP="006B4003">
      <w:pPr>
        <w:pStyle w:val="DotPoint"/>
        <w:numPr>
          <w:ilvl w:val="0"/>
          <w:numId w:val="1"/>
        </w:numPr>
      </w:pPr>
      <w:r w:rsidRPr="00DF0C3D">
        <w:t>The Core Pricing Arrangements working group comprised 36 members from 26 organisations, and met three times — on 2 December 2021, 3 February 2022 and 28 February 2022.</w:t>
      </w:r>
    </w:p>
    <w:p w14:paraId="5B703877" w14:textId="77777777" w:rsidR="006B4003" w:rsidRPr="00DF0C3D" w:rsidRDefault="006B4003" w:rsidP="006B4003">
      <w:pPr>
        <w:pStyle w:val="DotPoint"/>
        <w:numPr>
          <w:ilvl w:val="0"/>
          <w:numId w:val="1"/>
        </w:numPr>
      </w:pPr>
      <w:r w:rsidRPr="00DF0C3D">
        <w:t>The Quality and Safeguarding Costs working group comprised 46 members from 31 organisations, and met three times — on 30 November 2021; 2 February 2022; and 1 March 2022.</w:t>
      </w:r>
    </w:p>
    <w:p w14:paraId="7B331946" w14:textId="77777777" w:rsidR="006B4003" w:rsidRPr="00DF0C3D" w:rsidRDefault="006B4003" w:rsidP="006B4003">
      <w:r w:rsidRPr="00DF0C3D">
        <w:t xml:space="preserve">A detailed report of the consultations is provided in the </w:t>
      </w:r>
      <w:r w:rsidRPr="00DF0C3D">
        <w:rPr>
          <w:i/>
        </w:rPr>
        <w:t>2021-22 Annual Pricing Review Report on Consultations</w:t>
      </w:r>
      <w:r w:rsidRPr="00DF0C3D">
        <w:t>, particularly Sections 2.2 (Cost Model Parameters), 2.3 (Fair Work Commission Review), 4 (Temporary Transformation Payment) and 5 (Quality and Safeguarding Costs).</w:t>
      </w:r>
    </w:p>
    <w:p w14:paraId="725D8FC8" w14:textId="77777777" w:rsidR="006B4003" w:rsidRPr="00DF0C3D" w:rsidRDefault="006B4003" w:rsidP="006B4003">
      <w:r w:rsidRPr="00DF0C3D">
        <w:t xml:space="preserve">Submissions in response to the Consultation Paper raised a number of concerns with the current Cost Model. Some providers argued that the base pay rate assumptions should be higher as some providers are locked into enterprise bargaining agreements that are difficult to renegotiate. Providers with a large number of shift workers argued that the Cost Model did not sufficiently allow for shift and leave loadings due to a lack of alignment with SCHADS Industry Award conditions. Providers were also concerned about the Cost Model’s assumptions respecting work cover premiums and supervision rates. They also argued that the Cost Model had unrealistically high utilisation rate assumptions and unrealistically low allowance for overheads. Providers were also concerned that the profit margin assumption was too low, and discouraged innovation. For-profit providers noted that they were at a disadvantage to non-profit providers, as the Cost Model makes no allowance for payroll tax. </w:t>
      </w:r>
    </w:p>
    <w:p w14:paraId="0A61E784" w14:textId="2871C202" w:rsidR="006B4003" w:rsidRPr="00DF0C3D" w:rsidRDefault="006B4003" w:rsidP="006B4003">
      <w:r w:rsidRPr="00DF0C3D">
        <w:t xml:space="preserve">Providers were also concerned that the impacts of the forthcoming changes to SCHADS Industry Award could be quite large. They also asked in working groups how </w:t>
      </w:r>
      <w:r w:rsidR="00133BF2">
        <w:t>the NDIA</w:t>
      </w:r>
      <w:r w:rsidRPr="00DF0C3D">
        <w:t xml:space="preserve"> proposed to amend price limits in response, as the impacts would be immediate, but their magnitude may not be known until providers had been able to adjust.</w:t>
      </w:r>
    </w:p>
    <w:p w14:paraId="68FB702B" w14:textId="20F87BBC" w:rsidR="006B4003" w:rsidRPr="00DF0C3D" w:rsidRDefault="006B4003" w:rsidP="006B4003">
      <w:r w:rsidRPr="00DF0C3D">
        <w:t xml:space="preserve">Many submissions argued that the NDIS Quality and Safeguarding Commission’s requirements were complex and had substantially increased administrative cost and burden. They also suggested that the DSW Cost Model does not recognise the full costs associated with implementing </w:t>
      </w:r>
      <w:r w:rsidR="00133BF2">
        <w:t>the NDIS</w:t>
      </w:r>
      <w:r w:rsidRPr="00DF0C3D">
        <w:t>’s quality and safeguarding requirements. Members of the working groups also reported significant increases in quality compliance costs in recent years. Members reported having had to set up specialised quality assurance teams to carry out the additional compliance requirements of the Commission. Members argued that Commission compliance costs were in addition to those of existing State-based bodies and professional associations, and that the NDIS DSW Cost Model did not fully capture all the costs associated with quality and safeguarding.</w:t>
      </w:r>
    </w:p>
    <w:p w14:paraId="110B0AD3" w14:textId="038490F9" w:rsidR="006B4003" w:rsidRPr="00DF0C3D" w:rsidRDefault="006B4003" w:rsidP="006B4003">
      <w:r w:rsidRPr="00DF0C3D">
        <w:t xml:space="preserve">Providers were largely comfortable with </w:t>
      </w:r>
      <w:r w:rsidR="00133BF2">
        <w:t>the NDIA</w:t>
      </w:r>
      <w:r w:rsidRPr="00DF0C3D">
        <w:t>’s COVID</w:t>
      </w:r>
      <w:r w:rsidRPr="00DF0C3D">
        <w:noBreakHyphen/>
        <w:t>19 responses. However, some providers argued that the shortage of workers due to COVID</w:t>
      </w:r>
      <w:r w:rsidRPr="00DF0C3D">
        <w:noBreakHyphen/>
        <w:t>19 had reduced supervision ratios, thus making it harder to cover supervisor costs. Other providers noted that COVID</w:t>
      </w:r>
      <w:r w:rsidRPr="00DF0C3D">
        <w:noBreakHyphen/>
        <w:t xml:space="preserve">19 </w:t>
      </w:r>
      <w:r w:rsidRPr="00DF0C3D">
        <w:lastRenderedPageBreak/>
        <w:t xml:space="preserve">had increased their workers’ compensation premiums as protracted periods of lockdown have resulted in higher levels of psychological injury, along with increased in incidents at work including those caused from having to wear </w:t>
      </w:r>
      <w:r w:rsidR="0087260C">
        <w:t>p</w:t>
      </w:r>
      <w:r w:rsidR="00A721F7">
        <w:t xml:space="preserve">ersonal </w:t>
      </w:r>
      <w:r w:rsidR="0087260C">
        <w:t>p</w:t>
      </w:r>
      <w:r w:rsidR="00A721F7">
        <w:t xml:space="preserve">rotective </w:t>
      </w:r>
      <w:r w:rsidR="0087260C">
        <w:t>e</w:t>
      </w:r>
      <w:r w:rsidR="00A721F7">
        <w:t>quipment (</w:t>
      </w:r>
      <w:r w:rsidRPr="00DF0C3D">
        <w:t>PPE</w:t>
      </w:r>
      <w:r w:rsidR="00A721F7">
        <w:t>)</w:t>
      </w:r>
      <w:r w:rsidRPr="00DF0C3D">
        <w:t>. Some providers noted that various COVID</w:t>
      </w:r>
      <w:r w:rsidRPr="00DF0C3D">
        <w:noBreakHyphen/>
        <w:t xml:space="preserve">19 border restrictions had exacerbated existing workforce shortages by impeding the free flow of labour. In working groups, providers argued that overheads needed to be increased to address COVID costs such as PPE and vaccinations. They suggested </w:t>
      </w:r>
      <w:r w:rsidR="00133BF2">
        <w:t>the NDIA</w:t>
      </w:r>
      <w:r w:rsidRPr="00DF0C3D">
        <w:t xml:space="preserve"> should act quickly to ensure these providers are able to receive this additional funding sooner than later.</w:t>
      </w:r>
    </w:p>
    <w:p w14:paraId="2CC9A3C4" w14:textId="56F121C7" w:rsidR="00782620" w:rsidRPr="00DF0C3D" w:rsidRDefault="00782620" w:rsidP="00782620">
      <w:pPr>
        <w:pStyle w:val="Heading2"/>
      </w:pPr>
      <w:bookmarkStart w:id="143" w:name="_Toc106272568"/>
      <w:r w:rsidRPr="00DF0C3D">
        <w:t>Cost Impacts of SCHADS Industry Award Changes</w:t>
      </w:r>
      <w:bookmarkEnd w:id="142"/>
      <w:bookmarkEnd w:id="143"/>
    </w:p>
    <w:p w14:paraId="4E9C537E" w14:textId="77777777" w:rsidR="00782620" w:rsidRPr="00DF0C3D" w:rsidRDefault="00782620" w:rsidP="00782620">
      <w:r w:rsidRPr="00DF0C3D">
        <w:t xml:space="preserve">In February 2022, the Fair Work Commission announced a number of changes to the SCHADS Industry Award that will commence on 1 July 2022, and that are likely to have an impact on provider costs. </w:t>
      </w:r>
    </w:p>
    <w:p w14:paraId="5E3BF8F1" w14:textId="097FC58A" w:rsidR="00782620" w:rsidRPr="00DF0C3D" w:rsidRDefault="00782620" w:rsidP="00782620">
      <w:pPr>
        <w:pStyle w:val="DotPoint"/>
        <w:numPr>
          <w:ilvl w:val="0"/>
          <w:numId w:val="1"/>
        </w:numPr>
      </w:pPr>
      <w:r w:rsidRPr="00DF0C3D">
        <w:rPr>
          <w:b/>
        </w:rPr>
        <w:t>Minimum engagement period</w:t>
      </w:r>
      <w:r w:rsidRPr="00DF0C3D">
        <w:t xml:space="preserve"> – For casual and part-time workers, each shift (or period of work in a broken shift) will need to be at least 2 hours. This will have most impact on the provision of assistance with activities of daily living and community, social and economic participation. Where a participant has a support need that requires less than 2 hours then the provider may have to pay the worker for more time than they can bill, if they cannot find another nearby participant with a need for supports in the same 2</w:t>
      </w:r>
      <w:r w:rsidR="00EF42FE">
        <w:t>-</w:t>
      </w:r>
      <w:r w:rsidRPr="00DF0C3D">
        <w:t xml:space="preserve">hour period. </w:t>
      </w:r>
    </w:p>
    <w:p w14:paraId="3DCA0C2B" w14:textId="77777777" w:rsidR="00782620" w:rsidRPr="00DF0C3D" w:rsidRDefault="00782620" w:rsidP="00782620">
      <w:pPr>
        <w:pStyle w:val="DotPoint"/>
        <w:numPr>
          <w:ilvl w:val="0"/>
          <w:numId w:val="1"/>
        </w:numPr>
      </w:pPr>
      <w:r w:rsidRPr="00DF0C3D">
        <w:rPr>
          <w:b/>
        </w:rPr>
        <w:t>Broken shifts</w:t>
      </w:r>
      <w:r w:rsidRPr="00DF0C3D">
        <w:t xml:space="preserve"> – Broken shifts will be capped to a maximum of 2 periods of work, unless an employee agrees to a maximum of 3 periods of work. A broken shift allowance must be paid each time a broken shift is worked. The amount of the allowance is $17.53 for broken shifts involving one unpaid break (two portions of work) and $23.20 where the broken shift involves two unpaid breaks (three portions of work). This could equate to up to a 4% increase in the cost of delivering services in a Supported Independent Living environment if, for example, all the supports are delivered in two 4-hour morning and evening blocks.</w:t>
      </w:r>
    </w:p>
    <w:p w14:paraId="0B41A691" w14:textId="62ABA813" w:rsidR="00782620" w:rsidRPr="00DF0C3D" w:rsidRDefault="00782620" w:rsidP="00782620">
      <w:pPr>
        <w:pStyle w:val="DotPoint"/>
        <w:numPr>
          <w:ilvl w:val="0"/>
          <w:numId w:val="1"/>
        </w:numPr>
      </w:pPr>
      <w:r w:rsidRPr="00DF0C3D">
        <w:rPr>
          <w:b/>
        </w:rPr>
        <w:t>On call / remote response work</w:t>
      </w:r>
      <w:r w:rsidRPr="00DF0C3D">
        <w:t xml:space="preserve"> – The existing on call allowance clause will be varied to clarify that it is payable to an employee required to be available for recall to duty not only at the employer’s or client’s premises, but also for remote work. From 1 July 2022, when an employee is required to be available to perform remote work (e.g.</w:t>
      </w:r>
      <w:r w:rsidR="00E53EEC">
        <w:t>,</w:t>
      </w:r>
      <w:r w:rsidRPr="00DF0C3D">
        <w:t xml:space="preserve"> responding to telephone calls to handle rostering emergencies or providing phone advice to staff), an “on call” allowance will be payable. Depending upon the timing of when such remote response work is performed, different minimum payments apply for performing such work.</w:t>
      </w:r>
    </w:p>
    <w:p w14:paraId="709FAD17" w14:textId="77777777" w:rsidR="00782620" w:rsidRPr="00DF0C3D" w:rsidRDefault="00782620" w:rsidP="00782620">
      <w:pPr>
        <w:pStyle w:val="DotPoint"/>
        <w:numPr>
          <w:ilvl w:val="0"/>
          <w:numId w:val="1"/>
        </w:numPr>
      </w:pPr>
      <w:r w:rsidRPr="00DF0C3D">
        <w:rPr>
          <w:b/>
        </w:rPr>
        <w:t>Client cancellation</w:t>
      </w:r>
      <w:r w:rsidRPr="00DF0C3D">
        <w:t xml:space="preserve"> – When a client cancellation occurs with less than seven days’ notice, the employer can either redeploy the employee to perform other work during those hours in which they were rostered or cancel the rostered shift or the affected part of the shift. In either case the employer will need to pay the employee the amount they would have received had the shift or part of the shift not been changed or cancelled. This has the potential to increase costs for providers as the current cancellation rules within the NDIS only require participants to give two days’ notice.</w:t>
      </w:r>
    </w:p>
    <w:p w14:paraId="38C02FD6" w14:textId="29BE5C80" w:rsidR="00782620" w:rsidRPr="00DF0C3D" w:rsidRDefault="00782620" w:rsidP="00782620">
      <w:r w:rsidRPr="00DF0C3D">
        <w:lastRenderedPageBreak/>
        <w:t>Given that these largely apply to rostering, it is difficult to quantify the impact of these changes on providers or anticipate how providers may respond to the changes. A confidential submission from a large provider indicated that changes were likely to:</w:t>
      </w:r>
    </w:p>
    <w:p w14:paraId="3FF7EE8C" w14:textId="77777777" w:rsidR="00782620" w:rsidRPr="00DF0C3D" w:rsidRDefault="00782620" w:rsidP="00782620">
      <w:pPr>
        <w:pStyle w:val="DotPoint"/>
        <w:numPr>
          <w:ilvl w:val="0"/>
          <w:numId w:val="1"/>
        </w:numPr>
      </w:pPr>
      <w:r w:rsidRPr="00DF0C3D">
        <w:t>Increase the costs of delivering supports in Supported Independent Living by between 1% and 2% – mainly driven by the new broken shift allowance provisions. These additional costs are largely unavoidable for providers of Supported Independent Living because these supports are largely delivered in the morning and evening with participants often not being at home in the intervening period.</w:t>
      </w:r>
    </w:p>
    <w:p w14:paraId="2587477A" w14:textId="77777777" w:rsidR="00782620" w:rsidRPr="00DF0C3D" w:rsidRDefault="00782620" w:rsidP="00782620">
      <w:pPr>
        <w:pStyle w:val="DotPoint"/>
        <w:numPr>
          <w:ilvl w:val="0"/>
          <w:numId w:val="1"/>
        </w:numPr>
      </w:pPr>
      <w:r w:rsidRPr="00DF0C3D">
        <w:t xml:space="preserve">Increase the costs of delivering assistance with the activities of daily living supports in the participant’s home by up to 20% – mainly driven by the new minimum engagement period provisions. Many of these additional costs will be avoidable, however, by restructuring the times when participants receive supports or restricting the supports that they receive (for example, fewer longer sessions of support). These changes will have some impact on the choices available to participants. </w:t>
      </w:r>
    </w:p>
    <w:p w14:paraId="51CDEC42" w14:textId="76A96098" w:rsidR="00782620" w:rsidRPr="00DF0C3D" w:rsidRDefault="00782620" w:rsidP="00782620">
      <w:r w:rsidRPr="00DF0C3D">
        <w:t xml:space="preserve">The impact of the changed Award provisions will also be highly variable depending on how supports are currently structured and the proximity of other participants (to allow efficient rostering by providers). </w:t>
      </w:r>
      <w:r w:rsidR="00133BF2">
        <w:t>The NDIA</w:t>
      </w:r>
      <w:r w:rsidR="00922C5A" w:rsidRPr="00DF0C3D">
        <w:t xml:space="preserve">’s </w:t>
      </w:r>
      <w:r w:rsidRPr="00DF0C3D">
        <w:t>preliminary estimate is that the impact is not likely to be less than 1.5% of direct worker costs.</w:t>
      </w:r>
    </w:p>
    <w:p w14:paraId="63ED911E" w14:textId="77777777" w:rsidR="00782620" w:rsidRPr="00DF0C3D" w:rsidRDefault="00782620" w:rsidP="00782620">
      <w:pPr>
        <w:pStyle w:val="Heading2"/>
      </w:pPr>
      <w:bookmarkStart w:id="144" w:name="_Toc102744303"/>
      <w:bookmarkStart w:id="145" w:name="_Toc106272569"/>
      <w:r w:rsidRPr="00DF0C3D">
        <w:t>Cost Impacts of COVID</w:t>
      </w:r>
      <w:bookmarkEnd w:id="144"/>
      <w:r w:rsidRPr="00DF0C3D">
        <w:noBreakHyphen/>
        <w:t>19</w:t>
      </w:r>
      <w:bookmarkEnd w:id="145"/>
    </w:p>
    <w:p w14:paraId="2BE51061" w14:textId="7B7F79BD" w:rsidR="00782620" w:rsidRPr="00DF0C3D" w:rsidRDefault="00782620" w:rsidP="00782620">
      <w:r w:rsidRPr="00DF0C3D">
        <w:t xml:space="preserve">Providers face a number of additional, or higher, costs as a result of the </w:t>
      </w:r>
      <w:r w:rsidR="00922C5A" w:rsidRPr="00DF0C3D">
        <w:t xml:space="preserve">COVID-19 </w:t>
      </w:r>
      <w:r w:rsidRPr="00DF0C3D">
        <w:t>pandemic. These include:</w:t>
      </w:r>
    </w:p>
    <w:p w14:paraId="0DB222F9" w14:textId="275C3F80" w:rsidR="00782620" w:rsidRPr="00DF0C3D" w:rsidRDefault="00782620" w:rsidP="00782620">
      <w:pPr>
        <w:pStyle w:val="DotPoint"/>
        <w:numPr>
          <w:ilvl w:val="0"/>
          <w:numId w:val="1"/>
        </w:numPr>
      </w:pPr>
      <w:r w:rsidRPr="00DF0C3D">
        <w:t>Costs of appropriate PPE.</w:t>
      </w:r>
    </w:p>
    <w:p w14:paraId="05F453BF" w14:textId="77777777" w:rsidR="00782620" w:rsidRPr="00DF0C3D" w:rsidRDefault="00782620" w:rsidP="00782620">
      <w:pPr>
        <w:pStyle w:val="DotPoint"/>
        <w:numPr>
          <w:ilvl w:val="0"/>
          <w:numId w:val="1"/>
        </w:numPr>
      </w:pPr>
      <w:r w:rsidRPr="00DF0C3D">
        <w:t>Additional costs of training in PPE usage and infection control.</w:t>
      </w:r>
    </w:p>
    <w:p w14:paraId="093D7D17" w14:textId="77777777" w:rsidR="00782620" w:rsidRPr="00DF0C3D" w:rsidRDefault="00782620" w:rsidP="00782620">
      <w:pPr>
        <w:pStyle w:val="DotPoint"/>
        <w:numPr>
          <w:ilvl w:val="0"/>
          <w:numId w:val="1"/>
        </w:numPr>
      </w:pPr>
      <w:r w:rsidRPr="00DF0C3D">
        <w:t>The provision of rapid testing at high-risk client sites.</w:t>
      </w:r>
    </w:p>
    <w:p w14:paraId="16F47F66" w14:textId="77777777" w:rsidR="00782620" w:rsidRPr="00DF0C3D" w:rsidRDefault="00782620" w:rsidP="00782620">
      <w:pPr>
        <w:pStyle w:val="DotPoint"/>
        <w:numPr>
          <w:ilvl w:val="0"/>
          <w:numId w:val="1"/>
        </w:numPr>
      </w:pPr>
      <w:r w:rsidRPr="00DF0C3D">
        <w:t>Surge workforce costs in a bid to respond to local outbreaks where workforces are required to quarantine including higher overtime costs, agency staff costs and an increased uptake of leave entitlements.</w:t>
      </w:r>
    </w:p>
    <w:p w14:paraId="3CC82DB1" w14:textId="77777777" w:rsidR="00782620" w:rsidRPr="00DF0C3D" w:rsidRDefault="00782620" w:rsidP="00782620">
      <w:pPr>
        <w:pStyle w:val="DotPoint"/>
        <w:numPr>
          <w:ilvl w:val="0"/>
          <w:numId w:val="0"/>
        </w:numPr>
      </w:pPr>
      <w:r w:rsidRPr="00DF0C3D">
        <w:t xml:space="preserve">Some of these costs have been addressed through separate payments to providers. These costs are also intermittent and their impact highly variable. </w:t>
      </w:r>
    </w:p>
    <w:p w14:paraId="668DBDA2" w14:textId="23111059" w:rsidR="00782620" w:rsidRPr="00DF0C3D" w:rsidRDefault="00133BF2" w:rsidP="00782620">
      <w:pPr>
        <w:pStyle w:val="DotPoint"/>
        <w:numPr>
          <w:ilvl w:val="0"/>
          <w:numId w:val="0"/>
        </w:numPr>
      </w:pPr>
      <w:r>
        <w:t>The NDIA</w:t>
      </w:r>
      <w:r w:rsidR="00782620" w:rsidRPr="00DF0C3D">
        <w:t xml:space="preserve"> is aware of the results of a survey of a number of large disability providers that was undertaken through a collaboration between National Disability Services, Ability First </w:t>
      </w:r>
      <w:r w:rsidR="005C6711">
        <w:t xml:space="preserve">Australia </w:t>
      </w:r>
      <w:r w:rsidR="00782620" w:rsidRPr="00DF0C3D">
        <w:t>and Alliance 20. The survey is reported to show that the average impact on the net financial position of providers of the outbreak over the December 20021 to January 2022 period was a loss of 12.4% for providers of Supported Independent Living and 23.7% for providers of assistance with activities of daily living and community participation.</w:t>
      </w:r>
    </w:p>
    <w:p w14:paraId="66B0E3FD" w14:textId="6221E9E1" w:rsidR="00782620" w:rsidRPr="00DF0C3D" w:rsidRDefault="00782620" w:rsidP="00782620">
      <w:pPr>
        <w:pStyle w:val="DotPoint"/>
        <w:numPr>
          <w:ilvl w:val="0"/>
          <w:numId w:val="0"/>
        </w:numPr>
      </w:pPr>
      <w:r w:rsidRPr="00DF0C3D">
        <w:t>As noted above, the impact was variable – reflecting both the variable nature of the pandemic and the differing capacities of providers to manage these costs given their industrial arrangements. It is noted that the survey also found that a quarter of providers of Supported Independent Living reported that they had kept the financial impact of the pandemic over the two</w:t>
      </w:r>
      <w:r w:rsidR="00B81D73">
        <w:t>-</w:t>
      </w:r>
      <w:r w:rsidRPr="00DF0C3D">
        <w:t>month period to less than 4.75% and a quarter of providers of assistance with activities of daily living and community participation reported that they had kept the financial impact of the pandemic over the two</w:t>
      </w:r>
      <w:r w:rsidR="00AD16FF">
        <w:t>-</w:t>
      </w:r>
      <w:r w:rsidRPr="00DF0C3D">
        <w:t>month period to less than 2.25%</w:t>
      </w:r>
    </w:p>
    <w:p w14:paraId="2B274F95" w14:textId="77777777" w:rsidR="00782620" w:rsidRPr="00DF0C3D" w:rsidRDefault="00782620" w:rsidP="00782620">
      <w:pPr>
        <w:pStyle w:val="Heading2"/>
      </w:pPr>
      <w:bookmarkStart w:id="146" w:name="_Toc102744304"/>
      <w:bookmarkStart w:id="147" w:name="_Ref104291376"/>
      <w:bookmarkStart w:id="148" w:name="_Toc106272570"/>
      <w:r w:rsidRPr="00DF0C3D">
        <w:lastRenderedPageBreak/>
        <w:t>Quality and Safeguarding Cost</w:t>
      </w:r>
      <w:bookmarkEnd w:id="146"/>
      <w:bookmarkEnd w:id="147"/>
      <w:bookmarkEnd w:id="148"/>
    </w:p>
    <w:p w14:paraId="1E24C579" w14:textId="60F3F933" w:rsidR="00782620" w:rsidRPr="00DF0C3D" w:rsidRDefault="00782620" w:rsidP="00782620">
      <w:bookmarkStart w:id="149" w:name="_Ref24369119"/>
      <w:bookmarkStart w:id="150" w:name="_Toc25182177"/>
      <w:r w:rsidRPr="00DF0C3D">
        <w:t xml:space="preserve">Ensuring that supports are safe and meet quality requirements is important to the everyday quality of life of participants, and to the avoidance of harm. It is also important to ensuring that the rights of people with disability are upheld, that the social and economic benefits of the NDIS for individuals and the broader community are realised, that individual outcomes are realised, and that </w:t>
      </w:r>
      <w:r w:rsidR="00133BF2">
        <w:t>the NDIS</w:t>
      </w:r>
      <w:r w:rsidRPr="00DF0C3D">
        <w:t xml:space="preserve"> is sustainable.</w:t>
      </w:r>
      <w:r w:rsidRPr="00DF0C3D">
        <w:rPr>
          <w:rStyle w:val="EndnoteReference"/>
        </w:rPr>
        <w:endnoteReference w:id="55"/>
      </w:r>
      <w:r w:rsidRPr="00DF0C3D">
        <w:t xml:space="preserve"> </w:t>
      </w:r>
    </w:p>
    <w:p w14:paraId="03B86B3B" w14:textId="77777777" w:rsidR="00782620" w:rsidRPr="00DF0C3D" w:rsidRDefault="00782620" w:rsidP="00782620">
      <w:pPr>
        <w:pStyle w:val="Heading3"/>
      </w:pPr>
      <w:r w:rsidRPr="00DF0C3D">
        <w:t>Policies</w:t>
      </w:r>
    </w:p>
    <w:p w14:paraId="54F679B8" w14:textId="2396C5FD" w:rsidR="00782620" w:rsidRPr="00DF0C3D" w:rsidRDefault="00782620" w:rsidP="00782620">
      <w:r w:rsidRPr="00DF0C3D">
        <w:t xml:space="preserve">From the inception of the NDIS, the Commonwealth and states/territories recognised that while the NDIS had the potential to produce major benefits for people with disability, their families and the broader community, it also held some potential risks. The </w:t>
      </w:r>
      <w:r w:rsidRPr="00DF0C3D">
        <w:rPr>
          <w:i/>
        </w:rPr>
        <w:t xml:space="preserve">NDIS Quality and Safeguarding Framework </w:t>
      </w:r>
      <w:r w:rsidR="004D28FF" w:rsidRPr="004D28FF">
        <w:rPr>
          <w:iCs/>
        </w:rPr>
        <w:t>(the Framework)</w:t>
      </w:r>
      <w:r w:rsidR="004D28FF">
        <w:rPr>
          <w:i/>
        </w:rPr>
        <w:t xml:space="preserve"> </w:t>
      </w:r>
      <w:r w:rsidRPr="00DF0C3D">
        <w:t>was agreed by all Australian governments to ensure that capability was built in the new market-based system, the rights of people with disability were upheld, and the benefits of the NDIS were realised.</w:t>
      </w:r>
    </w:p>
    <w:p w14:paraId="0EA86608" w14:textId="77777777" w:rsidR="00782620" w:rsidRPr="00DF0C3D" w:rsidRDefault="00782620" w:rsidP="00782620">
      <w:pPr>
        <w:pStyle w:val="Quote"/>
      </w:pPr>
      <w:r w:rsidRPr="00DF0C3D">
        <w:t>Implementation will require a consistent national approach to quality and safeguarding. In addition to advancing the rights of people with disability, a National Quality and Safeguarding Framework is required to support choice and control in the NDIS by empowering individuals and driving quality improvement. Choice and control also mean that participants are able to make decisions about the level of risk they are prepared to take and have the tools and information they require to make informed judgements about the quality and suitability of providers.</w:t>
      </w:r>
      <w:r w:rsidRPr="00DF0C3D">
        <w:rPr>
          <w:rStyle w:val="EndnoteReference"/>
        </w:rPr>
        <w:endnoteReference w:id="56"/>
      </w:r>
    </w:p>
    <w:p w14:paraId="6D5F00BE" w14:textId="77777777" w:rsidR="00782620" w:rsidRPr="00DF0C3D" w:rsidRDefault="00782620" w:rsidP="00782620">
      <w:r w:rsidRPr="00DF0C3D">
        <w:t>The Framework provides protections for people with disability in the NDIS universally, establishing a regulatory and quality assurance model that had largely not existed under previous state and territory arrangements. Regulation of a growing market that had largely not been previously regulated was a further step in the significant reform to disability supports in Australia intended through the introduction of the NDIS.</w:t>
      </w:r>
    </w:p>
    <w:p w14:paraId="70AC6FEF" w14:textId="77777777" w:rsidR="00782620" w:rsidRPr="00DF0C3D" w:rsidRDefault="00782620" w:rsidP="00782620">
      <w:r w:rsidRPr="00DF0C3D">
        <w:t>In the new market-based system that the NDIS allows, participants choose their providers, and the way in which their supports and services are delivered, rather than providers being contracted by government agencies to deliver services through specific programs. This means that quality and safeguarding measures, where they existed in the pre-NDIS arrangements, and which were managed by governments through funding agreements, are not applicable in, or appropriate for, the NDIS. A new system of nationally consistent regulation was needed to reflect the principles and objectives of the NDIS, and to be clear about the responsibilities of providers operating in this new system.</w:t>
      </w:r>
    </w:p>
    <w:p w14:paraId="224F07DB" w14:textId="7F5559BD" w:rsidR="00782620" w:rsidRPr="00DF0C3D" w:rsidRDefault="00782620" w:rsidP="00782620">
      <w:r w:rsidRPr="00DF0C3D">
        <w:t xml:space="preserve">The </w:t>
      </w:r>
      <w:r w:rsidRPr="008F291A">
        <w:rPr>
          <w:iCs/>
        </w:rPr>
        <w:t>Framework</w:t>
      </w:r>
      <w:r w:rsidRPr="00DF0C3D">
        <w:rPr>
          <w:i/>
        </w:rPr>
        <w:t xml:space="preserve"> </w:t>
      </w:r>
      <w:r w:rsidRPr="00DF0C3D">
        <w:t xml:space="preserve">recognises that many participants need assistance to build their capability to take control of their supports. Without this assistance, they may find it difficult to choose between providers, ensure their supports are delivered in a way that meets their needs, to make or resolve a complaint, or to change providers. The Framework also recognised that a connected approach to quality and safeguarding is needed to empower and support participants to make informed choices about providers, and to equip them to raise issues or make complaints when needed. A system was needed to provide information about rights and options, build participants’ skills and confidence, help them to make connections, and provide decision-making supports when needed. </w:t>
      </w:r>
    </w:p>
    <w:p w14:paraId="4CED22EA" w14:textId="77777777" w:rsidR="00782620" w:rsidRPr="00DF0C3D" w:rsidRDefault="00782620" w:rsidP="00782620">
      <w:r w:rsidRPr="00DF0C3D">
        <w:t>National consistency is also important so that participants receive the same protections no matter where they live. The Framework also recognised that national consistency would benefit providers:</w:t>
      </w:r>
    </w:p>
    <w:p w14:paraId="40615A5A" w14:textId="77777777" w:rsidR="00782620" w:rsidRPr="00DF0C3D" w:rsidRDefault="00782620" w:rsidP="00782620">
      <w:pPr>
        <w:pStyle w:val="Quote"/>
      </w:pPr>
      <w:r w:rsidRPr="00DF0C3D">
        <w:lastRenderedPageBreak/>
        <w:t xml:space="preserve">The duplication of regulatory, contractual and other legislative requirements in current systems increases complexity and costs. Providers who operate nationally have to understand and comply with the different requirements in each jurisdiction. Those that operate across community service sectors are also required to demonstrate compliance with multiple systems. </w:t>
      </w:r>
    </w:p>
    <w:p w14:paraId="71D40562" w14:textId="77777777" w:rsidR="00782620" w:rsidRPr="00DF0C3D" w:rsidRDefault="00782620" w:rsidP="00782620">
      <w:pPr>
        <w:pStyle w:val="Quote"/>
      </w:pPr>
      <w:r w:rsidRPr="00DF0C3D">
        <w:t>A nationally consistent system – with mutual recognition of compliance with other equivalent standards when appropriate – will reduce duplication for providers and make it easier for participants to understand what they can expect of workers and providers. It will also make it easier for participants who move interstate or choose to purchase supports (such as equipment) from elsewhere in Australia. Reducing duplication – when possible and appropriate – while maintaining safety and quality standards, should support the growth of a market of providers able to deliver effective supports to participants.</w:t>
      </w:r>
      <w:r w:rsidRPr="00DF0C3D">
        <w:rPr>
          <w:vertAlign w:val="superscript"/>
        </w:rPr>
        <w:endnoteReference w:id="57"/>
      </w:r>
    </w:p>
    <w:p w14:paraId="6DDF86DF" w14:textId="77777777" w:rsidR="00782620" w:rsidRPr="00DF0C3D" w:rsidRDefault="00782620" w:rsidP="00782620">
      <w:r w:rsidRPr="00DF0C3D">
        <w:t xml:space="preserve">Over the period from 1 July 2018 to 30 November 2020, the provision of supports funded by the NDIS across all Australia transitioned to regulatory oversight by the NDIS Quality and Safeguards Commission, coinciding with the planned completion of transition to the NDIS in each state and territory. The NDIS Commission had national coverage from 1 December 2020, and all functions of the Commission were fully operational from 1 February 2021 with the commencement of national worker screening arrangements in all jurisdictions except the Northern Territory which commenced 1 July 2021. </w:t>
      </w:r>
    </w:p>
    <w:p w14:paraId="33460609" w14:textId="64223908" w:rsidR="00782620" w:rsidRPr="00DF0C3D" w:rsidRDefault="00782620" w:rsidP="00782620">
      <w:r w:rsidRPr="00DF0C3D">
        <w:t>The NDIS Quality and Safeguards Commission is an independent Commonwealth</w:t>
      </w:r>
      <w:r w:rsidR="005C6711" w:rsidRPr="00DF0C3D">
        <w:t xml:space="preserve"> </w:t>
      </w:r>
      <w:r w:rsidRPr="00DF0C3D">
        <w:t xml:space="preserve">agency established to improve the quality and safety of NDIS supports and services. It regulates all NDIS providers using a risk-based approach that is proportionate to the scale of organisations and breaches, and responsive to an expanding market that has not previously been subject to regulation or oversight in any systematic way. The </w:t>
      </w:r>
      <w:r w:rsidR="00FD59D1">
        <w:t xml:space="preserve">NDIS </w:t>
      </w:r>
      <w:r w:rsidRPr="00DF0C3D">
        <w:t>Commission’s focus is on upholding the rights, health, safety and wellbeing of people with disability receiving NDIS supports and services. The functions of the Commissioner include complaints about NDIS supports and services; registration of providers where they are required to be so; behaviour support; reportable incidents, and compliance and enforcement.</w:t>
      </w:r>
    </w:p>
    <w:p w14:paraId="206245D6" w14:textId="77777777" w:rsidR="00782620" w:rsidRPr="00DF0C3D" w:rsidRDefault="00782620" w:rsidP="00782620">
      <w:pPr>
        <w:pStyle w:val="Heading4"/>
      </w:pPr>
      <w:r w:rsidRPr="00DF0C3D">
        <w:t>Registration</w:t>
      </w:r>
    </w:p>
    <w:p w14:paraId="751DEFEA" w14:textId="01F09851" w:rsidR="00782620" w:rsidRPr="00DF0C3D" w:rsidRDefault="00782620" w:rsidP="00782620">
      <w:r w:rsidRPr="00DF0C3D">
        <w:t xml:space="preserve">All NDIS providers are regulated, but only some are required to be registered. The NDIS Act requires that providers must be registered to deliver supports to participants whose plans are managed by the NDIA. NDIS Rules (those made in respect of both </w:t>
      </w:r>
      <w:r w:rsidR="00133BF2">
        <w:t>the NDIA</w:t>
      </w:r>
      <w:r w:rsidRPr="00DF0C3D">
        <w:t xml:space="preserve"> and the NDIS Commission functions) require that providers must additionally be registered where they provide plan management, specialist disability accommodation, behaviour supports, or implement restrictive practices.</w:t>
      </w:r>
    </w:p>
    <w:p w14:paraId="1889E7A9" w14:textId="77777777" w:rsidR="00782620" w:rsidRPr="00DF0C3D" w:rsidRDefault="00782620" w:rsidP="00782620">
      <w:r w:rsidRPr="00DF0C3D">
        <w:t>The NDIS Commission also monitors and enforces compliance with conditions of registration, including the NDIS Practice Standards, which specify the quality standards to be met by registered NDIS providers and provide guidance to all providers that deliver supports and services to NDIS participants, and with the NDIS Code of Conduct, which applies to all NDIS providers and their employees whether they are registered or not. The requirements for NDIS providers are intended to be nationally consistent.</w:t>
      </w:r>
      <w:r w:rsidRPr="00DF0C3D">
        <w:rPr>
          <w:rStyle w:val="EndnoteReference"/>
        </w:rPr>
        <w:endnoteReference w:id="58"/>
      </w:r>
    </w:p>
    <w:p w14:paraId="7D88F769" w14:textId="77777777" w:rsidR="00782620" w:rsidRPr="00DF0C3D" w:rsidRDefault="00782620" w:rsidP="00782620">
      <w:r w:rsidRPr="00DF0C3D">
        <w:t xml:space="preserve">When applying to be registered, providers must complete an application, which includes an independently audited assessment against the NDIS Practice Standards that are relevant to the supports and services they are registering to deliver. The Commission assesses each application and also the suitability of the provider and the key personnel to operate in the </w:t>
      </w:r>
      <w:r w:rsidRPr="00DF0C3D">
        <w:lastRenderedPageBreak/>
        <w:t xml:space="preserve">NDIS. Suitability assessments include, amongst other things, consideration of any adverse findings against the provider or key personnel made by other bodies. </w:t>
      </w:r>
    </w:p>
    <w:p w14:paraId="0A88801E" w14:textId="391CB195" w:rsidR="00782620" w:rsidRPr="00DF0C3D" w:rsidRDefault="00782620" w:rsidP="00782620">
      <w:r w:rsidRPr="00DF0C3D">
        <w:t>The independent quality audit arrangements in the NDIS regulatory approach are an important design feature established through the NDIS Quality and Safeguarding Framework. The provider</w:t>
      </w:r>
      <w:r w:rsidR="00583C5F">
        <w:t>-</w:t>
      </w:r>
      <w:r w:rsidRPr="00DF0C3D">
        <w:t>based requirement to engage third party auditors places the responsibility for quality with providers as a mechanism to support an application for, and to maintain registration. Auditors engaged by providers assess compliance against Practice Standards. These Practice Standards are designed to focus on the NDIS participant experience and to improve the quality of supports and services over time. The audit requirements are proportionate, with the scale of an audit determined by the breadth, scale</w:t>
      </w:r>
      <w:r w:rsidR="007D511D">
        <w:t>,</w:t>
      </w:r>
      <w:r w:rsidRPr="00DF0C3D">
        <w:t xml:space="preserve"> and complexity of both the provider and the supports that they propose to deliver in the NDIS. Where a provider is seeking to register to provide higher risk services, audits involve direct engagement with people with disability and the workers who deliver </w:t>
      </w:r>
      <w:r w:rsidR="0023231B">
        <w:t xml:space="preserve">their </w:t>
      </w:r>
      <w:r w:rsidRPr="00DF0C3D">
        <w:t xml:space="preserve">supports and services. </w:t>
      </w:r>
    </w:p>
    <w:p w14:paraId="31A7B3E0" w14:textId="4BE2710B" w:rsidR="00782620" w:rsidRPr="00DF0C3D" w:rsidRDefault="00782620" w:rsidP="00782620">
      <w:r w:rsidRPr="00DF0C3D">
        <w:t>Auditors are approved by the Commissioner and are required to operate in accordance with detailed guidelines.</w:t>
      </w:r>
      <w:r w:rsidRPr="00DF0C3D">
        <w:rPr>
          <w:rStyle w:val="EndnoteReference"/>
        </w:rPr>
        <w:endnoteReference w:id="59"/>
      </w:r>
      <w:r w:rsidRPr="00DF0C3D">
        <w:t xml:space="preserve"> The guidelines are underpinned by the United Nations Convention on the Rights of Persons with Disabilities to prevent exploitation, violence</w:t>
      </w:r>
      <w:r w:rsidR="0023231B">
        <w:t>,</w:t>
      </w:r>
      <w:r w:rsidRPr="00DF0C3D">
        <w:t xml:space="preserve"> and abuse of people with disability and is intended to uphold the rights of people with disability. To support this, they make consumer technical experts, or people with disability, part of the audit process. The guidelines provide discretion of auditors and providers to undertaken audits remotely, or to limit the size of an auditor team engaged to undertake an audit where excessive costs may be incurred in travel due to remoteness of a provider for example. Auditor performance and compliance with the guidelines is assessed by the Joint Accreditation System of Australia and New Zealand (JAS-ANZ), which accredits all auditors.</w:t>
      </w:r>
      <w:r w:rsidRPr="00DF0C3D">
        <w:rPr>
          <w:rStyle w:val="EndnoteReference"/>
        </w:rPr>
        <w:endnoteReference w:id="60"/>
      </w:r>
    </w:p>
    <w:p w14:paraId="09AC5BF7" w14:textId="77777777" w:rsidR="00782620" w:rsidRPr="00DF0C3D" w:rsidRDefault="00782620" w:rsidP="00782620">
      <w:r w:rsidRPr="00DF0C3D">
        <w:t xml:space="preserve">Providers who seek to deliver supports that are lower risk, or have regulatory oversight by other bodies, such as allied health professionals, undertake a verification style audit that considers how the provider will support people with disability in complaints, incidents, and to verify the qualifications of the professional employed by the provider to deliver the services. </w:t>
      </w:r>
    </w:p>
    <w:p w14:paraId="3450C010" w14:textId="711D0F2A" w:rsidR="00782620" w:rsidRPr="00DF0C3D" w:rsidRDefault="00782620" w:rsidP="00782620">
      <w:r w:rsidRPr="00DF0C3D">
        <w:t xml:space="preserve">The NDIS Commission monitors the cost of audits. On the basis of surveys it undertakes of providers completing the registration process, the </w:t>
      </w:r>
      <w:r w:rsidR="00C90951">
        <w:t xml:space="preserve">NDIS </w:t>
      </w:r>
      <w:r w:rsidRPr="00DF0C3D">
        <w:t>Commission reports that the median cost of a verification audit is $1,000, and the median cost of a certification audit is $6,000. (Note, these costs do not include costs incurred internally by providers in preparing for audit.) Certification audits vary greatly depending on the scale of a provider and the number of participants and workers that are involved. Generally</w:t>
      </w:r>
      <w:r w:rsidR="0002058A">
        <w:t>,</w:t>
      </w:r>
      <w:r w:rsidRPr="00DF0C3D">
        <w:t xml:space="preserve"> registration periods are three years, and include a mid-term review. </w:t>
      </w:r>
    </w:p>
    <w:p w14:paraId="18E4FB88" w14:textId="592AB224" w:rsidR="00782620" w:rsidRPr="00DF0C3D" w:rsidRDefault="00782620" w:rsidP="00782620">
      <w:r w:rsidRPr="00DF0C3D">
        <w:t xml:space="preserve">The NDIS Commission has made a series of changes to auditing guidelines and </w:t>
      </w:r>
      <w:r w:rsidR="0002058A">
        <w:t>r</w:t>
      </w:r>
      <w:r w:rsidRPr="00DF0C3D">
        <w:t xml:space="preserve">ules relating to registration since it commenced operations in 2018 to address, for example, disproportionate burdens on small business. The </w:t>
      </w:r>
      <w:r w:rsidR="00FD5309">
        <w:t xml:space="preserve">NDIS </w:t>
      </w:r>
      <w:r w:rsidRPr="00DF0C3D">
        <w:t xml:space="preserve">Commission does not require providers to engage other bodies to develop policies and procedures, and actively communicates this. </w:t>
      </w:r>
    </w:p>
    <w:p w14:paraId="23926274" w14:textId="77777777" w:rsidR="00782620" w:rsidRPr="00DF0C3D" w:rsidRDefault="00782620" w:rsidP="00782620">
      <w:pPr>
        <w:pStyle w:val="Heading4"/>
      </w:pPr>
      <w:r w:rsidRPr="00DF0C3D">
        <w:t>Reporting and Complaints</w:t>
      </w:r>
    </w:p>
    <w:p w14:paraId="41D7D202" w14:textId="0A30A653" w:rsidR="00782620" w:rsidRPr="00DF0C3D" w:rsidRDefault="00782620" w:rsidP="00782620">
      <w:r w:rsidRPr="00DF0C3D">
        <w:t xml:space="preserve">Registered NDIS providers are required to notify the NDIS Commission of any reportable incidents (including alleged reportable incidents) that occur in connection with the provision of NDIS supports. Reportable incidents are serious events that affect the rights, safety or </w:t>
      </w:r>
      <w:r w:rsidRPr="00DF0C3D">
        <w:lastRenderedPageBreak/>
        <w:t>wellbeing of a person with disability</w:t>
      </w:r>
      <w:r w:rsidR="00013850">
        <w:t>.</w:t>
      </w:r>
      <w:r w:rsidRPr="00DF0C3D">
        <w:t xml:space="preserve"> </w:t>
      </w:r>
      <w:r w:rsidR="00013850">
        <w:t xml:space="preserve">These </w:t>
      </w:r>
      <w:r w:rsidRPr="00DF0C3D">
        <w:t>include the death or serious injury of a person with disability; abuse or neglect of a person with disability; unlawful sexual or physical contact with, or assault of, a person with disability; sexual misconduct, committed against, or in the presence of, a person with disability; and the use of a restrictive practice where the use is not in accordance with an authorisation of a state or territory, or not in accordance with a behaviour support plan. Reportable incidents must be reported within 24 hours, except for reportable incidents related to restrictive practices which must be reported within five business days.</w:t>
      </w:r>
      <w:r w:rsidRPr="00DF0C3D">
        <w:rPr>
          <w:rStyle w:val="EndnoteReference"/>
        </w:rPr>
        <w:endnoteReference w:id="61"/>
      </w:r>
    </w:p>
    <w:p w14:paraId="0FA076B7" w14:textId="75D628CD" w:rsidR="00782620" w:rsidRPr="00DF0C3D" w:rsidRDefault="00782620" w:rsidP="00782620">
      <w:r w:rsidRPr="00DF0C3D">
        <w:t xml:space="preserve">The </w:t>
      </w:r>
      <w:r w:rsidR="00DC2DC1">
        <w:t xml:space="preserve">NDIS </w:t>
      </w:r>
      <w:r w:rsidRPr="00DF0C3D">
        <w:t xml:space="preserve">Commission also works with NDIS participants and others in response to complaints about NDIS supports and services. Providers must have a complaint management system, and participants are encouraged to raise complaints directly with the providers who support them. The NDIS Commission works with complainants and providers to manage and resolve complaints when a person cannot have their issue resolved by the provider. The </w:t>
      </w:r>
      <w:r w:rsidR="00C73BC8">
        <w:t xml:space="preserve">NDIS </w:t>
      </w:r>
      <w:r w:rsidRPr="00DF0C3D">
        <w:t>Commission may take compliance action when the complaints raised indicate issues in complying with the Code or other obligations.</w:t>
      </w:r>
    </w:p>
    <w:p w14:paraId="19F6F1BF" w14:textId="5EB0E6CB" w:rsidR="00782620" w:rsidRPr="00DF0C3D" w:rsidRDefault="00782620" w:rsidP="00782620">
      <w:r w:rsidRPr="00DF0C3D">
        <w:t xml:space="preserve">The </w:t>
      </w:r>
      <w:r w:rsidR="00C73BC8">
        <w:t xml:space="preserve">NDIS </w:t>
      </w:r>
      <w:r w:rsidRPr="00DF0C3D">
        <w:t xml:space="preserve">Commission also provides education, guidance and best practice information to NDIS providers and workers on how to comply with their responsibilities, whether registered or not. All registered providers are required to include the interactive online course </w:t>
      </w:r>
      <w:r w:rsidRPr="00DF0C3D">
        <w:rPr>
          <w:i/>
        </w:rPr>
        <w:t>Worker Orientation Module – Quality, Safety and You</w:t>
      </w:r>
      <w:r w:rsidRPr="00DF0C3D">
        <w:t xml:space="preserve"> in their induction process for workers. They are also required to encourage existing workers to undertake the module over time, as part of their ongoing learning and to support compliance with the NDIS Code of Conduct. More than 500,000 people have completed this training. </w:t>
      </w:r>
    </w:p>
    <w:p w14:paraId="31A4E6C2" w14:textId="77777777" w:rsidR="00782620" w:rsidRPr="00DF0C3D" w:rsidRDefault="00782620" w:rsidP="00782620">
      <w:pPr>
        <w:pStyle w:val="Heading4"/>
      </w:pPr>
      <w:r w:rsidRPr="00DF0C3D">
        <w:t>Transitioning to the NDIS Quality and Safeguarding arrangements</w:t>
      </w:r>
    </w:p>
    <w:p w14:paraId="1E356710" w14:textId="77777777" w:rsidR="00782620" w:rsidRPr="00DF0C3D" w:rsidRDefault="00782620" w:rsidP="00782620">
      <w:r w:rsidRPr="00DF0C3D">
        <w:t xml:space="preserve">During the transition to the NDIS, every state and territory had arrangements to continue with safeguarding systems as transition occurred. As the NDIS Commission commenced in each state and territory, regulatory arrangements, where they existed, were largely concluded, except in areas where state and territory obligations continued, such as authorising practices that would restrict the rights of a person, or screening workers. </w:t>
      </w:r>
    </w:p>
    <w:p w14:paraId="01BF8857" w14:textId="1B753B2C" w:rsidR="00782620" w:rsidRPr="00DF0C3D" w:rsidRDefault="00782620" w:rsidP="00782620">
      <w:r w:rsidRPr="00DF0C3D">
        <w:t xml:space="preserve">The NDIS Commission monitors compliance of providers with the laws in their state and territory for the screening of workers supporting people with disability. Workers, key personnel and other people engaged by a NDIS provider must have a check that meets state and territory requirements before they can provide supports to participants. </w:t>
      </w:r>
      <w:r w:rsidR="007B4A07">
        <w:t>I</w:t>
      </w:r>
      <w:r w:rsidRPr="00DF0C3D">
        <w:t xml:space="preserve">n maintaining the NDIS Worker Screening Database, which holds a register of people who have applied for a NDIS Worker Screening Check, </w:t>
      </w:r>
      <w:r w:rsidR="007B4A07">
        <w:t>t</w:t>
      </w:r>
      <w:r w:rsidR="007B4A07" w:rsidRPr="00DF0C3D">
        <w:t xml:space="preserve">he </w:t>
      </w:r>
      <w:r w:rsidR="007B4A07">
        <w:t xml:space="preserve">NDIS </w:t>
      </w:r>
      <w:r w:rsidR="007B4A07" w:rsidRPr="00DF0C3D">
        <w:t>Commission</w:t>
      </w:r>
      <w:r w:rsidR="007B4A07">
        <w:t xml:space="preserve"> </w:t>
      </w:r>
      <w:r w:rsidRPr="00DF0C3D">
        <w:t>provides a service to NDIS providers and self-managing participants to enable them to be aware of the status of people they employ or are considering employing. State and territory governments are responsible for undertaking NDIS Worker Screening Checks. The relevant state/territory Worker Screening Unit also decides whether a person is cleared for or excluded from performing specified roles in the delivery of disability supports.</w:t>
      </w:r>
      <w:r w:rsidRPr="00DF0C3D">
        <w:rPr>
          <w:rStyle w:val="EndnoteReference"/>
        </w:rPr>
        <w:endnoteReference w:id="62"/>
      </w:r>
    </w:p>
    <w:p w14:paraId="2BDE1593" w14:textId="6B0EAB58" w:rsidR="00782620" w:rsidRPr="00DF0C3D" w:rsidRDefault="00782620" w:rsidP="00782620">
      <w:r w:rsidRPr="00DF0C3D">
        <w:t xml:space="preserve">The </w:t>
      </w:r>
      <w:r w:rsidR="00973239">
        <w:t xml:space="preserve">NDIS </w:t>
      </w:r>
      <w:r w:rsidRPr="00DF0C3D">
        <w:t xml:space="preserve">Commission also shares responsibility with states and territories for the regulation of behaviour support and restrictive practices. States and territories are responsible for the authorisation of restrictive practices and have taken a variety of approaches. There is agreement from most states and territories to move to national consistent arrangements for authorisation against nationally agreed principles, and all jurisdictions have a plan to </w:t>
      </w:r>
      <w:r w:rsidRPr="00DF0C3D">
        <w:lastRenderedPageBreak/>
        <w:t>progress this work over varying time periods.</w:t>
      </w:r>
      <w:r w:rsidRPr="00DF0C3D">
        <w:rPr>
          <w:rStyle w:val="EndnoteReference"/>
        </w:rPr>
        <w:endnoteReference w:id="63"/>
      </w:r>
      <w:r w:rsidRPr="00DF0C3D">
        <w:t xml:space="preserve"> The NDIS Commission is responsible for advising disability ministers on progress by states and territories towards nationally consistent arrangements which are designed to provide equal protection of rights and safeguards for any person with disability subject to restrictive practices, and to reduce complexity for providers in obtaining authorisation. For example:</w:t>
      </w:r>
    </w:p>
    <w:p w14:paraId="01EE6314" w14:textId="0CBEBA68" w:rsidR="00782620" w:rsidRPr="00DF0C3D" w:rsidRDefault="00782620" w:rsidP="00782620">
      <w:pPr>
        <w:pStyle w:val="DotPoint"/>
        <w:numPr>
          <w:ilvl w:val="0"/>
          <w:numId w:val="1"/>
        </w:numPr>
      </w:pPr>
      <w:r w:rsidRPr="00DF0C3D">
        <w:t>In New South Wales, NDIS providers are required to appoint a Restrictive Practices Authorisation Panel, which includes a senior manager familiar with the operational considerations around the use of a restrictive practice in the intended service setting, a specialist with expertise in Behaviour Support, and a person who is independent of the service provider. A properly constituted Panel can authorise any restrictive practice allowable under the relevant legislation. This is a longstanding practice but may change as New South Wales moves to design and implement new legislation.</w:t>
      </w:r>
      <w:r w:rsidRPr="00DF0C3D">
        <w:rPr>
          <w:rStyle w:val="EndnoteReference"/>
        </w:rPr>
        <w:endnoteReference w:id="64"/>
      </w:r>
      <w:r w:rsidRPr="00DF0C3D">
        <w:rPr>
          <w:rStyle w:val="EndnoteReference"/>
        </w:rPr>
        <w:t xml:space="preserve"> </w:t>
      </w:r>
    </w:p>
    <w:p w14:paraId="315BA300" w14:textId="63AA173A" w:rsidR="00782620" w:rsidRPr="00DF0C3D" w:rsidRDefault="00782620" w:rsidP="00782620">
      <w:pPr>
        <w:pStyle w:val="DotPoint"/>
        <w:numPr>
          <w:ilvl w:val="0"/>
          <w:numId w:val="1"/>
        </w:numPr>
      </w:pPr>
      <w:r w:rsidRPr="00DF0C3D">
        <w:t>In Victoria, some regulated restrictive practices can be authorised (subject the relevant regulations) by an Authorised Program Officer appointed by the provider. The Authorised Program Officer must provide the NDIS behaviour support plan and supporting information to a state government official (the Victorian Senior Practitioner). Additional approval by the Victorian Senior Practitioner is required for physical restraint, mechanical restraint, seclusion</w:t>
      </w:r>
      <w:r w:rsidR="007F35E1">
        <w:t>,</w:t>
      </w:r>
      <w:r w:rsidRPr="00DF0C3D">
        <w:t xml:space="preserve"> and other practices as directed by the Victorian Senior Practitioner.</w:t>
      </w:r>
      <w:r w:rsidRPr="00DF0C3D">
        <w:rPr>
          <w:rStyle w:val="EndnoteReference"/>
        </w:rPr>
        <w:endnoteReference w:id="65"/>
      </w:r>
    </w:p>
    <w:p w14:paraId="2388FB57" w14:textId="77777777" w:rsidR="00782620" w:rsidRPr="00DF0C3D" w:rsidRDefault="00782620" w:rsidP="00782620">
      <w:r w:rsidRPr="00DF0C3D">
        <w:t xml:space="preserve">States and territories continue to have responsibility for the protection of the rights of citizens with disability outside the NDIS, this may include quality-related regulatory arrangements related to the provision of supports to NDIS participants. These regulatory arrangements differ between states and territories. </w:t>
      </w:r>
    </w:p>
    <w:p w14:paraId="591EF5E5" w14:textId="77777777" w:rsidR="00782620" w:rsidRPr="00DF0C3D" w:rsidRDefault="00782620" w:rsidP="00782620">
      <w:pPr>
        <w:pStyle w:val="DotPoint"/>
        <w:numPr>
          <w:ilvl w:val="0"/>
          <w:numId w:val="1"/>
        </w:numPr>
      </w:pPr>
      <w:r w:rsidRPr="00DF0C3D">
        <w:t>In New South Wales, the Official Community Visitors Scheme has within its scope NDIS participants living in supported accommodation. Official Community Visitors are empowered to enter and inspect a service at any reasonable time, without notice; and to inspect any document that relates to the operation of the service.</w:t>
      </w:r>
      <w:r w:rsidRPr="00DF0C3D">
        <w:rPr>
          <w:rStyle w:val="EndnoteReference"/>
        </w:rPr>
        <w:endnoteReference w:id="66"/>
      </w:r>
      <w:r w:rsidRPr="00DF0C3D">
        <w:t xml:space="preserve"> </w:t>
      </w:r>
    </w:p>
    <w:p w14:paraId="13CC425D" w14:textId="77777777" w:rsidR="00782620" w:rsidRPr="00DF0C3D" w:rsidRDefault="00782620" w:rsidP="00782620">
      <w:pPr>
        <w:pStyle w:val="DotPoint"/>
        <w:numPr>
          <w:ilvl w:val="0"/>
          <w:numId w:val="1"/>
        </w:numPr>
      </w:pPr>
      <w:r w:rsidRPr="00DF0C3D">
        <w:t xml:space="preserve">In Victoria, the Human Services Regulator regulates a range of services that also provide supports to NDIS Participants. The Victorian Disability Worker Regulation Scheme regulates all disability workers in Victoria using the same Code as the NDIS Code of Conduct. </w:t>
      </w:r>
      <w:r w:rsidRPr="00DF0C3D">
        <w:rPr>
          <w:rFonts w:cs="Arial"/>
        </w:rPr>
        <w:t>Community</w:t>
      </w:r>
      <w:r w:rsidRPr="00DF0C3D">
        <w:t xml:space="preserve"> Visitors, through a scheme administered by the Victorian Public Advocate, can visit and inspect NDIS funded Specialist Disability Accommodation dwellings and Short-term Accommodation Assistance dwellings. They can inquire into the standard and appropriateness of premises for the accommodation; the adequacy of opportunities for inclusion and participation in the community; whether the accommodation is being provided in accordance with the applicable Acts; whether information is being provided to residents as required by the applicable Acts; any case of suspected abuse or neglect of a resident; the use of restrictive practices and compulsory treatment; any complaint made to a Community Visitor and any failure of a provider to comply with the applicable Acts. Community Visitors can inspect any document relating to any participant other than medical records.</w:t>
      </w:r>
      <w:r w:rsidRPr="00DF0C3D">
        <w:rPr>
          <w:rStyle w:val="EndnoteReference"/>
        </w:rPr>
        <w:endnoteReference w:id="67"/>
      </w:r>
    </w:p>
    <w:p w14:paraId="1E1A9A0B" w14:textId="77777777" w:rsidR="00782620" w:rsidRPr="00DF0C3D" w:rsidRDefault="00782620" w:rsidP="00782620">
      <w:pPr>
        <w:pStyle w:val="DotPoint"/>
        <w:numPr>
          <w:ilvl w:val="0"/>
          <w:numId w:val="1"/>
        </w:numPr>
      </w:pPr>
      <w:r w:rsidRPr="00DF0C3D">
        <w:t xml:space="preserve">In Queensland, the Community Visitor Program has jurisdiction over disability accommodation funded by the NDIS. Community visitors are permitted to conduct announced and unannounced visits to sites between 8am and 6pm any day of the </w:t>
      </w:r>
      <w:r w:rsidRPr="00DF0C3D">
        <w:lastRenderedPageBreak/>
        <w:t>week, including weekends. In addition, every death in care is required to be reported to the police or coroner regardless of the circumstances or cause of death.</w:t>
      </w:r>
      <w:r w:rsidRPr="00DF0C3D">
        <w:rPr>
          <w:rStyle w:val="EndnoteReference"/>
        </w:rPr>
        <w:endnoteReference w:id="68"/>
      </w:r>
      <w:r w:rsidRPr="00DF0C3D">
        <w:t xml:space="preserve"> </w:t>
      </w:r>
    </w:p>
    <w:p w14:paraId="7D944A92" w14:textId="6DE239E1" w:rsidR="00782620" w:rsidRDefault="00782620" w:rsidP="00782620">
      <w:pPr>
        <w:pStyle w:val="DotPoint"/>
        <w:numPr>
          <w:ilvl w:val="0"/>
          <w:numId w:val="1"/>
        </w:numPr>
      </w:pPr>
      <w:r w:rsidRPr="00DF0C3D">
        <w:t>In South Australia, the Community Visitors Scheme has within its scope people who are under guardianship of the Public Advocate who are participants of the NDIS.</w:t>
      </w:r>
      <w:r w:rsidRPr="00DF0C3D">
        <w:rPr>
          <w:rStyle w:val="EndnoteReference"/>
        </w:rPr>
        <w:endnoteReference w:id="69"/>
      </w:r>
    </w:p>
    <w:p w14:paraId="36B41764" w14:textId="77777777" w:rsidR="00A67B0C" w:rsidRPr="00DF0C3D" w:rsidRDefault="00A67B0C" w:rsidP="00A67B0C">
      <w:pPr>
        <w:pStyle w:val="Heading3"/>
      </w:pPr>
      <w:r w:rsidRPr="00DF0C3D">
        <w:t>Statistics</w:t>
      </w:r>
    </w:p>
    <w:p w14:paraId="35F22F85" w14:textId="71773BB4" w:rsidR="00A67B0C" w:rsidRPr="00DF0C3D" w:rsidRDefault="00A67B0C" w:rsidP="00A67B0C">
      <w:r w:rsidRPr="00DF0C3D">
        <w:t>In 2020-21</w:t>
      </w:r>
      <w:r w:rsidR="00700716">
        <w:t>,</w:t>
      </w:r>
      <w:r w:rsidRPr="00DF0C3D">
        <w:t xml:space="preserve"> the </w:t>
      </w:r>
      <w:r w:rsidR="00700716">
        <w:t xml:space="preserve">NDIS </w:t>
      </w:r>
      <w:r w:rsidRPr="00DF0C3D">
        <w:t>Commission:</w:t>
      </w:r>
    </w:p>
    <w:p w14:paraId="2715D324" w14:textId="26242E86" w:rsidR="00A67B0C" w:rsidRPr="00DF0C3D" w:rsidRDefault="00A67B0C" w:rsidP="00A67B0C">
      <w:pPr>
        <w:pStyle w:val="DotPoint"/>
        <w:numPr>
          <w:ilvl w:val="0"/>
          <w:numId w:val="1"/>
        </w:numPr>
      </w:pPr>
      <w:r w:rsidRPr="00DF0C3D">
        <w:t>Registered 8,061 providers – including new, transitioned</w:t>
      </w:r>
      <w:r w:rsidR="006E3665">
        <w:t>,</w:t>
      </w:r>
      <w:r w:rsidRPr="00DF0C3D">
        <w:t xml:space="preserve"> or renewed registrations. Some 3,699 registrations expired in 2020-21, of which 91% were not active.</w:t>
      </w:r>
    </w:p>
    <w:p w14:paraId="0B51CD0B" w14:textId="77777777" w:rsidR="00A67B0C" w:rsidRPr="00DF0C3D" w:rsidRDefault="00A67B0C" w:rsidP="00A67B0C">
      <w:pPr>
        <w:pStyle w:val="DotPoint"/>
        <w:numPr>
          <w:ilvl w:val="0"/>
          <w:numId w:val="1"/>
        </w:numPr>
      </w:pPr>
      <w:r w:rsidRPr="00DF0C3D">
        <w:t>Received 7,231 complaints.</w:t>
      </w:r>
    </w:p>
    <w:p w14:paraId="5C33E4FA" w14:textId="77777777" w:rsidR="00A67B0C" w:rsidRPr="00DF0C3D" w:rsidRDefault="00A67B0C" w:rsidP="00A67B0C">
      <w:pPr>
        <w:pStyle w:val="DotPoint"/>
        <w:numPr>
          <w:ilvl w:val="0"/>
          <w:numId w:val="1"/>
        </w:numPr>
      </w:pPr>
      <w:r w:rsidRPr="00DF0C3D">
        <w:t>Was notified of 1,044,851 reportable incidents, including 1,032,064 reports of unauthorised use of restrictive practices. These reports concerned 7,862 participants and 788 providers of NDIS supports and services.</w:t>
      </w:r>
    </w:p>
    <w:p w14:paraId="4DE43DAF" w14:textId="77777777" w:rsidR="00A67B0C" w:rsidRPr="00DF0C3D" w:rsidRDefault="00A67B0C" w:rsidP="00A67B0C">
      <w:pPr>
        <w:pStyle w:val="DotPoint"/>
        <w:numPr>
          <w:ilvl w:val="0"/>
          <w:numId w:val="1"/>
        </w:numPr>
      </w:pPr>
      <w:r w:rsidRPr="00DF0C3D">
        <w:t>Undertook compliance activity with respect to 2,711 providers, including 22 Banning Orders, 3 Registration revocations, 7 Registration suspensions, 49 Registration refusals, 19 Infringement Notices, 9 Compliance Notices and 121 Warning Letters.</w:t>
      </w:r>
    </w:p>
    <w:p w14:paraId="481F4DDF" w14:textId="77777777" w:rsidR="00A67B0C" w:rsidRPr="00DF0C3D" w:rsidRDefault="00A67B0C" w:rsidP="00A67B0C">
      <w:pPr>
        <w:pStyle w:val="DotPoint"/>
        <w:numPr>
          <w:ilvl w:val="0"/>
          <w:numId w:val="1"/>
        </w:numPr>
      </w:pPr>
      <w:r w:rsidRPr="00DF0C3D">
        <w:t>Supported 459,352 workers to undertake the Worker Orientation Module.</w:t>
      </w:r>
      <w:r w:rsidRPr="00DF0C3D">
        <w:rPr>
          <w:rStyle w:val="EndnoteReference"/>
        </w:rPr>
        <w:endnoteReference w:id="70"/>
      </w:r>
    </w:p>
    <w:p w14:paraId="73FB420B" w14:textId="77777777" w:rsidR="00A67B0C" w:rsidRPr="00DF0C3D" w:rsidRDefault="00A67B0C" w:rsidP="00A67B0C">
      <w:pPr>
        <w:pStyle w:val="Heading3"/>
      </w:pPr>
      <w:r w:rsidRPr="00DF0C3D">
        <w:t>Cost Implications</w:t>
      </w:r>
    </w:p>
    <w:p w14:paraId="09219EA1" w14:textId="0CAEFEC5" w:rsidR="00A67B0C" w:rsidRPr="00DF0C3D" w:rsidRDefault="00A67B0C" w:rsidP="00A67B0C">
      <w:r w:rsidRPr="00DF0C3D">
        <w:t>Providers of NDIS supports incur a range of regulatory and other costs associated with ensuring the quality and safety of supports that they provide for people with disability, including the cost of registering with the NDIS Quality and Safeguards Commission. These costs are necessary to ensure that the supports received by participants are of high quality and safe. They include the costs of third</w:t>
      </w:r>
      <w:r w:rsidR="00445669">
        <w:t>-</w:t>
      </w:r>
      <w:r w:rsidRPr="00DF0C3D">
        <w:t xml:space="preserve">party auditing against practice standards, reporting and managing serious incidents, managing and resolving complaints including those made about the provider to the Commission, and the provider’s internal assurance costs to maintain compliance with obligations. They also include the costs providers incur in adjusting and continuously improving their practice in line with the NDIS Practice Standards, and ensuring compliance with the Code of Conduct by the provider themselves and their workforce. Training, appropriate and adequate supervision, and record keeping are also all important to quality and safety – as are appropriate complaints handling and quality assurance processes. </w:t>
      </w:r>
    </w:p>
    <w:p w14:paraId="69CF3910" w14:textId="77777777" w:rsidR="00A67B0C" w:rsidRPr="00DF0C3D" w:rsidRDefault="00A67B0C" w:rsidP="00A67B0C">
      <w:pPr>
        <w:pStyle w:val="Heading4"/>
      </w:pPr>
      <w:r w:rsidRPr="00DF0C3D">
        <w:t>Cost Impact for Core Supports</w:t>
      </w:r>
    </w:p>
    <w:p w14:paraId="4DCD0BF4" w14:textId="3A05DDA4" w:rsidR="00A67B0C" w:rsidRPr="00DF0C3D" w:rsidRDefault="00A67B0C" w:rsidP="00A67B0C">
      <w:r w:rsidRPr="00DF0C3D">
        <w:t xml:space="preserve">Provider costs relating to quality and safeguarding have, in general and on average, increased since </w:t>
      </w:r>
      <w:r>
        <w:t>the NDIS</w:t>
      </w:r>
      <w:r w:rsidRPr="00DF0C3D">
        <w:t xml:space="preserve"> was established. It is, however, difficult to quantify how large these changes have been – noting that these types of costs would have been a component of provider costs prior to the NDIS, although they may have been directly paid for through state/territory (block) funding arrangements. It is also difficult to quantify the extent to which these additional costs have been offset, ameliorated</w:t>
      </w:r>
      <w:r w:rsidR="00F942D6">
        <w:t>,</w:t>
      </w:r>
      <w:r w:rsidRPr="00DF0C3D">
        <w:t xml:space="preserve"> or intensified by other changes in the work practices of providers, including the cost offset of improved practice arising from regulatory compliance. It is also unclear whether all of these increases will be ongoing or may be offset over time by changes in practice (quality improvement) by providers, </w:t>
      </w:r>
      <w:r w:rsidRPr="00DF0C3D">
        <w:lastRenderedPageBreak/>
        <w:t xml:space="preserve">adjustments by the </w:t>
      </w:r>
      <w:r w:rsidR="00A4044E">
        <w:t xml:space="preserve">NDIS </w:t>
      </w:r>
      <w:r w:rsidRPr="00DF0C3D">
        <w:t>Commission as its intelligence about the performance of the market grows, or other developments.</w:t>
      </w:r>
    </w:p>
    <w:p w14:paraId="4E50741E" w14:textId="4652B916" w:rsidR="00A67B0C" w:rsidRPr="00DF0C3D" w:rsidRDefault="00A67B0C" w:rsidP="00A67B0C">
      <w:r w:rsidRPr="00DF0C3D">
        <w:t xml:space="preserve">On balance, the evidence presented justifies an increase in the overheads allowance in the NDIS </w:t>
      </w:r>
      <w:r w:rsidR="009A7661">
        <w:t>DSW</w:t>
      </w:r>
      <w:r w:rsidRPr="00DF0C3D">
        <w:t xml:space="preserve"> Cost Model. There was relative agreement between many core</w:t>
      </w:r>
      <w:r w:rsidR="00136F21">
        <w:t>-related</w:t>
      </w:r>
      <w:r w:rsidRPr="00DF0C3D">
        <w:t xml:space="preserve"> provider submissions on the current level of overhead costs attributable to quality and safeguarding requirements. Ability First </w:t>
      </w:r>
      <w:r w:rsidR="005C6711">
        <w:t xml:space="preserve">Australia </w:t>
      </w:r>
      <w:r w:rsidRPr="00DF0C3D">
        <w:t xml:space="preserve">reported that the average overhead attributable to quality and safeguarding among its members was 1.3% of revenue. This was very similar to the levels reported by Cara (1.43%), genU (1.4%), and Sylvanvale (1.23%). There was less consistency in providers estimates of the extent to which these costs were higher than they had been prior to the NDIS. For example, Cara reported that their overhead costs had increased from 0.36% of revenue to 1.43% of revenue between 2017-18 and 2020-21, whereas Sylvanvale reported that their overhead costs had increased from 0.9% of revenue to 1.23% of revenue between 2014-15 and 2020-21. </w:t>
      </w:r>
    </w:p>
    <w:p w14:paraId="7F8392FD" w14:textId="77777777" w:rsidR="00A67B0C" w:rsidRPr="00DF0C3D" w:rsidRDefault="00A67B0C" w:rsidP="00A67B0C">
      <w:r w:rsidRPr="00DF0C3D">
        <w:t xml:space="preserve">From the evidence available, a 0.75% increase in direct worker costs is considered to be a reasonable estimate of the additional overhead costs that core providers now face as a result of the higher quality and safeguarding standards to which they are expected to deliver. </w:t>
      </w:r>
    </w:p>
    <w:p w14:paraId="75AAE9EB" w14:textId="10CB564C" w:rsidR="00A67B0C" w:rsidRPr="00DF0C3D" w:rsidRDefault="00A67B0C" w:rsidP="00A67B0C">
      <w:r w:rsidRPr="00DF0C3D">
        <w:t xml:space="preserve">The evidence presented does not justify a decrease in the utilisation rates for disability support workers in the NDIS </w:t>
      </w:r>
      <w:r w:rsidR="009A7661">
        <w:t>DSW</w:t>
      </w:r>
      <w:r w:rsidRPr="00DF0C3D">
        <w:t xml:space="preserve"> Cost Model on top of an increase in the overhead allowance. The data on support worker utilisation from recent financial benchmarking studies indicates that any increases in quality and safeguarding requirements by the </w:t>
      </w:r>
      <w:r w:rsidR="00096C98">
        <w:t xml:space="preserve">NDIS </w:t>
      </w:r>
      <w:r w:rsidRPr="00DF0C3D">
        <w:t xml:space="preserve">Commission has had little effect on the utilisation rate of disability support workers (see </w:t>
      </w:r>
      <w:r w:rsidRPr="00DF0C3D">
        <w:fldChar w:fldCharType="begin"/>
      </w:r>
      <w:r w:rsidRPr="00DF0C3D">
        <w:instrText xml:space="preserve"> REF _Ref100827717 \h  \* MERGEFORMAT </w:instrText>
      </w:r>
      <w:r w:rsidRPr="00DF0C3D">
        <w:fldChar w:fldCharType="separate"/>
      </w:r>
      <w:r w:rsidR="0015299C" w:rsidRPr="00DF0C3D">
        <w:t xml:space="preserve">Exhibit </w:t>
      </w:r>
      <w:r w:rsidR="0015299C">
        <w:rPr>
          <w:noProof/>
        </w:rPr>
        <w:t>16</w:t>
      </w:r>
      <w:r w:rsidRPr="00DF0C3D">
        <w:fldChar w:fldCharType="end"/>
      </w:r>
      <w:r w:rsidRPr="00DF0C3D">
        <w:t xml:space="preserve">). </w:t>
      </w:r>
    </w:p>
    <w:p w14:paraId="38DCDFDF" w14:textId="4675C4C6" w:rsidR="00A67B0C" w:rsidRPr="00DF0C3D" w:rsidRDefault="00A67B0C" w:rsidP="00A67B0C">
      <w:pPr>
        <w:pStyle w:val="Caption"/>
      </w:pPr>
      <w:bookmarkStart w:id="151" w:name="_Ref100827717"/>
      <w:bookmarkStart w:id="152" w:name="_Toc101279961"/>
      <w:bookmarkStart w:id="153" w:name="_Toc108620504"/>
      <w:r w:rsidRPr="00DF0C3D">
        <w:t xml:space="preserve">Exhibit </w:t>
      </w:r>
      <w:r w:rsidR="002B459B">
        <w:fldChar w:fldCharType="begin"/>
      </w:r>
      <w:r w:rsidR="002B459B">
        <w:instrText xml:space="preserve"> SEQ Exhibit \* ARABIC </w:instrText>
      </w:r>
      <w:r w:rsidR="002B459B">
        <w:fldChar w:fldCharType="separate"/>
      </w:r>
      <w:r w:rsidR="0015299C">
        <w:rPr>
          <w:noProof/>
        </w:rPr>
        <w:t>16</w:t>
      </w:r>
      <w:r w:rsidR="002B459B">
        <w:rPr>
          <w:noProof/>
        </w:rPr>
        <w:fldChar w:fldCharType="end"/>
      </w:r>
      <w:bookmarkEnd w:id="151"/>
      <w:r w:rsidRPr="00DF0C3D">
        <w:t>: Disability Support Worker Utilisation Rates, 2018-19 to 2020-21</w:t>
      </w:r>
      <w:bookmarkEnd w:id="152"/>
      <w:bookmarkEnd w:id="153"/>
    </w:p>
    <w:tbl>
      <w:tblPr>
        <w:tblStyle w:val="GridTable4-Accent12"/>
        <w:tblW w:w="0" w:type="auto"/>
        <w:jc w:val="center"/>
        <w:tblInd w:w="0" w:type="dxa"/>
        <w:tblLook w:val="0460" w:firstRow="1" w:lastRow="1" w:firstColumn="0" w:lastColumn="0" w:noHBand="0" w:noVBand="1"/>
        <w:tblCaption w:val="DSW Utilisation Rates, 2018-19 to 2020-21"/>
        <w:tblDescription w:val="A table showing how the ratio of billable time has changed over the last three years for efficient, inefficient and average providers."/>
      </w:tblPr>
      <w:tblGrid>
        <w:gridCol w:w="1803"/>
        <w:gridCol w:w="1803"/>
        <w:gridCol w:w="1803"/>
        <w:gridCol w:w="1804"/>
      </w:tblGrid>
      <w:tr w:rsidR="00A67B0C" w:rsidRPr="00DF0C3D" w14:paraId="6AF15437" w14:textId="77777777" w:rsidTr="00A67B0C">
        <w:trPr>
          <w:cnfStyle w:val="100000000000" w:firstRow="1" w:lastRow="0" w:firstColumn="0" w:lastColumn="0" w:oddVBand="0" w:evenVBand="0" w:oddHBand="0" w:evenHBand="0" w:firstRowFirstColumn="0" w:firstRowLastColumn="0" w:lastRowFirstColumn="0" w:lastRowLastColumn="0"/>
          <w:tblHeader/>
          <w:jc w:val="center"/>
        </w:trPr>
        <w:tc>
          <w:tcPr>
            <w:tcW w:w="1803" w:type="dxa"/>
          </w:tcPr>
          <w:p w14:paraId="0C853F76" w14:textId="77777777" w:rsidR="00A67B0C" w:rsidRPr="00DF0C3D" w:rsidRDefault="00A67B0C" w:rsidP="00A67B0C">
            <w:r w:rsidRPr="00DF0C3D">
              <w:t>Statistic</w:t>
            </w:r>
          </w:p>
        </w:tc>
        <w:tc>
          <w:tcPr>
            <w:tcW w:w="1803" w:type="dxa"/>
          </w:tcPr>
          <w:p w14:paraId="6EE05659" w14:textId="77777777" w:rsidR="00A67B0C" w:rsidRPr="00DF0C3D" w:rsidRDefault="00A67B0C" w:rsidP="00A67B0C">
            <w:pPr>
              <w:jc w:val="center"/>
            </w:pPr>
            <w:r w:rsidRPr="00DF0C3D">
              <w:t>2020-21</w:t>
            </w:r>
          </w:p>
        </w:tc>
        <w:tc>
          <w:tcPr>
            <w:tcW w:w="1803" w:type="dxa"/>
          </w:tcPr>
          <w:p w14:paraId="2F5D9549" w14:textId="77777777" w:rsidR="00A67B0C" w:rsidRPr="00DF0C3D" w:rsidRDefault="00A67B0C" w:rsidP="00A67B0C">
            <w:pPr>
              <w:jc w:val="center"/>
            </w:pPr>
            <w:r w:rsidRPr="00DF0C3D">
              <w:t>2019-20</w:t>
            </w:r>
          </w:p>
        </w:tc>
        <w:tc>
          <w:tcPr>
            <w:tcW w:w="1804" w:type="dxa"/>
          </w:tcPr>
          <w:p w14:paraId="3434DC39" w14:textId="77777777" w:rsidR="00A67B0C" w:rsidRPr="00DF0C3D" w:rsidRDefault="00A67B0C" w:rsidP="00A67B0C">
            <w:pPr>
              <w:jc w:val="center"/>
            </w:pPr>
            <w:r w:rsidRPr="00DF0C3D">
              <w:t>2018-19</w:t>
            </w:r>
          </w:p>
        </w:tc>
      </w:tr>
      <w:tr w:rsidR="00A67B0C" w:rsidRPr="00DF0C3D" w14:paraId="3FF1753C" w14:textId="77777777" w:rsidTr="00A67B0C">
        <w:trPr>
          <w:cnfStyle w:val="000000100000" w:firstRow="0" w:lastRow="0" w:firstColumn="0" w:lastColumn="0" w:oddVBand="0" w:evenVBand="0" w:oddHBand="1" w:evenHBand="0" w:firstRowFirstColumn="0" w:firstRowLastColumn="0" w:lastRowFirstColumn="0" w:lastRowLastColumn="0"/>
          <w:jc w:val="center"/>
        </w:trPr>
        <w:tc>
          <w:tcPr>
            <w:tcW w:w="1803" w:type="dxa"/>
          </w:tcPr>
          <w:p w14:paraId="4738B632" w14:textId="77777777" w:rsidR="00A67B0C" w:rsidRPr="00DF0C3D" w:rsidRDefault="00A67B0C" w:rsidP="00A67B0C">
            <w:r w:rsidRPr="00DF0C3D">
              <w:t>25</w:t>
            </w:r>
            <w:r w:rsidRPr="00DF0C3D">
              <w:rPr>
                <w:vertAlign w:val="superscript"/>
              </w:rPr>
              <w:t>th</w:t>
            </w:r>
            <w:r w:rsidRPr="00DF0C3D">
              <w:t xml:space="preserve"> percentile</w:t>
            </w:r>
          </w:p>
        </w:tc>
        <w:tc>
          <w:tcPr>
            <w:tcW w:w="1803" w:type="dxa"/>
          </w:tcPr>
          <w:p w14:paraId="65B26B83" w14:textId="77777777" w:rsidR="00A67B0C" w:rsidRPr="00DF0C3D" w:rsidRDefault="00A67B0C" w:rsidP="00A67B0C">
            <w:pPr>
              <w:jc w:val="center"/>
            </w:pPr>
            <w:r w:rsidRPr="00DF0C3D">
              <w:t>90%</w:t>
            </w:r>
          </w:p>
        </w:tc>
        <w:tc>
          <w:tcPr>
            <w:tcW w:w="1803" w:type="dxa"/>
          </w:tcPr>
          <w:p w14:paraId="08D36825" w14:textId="77777777" w:rsidR="00A67B0C" w:rsidRPr="00DF0C3D" w:rsidRDefault="00A67B0C" w:rsidP="00A67B0C">
            <w:pPr>
              <w:jc w:val="center"/>
            </w:pPr>
            <w:r w:rsidRPr="00DF0C3D">
              <w:t>91%</w:t>
            </w:r>
          </w:p>
        </w:tc>
        <w:tc>
          <w:tcPr>
            <w:tcW w:w="1804" w:type="dxa"/>
          </w:tcPr>
          <w:p w14:paraId="314F07F8" w14:textId="77777777" w:rsidR="00A67B0C" w:rsidRPr="00DF0C3D" w:rsidRDefault="00A67B0C" w:rsidP="00A67B0C">
            <w:pPr>
              <w:jc w:val="center"/>
            </w:pPr>
            <w:r w:rsidRPr="00DF0C3D">
              <w:t>90%</w:t>
            </w:r>
          </w:p>
        </w:tc>
      </w:tr>
      <w:tr w:rsidR="00A67B0C" w:rsidRPr="00DF0C3D" w14:paraId="4966073A" w14:textId="77777777" w:rsidTr="00A67B0C">
        <w:trPr>
          <w:jc w:val="center"/>
        </w:trPr>
        <w:tc>
          <w:tcPr>
            <w:tcW w:w="1803" w:type="dxa"/>
          </w:tcPr>
          <w:p w14:paraId="2D2B44DB" w14:textId="77777777" w:rsidR="00A67B0C" w:rsidRPr="00DF0C3D" w:rsidRDefault="00A67B0C" w:rsidP="00A67B0C">
            <w:r w:rsidRPr="00DF0C3D">
              <w:t>Median</w:t>
            </w:r>
          </w:p>
        </w:tc>
        <w:tc>
          <w:tcPr>
            <w:tcW w:w="1803" w:type="dxa"/>
          </w:tcPr>
          <w:p w14:paraId="6FFD5907" w14:textId="77777777" w:rsidR="00A67B0C" w:rsidRPr="00DF0C3D" w:rsidRDefault="00A67B0C" w:rsidP="00A67B0C">
            <w:pPr>
              <w:jc w:val="center"/>
            </w:pPr>
            <w:r w:rsidRPr="00DF0C3D">
              <w:t>83%</w:t>
            </w:r>
          </w:p>
        </w:tc>
        <w:tc>
          <w:tcPr>
            <w:tcW w:w="1803" w:type="dxa"/>
          </w:tcPr>
          <w:p w14:paraId="654D48B8" w14:textId="77777777" w:rsidR="00A67B0C" w:rsidRPr="00DF0C3D" w:rsidRDefault="00A67B0C" w:rsidP="00A67B0C">
            <w:pPr>
              <w:jc w:val="center"/>
            </w:pPr>
            <w:r w:rsidRPr="00DF0C3D">
              <w:t>83%</w:t>
            </w:r>
          </w:p>
        </w:tc>
        <w:tc>
          <w:tcPr>
            <w:tcW w:w="1804" w:type="dxa"/>
          </w:tcPr>
          <w:p w14:paraId="60EB9954" w14:textId="77777777" w:rsidR="00A67B0C" w:rsidRPr="00DF0C3D" w:rsidRDefault="00A67B0C" w:rsidP="00A67B0C">
            <w:pPr>
              <w:jc w:val="center"/>
            </w:pPr>
            <w:r w:rsidRPr="00DF0C3D">
              <w:t>80%</w:t>
            </w:r>
          </w:p>
        </w:tc>
      </w:tr>
      <w:tr w:rsidR="00A67B0C" w:rsidRPr="00DF0C3D" w14:paraId="0D9446EA" w14:textId="77777777" w:rsidTr="00A67B0C">
        <w:trPr>
          <w:cnfStyle w:val="000000100000" w:firstRow="0" w:lastRow="0" w:firstColumn="0" w:lastColumn="0" w:oddVBand="0" w:evenVBand="0" w:oddHBand="1" w:evenHBand="0" w:firstRowFirstColumn="0" w:firstRowLastColumn="0" w:lastRowFirstColumn="0" w:lastRowLastColumn="0"/>
          <w:jc w:val="center"/>
        </w:trPr>
        <w:tc>
          <w:tcPr>
            <w:tcW w:w="1803" w:type="dxa"/>
          </w:tcPr>
          <w:p w14:paraId="6A30227F" w14:textId="77777777" w:rsidR="00A67B0C" w:rsidRPr="00DF0C3D" w:rsidRDefault="00A67B0C" w:rsidP="00A67B0C">
            <w:r w:rsidRPr="00DF0C3D">
              <w:t>75</w:t>
            </w:r>
            <w:r w:rsidRPr="00DF0C3D">
              <w:rPr>
                <w:vertAlign w:val="superscript"/>
              </w:rPr>
              <w:t>th</w:t>
            </w:r>
            <w:r w:rsidRPr="00DF0C3D">
              <w:t xml:space="preserve"> percentile</w:t>
            </w:r>
          </w:p>
        </w:tc>
        <w:tc>
          <w:tcPr>
            <w:tcW w:w="1803" w:type="dxa"/>
          </w:tcPr>
          <w:p w14:paraId="53A84797" w14:textId="77777777" w:rsidR="00A67B0C" w:rsidRPr="00DF0C3D" w:rsidRDefault="00A67B0C" w:rsidP="00A67B0C">
            <w:pPr>
              <w:jc w:val="center"/>
            </w:pPr>
            <w:r w:rsidRPr="00DF0C3D">
              <w:t>75%</w:t>
            </w:r>
          </w:p>
        </w:tc>
        <w:tc>
          <w:tcPr>
            <w:tcW w:w="1803" w:type="dxa"/>
          </w:tcPr>
          <w:p w14:paraId="79CF4372" w14:textId="77777777" w:rsidR="00A67B0C" w:rsidRPr="00DF0C3D" w:rsidRDefault="00A67B0C" w:rsidP="00A67B0C">
            <w:pPr>
              <w:jc w:val="center"/>
            </w:pPr>
            <w:r w:rsidRPr="00DF0C3D">
              <w:t>75%</w:t>
            </w:r>
          </w:p>
        </w:tc>
        <w:tc>
          <w:tcPr>
            <w:tcW w:w="1804" w:type="dxa"/>
          </w:tcPr>
          <w:p w14:paraId="1F5B5338" w14:textId="77777777" w:rsidR="00A67B0C" w:rsidRPr="00DF0C3D" w:rsidRDefault="00A67B0C" w:rsidP="00A67B0C">
            <w:pPr>
              <w:jc w:val="center"/>
            </w:pPr>
            <w:r w:rsidRPr="00DF0C3D">
              <w:t>71%</w:t>
            </w:r>
          </w:p>
        </w:tc>
      </w:tr>
      <w:tr w:rsidR="00A67B0C" w:rsidRPr="00DF0C3D" w14:paraId="5D9C8F63" w14:textId="77777777" w:rsidTr="00A67B0C">
        <w:trPr>
          <w:cnfStyle w:val="010000000000" w:firstRow="0" w:lastRow="1" w:firstColumn="0" w:lastColumn="0" w:oddVBand="0" w:evenVBand="0" w:oddHBand="0" w:evenHBand="0" w:firstRowFirstColumn="0" w:firstRowLastColumn="0" w:lastRowFirstColumn="0" w:lastRowLastColumn="0"/>
          <w:jc w:val="center"/>
        </w:trPr>
        <w:tc>
          <w:tcPr>
            <w:tcW w:w="1803" w:type="dxa"/>
          </w:tcPr>
          <w:p w14:paraId="0C7141FF" w14:textId="77777777" w:rsidR="00A67B0C" w:rsidRPr="00DF0C3D" w:rsidRDefault="00A67B0C" w:rsidP="00A67B0C">
            <w:r w:rsidRPr="00DF0C3D">
              <w:t>Average</w:t>
            </w:r>
          </w:p>
        </w:tc>
        <w:tc>
          <w:tcPr>
            <w:tcW w:w="1803" w:type="dxa"/>
          </w:tcPr>
          <w:p w14:paraId="6FFD95F2" w14:textId="77777777" w:rsidR="00A67B0C" w:rsidRPr="00DF0C3D" w:rsidRDefault="00A67B0C" w:rsidP="00A67B0C">
            <w:pPr>
              <w:jc w:val="center"/>
            </w:pPr>
            <w:r w:rsidRPr="00DF0C3D">
              <w:t>81%</w:t>
            </w:r>
          </w:p>
        </w:tc>
        <w:tc>
          <w:tcPr>
            <w:tcW w:w="1803" w:type="dxa"/>
          </w:tcPr>
          <w:p w14:paraId="6E6E5B99" w14:textId="77777777" w:rsidR="00A67B0C" w:rsidRPr="00DF0C3D" w:rsidRDefault="00A67B0C" w:rsidP="00A67B0C">
            <w:pPr>
              <w:jc w:val="center"/>
            </w:pPr>
            <w:r w:rsidRPr="00DF0C3D">
              <w:t>82%</w:t>
            </w:r>
          </w:p>
        </w:tc>
        <w:tc>
          <w:tcPr>
            <w:tcW w:w="1804" w:type="dxa"/>
          </w:tcPr>
          <w:p w14:paraId="1ABCF1FF" w14:textId="77777777" w:rsidR="00A67B0C" w:rsidRPr="00DF0C3D" w:rsidRDefault="00A67B0C" w:rsidP="00A67B0C">
            <w:pPr>
              <w:jc w:val="center"/>
            </w:pPr>
            <w:r w:rsidRPr="00DF0C3D">
              <w:t>80%</w:t>
            </w:r>
          </w:p>
        </w:tc>
      </w:tr>
    </w:tbl>
    <w:p w14:paraId="5A35BB4E" w14:textId="0EBB998E" w:rsidR="00A67B0C" w:rsidRPr="00DF0C3D" w:rsidRDefault="00A67B0C" w:rsidP="00A67B0C">
      <w:r w:rsidRPr="00DF0C3D">
        <w:t xml:space="preserve">The claims made by providers that workers are now spending more time on unbillable quality and safeguarding activities than they did under previous arrangements and that this has reduced their overall utilisation rate are not supported by these benchmarking results. Given that the overall utilisation rates of workers have not declined this can only have happened if these workers have ceased doing some other non-billable activities. That is, if providers have become more efficient in the utilisation of their employees on other tasks. It is therefore not appropriate to further decrease the utilisation parameter in the NDIS </w:t>
      </w:r>
      <w:r w:rsidR="00096C98">
        <w:t>DSW</w:t>
      </w:r>
      <w:r w:rsidRPr="00DF0C3D">
        <w:t xml:space="preserve"> Cost Model. </w:t>
      </w:r>
    </w:p>
    <w:p w14:paraId="5A5F8038" w14:textId="6BF88134" w:rsidR="00A67B0C" w:rsidRPr="00DF0C3D" w:rsidRDefault="00A67B0C" w:rsidP="00A67B0C">
      <w:r w:rsidRPr="00DF0C3D">
        <w:t xml:space="preserve">With respect to supervision costs, the contention of some providers that front line supervisors should be classified at a higher level under the SCHADS Industry Award than is currently assumed in the NDIS </w:t>
      </w:r>
      <w:r w:rsidR="002927DF">
        <w:t xml:space="preserve">DSW </w:t>
      </w:r>
      <w:r w:rsidRPr="00DF0C3D">
        <w:t>Cost Model is also not supported by the evidence. Section B.3.1 of the Award includes supervision among the characteristics of a Level 3 worker (the current assumption):</w:t>
      </w:r>
    </w:p>
    <w:p w14:paraId="1CC6B8DE" w14:textId="77777777" w:rsidR="00A67B0C" w:rsidRPr="00DF0C3D" w:rsidRDefault="00A67B0C" w:rsidP="00A67B0C">
      <w:pPr>
        <w:pStyle w:val="Quote"/>
        <w:contextualSpacing/>
        <w:rPr>
          <w:rFonts w:eastAsia="Times New Roman"/>
        </w:rPr>
      </w:pPr>
      <w:r w:rsidRPr="00DF0C3D">
        <w:rPr>
          <w:rFonts w:eastAsia="Times New Roman"/>
          <w:b/>
          <w:bCs/>
        </w:rPr>
        <w:t>(d)</w:t>
      </w:r>
      <w:r w:rsidRPr="00DF0C3D">
        <w:rPr>
          <w:rFonts w:eastAsia="Times New Roman"/>
        </w:rPr>
        <w:t xml:space="preserve"> At this level, employees may be required to supervise lower classified staff or volunteers in their day-to-day work. Employees with supervisory responsibilities may undertake some complex operational work and may undertake planning and co-ordination of activities within a clearly defined </w:t>
      </w:r>
      <w:r w:rsidRPr="00DF0C3D">
        <w:rPr>
          <w:rFonts w:eastAsia="Times New Roman"/>
        </w:rPr>
        <w:lastRenderedPageBreak/>
        <w:t>area of the organisation including managing the day-to-day operations of a group of residential facility for persons with a disability.</w:t>
      </w:r>
    </w:p>
    <w:p w14:paraId="0EAECBEE" w14:textId="77777777" w:rsidR="00A67B0C" w:rsidRPr="00DF0C3D" w:rsidRDefault="00A67B0C" w:rsidP="00A67B0C">
      <w:pPr>
        <w:pStyle w:val="Quote"/>
        <w:contextualSpacing/>
        <w:rPr>
          <w:rFonts w:eastAsia="Times New Roman"/>
        </w:rPr>
      </w:pPr>
      <w:r w:rsidRPr="00DF0C3D">
        <w:rPr>
          <w:rFonts w:eastAsia="Times New Roman"/>
          <w:b/>
          <w:bCs/>
        </w:rPr>
        <w:t>(e)</w:t>
      </w:r>
      <w:r w:rsidRPr="00DF0C3D">
        <w:rPr>
          <w:rFonts w:eastAsia="Times New Roman"/>
        </w:rPr>
        <w:t> Employees will be responsible for managing and planning their own work and that of subordinate staff or volunteers and may be required to deal with formal disciplinary issues within the work area.</w:t>
      </w:r>
    </w:p>
    <w:p w14:paraId="62D2348A" w14:textId="77777777" w:rsidR="00A67B0C" w:rsidRPr="00DF0C3D" w:rsidRDefault="00A67B0C" w:rsidP="00A67B0C">
      <w:pPr>
        <w:pStyle w:val="Quote"/>
        <w:contextualSpacing/>
        <w:rPr>
          <w:rFonts w:eastAsia="Times New Roman"/>
        </w:rPr>
      </w:pPr>
      <w:r w:rsidRPr="00DF0C3D">
        <w:rPr>
          <w:rFonts w:eastAsia="Times New Roman"/>
          <w:b/>
          <w:bCs/>
        </w:rPr>
        <w:t>(f)</w:t>
      </w:r>
      <w:r w:rsidRPr="00DF0C3D">
        <w:rPr>
          <w:rFonts w:eastAsia="Times New Roman"/>
        </w:rPr>
        <w:t> Those with supervisory responsibilities should … be able to assist subordinate staff or volunteers with on-the-job training. They may be required to supervise more than one component of the work program of the organisation.</w:t>
      </w:r>
    </w:p>
    <w:p w14:paraId="35366C1F" w14:textId="77777777" w:rsidR="00A67B0C" w:rsidRPr="00DF0C3D" w:rsidRDefault="00A67B0C" w:rsidP="00A67B0C">
      <w:r w:rsidRPr="00DF0C3D">
        <w:t>At the same time, Section B.4.3(b) of the Award sets the prerequisites for classification as a Social and community services employee level 4 at a relatively high level:</w:t>
      </w:r>
    </w:p>
    <w:p w14:paraId="03DEC0E0" w14:textId="77777777" w:rsidR="00A67B0C" w:rsidRPr="00DF0C3D" w:rsidRDefault="00A67B0C" w:rsidP="00A67B0C">
      <w:pPr>
        <w:pStyle w:val="Quote"/>
        <w:contextualSpacing/>
        <w:rPr>
          <w:rFonts w:eastAsia="Times New Roman"/>
        </w:rPr>
      </w:pPr>
      <w:r w:rsidRPr="00DF0C3D">
        <w:rPr>
          <w:rFonts w:eastAsia="Times New Roman"/>
        </w:rPr>
        <w:t xml:space="preserve"> (i) relevant four year degree with one years relevant experience;</w:t>
      </w:r>
    </w:p>
    <w:p w14:paraId="1399FC29" w14:textId="77777777" w:rsidR="00A67B0C" w:rsidRPr="00DF0C3D" w:rsidRDefault="00A67B0C" w:rsidP="00A67B0C">
      <w:pPr>
        <w:pStyle w:val="Quote"/>
        <w:contextualSpacing/>
        <w:rPr>
          <w:rFonts w:eastAsia="Times New Roman"/>
        </w:rPr>
      </w:pPr>
      <w:r w:rsidRPr="00DF0C3D">
        <w:rPr>
          <w:rFonts w:eastAsia="Times New Roman"/>
        </w:rPr>
        <w:t>(ii) three year degree with two years of relevant experience;</w:t>
      </w:r>
    </w:p>
    <w:p w14:paraId="156B7FDF" w14:textId="77777777" w:rsidR="00A67B0C" w:rsidRPr="00DF0C3D" w:rsidRDefault="00A67B0C" w:rsidP="00A67B0C">
      <w:pPr>
        <w:pStyle w:val="Quote"/>
        <w:contextualSpacing/>
        <w:rPr>
          <w:rFonts w:eastAsia="Times New Roman"/>
        </w:rPr>
      </w:pPr>
      <w:r w:rsidRPr="00DF0C3D">
        <w:rPr>
          <w:rFonts w:eastAsia="Times New Roman"/>
        </w:rPr>
        <w:t>(iii) associate diploma with relevant experience;</w:t>
      </w:r>
    </w:p>
    <w:p w14:paraId="581552B8" w14:textId="77777777" w:rsidR="00A67B0C" w:rsidRPr="00DF0C3D" w:rsidRDefault="00A67B0C" w:rsidP="00A67B0C">
      <w:pPr>
        <w:pStyle w:val="Quote"/>
        <w:contextualSpacing/>
        <w:rPr>
          <w:rFonts w:eastAsia="Times New Roman"/>
        </w:rPr>
      </w:pPr>
      <w:r w:rsidRPr="00DF0C3D">
        <w:rPr>
          <w:rFonts w:eastAsia="Times New Roman"/>
        </w:rPr>
        <w:t>(iv) lesser formal qualifications with substantial years of relevant experience; or</w:t>
      </w:r>
    </w:p>
    <w:p w14:paraId="45134C56" w14:textId="77777777" w:rsidR="00A67B0C" w:rsidRPr="00DF0C3D" w:rsidRDefault="00A67B0C" w:rsidP="00A67B0C">
      <w:pPr>
        <w:pStyle w:val="Quote"/>
        <w:contextualSpacing/>
        <w:rPr>
          <w:rFonts w:eastAsia="Times New Roman"/>
        </w:rPr>
      </w:pPr>
      <w:r w:rsidRPr="00DF0C3D">
        <w:rPr>
          <w:rFonts w:eastAsia="Times New Roman"/>
        </w:rPr>
        <w:t>(v) attained through previous appointments, service and/or study, an equivalent level of expertise and experience to undertake a range of activities,</w:t>
      </w:r>
    </w:p>
    <w:p w14:paraId="106463E0" w14:textId="77777777" w:rsidR="00A67B0C" w:rsidRPr="00DF0C3D" w:rsidRDefault="00A67B0C" w:rsidP="00A67B0C">
      <w:pPr>
        <w:pStyle w:val="Heading4"/>
      </w:pPr>
      <w:r w:rsidRPr="00DF0C3D">
        <w:t>Cost Impact on Capacity Building Supports</w:t>
      </w:r>
    </w:p>
    <w:p w14:paraId="765839AD" w14:textId="273808EC" w:rsidR="00A67B0C" w:rsidRPr="00DF0C3D" w:rsidRDefault="00A67B0C" w:rsidP="00A67B0C">
      <w:r w:rsidRPr="00DF0C3D">
        <w:t xml:space="preserve">The evidence that the price limits for capacity building supports also need to be increased as a result of the increased quality and safeguarding standards that now operate in </w:t>
      </w:r>
      <w:r>
        <w:t>the NDIS</w:t>
      </w:r>
      <w:r w:rsidRPr="00DF0C3D">
        <w:t xml:space="preserve"> is much less compelling. Many providers of capacity building supports, and in particular therapy supports, have always been subject to stringent requirements through their professional bodies and the </w:t>
      </w:r>
      <w:r w:rsidR="00161E38">
        <w:t xml:space="preserve">NDIS </w:t>
      </w:r>
      <w:r w:rsidRPr="00DF0C3D">
        <w:t>Commission’s requirements pay due deference to those requirements. It should also be noted that a significant and increasing share of capacity building, and in particular therapy providers, are not registered, although registration of these support classes also continues to rise.</w:t>
      </w:r>
    </w:p>
    <w:p w14:paraId="31A98F9E" w14:textId="77777777" w:rsidR="00A67B0C" w:rsidRPr="00DF0C3D" w:rsidRDefault="00A67B0C" w:rsidP="00A67B0C">
      <w:pPr>
        <w:pStyle w:val="Heading4"/>
      </w:pPr>
      <w:r w:rsidRPr="00DF0C3D">
        <w:t>Other Pricing Issues</w:t>
      </w:r>
    </w:p>
    <w:p w14:paraId="50F77E48" w14:textId="77777777" w:rsidR="00A67B0C" w:rsidRPr="00DF0C3D" w:rsidRDefault="00A67B0C" w:rsidP="00A67B0C">
      <w:r w:rsidRPr="00DF0C3D">
        <w:t xml:space="preserve">The proposal that a separate support item should be created that would allow them to bill against a participant’s plan for compliance activity with respect to that participant is also not accepted. It is not appropriate for participants to have to pay for any investigations undertaken as a result of complaints that they have made, or incidents that affect them, particularly where such incidents or complaints arise from the actions of workers, or the violation of their rights, safety and general wellbeing. The current arrangements, whereby quality and safeguarding costs need to be met by providers from their overheads provides an incentive for them to minimise the costs of responding to complaints and incidents by improving the quality of the supports that they deliver. This is the desired outcome from the NDIS regulatory model which aligns with the intended market configuration necessary for </w:t>
      </w:r>
      <w:r>
        <w:t>the NDIS</w:t>
      </w:r>
      <w:r w:rsidRPr="00DF0C3D">
        <w:t xml:space="preserve"> to be fully effective in delivering choice and control for people with disability.</w:t>
      </w:r>
    </w:p>
    <w:p w14:paraId="41B480D9" w14:textId="77777777" w:rsidR="00A67B0C" w:rsidRPr="00DF0C3D" w:rsidRDefault="00A67B0C" w:rsidP="00A67B0C">
      <w:pPr>
        <w:pStyle w:val="Heading2"/>
      </w:pPr>
      <w:bookmarkStart w:id="154" w:name="_Toc106272571"/>
      <w:bookmarkStart w:id="155" w:name="_Toc102744305"/>
      <w:r w:rsidRPr="00DF0C3D">
        <w:t>Discussion</w:t>
      </w:r>
      <w:bookmarkEnd w:id="154"/>
      <w:r w:rsidRPr="00DF0C3D">
        <w:t xml:space="preserve"> </w:t>
      </w:r>
      <w:bookmarkEnd w:id="155"/>
    </w:p>
    <w:p w14:paraId="44BFE5DD" w14:textId="77777777" w:rsidR="00A67B0C" w:rsidRPr="00DF0C3D" w:rsidRDefault="00A67B0C" w:rsidP="00A67B0C">
      <w:pPr>
        <w:pStyle w:val="Heading3"/>
      </w:pPr>
      <w:r w:rsidRPr="00DF0C3D">
        <w:t>Simplify the NDIS Disability Support Worker Cost Model</w:t>
      </w:r>
    </w:p>
    <w:p w14:paraId="10E231BE" w14:textId="77777777" w:rsidR="00A67B0C" w:rsidRPr="00DF0C3D" w:rsidRDefault="00A67B0C" w:rsidP="00A67B0C">
      <w:r w:rsidRPr="00DF0C3D">
        <w:t xml:space="preserve">The NDIS DSW Cost Model is used by </w:t>
      </w:r>
      <w:r>
        <w:t>the NDIA</w:t>
      </w:r>
      <w:r w:rsidRPr="00DF0C3D">
        <w:t xml:space="preserve"> to estimate the efficient cost of delivery of supports. It is complex and driven by a number of key parameters that are known to correlate well with efficient practice. However, the fact that the Cost Model is so detailed is coming into conflict with </w:t>
      </w:r>
      <w:r>
        <w:t>the NDIA</w:t>
      </w:r>
      <w:r w:rsidRPr="00DF0C3D">
        <w:t xml:space="preserve">’s aim of encouraging providers to be innovative and flexible as some </w:t>
      </w:r>
      <w:r w:rsidRPr="00DF0C3D">
        <w:lastRenderedPageBreak/>
        <w:t>providers are taking the parameters used in the model as targets. The Cost Model therefore faces the well-known difficulties expressed in Goodhart’s Law:</w:t>
      </w:r>
    </w:p>
    <w:p w14:paraId="509B136C" w14:textId="77777777" w:rsidR="00A67B0C" w:rsidRPr="00DF0C3D" w:rsidRDefault="00A67B0C" w:rsidP="00A67B0C">
      <w:pPr>
        <w:pStyle w:val="Quote"/>
        <w:rPr>
          <w:shd w:val="clear" w:color="auto" w:fill="FFFFFF"/>
        </w:rPr>
      </w:pPr>
      <w:r w:rsidRPr="00DF0C3D">
        <w:rPr>
          <w:shd w:val="clear" w:color="auto" w:fill="FFFFFF"/>
        </w:rPr>
        <w:t>Any observed statistical regularity will tend to collapse once pressure is placed upon it for control purposes.</w:t>
      </w:r>
      <w:r w:rsidRPr="00DF0C3D">
        <w:rPr>
          <w:rStyle w:val="EndnoteReference"/>
          <w:shd w:val="clear" w:color="auto" w:fill="FFFFFF"/>
        </w:rPr>
        <w:endnoteReference w:id="71"/>
      </w:r>
    </w:p>
    <w:p w14:paraId="6845086C" w14:textId="77777777" w:rsidR="00A67B0C" w:rsidRPr="00DF0C3D" w:rsidRDefault="00A67B0C" w:rsidP="00A67B0C">
      <w:pPr>
        <w:rPr>
          <w:lang w:eastAsia="en-US"/>
        </w:rPr>
      </w:pPr>
      <w:r w:rsidRPr="00DF0C3D">
        <w:rPr>
          <w:lang w:eastAsia="en-US"/>
        </w:rPr>
        <w:t>One option discussed in the working group was to group providers costs into a smaller number of categories in a new Cost Model:</w:t>
      </w:r>
    </w:p>
    <w:p w14:paraId="3B61108B" w14:textId="77777777" w:rsidR="00A67B0C" w:rsidRPr="00DF0C3D" w:rsidRDefault="00A67B0C" w:rsidP="00A67B0C">
      <w:pPr>
        <w:pStyle w:val="DotPoint"/>
        <w:numPr>
          <w:ilvl w:val="0"/>
          <w:numId w:val="1"/>
        </w:numPr>
        <w:rPr>
          <w:lang w:eastAsia="en-US"/>
        </w:rPr>
      </w:pPr>
      <w:r w:rsidRPr="00DF0C3D">
        <w:rPr>
          <w:lang w:eastAsia="en-US"/>
        </w:rPr>
        <w:t>Direct worker employment costs – wages, shift loadings, leave provisions and allowances, work allowances and superannuation payments.</w:t>
      </w:r>
    </w:p>
    <w:p w14:paraId="15C48143" w14:textId="77777777" w:rsidR="00A67B0C" w:rsidRPr="00DF0C3D" w:rsidRDefault="00A67B0C" w:rsidP="00A67B0C">
      <w:pPr>
        <w:pStyle w:val="DotPoint"/>
        <w:numPr>
          <w:ilvl w:val="0"/>
          <w:numId w:val="1"/>
        </w:numPr>
        <w:rPr>
          <w:lang w:eastAsia="en-US"/>
        </w:rPr>
      </w:pPr>
      <w:r w:rsidRPr="00DF0C3D">
        <w:rPr>
          <w:lang w:eastAsia="en-US"/>
        </w:rPr>
        <w:t>Operational overheads – including the costs of supervision, quality and safeguards, training costs, workers compensation costs, and rostering costs including those related to staffing mix, utilisation rates of workers and the use of overtime.</w:t>
      </w:r>
    </w:p>
    <w:p w14:paraId="2E9F95DF" w14:textId="77777777" w:rsidR="00A67B0C" w:rsidRPr="00DF0C3D" w:rsidRDefault="00A67B0C" w:rsidP="00A67B0C">
      <w:pPr>
        <w:pStyle w:val="DotPoint"/>
        <w:numPr>
          <w:ilvl w:val="0"/>
          <w:numId w:val="1"/>
        </w:numPr>
        <w:rPr>
          <w:lang w:eastAsia="en-US"/>
        </w:rPr>
      </w:pPr>
      <w:r w:rsidRPr="00DF0C3D">
        <w:rPr>
          <w:lang w:eastAsia="en-US"/>
        </w:rPr>
        <w:t xml:space="preserve">Corporate overheads </w:t>
      </w:r>
      <w:r w:rsidRPr="00DF0C3D">
        <w:rPr>
          <w:lang w:eastAsia="en-US"/>
        </w:rPr>
        <w:softHyphen/>
        <w:t>– including capital costs, human resource costs, information technology costs and financial management costs.</w:t>
      </w:r>
    </w:p>
    <w:p w14:paraId="6F391B2F" w14:textId="539EBE56" w:rsidR="00A67B0C" w:rsidRPr="00DF0C3D" w:rsidRDefault="00A67B0C" w:rsidP="00A67B0C">
      <w:pPr>
        <w:rPr>
          <w:lang w:eastAsia="en-US"/>
        </w:rPr>
      </w:pPr>
      <w:r w:rsidRPr="00DF0C3D">
        <w:rPr>
          <w:lang w:eastAsia="en-US"/>
        </w:rPr>
        <w:t>This approach better reflects the ability of providers to manage a number of levers in each cost categor</w:t>
      </w:r>
      <w:r w:rsidR="007A3473">
        <w:rPr>
          <w:lang w:eastAsia="en-US"/>
        </w:rPr>
        <w:t>y</w:t>
      </w:r>
      <w:r w:rsidRPr="00DF0C3D">
        <w:rPr>
          <w:lang w:eastAsia="en-US"/>
        </w:rPr>
        <w:t xml:space="preserve"> to bring down their overall costs.</w:t>
      </w:r>
      <w:r w:rsidR="007A3473">
        <w:rPr>
          <w:lang w:eastAsia="en-US"/>
        </w:rPr>
        <w:t xml:space="preserve"> I</w:t>
      </w:r>
      <w:r w:rsidRPr="00DF0C3D">
        <w:rPr>
          <w:lang w:eastAsia="en-US"/>
        </w:rPr>
        <w:t xml:space="preserve">t is therefore recommended that the current </w:t>
      </w:r>
      <w:r w:rsidRPr="00DF0C3D">
        <w:t xml:space="preserve">NDIS </w:t>
      </w:r>
      <w:r w:rsidR="003A1869">
        <w:t>DSW</w:t>
      </w:r>
      <w:r w:rsidRPr="00DF0C3D">
        <w:t xml:space="preserve"> Cost Model should be replaced by a new Cost Model as set out in </w:t>
      </w:r>
      <w:r w:rsidRPr="00DF0C3D">
        <w:fldChar w:fldCharType="begin"/>
      </w:r>
      <w:r w:rsidRPr="00DF0C3D">
        <w:instrText xml:space="preserve"> REF _Ref100840803 \h  \* MERGEFORMAT </w:instrText>
      </w:r>
      <w:r w:rsidRPr="00DF0C3D">
        <w:fldChar w:fldCharType="separate"/>
      </w:r>
      <w:r w:rsidR="0015299C" w:rsidRPr="00084B61">
        <w:t xml:space="preserve">Exhibit </w:t>
      </w:r>
      <w:r w:rsidR="0015299C">
        <w:rPr>
          <w:noProof/>
        </w:rPr>
        <w:t>17</w:t>
      </w:r>
      <w:r w:rsidRPr="00DF0C3D">
        <w:fldChar w:fldCharType="end"/>
      </w:r>
      <w:r w:rsidRPr="00DF0C3D">
        <w:t>.</w:t>
      </w:r>
    </w:p>
    <w:p w14:paraId="7CD4DC4C" w14:textId="65C699F9" w:rsidR="00A67B0C" w:rsidRPr="00084B61" w:rsidRDefault="00A67B0C" w:rsidP="00A67B0C">
      <w:pPr>
        <w:pStyle w:val="Caption"/>
      </w:pPr>
      <w:bookmarkStart w:id="156" w:name="_Ref100840803"/>
      <w:bookmarkStart w:id="157" w:name="_Toc101279962"/>
      <w:bookmarkStart w:id="158" w:name="_Toc108620505"/>
      <w:r w:rsidRPr="00084B61">
        <w:t xml:space="preserve">Exhibit </w:t>
      </w:r>
      <w:r w:rsidR="002B459B">
        <w:fldChar w:fldCharType="begin"/>
      </w:r>
      <w:r w:rsidR="002B459B">
        <w:instrText xml:space="preserve"> SEQ Exhibit \* ARABIC </w:instrText>
      </w:r>
      <w:r w:rsidR="002B459B">
        <w:fldChar w:fldCharType="separate"/>
      </w:r>
      <w:r w:rsidR="0015299C">
        <w:rPr>
          <w:noProof/>
        </w:rPr>
        <w:t>17</w:t>
      </w:r>
      <w:r w:rsidR="002B459B">
        <w:rPr>
          <w:noProof/>
        </w:rPr>
        <w:fldChar w:fldCharType="end"/>
      </w:r>
      <w:bookmarkEnd w:id="156"/>
      <w:r w:rsidRPr="00084B61">
        <w:t>: Proposed New Cost Model for Price Limits (using 2021-22</w:t>
      </w:r>
      <w:r w:rsidR="001A732A">
        <w:t xml:space="preserve"> Costs</w:t>
      </w:r>
      <w:r w:rsidRPr="00084B61">
        <w:t>) – Weekday Daytime</w:t>
      </w:r>
      <w:bookmarkEnd w:id="157"/>
      <w:bookmarkEnd w:id="158"/>
    </w:p>
    <w:tbl>
      <w:tblPr>
        <w:tblStyle w:val="GridTable4-Accent12"/>
        <w:tblW w:w="5000" w:type="pct"/>
        <w:tblInd w:w="0" w:type="dxa"/>
        <w:tblLook w:val="0260" w:firstRow="1" w:lastRow="1" w:firstColumn="0" w:lastColumn="0" w:noHBand="1" w:noVBand="0"/>
        <w:tblCaption w:val="Proposed New Cost Model for Price Limits (using 2021-22 prices) – Weekday Daytime"/>
        <w:tblDescription w:val="A table showing the new, simpler, proposed Cost Model, with only five input types."/>
      </w:tblPr>
      <w:tblGrid>
        <w:gridCol w:w="2705"/>
        <w:gridCol w:w="883"/>
        <w:gridCol w:w="706"/>
        <w:gridCol w:w="883"/>
        <w:gridCol w:w="706"/>
        <w:gridCol w:w="883"/>
        <w:gridCol w:w="706"/>
        <w:gridCol w:w="883"/>
        <w:gridCol w:w="706"/>
      </w:tblGrid>
      <w:tr w:rsidR="00A67B0C" w:rsidRPr="00084B61" w14:paraId="5B76C188" w14:textId="6AC4D599" w:rsidTr="00084B61">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2000" w:type="pct"/>
          </w:tcPr>
          <w:p w14:paraId="0D144420" w14:textId="77777777" w:rsidR="00A67B0C" w:rsidRPr="00084B61" w:rsidRDefault="00A67B0C" w:rsidP="00084B61">
            <w:pPr>
              <w:keepNext/>
              <w:rPr>
                <w:rFonts w:asciiTheme="minorHAnsi" w:hAnsiTheme="minorHAnsi" w:cstheme="minorHAnsi"/>
                <w:szCs w:val="16"/>
              </w:rPr>
            </w:pPr>
            <w:r w:rsidRPr="00084B61">
              <w:rPr>
                <w:rFonts w:asciiTheme="minorHAnsi" w:hAnsiTheme="minorHAnsi" w:cstheme="minorHAnsi"/>
                <w:szCs w:val="16"/>
              </w:rPr>
              <w:t>Parameters</w:t>
            </w:r>
          </w:p>
        </w:tc>
        <w:tc>
          <w:tcPr>
            <w:tcW w:w="375" w:type="pct"/>
            <w:gridSpan w:val="2"/>
          </w:tcPr>
          <w:p w14:paraId="02FE201E" w14:textId="2A77EFE2" w:rsidR="00A67B0C" w:rsidRPr="00084B61" w:rsidRDefault="00A67B0C" w:rsidP="00084B61">
            <w:pPr>
              <w:keepNext/>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val="0"/>
                <w:bCs w:val="0"/>
                <w:szCs w:val="16"/>
              </w:rPr>
            </w:pPr>
            <w:r w:rsidRPr="00084B61">
              <w:rPr>
                <w:rFonts w:asciiTheme="minorHAnsi" w:hAnsiTheme="minorHAnsi" w:cstheme="minorHAnsi"/>
                <w:szCs w:val="16"/>
              </w:rPr>
              <w:t>Level 1</w:t>
            </w:r>
          </w:p>
        </w:tc>
        <w:tc>
          <w:tcPr>
            <w:cnfStyle w:val="000010000000" w:firstRow="0" w:lastRow="0" w:firstColumn="0" w:lastColumn="0" w:oddVBand="1" w:evenVBand="0" w:oddHBand="0" w:evenHBand="0" w:firstRowFirstColumn="0" w:firstRowLastColumn="0" w:lastRowFirstColumn="0" w:lastRowLastColumn="0"/>
            <w:tcW w:w="375" w:type="pct"/>
            <w:gridSpan w:val="2"/>
          </w:tcPr>
          <w:p w14:paraId="554F3A27" w14:textId="477784AE" w:rsidR="00A67B0C" w:rsidRPr="00084B61" w:rsidRDefault="00A67B0C" w:rsidP="00084B61">
            <w:pPr>
              <w:keepNext/>
              <w:jc w:val="center"/>
              <w:rPr>
                <w:rFonts w:asciiTheme="minorHAnsi" w:hAnsiTheme="minorHAnsi" w:cstheme="minorHAnsi"/>
                <w:szCs w:val="16"/>
              </w:rPr>
            </w:pPr>
            <w:r w:rsidRPr="00084B61">
              <w:rPr>
                <w:rFonts w:asciiTheme="minorHAnsi" w:hAnsiTheme="minorHAnsi" w:cstheme="minorHAnsi"/>
                <w:szCs w:val="16"/>
              </w:rPr>
              <w:t>Level 2</w:t>
            </w:r>
          </w:p>
        </w:tc>
        <w:tc>
          <w:tcPr>
            <w:tcW w:w="375" w:type="pct"/>
            <w:gridSpan w:val="2"/>
          </w:tcPr>
          <w:p w14:paraId="591BF5D7" w14:textId="542E5E3D" w:rsidR="00A67B0C" w:rsidRPr="00084B61" w:rsidRDefault="00A67B0C" w:rsidP="00084B61">
            <w:pPr>
              <w:keepNext/>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16"/>
              </w:rPr>
            </w:pPr>
            <w:r w:rsidRPr="00084B61">
              <w:rPr>
                <w:rFonts w:asciiTheme="minorHAnsi" w:hAnsiTheme="minorHAnsi" w:cstheme="minorHAnsi"/>
                <w:szCs w:val="16"/>
              </w:rPr>
              <w:t>Level 3</w:t>
            </w:r>
          </w:p>
        </w:tc>
        <w:tc>
          <w:tcPr>
            <w:cnfStyle w:val="000010000000" w:firstRow="0" w:lastRow="0" w:firstColumn="0" w:lastColumn="0" w:oddVBand="1" w:evenVBand="0" w:oddHBand="0" w:evenHBand="0" w:firstRowFirstColumn="0" w:firstRowLastColumn="0" w:lastRowFirstColumn="0" w:lastRowLastColumn="0"/>
            <w:tcW w:w="375" w:type="pct"/>
            <w:gridSpan w:val="2"/>
          </w:tcPr>
          <w:p w14:paraId="127A2D9D" w14:textId="1BBCD286" w:rsidR="00A67B0C" w:rsidRPr="00084B61" w:rsidRDefault="00A67B0C" w:rsidP="00084B61">
            <w:pPr>
              <w:keepNext/>
              <w:jc w:val="center"/>
              <w:rPr>
                <w:rFonts w:asciiTheme="minorHAnsi" w:hAnsiTheme="minorHAnsi" w:cstheme="minorHAnsi"/>
                <w:szCs w:val="16"/>
              </w:rPr>
            </w:pPr>
            <w:r w:rsidRPr="00084B61">
              <w:rPr>
                <w:rFonts w:asciiTheme="minorHAnsi" w:hAnsiTheme="minorHAnsi" w:cstheme="minorHAnsi"/>
                <w:szCs w:val="16"/>
              </w:rPr>
              <w:t>Level 4</w:t>
            </w:r>
          </w:p>
        </w:tc>
      </w:tr>
      <w:tr w:rsidR="00084B61" w:rsidRPr="00084B61" w14:paraId="290B076C" w14:textId="743495AE" w:rsidTr="00084B61">
        <w:tc>
          <w:tcPr>
            <w:cnfStyle w:val="000010000000" w:firstRow="0" w:lastRow="0" w:firstColumn="0" w:lastColumn="0" w:oddVBand="1" w:evenVBand="0" w:oddHBand="0" w:evenHBand="0" w:firstRowFirstColumn="0" w:firstRowLastColumn="0" w:lastRowFirstColumn="0" w:lastRowLastColumn="0"/>
            <w:tcW w:w="2000" w:type="pct"/>
            <w:hideMark/>
          </w:tcPr>
          <w:p w14:paraId="75EB76AA" w14:textId="77777777" w:rsidR="00084B61" w:rsidRPr="00084B61" w:rsidRDefault="00084B61" w:rsidP="00084B61">
            <w:pPr>
              <w:keepNext/>
              <w:rPr>
                <w:rFonts w:asciiTheme="minorHAnsi" w:hAnsiTheme="minorHAnsi" w:cstheme="minorHAnsi"/>
                <w:szCs w:val="16"/>
              </w:rPr>
            </w:pPr>
            <w:r w:rsidRPr="00084B61">
              <w:rPr>
                <w:rFonts w:asciiTheme="minorHAnsi" w:hAnsiTheme="minorHAnsi" w:cstheme="minorHAnsi"/>
                <w:szCs w:val="16"/>
              </w:rPr>
              <w:t>DSW Worker Hourly Wage</w:t>
            </w:r>
          </w:p>
        </w:tc>
        <w:tc>
          <w:tcPr>
            <w:tcW w:w="375" w:type="pct"/>
            <w:hideMark/>
          </w:tcPr>
          <w:p w14:paraId="6534460D" w14:textId="77777777"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6"/>
              </w:rPr>
            </w:pPr>
            <w:r w:rsidRPr="00084B61">
              <w:rPr>
                <w:rFonts w:asciiTheme="minorHAnsi" w:hAnsiTheme="minorHAnsi" w:cstheme="minorHAnsi"/>
                <w:szCs w:val="16"/>
              </w:rPr>
              <w:t>SCHADS 2.3</w:t>
            </w:r>
          </w:p>
        </w:tc>
        <w:tc>
          <w:tcPr>
            <w:cnfStyle w:val="000010000000" w:firstRow="0" w:lastRow="0" w:firstColumn="0" w:lastColumn="0" w:oddVBand="1" w:evenVBand="0" w:oddHBand="0" w:evenHBand="0" w:firstRowFirstColumn="0" w:firstRowLastColumn="0" w:lastRowFirstColumn="0" w:lastRowLastColumn="0"/>
            <w:tcW w:w="375" w:type="pct"/>
            <w:hideMark/>
          </w:tcPr>
          <w:p w14:paraId="217048F3" w14:textId="77777777" w:rsidR="00084B61" w:rsidRPr="00084B61" w:rsidRDefault="00084B61" w:rsidP="00084B61">
            <w:pPr>
              <w:keepNext/>
              <w:jc w:val="center"/>
              <w:rPr>
                <w:rFonts w:asciiTheme="minorHAnsi" w:hAnsiTheme="minorHAnsi" w:cstheme="minorHAnsi"/>
                <w:szCs w:val="16"/>
              </w:rPr>
            </w:pPr>
            <w:r w:rsidRPr="00084B61">
              <w:rPr>
                <w:rFonts w:asciiTheme="minorHAnsi" w:eastAsia="Times New Roman" w:hAnsiTheme="minorHAnsi" w:cstheme="minorHAnsi"/>
                <w:color w:val="000000"/>
                <w:szCs w:val="16"/>
                <w:lang w:eastAsia="en-AU"/>
              </w:rPr>
              <w:t>$30.94</w:t>
            </w:r>
          </w:p>
        </w:tc>
        <w:tc>
          <w:tcPr>
            <w:tcW w:w="375" w:type="pct"/>
          </w:tcPr>
          <w:p w14:paraId="6BAB5F27" w14:textId="77777777"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szCs w:val="16"/>
              </w:rPr>
              <w:t>SCHADS 2.4/3.1</w:t>
            </w:r>
          </w:p>
        </w:tc>
        <w:tc>
          <w:tcPr>
            <w:cnfStyle w:val="000010000000" w:firstRow="0" w:lastRow="0" w:firstColumn="0" w:lastColumn="0" w:oddVBand="1" w:evenVBand="0" w:oddHBand="0" w:evenHBand="0" w:firstRowFirstColumn="0" w:firstRowLastColumn="0" w:lastRowFirstColumn="0" w:lastRowLastColumn="0"/>
            <w:tcW w:w="375" w:type="pct"/>
          </w:tcPr>
          <w:p w14:paraId="286E42F2" w14:textId="77777777" w:rsidR="00084B61" w:rsidRPr="00084B61" w:rsidRDefault="00084B61" w:rsidP="00084B61">
            <w:pPr>
              <w:keepNext/>
              <w:jc w:val="center"/>
              <w:rPr>
                <w:rFonts w:asciiTheme="minorHAnsi" w:eastAsia="Times New Roman" w:hAnsiTheme="minorHAnsi" w:cstheme="minorHAnsi"/>
                <w:color w:val="000000"/>
                <w:szCs w:val="16"/>
                <w:lang w:eastAsia="en-AU"/>
              </w:rPr>
            </w:pPr>
            <w:r w:rsidRPr="00084B61">
              <w:rPr>
                <w:rFonts w:asciiTheme="minorHAnsi" w:eastAsia="Times New Roman" w:hAnsiTheme="minorHAnsi" w:cstheme="minorHAnsi"/>
                <w:color w:val="000000"/>
                <w:szCs w:val="16"/>
                <w:lang w:eastAsia="en-AU"/>
              </w:rPr>
              <w:t>$32.16</w:t>
            </w:r>
          </w:p>
        </w:tc>
        <w:tc>
          <w:tcPr>
            <w:tcW w:w="375" w:type="pct"/>
          </w:tcPr>
          <w:p w14:paraId="205F3683" w14:textId="533A141D"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SCHADS 3.2</w:t>
            </w:r>
          </w:p>
        </w:tc>
        <w:tc>
          <w:tcPr>
            <w:cnfStyle w:val="000010000000" w:firstRow="0" w:lastRow="0" w:firstColumn="0" w:lastColumn="0" w:oddVBand="1" w:evenVBand="0" w:oddHBand="0" w:evenHBand="0" w:firstRowFirstColumn="0" w:firstRowLastColumn="0" w:lastRowFirstColumn="0" w:lastRowLastColumn="0"/>
            <w:tcW w:w="375" w:type="pct"/>
          </w:tcPr>
          <w:p w14:paraId="7FBB14A1" w14:textId="6E3F8869" w:rsidR="00084B61" w:rsidRPr="00084B61" w:rsidRDefault="00084B61" w:rsidP="00084B61">
            <w:pPr>
              <w:keepNext/>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$33.48</w:t>
            </w:r>
          </w:p>
        </w:tc>
        <w:tc>
          <w:tcPr>
            <w:tcW w:w="375" w:type="pct"/>
          </w:tcPr>
          <w:p w14:paraId="47136AE9" w14:textId="249CA19B"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SCHADS 4.4</w:t>
            </w:r>
          </w:p>
        </w:tc>
        <w:tc>
          <w:tcPr>
            <w:cnfStyle w:val="000010000000" w:firstRow="0" w:lastRow="0" w:firstColumn="0" w:lastColumn="0" w:oddVBand="1" w:evenVBand="0" w:oddHBand="0" w:evenHBand="0" w:firstRowFirstColumn="0" w:firstRowLastColumn="0" w:lastRowFirstColumn="0" w:lastRowLastColumn="0"/>
            <w:tcW w:w="375" w:type="pct"/>
          </w:tcPr>
          <w:p w14:paraId="4EF94163" w14:textId="209585D4" w:rsidR="00084B61" w:rsidRPr="00084B61" w:rsidRDefault="00084B61" w:rsidP="00084B61">
            <w:pPr>
              <w:keepNext/>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$40.39</w:t>
            </w:r>
          </w:p>
        </w:tc>
      </w:tr>
      <w:tr w:rsidR="00084B61" w:rsidRPr="00084B61" w14:paraId="04CE886D" w14:textId="4B4E5D83" w:rsidTr="00084B61">
        <w:tc>
          <w:tcPr>
            <w:cnfStyle w:val="000010000000" w:firstRow="0" w:lastRow="0" w:firstColumn="0" w:lastColumn="0" w:oddVBand="1" w:evenVBand="0" w:oddHBand="0" w:evenHBand="0" w:firstRowFirstColumn="0" w:firstRowLastColumn="0" w:lastRowFirstColumn="0" w:lastRowLastColumn="0"/>
            <w:tcW w:w="2000" w:type="pct"/>
            <w:hideMark/>
          </w:tcPr>
          <w:p w14:paraId="272874FB" w14:textId="77777777" w:rsidR="00084B61" w:rsidRPr="00084B61" w:rsidRDefault="00084B61" w:rsidP="00084B61">
            <w:pPr>
              <w:keepNext/>
              <w:rPr>
                <w:rFonts w:asciiTheme="minorHAnsi" w:hAnsiTheme="minorHAnsi" w:cstheme="minorHAnsi"/>
                <w:szCs w:val="16"/>
              </w:rPr>
            </w:pPr>
            <w:r w:rsidRPr="00084B61">
              <w:rPr>
                <w:rFonts w:asciiTheme="minorHAnsi" w:hAnsiTheme="minorHAnsi" w:cstheme="minorHAnsi"/>
                <w:szCs w:val="16"/>
              </w:rPr>
              <w:t>Direct on costs, including shift loadings, leave provisions and allowances, work allowances and superannuation payments</w:t>
            </w:r>
          </w:p>
        </w:tc>
        <w:tc>
          <w:tcPr>
            <w:tcW w:w="375" w:type="pct"/>
            <w:hideMark/>
          </w:tcPr>
          <w:p w14:paraId="561C843E" w14:textId="77777777"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6"/>
              </w:rPr>
            </w:pPr>
            <w:r w:rsidRPr="00084B61">
              <w:rPr>
                <w:rFonts w:asciiTheme="minorHAnsi" w:hAnsiTheme="minorHAnsi" w:cstheme="minorHAnsi"/>
                <w:szCs w:val="16"/>
              </w:rPr>
              <w:t>34.91%</w:t>
            </w:r>
          </w:p>
        </w:tc>
        <w:tc>
          <w:tcPr>
            <w:cnfStyle w:val="000010000000" w:firstRow="0" w:lastRow="0" w:firstColumn="0" w:lastColumn="0" w:oddVBand="1" w:evenVBand="0" w:oddHBand="0" w:evenHBand="0" w:firstRowFirstColumn="0" w:firstRowLastColumn="0" w:lastRowFirstColumn="0" w:lastRowLastColumn="0"/>
            <w:tcW w:w="375" w:type="pct"/>
            <w:hideMark/>
          </w:tcPr>
          <w:p w14:paraId="1F0A2E2B" w14:textId="77777777" w:rsidR="00084B61" w:rsidRPr="00084B61" w:rsidRDefault="00084B61" w:rsidP="00084B61">
            <w:pPr>
              <w:keepNext/>
              <w:jc w:val="center"/>
              <w:rPr>
                <w:rFonts w:asciiTheme="minorHAnsi" w:hAnsiTheme="minorHAnsi" w:cstheme="minorHAnsi"/>
                <w:szCs w:val="16"/>
              </w:rPr>
            </w:pPr>
            <w:r w:rsidRPr="00084B61">
              <w:rPr>
                <w:rFonts w:asciiTheme="minorHAnsi" w:eastAsia="Times New Roman" w:hAnsiTheme="minorHAnsi" w:cstheme="minorHAnsi"/>
                <w:color w:val="000000"/>
                <w:szCs w:val="16"/>
                <w:lang w:eastAsia="en-AU"/>
              </w:rPr>
              <w:t>$10.80</w:t>
            </w:r>
          </w:p>
        </w:tc>
        <w:tc>
          <w:tcPr>
            <w:tcW w:w="375" w:type="pct"/>
          </w:tcPr>
          <w:p w14:paraId="6499F3D2" w14:textId="77777777"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szCs w:val="16"/>
              </w:rPr>
              <w:t>34.91%</w:t>
            </w:r>
          </w:p>
        </w:tc>
        <w:tc>
          <w:tcPr>
            <w:cnfStyle w:val="000010000000" w:firstRow="0" w:lastRow="0" w:firstColumn="0" w:lastColumn="0" w:oddVBand="1" w:evenVBand="0" w:oddHBand="0" w:evenHBand="0" w:firstRowFirstColumn="0" w:firstRowLastColumn="0" w:lastRowFirstColumn="0" w:lastRowLastColumn="0"/>
            <w:tcW w:w="375" w:type="pct"/>
          </w:tcPr>
          <w:p w14:paraId="012BB515" w14:textId="77777777" w:rsidR="00084B61" w:rsidRPr="00084B61" w:rsidRDefault="00084B61" w:rsidP="00084B61">
            <w:pPr>
              <w:keepNext/>
              <w:jc w:val="center"/>
              <w:rPr>
                <w:rFonts w:asciiTheme="minorHAnsi" w:eastAsia="Times New Roman" w:hAnsiTheme="minorHAnsi" w:cstheme="minorHAnsi"/>
                <w:color w:val="000000"/>
                <w:szCs w:val="16"/>
                <w:lang w:eastAsia="en-AU"/>
              </w:rPr>
            </w:pPr>
            <w:r w:rsidRPr="00084B61">
              <w:rPr>
                <w:rFonts w:asciiTheme="minorHAnsi" w:eastAsia="Times New Roman" w:hAnsiTheme="minorHAnsi" w:cstheme="minorHAnsi"/>
                <w:color w:val="000000"/>
                <w:szCs w:val="16"/>
                <w:lang w:eastAsia="en-AU"/>
              </w:rPr>
              <w:t>$11.23</w:t>
            </w:r>
          </w:p>
        </w:tc>
        <w:tc>
          <w:tcPr>
            <w:tcW w:w="375" w:type="pct"/>
          </w:tcPr>
          <w:p w14:paraId="18664FAC" w14:textId="528475E8"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34.92%</w:t>
            </w:r>
          </w:p>
        </w:tc>
        <w:tc>
          <w:tcPr>
            <w:cnfStyle w:val="000010000000" w:firstRow="0" w:lastRow="0" w:firstColumn="0" w:lastColumn="0" w:oddVBand="1" w:evenVBand="0" w:oddHBand="0" w:evenHBand="0" w:firstRowFirstColumn="0" w:firstRowLastColumn="0" w:lastRowFirstColumn="0" w:lastRowLastColumn="0"/>
            <w:tcW w:w="375" w:type="pct"/>
          </w:tcPr>
          <w:p w14:paraId="280B2E3C" w14:textId="2214712B" w:rsidR="00084B61" w:rsidRPr="00084B61" w:rsidRDefault="00084B61" w:rsidP="00084B61">
            <w:pPr>
              <w:keepNext/>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$11.69</w:t>
            </w:r>
          </w:p>
        </w:tc>
        <w:tc>
          <w:tcPr>
            <w:tcW w:w="375" w:type="pct"/>
          </w:tcPr>
          <w:p w14:paraId="4FF988D7" w14:textId="6F1298D3" w:rsidR="00084B61" w:rsidRPr="00084B61" w:rsidRDefault="00084B61" w:rsidP="00084B61">
            <w:pPr>
              <w:keepNext/>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34.92%</w:t>
            </w:r>
          </w:p>
        </w:tc>
        <w:tc>
          <w:tcPr>
            <w:cnfStyle w:val="000010000000" w:firstRow="0" w:lastRow="0" w:firstColumn="0" w:lastColumn="0" w:oddVBand="1" w:evenVBand="0" w:oddHBand="0" w:evenHBand="0" w:firstRowFirstColumn="0" w:firstRowLastColumn="0" w:lastRowFirstColumn="0" w:lastRowLastColumn="0"/>
            <w:tcW w:w="375" w:type="pct"/>
          </w:tcPr>
          <w:p w14:paraId="3303802A" w14:textId="29EAB71D" w:rsidR="00084B61" w:rsidRPr="00084B61" w:rsidRDefault="00084B61" w:rsidP="00084B61">
            <w:pPr>
              <w:keepNext/>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$14.10</w:t>
            </w:r>
          </w:p>
        </w:tc>
      </w:tr>
      <w:tr w:rsidR="00084B61" w:rsidRPr="00084B61" w14:paraId="2C78592B" w14:textId="28589FDB" w:rsidTr="00084B61">
        <w:tc>
          <w:tcPr>
            <w:cnfStyle w:val="000010000000" w:firstRow="0" w:lastRow="0" w:firstColumn="0" w:lastColumn="0" w:oddVBand="1" w:evenVBand="0" w:oddHBand="0" w:evenHBand="0" w:firstRowFirstColumn="0" w:firstRowLastColumn="0" w:lastRowFirstColumn="0" w:lastRowLastColumn="0"/>
            <w:tcW w:w="2000" w:type="pct"/>
            <w:hideMark/>
          </w:tcPr>
          <w:p w14:paraId="02546E02" w14:textId="77777777" w:rsidR="00084B61" w:rsidRPr="00084B61" w:rsidRDefault="00084B61" w:rsidP="00084B61">
            <w:pPr>
              <w:rPr>
                <w:rFonts w:asciiTheme="minorHAnsi" w:hAnsiTheme="minorHAnsi" w:cstheme="minorHAnsi"/>
                <w:szCs w:val="16"/>
              </w:rPr>
            </w:pPr>
            <w:r w:rsidRPr="00084B61">
              <w:rPr>
                <w:rFonts w:asciiTheme="minorHAnsi" w:hAnsiTheme="minorHAnsi" w:cstheme="minorHAnsi"/>
                <w:szCs w:val="16"/>
              </w:rPr>
              <w:t>Operational Overheads, including the costs of supervision, quality and safeguards, training costs, workers compensation costs, and rostering costs including those related to staffing mix, utilisation rates of workers and the use of overtime</w:t>
            </w:r>
          </w:p>
        </w:tc>
        <w:tc>
          <w:tcPr>
            <w:tcW w:w="375" w:type="pct"/>
            <w:hideMark/>
          </w:tcPr>
          <w:p w14:paraId="7C0CE85F" w14:textId="1A8C09B7"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6"/>
              </w:rPr>
            </w:pPr>
            <w:r w:rsidRPr="00084B61">
              <w:rPr>
                <w:rFonts w:asciiTheme="minorHAnsi" w:hAnsiTheme="minorHAnsi" w:cstheme="minorHAnsi"/>
                <w:szCs w:val="16"/>
              </w:rPr>
              <w:t>19.74%</w:t>
            </w:r>
          </w:p>
        </w:tc>
        <w:tc>
          <w:tcPr>
            <w:cnfStyle w:val="000010000000" w:firstRow="0" w:lastRow="0" w:firstColumn="0" w:lastColumn="0" w:oddVBand="1" w:evenVBand="0" w:oddHBand="0" w:evenHBand="0" w:firstRowFirstColumn="0" w:firstRowLastColumn="0" w:lastRowFirstColumn="0" w:lastRowLastColumn="0"/>
            <w:tcW w:w="375" w:type="pct"/>
            <w:hideMark/>
          </w:tcPr>
          <w:p w14:paraId="163B7470" w14:textId="77777777" w:rsidR="00084B61" w:rsidRPr="00084B61" w:rsidRDefault="00084B61" w:rsidP="00084B61">
            <w:pPr>
              <w:jc w:val="center"/>
              <w:rPr>
                <w:rFonts w:asciiTheme="minorHAnsi" w:hAnsiTheme="minorHAnsi" w:cstheme="minorHAnsi"/>
                <w:szCs w:val="16"/>
              </w:rPr>
            </w:pPr>
            <w:r w:rsidRPr="00084B61">
              <w:rPr>
                <w:rFonts w:asciiTheme="minorHAnsi" w:eastAsia="Times New Roman" w:hAnsiTheme="minorHAnsi" w:cstheme="minorHAnsi"/>
                <w:color w:val="000000"/>
                <w:szCs w:val="16"/>
                <w:lang w:eastAsia="en-AU"/>
              </w:rPr>
              <w:t>$8.24</w:t>
            </w:r>
          </w:p>
        </w:tc>
        <w:tc>
          <w:tcPr>
            <w:tcW w:w="375" w:type="pct"/>
          </w:tcPr>
          <w:p w14:paraId="01EE9F45" w14:textId="77777777"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szCs w:val="16"/>
              </w:rPr>
              <w:t>24.65%</w:t>
            </w:r>
          </w:p>
        </w:tc>
        <w:tc>
          <w:tcPr>
            <w:cnfStyle w:val="000010000000" w:firstRow="0" w:lastRow="0" w:firstColumn="0" w:lastColumn="0" w:oddVBand="1" w:evenVBand="0" w:oddHBand="0" w:evenHBand="0" w:firstRowFirstColumn="0" w:firstRowLastColumn="0" w:lastRowFirstColumn="0" w:lastRowLastColumn="0"/>
            <w:tcW w:w="375" w:type="pct"/>
          </w:tcPr>
          <w:p w14:paraId="3A60BE7B" w14:textId="77777777"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eastAsia="Times New Roman" w:hAnsiTheme="minorHAnsi" w:cstheme="minorHAnsi"/>
                <w:color w:val="000000"/>
                <w:szCs w:val="16"/>
                <w:lang w:eastAsia="en-AU"/>
              </w:rPr>
              <w:t>$10.70</w:t>
            </w:r>
          </w:p>
        </w:tc>
        <w:tc>
          <w:tcPr>
            <w:tcW w:w="375" w:type="pct"/>
          </w:tcPr>
          <w:p w14:paraId="6AF94ACE" w14:textId="6EB74330"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bCs/>
                <w:color w:val="000000"/>
                <w:szCs w:val="16"/>
              </w:rPr>
              <w:t>26.13%</w:t>
            </w:r>
          </w:p>
        </w:tc>
        <w:tc>
          <w:tcPr>
            <w:cnfStyle w:val="000010000000" w:firstRow="0" w:lastRow="0" w:firstColumn="0" w:lastColumn="0" w:oddVBand="1" w:evenVBand="0" w:oddHBand="0" w:evenHBand="0" w:firstRowFirstColumn="0" w:firstRowLastColumn="0" w:lastRowFirstColumn="0" w:lastRowLastColumn="0"/>
            <w:tcW w:w="375" w:type="pct"/>
          </w:tcPr>
          <w:p w14:paraId="78B7AE27" w14:textId="1838C53D"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$11.81</w:t>
            </w:r>
          </w:p>
        </w:tc>
        <w:tc>
          <w:tcPr>
            <w:tcW w:w="375" w:type="pct"/>
          </w:tcPr>
          <w:p w14:paraId="39A10EF8" w14:textId="242ADAA5"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bCs/>
                <w:color w:val="000000"/>
                <w:szCs w:val="16"/>
              </w:rPr>
              <w:t>37.54%</w:t>
            </w:r>
          </w:p>
        </w:tc>
        <w:tc>
          <w:tcPr>
            <w:cnfStyle w:val="000010000000" w:firstRow="0" w:lastRow="0" w:firstColumn="0" w:lastColumn="0" w:oddVBand="1" w:evenVBand="0" w:oddHBand="0" w:evenHBand="0" w:firstRowFirstColumn="0" w:firstRowLastColumn="0" w:lastRowFirstColumn="0" w:lastRowLastColumn="0"/>
            <w:tcW w:w="375" w:type="pct"/>
          </w:tcPr>
          <w:p w14:paraId="72C82339" w14:textId="4BE37BCD"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$20.46</w:t>
            </w:r>
          </w:p>
        </w:tc>
      </w:tr>
      <w:tr w:rsidR="00084B61" w:rsidRPr="00084B61" w14:paraId="5D68CF6E" w14:textId="02FC2777" w:rsidTr="00084B61">
        <w:tc>
          <w:tcPr>
            <w:cnfStyle w:val="000010000000" w:firstRow="0" w:lastRow="0" w:firstColumn="0" w:lastColumn="0" w:oddVBand="1" w:evenVBand="0" w:oddHBand="0" w:evenHBand="0" w:firstRowFirstColumn="0" w:firstRowLastColumn="0" w:lastRowFirstColumn="0" w:lastRowLastColumn="0"/>
            <w:tcW w:w="2000" w:type="pct"/>
            <w:hideMark/>
          </w:tcPr>
          <w:p w14:paraId="200180FE" w14:textId="77777777" w:rsidR="00084B61" w:rsidRPr="00084B61" w:rsidRDefault="00084B61" w:rsidP="00084B61">
            <w:pPr>
              <w:rPr>
                <w:rFonts w:asciiTheme="minorHAnsi" w:hAnsiTheme="minorHAnsi" w:cstheme="minorHAnsi"/>
                <w:szCs w:val="16"/>
              </w:rPr>
            </w:pPr>
            <w:r w:rsidRPr="00084B61">
              <w:rPr>
                <w:rFonts w:asciiTheme="minorHAnsi" w:hAnsiTheme="minorHAnsi" w:cstheme="minorHAnsi"/>
                <w:szCs w:val="16"/>
              </w:rPr>
              <w:t>Corporate Overheads, including capital costs, human resource costs, information technology costs and financial management costs</w:t>
            </w:r>
          </w:p>
        </w:tc>
        <w:tc>
          <w:tcPr>
            <w:tcW w:w="375" w:type="pct"/>
            <w:hideMark/>
          </w:tcPr>
          <w:p w14:paraId="74BE56DA" w14:textId="77777777"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6"/>
              </w:rPr>
            </w:pPr>
            <w:r w:rsidRPr="00084B61">
              <w:rPr>
                <w:rFonts w:asciiTheme="minorHAnsi" w:hAnsiTheme="minorHAnsi" w:cstheme="minorHAnsi"/>
                <w:szCs w:val="16"/>
              </w:rPr>
              <w:t>12.00%</w:t>
            </w:r>
          </w:p>
        </w:tc>
        <w:tc>
          <w:tcPr>
            <w:cnfStyle w:val="000010000000" w:firstRow="0" w:lastRow="0" w:firstColumn="0" w:lastColumn="0" w:oddVBand="1" w:evenVBand="0" w:oddHBand="0" w:evenHBand="0" w:firstRowFirstColumn="0" w:firstRowLastColumn="0" w:lastRowFirstColumn="0" w:lastRowLastColumn="0"/>
            <w:tcW w:w="375" w:type="pct"/>
            <w:hideMark/>
          </w:tcPr>
          <w:p w14:paraId="4516ED72" w14:textId="77777777" w:rsidR="00084B61" w:rsidRPr="00084B61" w:rsidRDefault="00084B61" w:rsidP="00084B61">
            <w:pPr>
              <w:jc w:val="center"/>
              <w:rPr>
                <w:rFonts w:asciiTheme="minorHAnsi" w:hAnsiTheme="minorHAnsi" w:cstheme="minorHAnsi"/>
                <w:szCs w:val="16"/>
              </w:rPr>
            </w:pPr>
            <w:r w:rsidRPr="00084B61">
              <w:rPr>
                <w:rFonts w:asciiTheme="minorHAnsi" w:eastAsia="Times New Roman" w:hAnsiTheme="minorHAnsi" w:cstheme="minorHAnsi"/>
                <w:color w:val="000000"/>
                <w:szCs w:val="16"/>
                <w:lang w:eastAsia="en-AU"/>
              </w:rPr>
              <w:t>$6.00</w:t>
            </w:r>
          </w:p>
        </w:tc>
        <w:tc>
          <w:tcPr>
            <w:tcW w:w="375" w:type="pct"/>
          </w:tcPr>
          <w:p w14:paraId="1B9FF8D2" w14:textId="77777777"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szCs w:val="16"/>
              </w:rPr>
              <w:t>12.00%</w:t>
            </w:r>
          </w:p>
        </w:tc>
        <w:tc>
          <w:tcPr>
            <w:cnfStyle w:val="000010000000" w:firstRow="0" w:lastRow="0" w:firstColumn="0" w:lastColumn="0" w:oddVBand="1" w:evenVBand="0" w:oddHBand="0" w:evenHBand="0" w:firstRowFirstColumn="0" w:firstRowLastColumn="0" w:lastRowFirstColumn="0" w:lastRowLastColumn="0"/>
            <w:tcW w:w="375" w:type="pct"/>
          </w:tcPr>
          <w:p w14:paraId="631951ED" w14:textId="77777777"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eastAsia="Times New Roman" w:hAnsiTheme="minorHAnsi" w:cstheme="minorHAnsi"/>
                <w:color w:val="000000"/>
                <w:szCs w:val="16"/>
                <w:lang w:eastAsia="en-AU"/>
              </w:rPr>
              <w:t>$6.49</w:t>
            </w:r>
          </w:p>
        </w:tc>
        <w:tc>
          <w:tcPr>
            <w:tcW w:w="375" w:type="pct"/>
          </w:tcPr>
          <w:p w14:paraId="1E82A71F" w14:textId="38770FA2"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szCs w:val="16"/>
              </w:rPr>
              <w:t>12.00%</w:t>
            </w:r>
          </w:p>
        </w:tc>
        <w:tc>
          <w:tcPr>
            <w:cnfStyle w:val="000010000000" w:firstRow="0" w:lastRow="0" w:firstColumn="0" w:lastColumn="0" w:oddVBand="1" w:evenVBand="0" w:oddHBand="0" w:evenHBand="0" w:firstRowFirstColumn="0" w:firstRowLastColumn="0" w:lastRowFirstColumn="0" w:lastRowLastColumn="0"/>
            <w:tcW w:w="375" w:type="pct"/>
          </w:tcPr>
          <w:p w14:paraId="15520E28" w14:textId="1DD4549F"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szCs w:val="16"/>
              </w:rPr>
              <w:t>$6.84</w:t>
            </w:r>
          </w:p>
        </w:tc>
        <w:tc>
          <w:tcPr>
            <w:tcW w:w="375" w:type="pct"/>
          </w:tcPr>
          <w:p w14:paraId="07F5E05D" w14:textId="661A28AC"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12.00%</w:t>
            </w:r>
          </w:p>
        </w:tc>
        <w:tc>
          <w:tcPr>
            <w:cnfStyle w:val="000010000000" w:firstRow="0" w:lastRow="0" w:firstColumn="0" w:lastColumn="0" w:oddVBand="1" w:evenVBand="0" w:oddHBand="0" w:evenHBand="0" w:firstRowFirstColumn="0" w:firstRowLastColumn="0" w:lastRowFirstColumn="0" w:lastRowLastColumn="0"/>
            <w:tcW w:w="375" w:type="pct"/>
          </w:tcPr>
          <w:p w14:paraId="7EACFC5D" w14:textId="179E8390"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$8.99</w:t>
            </w:r>
          </w:p>
        </w:tc>
      </w:tr>
      <w:tr w:rsidR="00084B61" w:rsidRPr="00084B61" w14:paraId="777EE319" w14:textId="4D5A7EE9" w:rsidTr="00084B61">
        <w:tc>
          <w:tcPr>
            <w:cnfStyle w:val="000010000000" w:firstRow="0" w:lastRow="0" w:firstColumn="0" w:lastColumn="0" w:oddVBand="1" w:evenVBand="0" w:oddHBand="0" w:evenHBand="0" w:firstRowFirstColumn="0" w:firstRowLastColumn="0" w:lastRowFirstColumn="0" w:lastRowLastColumn="0"/>
            <w:tcW w:w="2000" w:type="pct"/>
            <w:hideMark/>
          </w:tcPr>
          <w:p w14:paraId="18EAA31A" w14:textId="77777777" w:rsidR="00084B61" w:rsidRPr="00084B61" w:rsidRDefault="00084B61" w:rsidP="00084B61">
            <w:pPr>
              <w:rPr>
                <w:rFonts w:asciiTheme="minorHAnsi" w:hAnsiTheme="minorHAnsi" w:cstheme="minorHAnsi"/>
                <w:szCs w:val="16"/>
              </w:rPr>
            </w:pPr>
            <w:r w:rsidRPr="00084B61">
              <w:rPr>
                <w:rFonts w:asciiTheme="minorHAnsi" w:hAnsiTheme="minorHAnsi" w:cstheme="minorHAnsi"/>
                <w:szCs w:val="16"/>
              </w:rPr>
              <w:t>Margin</w:t>
            </w:r>
          </w:p>
        </w:tc>
        <w:tc>
          <w:tcPr>
            <w:tcW w:w="375" w:type="pct"/>
            <w:hideMark/>
          </w:tcPr>
          <w:p w14:paraId="7C7FE4BF" w14:textId="77777777"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6"/>
              </w:rPr>
            </w:pPr>
            <w:r w:rsidRPr="00084B61">
              <w:rPr>
                <w:rFonts w:asciiTheme="minorHAnsi" w:hAnsiTheme="minorHAnsi" w:cstheme="minorHAnsi"/>
                <w:szCs w:val="16"/>
              </w:rPr>
              <w:t>2.00%</w:t>
            </w:r>
          </w:p>
        </w:tc>
        <w:tc>
          <w:tcPr>
            <w:cnfStyle w:val="000010000000" w:firstRow="0" w:lastRow="0" w:firstColumn="0" w:lastColumn="0" w:oddVBand="1" w:evenVBand="0" w:oddHBand="0" w:evenHBand="0" w:firstRowFirstColumn="0" w:firstRowLastColumn="0" w:lastRowFirstColumn="0" w:lastRowLastColumn="0"/>
            <w:tcW w:w="375" w:type="pct"/>
            <w:hideMark/>
          </w:tcPr>
          <w:p w14:paraId="51777E74" w14:textId="77777777" w:rsidR="00084B61" w:rsidRPr="00084B61" w:rsidRDefault="00084B61" w:rsidP="00084B61">
            <w:pPr>
              <w:jc w:val="center"/>
              <w:rPr>
                <w:rFonts w:asciiTheme="minorHAnsi" w:hAnsiTheme="minorHAnsi" w:cstheme="minorHAnsi"/>
                <w:szCs w:val="16"/>
              </w:rPr>
            </w:pPr>
            <w:r w:rsidRPr="00084B61">
              <w:rPr>
                <w:rFonts w:asciiTheme="minorHAnsi" w:eastAsia="Times New Roman" w:hAnsiTheme="minorHAnsi" w:cstheme="minorHAnsi"/>
                <w:color w:val="000000"/>
                <w:szCs w:val="16"/>
                <w:lang w:eastAsia="en-AU"/>
              </w:rPr>
              <w:t>$1.12</w:t>
            </w:r>
          </w:p>
        </w:tc>
        <w:tc>
          <w:tcPr>
            <w:tcW w:w="375" w:type="pct"/>
          </w:tcPr>
          <w:p w14:paraId="703B06C6" w14:textId="77777777"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szCs w:val="16"/>
              </w:rPr>
              <w:t>2.00%</w:t>
            </w:r>
          </w:p>
        </w:tc>
        <w:tc>
          <w:tcPr>
            <w:cnfStyle w:val="000010000000" w:firstRow="0" w:lastRow="0" w:firstColumn="0" w:lastColumn="0" w:oddVBand="1" w:evenVBand="0" w:oddHBand="0" w:evenHBand="0" w:firstRowFirstColumn="0" w:firstRowLastColumn="0" w:lastRowFirstColumn="0" w:lastRowLastColumn="0"/>
            <w:tcW w:w="375" w:type="pct"/>
          </w:tcPr>
          <w:p w14:paraId="237FC395" w14:textId="77777777"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eastAsia="Times New Roman" w:hAnsiTheme="minorHAnsi" w:cstheme="minorHAnsi"/>
                <w:color w:val="000000"/>
                <w:szCs w:val="16"/>
                <w:lang w:eastAsia="en-AU"/>
              </w:rPr>
              <w:t>$1.21</w:t>
            </w:r>
          </w:p>
        </w:tc>
        <w:tc>
          <w:tcPr>
            <w:tcW w:w="375" w:type="pct"/>
          </w:tcPr>
          <w:p w14:paraId="23C385B1" w14:textId="0634E6DB"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2.00%</w:t>
            </w:r>
          </w:p>
        </w:tc>
        <w:tc>
          <w:tcPr>
            <w:cnfStyle w:val="000010000000" w:firstRow="0" w:lastRow="0" w:firstColumn="0" w:lastColumn="0" w:oddVBand="1" w:evenVBand="0" w:oddHBand="0" w:evenHBand="0" w:firstRowFirstColumn="0" w:firstRowLastColumn="0" w:lastRowFirstColumn="0" w:lastRowLastColumn="0"/>
            <w:tcW w:w="375" w:type="pct"/>
          </w:tcPr>
          <w:p w14:paraId="1EEC90FF" w14:textId="3E83BDD4"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$1.28</w:t>
            </w:r>
          </w:p>
        </w:tc>
        <w:tc>
          <w:tcPr>
            <w:tcW w:w="375" w:type="pct"/>
          </w:tcPr>
          <w:p w14:paraId="74835B3A" w14:textId="40E611E3" w:rsidR="00084B61" w:rsidRPr="00084B61" w:rsidRDefault="00084B61" w:rsidP="00084B61">
            <w:pPr>
              <w:jc w:val="center"/>
              <w:cnfStyle w:val="000000000000" w:firstRow="0" w:lastRow="0"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2.00%</w:t>
            </w:r>
          </w:p>
        </w:tc>
        <w:tc>
          <w:tcPr>
            <w:cnfStyle w:val="000010000000" w:firstRow="0" w:lastRow="0" w:firstColumn="0" w:lastColumn="0" w:oddVBand="1" w:evenVBand="0" w:oddHBand="0" w:evenHBand="0" w:firstRowFirstColumn="0" w:firstRowLastColumn="0" w:lastRowFirstColumn="0" w:lastRowLastColumn="0"/>
            <w:tcW w:w="375" w:type="pct"/>
          </w:tcPr>
          <w:p w14:paraId="6E4FC30B" w14:textId="1EC9BB63"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color w:val="000000"/>
                <w:szCs w:val="16"/>
              </w:rPr>
              <w:t>$1.68</w:t>
            </w:r>
          </w:p>
        </w:tc>
      </w:tr>
      <w:tr w:rsidR="00084B61" w:rsidRPr="00084B61" w14:paraId="7CBA6D62" w14:textId="04FA6A52" w:rsidTr="00084B61">
        <w:trPr>
          <w:cnfStyle w:val="010000000000" w:firstRow="0" w:lastRow="1" w:firstColumn="0" w:lastColumn="0" w:oddVBand="0" w:evenVBand="0" w:oddHBand="0"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2000" w:type="pct"/>
            <w:hideMark/>
          </w:tcPr>
          <w:p w14:paraId="59DB2A38" w14:textId="77777777" w:rsidR="00084B61" w:rsidRPr="00084B61" w:rsidRDefault="00084B61" w:rsidP="00084B61">
            <w:pPr>
              <w:rPr>
                <w:rFonts w:asciiTheme="minorHAnsi" w:hAnsiTheme="minorHAnsi" w:cstheme="minorHAnsi"/>
                <w:szCs w:val="16"/>
              </w:rPr>
            </w:pPr>
            <w:r w:rsidRPr="00084B61">
              <w:rPr>
                <w:rFonts w:asciiTheme="minorHAnsi" w:hAnsiTheme="minorHAnsi" w:cstheme="minorHAnsi"/>
                <w:szCs w:val="16"/>
              </w:rPr>
              <w:t>Price Limit (using 2021-22 prices)</w:t>
            </w:r>
          </w:p>
        </w:tc>
        <w:tc>
          <w:tcPr>
            <w:tcW w:w="375" w:type="pct"/>
          </w:tcPr>
          <w:p w14:paraId="47EF952A" w14:textId="77777777" w:rsidR="00084B61" w:rsidRPr="00084B61" w:rsidRDefault="00084B61" w:rsidP="00084B61">
            <w:pPr>
              <w:jc w:val="center"/>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szCs w:val="16"/>
              </w:rPr>
            </w:pPr>
          </w:p>
        </w:tc>
        <w:tc>
          <w:tcPr>
            <w:cnfStyle w:val="000010000000" w:firstRow="0" w:lastRow="0" w:firstColumn="0" w:lastColumn="0" w:oddVBand="1" w:evenVBand="0" w:oddHBand="0" w:evenHBand="0" w:firstRowFirstColumn="0" w:firstRowLastColumn="0" w:lastRowFirstColumn="0" w:lastRowLastColumn="0"/>
            <w:tcW w:w="375" w:type="pct"/>
            <w:hideMark/>
          </w:tcPr>
          <w:p w14:paraId="4D3A3889" w14:textId="77777777" w:rsidR="00084B61" w:rsidRPr="00084B61" w:rsidRDefault="00084B61" w:rsidP="00084B61">
            <w:pPr>
              <w:jc w:val="center"/>
              <w:rPr>
                <w:rFonts w:asciiTheme="minorHAnsi" w:hAnsiTheme="minorHAnsi" w:cstheme="minorHAnsi"/>
                <w:szCs w:val="16"/>
              </w:rPr>
            </w:pPr>
            <w:r w:rsidRPr="00084B61">
              <w:rPr>
                <w:rFonts w:asciiTheme="minorHAnsi" w:eastAsia="Times New Roman" w:hAnsiTheme="minorHAnsi" w:cstheme="minorHAnsi"/>
                <w:color w:val="000000"/>
                <w:szCs w:val="16"/>
                <w:lang w:eastAsia="en-AU"/>
              </w:rPr>
              <w:t>$57.10</w:t>
            </w:r>
          </w:p>
        </w:tc>
        <w:tc>
          <w:tcPr>
            <w:tcW w:w="375" w:type="pct"/>
          </w:tcPr>
          <w:p w14:paraId="4D97B629" w14:textId="77777777" w:rsidR="00084B61" w:rsidRPr="00084B61" w:rsidRDefault="00084B61" w:rsidP="00084B61">
            <w:pPr>
              <w:jc w:val="center"/>
              <w:cnfStyle w:val="010000000000" w:firstRow="0" w:lastRow="1"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p>
        </w:tc>
        <w:tc>
          <w:tcPr>
            <w:cnfStyle w:val="000010000000" w:firstRow="0" w:lastRow="0" w:firstColumn="0" w:lastColumn="0" w:oddVBand="1" w:evenVBand="0" w:oddHBand="0" w:evenHBand="0" w:firstRowFirstColumn="0" w:firstRowLastColumn="0" w:lastRowFirstColumn="0" w:lastRowLastColumn="0"/>
            <w:tcW w:w="375" w:type="pct"/>
          </w:tcPr>
          <w:p w14:paraId="50342D4B" w14:textId="77777777"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eastAsia="Times New Roman" w:hAnsiTheme="minorHAnsi" w:cstheme="minorHAnsi"/>
                <w:color w:val="000000"/>
                <w:szCs w:val="16"/>
                <w:lang w:eastAsia="en-AU"/>
              </w:rPr>
              <w:t>$61.79</w:t>
            </w:r>
          </w:p>
        </w:tc>
        <w:tc>
          <w:tcPr>
            <w:tcW w:w="375" w:type="pct"/>
          </w:tcPr>
          <w:p w14:paraId="15CD7FDE" w14:textId="6B8340B1" w:rsidR="00084B61" w:rsidRPr="00084B61" w:rsidRDefault="00084B61" w:rsidP="00084B61">
            <w:pPr>
              <w:jc w:val="center"/>
              <w:cnfStyle w:val="010000000000" w:firstRow="0" w:lastRow="1"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b w:val="0"/>
                <w:bCs w:val="0"/>
                <w:color w:val="000000"/>
                <w:szCs w:val="16"/>
              </w:rPr>
              <w:t> </w:t>
            </w:r>
          </w:p>
        </w:tc>
        <w:tc>
          <w:tcPr>
            <w:cnfStyle w:val="000010000000" w:firstRow="0" w:lastRow="0" w:firstColumn="0" w:lastColumn="0" w:oddVBand="1" w:evenVBand="0" w:oddHBand="0" w:evenHBand="0" w:firstRowFirstColumn="0" w:firstRowLastColumn="0" w:lastRowFirstColumn="0" w:lastRowLastColumn="0"/>
            <w:tcW w:w="375" w:type="pct"/>
          </w:tcPr>
          <w:p w14:paraId="07AF2458" w14:textId="637A9C6C"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bCs w:val="0"/>
                <w:color w:val="000000"/>
                <w:szCs w:val="16"/>
              </w:rPr>
              <w:t>$65.09</w:t>
            </w:r>
          </w:p>
        </w:tc>
        <w:tc>
          <w:tcPr>
            <w:tcW w:w="375" w:type="pct"/>
          </w:tcPr>
          <w:p w14:paraId="6511FC63" w14:textId="62B0A272" w:rsidR="00084B61" w:rsidRPr="00084B61" w:rsidRDefault="00084B61" w:rsidP="00084B61">
            <w:pPr>
              <w:jc w:val="center"/>
              <w:cnfStyle w:val="010000000000" w:firstRow="0" w:lastRow="1" w:firstColumn="0" w:lastColumn="0" w:oddVBand="0" w:evenVBand="0" w:oddHBand="0" w:evenHBand="0" w:firstRowFirstColumn="0" w:firstRowLastColumn="0" w:lastRowFirstColumn="0" w:lastRowLastColumn="0"/>
              <w:rPr>
                <w:rFonts w:asciiTheme="minorHAnsi" w:eastAsia="Times New Roman" w:hAnsiTheme="minorHAnsi" w:cstheme="minorHAnsi"/>
                <w:color w:val="000000"/>
                <w:szCs w:val="16"/>
                <w:lang w:eastAsia="en-AU"/>
              </w:rPr>
            </w:pPr>
            <w:r w:rsidRPr="00084B61">
              <w:rPr>
                <w:rFonts w:asciiTheme="minorHAnsi" w:hAnsiTheme="minorHAnsi" w:cstheme="minorHAnsi"/>
                <w:bCs w:val="0"/>
                <w:color w:val="000000"/>
                <w:szCs w:val="16"/>
              </w:rPr>
              <w:t> </w:t>
            </w:r>
          </w:p>
        </w:tc>
        <w:tc>
          <w:tcPr>
            <w:cnfStyle w:val="000010000000" w:firstRow="0" w:lastRow="0" w:firstColumn="0" w:lastColumn="0" w:oddVBand="1" w:evenVBand="0" w:oddHBand="0" w:evenHBand="0" w:firstRowFirstColumn="0" w:firstRowLastColumn="0" w:lastRowFirstColumn="0" w:lastRowLastColumn="0"/>
            <w:tcW w:w="375" w:type="pct"/>
          </w:tcPr>
          <w:p w14:paraId="7E0C598C" w14:textId="395EFA60" w:rsidR="00084B61" w:rsidRPr="00084B61" w:rsidRDefault="00084B61" w:rsidP="00084B61">
            <w:pPr>
              <w:jc w:val="center"/>
              <w:rPr>
                <w:rFonts w:asciiTheme="minorHAnsi" w:eastAsia="Times New Roman" w:hAnsiTheme="minorHAnsi" w:cstheme="minorHAnsi"/>
                <w:color w:val="000000"/>
                <w:szCs w:val="16"/>
                <w:lang w:eastAsia="en-AU"/>
              </w:rPr>
            </w:pPr>
            <w:r w:rsidRPr="00084B61">
              <w:rPr>
                <w:rFonts w:asciiTheme="minorHAnsi" w:hAnsiTheme="minorHAnsi" w:cstheme="minorHAnsi"/>
                <w:bCs w:val="0"/>
                <w:color w:val="000000"/>
                <w:szCs w:val="16"/>
              </w:rPr>
              <w:t>$85.62</w:t>
            </w:r>
          </w:p>
        </w:tc>
      </w:tr>
    </w:tbl>
    <w:p w14:paraId="17035253" w14:textId="2C764AC0" w:rsidR="00A67B0C" w:rsidRPr="00DF0C3D" w:rsidRDefault="00A67B0C" w:rsidP="00A67B0C">
      <w:pPr>
        <w:pStyle w:val="Heading3"/>
      </w:pPr>
      <w:r w:rsidRPr="00DF0C3D">
        <w:t>Increasing Price Limits to Address Immediate Cost Pressures</w:t>
      </w:r>
    </w:p>
    <w:p w14:paraId="7579E83B" w14:textId="1F5044E6" w:rsidR="00A67B0C" w:rsidRPr="00DF0C3D" w:rsidRDefault="00A67B0C" w:rsidP="00A67B0C">
      <w:r w:rsidRPr="00DF0C3D">
        <w:t xml:space="preserve">As discussed above, providers are also currently facing several cost pressures that are unaccounted for in the NDIS </w:t>
      </w:r>
      <w:r w:rsidR="00A51E46">
        <w:t>DSW</w:t>
      </w:r>
      <w:r w:rsidRPr="00DF0C3D">
        <w:t xml:space="preserve"> Cost Model.</w:t>
      </w:r>
    </w:p>
    <w:p w14:paraId="60CF1478" w14:textId="77777777" w:rsidR="00A67B0C" w:rsidRPr="00DF0C3D" w:rsidRDefault="00A67B0C" w:rsidP="00A67B0C">
      <w:pPr>
        <w:pStyle w:val="Heading4"/>
      </w:pPr>
      <w:r w:rsidRPr="00DF0C3D">
        <w:t xml:space="preserve">Quality and Safeguarding Costs </w:t>
      </w:r>
    </w:p>
    <w:p w14:paraId="0351354F" w14:textId="5781472A" w:rsidR="00A67B0C" w:rsidRPr="00DF0C3D" w:rsidRDefault="00A67B0C" w:rsidP="00A67B0C">
      <w:r w:rsidRPr="00DF0C3D">
        <w:t>It is estimated that the introduction of the NDIS Quality and Safeguards Commission, and the improved quality of support flowing from its measures, has increased costs unavoidably for providers by about 0.7% of direct worker costs. These costs are necessary to ensure that the supports received by participants are of high quality and safe. They include the costs of third</w:t>
      </w:r>
      <w:r w:rsidR="00A51E46">
        <w:t>-</w:t>
      </w:r>
      <w:r w:rsidRPr="00DF0C3D">
        <w:lastRenderedPageBreak/>
        <w:t xml:space="preserve">party auditing against practice standards, reporting and managing serious incidents, managing and resolving complaints including those made about the provider to the </w:t>
      </w:r>
      <w:r w:rsidR="002233F2">
        <w:t xml:space="preserve">NDIS </w:t>
      </w:r>
      <w:r w:rsidRPr="00DF0C3D">
        <w:t>Commission, and the provider’s internal assurance costs to maintain compliance with obligations. They also include the costs providers incur in adjusting and continuously improving their practice in line with the NDIS Practice Standards, and ensuring compliance with the Code of Conduct by the provider themselves and their workforce. Training, appropriate and adequate supervision, and record keeping are also all important to quality and safety. As are appropriate complaints handling and quality assurance processes.</w:t>
      </w:r>
    </w:p>
    <w:p w14:paraId="5D76D8E3" w14:textId="77777777" w:rsidR="00A67B0C" w:rsidRPr="00DF0C3D" w:rsidRDefault="00A67B0C" w:rsidP="00A67B0C">
      <w:pPr>
        <w:pStyle w:val="Heading4"/>
      </w:pPr>
      <w:r w:rsidRPr="00DF0C3D">
        <w:t>COVID</w:t>
      </w:r>
      <w:r w:rsidRPr="00DF0C3D">
        <w:noBreakHyphen/>
        <w:t>19 Costs</w:t>
      </w:r>
    </w:p>
    <w:p w14:paraId="336B575B" w14:textId="77777777" w:rsidR="00A67B0C" w:rsidRPr="00DF0C3D" w:rsidRDefault="00A67B0C" w:rsidP="00A67B0C">
      <w:r w:rsidRPr="00DF0C3D">
        <w:t>It is estimated that COVID</w:t>
      </w:r>
      <w:r w:rsidRPr="00DF0C3D">
        <w:noBreakHyphen/>
        <w:t>19 will continue to increase costs for providers in the medium to long term. Noting that one off interventions to prevent market failure may continue to be necessary, it is estimated that the base costs associated with COVID</w:t>
      </w:r>
      <w:r w:rsidRPr="00DF0C3D">
        <w:noBreakHyphen/>
        <w:t>19 (PPE, additional overtime or leave usage etc.) has increased costs unavoidably for providers by about 1.5% to 2.0% of direct worker costs.</w:t>
      </w:r>
    </w:p>
    <w:p w14:paraId="38031533" w14:textId="77777777" w:rsidR="00A67B0C" w:rsidRPr="00DF0C3D" w:rsidRDefault="00A67B0C" w:rsidP="00A67B0C">
      <w:pPr>
        <w:pStyle w:val="Heading4"/>
      </w:pPr>
      <w:r w:rsidRPr="00DF0C3D">
        <w:t>Changes to the SCHADS Industry Award</w:t>
      </w:r>
    </w:p>
    <w:p w14:paraId="695128E1" w14:textId="4AC35474" w:rsidR="00A67B0C" w:rsidRPr="00DF0C3D" w:rsidRDefault="00A67B0C" w:rsidP="00A67B0C">
      <w:r w:rsidRPr="00DF0C3D">
        <w:t>It is difficult to quantify the long</w:t>
      </w:r>
      <w:r w:rsidR="002233F2">
        <w:t>-</w:t>
      </w:r>
      <w:r w:rsidRPr="00DF0C3D">
        <w:t>term impact of these changes before providers respond to their implementation. However, the preliminary estimate is that the impact is not likely to be less than 1.5% to 2.0% of direct worker costs.</w:t>
      </w:r>
    </w:p>
    <w:p w14:paraId="699A3A65" w14:textId="77777777" w:rsidR="00A67B0C" w:rsidRPr="00DF0C3D" w:rsidRDefault="00A67B0C" w:rsidP="00A67B0C">
      <w:pPr>
        <w:pStyle w:val="Heading4"/>
      </w:pPr>
      <w:r w:rsidRPr="00DF0C3D">
        <w:t>Conclusion</w:t>
      </w:r>
    </w:p>
    <w:p w14:paraId="5CBF1BCB" w14:textId="77777777" w:rsidR="00A67B0C" w:rsidRPr="00084B61" w:rsidRDefault="00A67B0C" w:rsidP="00A67B0C">
      <w:r w:rsidRPr="00DF0C3D">
        <w:t>It is therefore recommended that the new NDIS Disability Support Worker Cost Model, which determines the price limits for assistance with activities of daily living and social, community and economic participation supports should be modified to address the cost pressures on providers arising from Quality and Safeguarding requirements, COVID</w:t>
      </w:r>
      <w:r w:rsidRPr="00DF0C3D">
        <w:noBreakHyphen/>
        <w:t xml:space="preserve">19 and the changes to the SCHADS </w:t>
      </w:r>
      <w:r w:rsidRPr="00084B61">
        <w:t>Industry Award that come into effect on 1 July 2022 and to better reflect the cost structures of efficient providers in the sector by increasing the operational overhead allowance for:</w:t>
      </w:r>
    </w:p>
    <w:p w14:paraId="2A9A1230" w14:textId="0CCDE12F" w:rsidR="00A67B0C" w:rsidRPr="00084B61" w:rsidRDefault="00084B61" w:rsidP="00A67B0C">
      <w:pPr>
        <w:pStyle w:val="DotPoint"/>
        <w:numPr>
          <w:ilvl w:val="0"/>
          <w:numId w:val="1"/>
        </w:numPr>
      </w:pPr>
      <w:r w:rsidRPr="00084B61">
        <w:t>Standard (Level 1) supports from 19.74% to 24.0</w:t>
      </w:r>
      <w:r w:rsidR="00A67B0C" w:rsidRPr="00084B61">
        <w:t xml:space="preserve">%, noting that this increases the average price limit for standard supports by 3.7%. </w:t>
      </w:r>
    </w:p>
    <w:p w14:paraId="73B8944D" w14:textId="7BF21B7A" w:rsidR="00A67B0C" w:rsidRPr="00084B61" w:rsidRDefault="00084B61" w:rsidP="00A67B0C">
      <w:pPr>
        <w:pStyle w:val="DotPoint"/>
        <w:numPr>
          <w:ilvl w:val="0"/>
          <w:numId w:val="1"/>
        </w:numPr>
      </w:pPr>
      <w:r w:rsidRPr="00084B61">
        <w:t>Level 2 Supports</w:t>
      </w:r>
      <w:r w:rsidR="00A67B0C" w:rsidRPr="00084B61">
        <w:t xml:space="preserve"> from 24.65% to 29.25%, noting that this increases the average price limit for </w:t>
      </w:r>
      <w:r w:rsidRPr="00084B61">
        <w:t>Level 2</w:t>
      </w:r>
      <w:r w:rsidR="00A67B0C" w:rsidRPr="00084B61">
        <w:t xml:space="preserve"> supports by 3.8%. </w:t>
      </w:r>
    </w:p>
    <w:p w14:paraId="07840218" w14:textId="482D3181" w:rsidR="00084B61" w:rsidRPr="00084B61" w:rsidRDefault="00084B61" w:rsidP="00084B61">
      <w:pPr>
        <w:pStyle w:val="DotPoint"/>
        <w:numPr>
          <w:ilvl w:val="0"/>
          <w:numId w:val="1"/>
        </w:numPr>
      </w:pPr>
      <w:r w:rsidRPr="00084B61">
        <w:t xml:space="preserve">Level 3 Supports from 26.14% to 30.75%, noting that this increases the average price limit for Level 3 supports by 3.8%. </w:t>
      </w:r>
    </w:p>
    <w:p w14:paraId="1014A8AA" w14:textId="22E23731" w:rsidR="00084B61" w:rsidRPr="00084B61" w:rsidRDefault="00084B61" w:rsidP="00084B61">
      <w:pPr>
        <w:pStyle w:val="DotPoint"/>
        <w:numPr>
          <w:ilvl w:val="0"/>
          <w:numId w:val="1"/>
        </w:numPr>
      </w:pPr>
      <w:r w:rsidRPr="00084B61">
        <w:t xml:space="preserve">Level 4 Supports from 37.54% to 42.75%, noting that this increases the average price limit for Level 4 supports by 3.8%. </w:t>
      </w:r>
    </w:p>
    <w:p w14:paraId="0B1E3826" w14:textId="77777777" w:rsidR="00A67B0C" w:rsidRPr="00DF0C3D" w:rsidRDefault="00A67B0C" w:rsidP="00A67B0C">
      <w:pPr>
        <w:pStyle w:val="DotPoint"/>
        <w:numPr>
          <w:ilvl w:val="0"/>
          <w:numId w:val="0"/>
        </w:numPr>
      </w:pPr>
      <w:r w:rsidRPr="00084B61">
        <w:t>It is possible that these changes will not address the issues faced by all providers, given the variability</w:t>
      </w:r>
      <w:r w:rsidRPr="00DF0C3D">
        <w:t xml:space="preserve"> of impact of the pandemic and the differing ability of providers to agilely respond to the changes in the SCHADS Industry Award. It is therefore also recommended that </w:t>
      </w:r>
      <w:r>
        <w:t>the NDIA</w:t>
      </w:r>
      <w:r w:rsidRPr="00DF0C3D">
        <w:t xml:space="preserve"> should continue to work with the sector to:</w:t>
      </w:r>
    </w:p>
    <w:p w14:paraId="215CCC1E" w14:textId="77777777" w:rsidR="00A67B0C" w:rsidRPr="00DF0C3D" w:rsidRDefault="00A67B0C" w:rsidP="00A67B0C">
      <w:pPr>
        <w:pStyle w:val="DotPoint"/>
        <w:numPr>
          <w:ilvl w:val="0"/>
          <w:numId w:val="1"/>
        </w:numPr>
      </w:pPr>
      <w:r w:rsidRPr="00DF0C3D">
        <w:t>Monitor the impact of the pandemic on provider costs with a view to making temporary regional adjustments to the pricing arrangements and price limits when necessary.</w:t>
      </w:r>
    </w:p>
    <w:p w14:paraId="000F6B3A" w14:textId="77777777" w:rsidR="00A67B0C" w:rsidRPr="00DF0C3D" w:rsidRDefault="00A67B0C" w:rsidP="00A67B0C">
      <w:pPr>
        <w:pStyle w:val="DotPoint"/>
        <w:numPr>
          <w:ilvl w:val="0"/>
          <w:numId w:val="1"/>
        </w:numPr>
      </w:pPr>
      <w:r w:rsidRPr="00DF0C3D">
        <w:lastRenderedPageBreak/>
        <w:t xml:space="preserve">Monitor the impact on provider costs of the changes in the employment conditions in the </w:t>
      </w:r>
      <w:r w:rsidRPr="008F291A">
        <w:rPr>
          <w:i/>
          <w:iCs/>
        </w:rPr>
        <w:t>Social, Community, Home Care and Disability Services Industry Award 2010</w:t>
      </w:r>
      <w:r w:rsidRPr="00DF0C3D">
        <w:t xml:space="preserve"> that come into effect on 1 July 2022 with a view to further addressing these costs if necessary.</w:t>
      </w:r>
    </w:p>
    <w:p w14:paraId="6A9138C1" w14:textId="77777777" w:rsidR="00A67B0C" w:rsidRPr="00DF0C3D" w:rsidRDefault="00A67B0C" w:rsidP="00A67B0C">
      <w:pPr>
        <w:pStyle w:val="Heading3"/>
      </w:pPr>
      <w:r w:rsidRPr="00DF0C3D">
        <w:t>Other issues</w:t>
      </w:r>
    </w:p>
    <w:p w14:paraId="603B3627" w14:textId="77777777" w:rsidR="00A67B0C" w:rsidRPr="00DF0C3D" w:rsidRDefault="00A67B0C" w:rsidP="00A67B0C">
      <w:pPr>
        <w:pStyle w:val="Heading4"/>
      </w:pPr>
      <w:r w:rsidRPr="00DF0C3D">
        <w:t>Quality and Safeguarding Costs</w:t>
      </w:r>
    </w:p>
    <w:p w14:paraId="5A996F2D" w14:textId="1CC61ADE" w:rsidR="00A67B0C" w:rsidRPr="00DF0C3D" w:rsidRDefault="00A67B0C" w:rsidP="00A67B0C">
      <w:r w:rsidRPr="00DF0C3D">
        <w:t xml:space="preserve">Providers made several suggestions that they argued would lower their quality and safeguarding costs, and in particular their incident management costs. These included investment by the Commission in new </w:t>
      </w:r>
      <w:r w:rsidR="00E577D2">
        <w:t>information technology (</w:t>
      </w:r>
      <w:r w:rsidRPr="00DF0C3D">
        <w:t>IT</w:t>
      </w:r>
      <w:r w:rsidR="00E577D2">
        <w:t>)</w:t>
      </w:r>
      <w:r w:rsidRPr="00DF0C3D">
        <w:t xml:space="preserve"> systems that were able to better interface with other systems and the development and applications of a triage and tiered approach to how it deals with reported incidents and alleged incidents. </w:t>
      </w:r>
    </w:p>
    <w:p w14:paraId="4B4AF899" w14:textId="367C52C1" w:rsidR="00A67B0C" w:rsidRPr="00DF0C3D" w:rsidRDefault="00A67B0C" w:rsidP="00A67B0C">
      <w:r w:rsidRPr="00DF0C3D">
        <w:t xml:space="preserve">Providers were also concerned that the </w:t>
      </w:r>
      <w:r w:rsidR="00741F27">
        <w:t xml:space="preserve">NDIS </w:t>
      </w:r>
      <w:r w:rsidRPr="00DF0C3D">
        <w:t xml:space="preserve">Commission has sometimes imposed new requirements that in some circumstances has required additional expertise within an organisation to fully implement. However, these changes have generally been made in response to matters that have been identified by the </w:t>
      </w:r>
      <w:r w:rsidR="00741F27">
        <w:t xml:space="preserve">NDIS </w:t>
      </w:r>
      <w:r w:rsidRPr="00DF0C3D">
        <w:t xml:space="preserve">Commission as having a direct impact on participant safety, such as the </w:t>
      </w:r>
      <w:r w:rsidR="00741F27">
        <w:t xml:space="preserve">COVID-19 </w:t>
      </w:r>
      <w:r w:rsidRPr="00DF0C3D">
        <w:t xml:space="preserve">pandemic, or the use of sole workers to support people in their own home, where additional direction to providers is required to minimise the potential for harm. Nevertheless, there could be value in ensuring that, where possible, a regulation impact assessment type process is undertaken jointly by </w:t>
      </w:r>
      <w:r>
        <w:t>the NDIA</w:t>
      </w:r>
      <w:r w:rsidRPr="00DF0C3D">
        <w:t xml:space="preserve"> and the </w:t>
      </w:r>
      <w:r w:rsidR="00EF45E8">
        <w:t xml:space="preserve">NDIS </w:t>
      </w:r>
      <w:r w:rsidRPr="00DF0C3D">
        <w:t xml:space="preserve">Commission before the implementation of any significant measures to ensure that impacts and amelioration strategies are identified to enable providers to effectively implement changes. </w:t>
      </w:r>
    </w:p>
    <w:p w14:paraId="162FEAF6" w14:textId="77777777" w:rsidR="00A67B0C" w:rsidRPr="00DF0C3D" w:rsidRDefault="00A67B0C" w:rsidP="00A67B0C">
      <w:r w:rsidRPr="00DF0C3D">
        <w:t xml:space="preserve">These matters are not within the Terms of Reference of Annual Pricing Review. They are commended to the relevant parts of </w:t>
      </w:r>
      <w:r>
        <w:t>the NDIA</w:t>
      </w:r>
      <w:r w:rsidRPr="00DF0C3D">
        <w:t xml:space="preserve"> and the NDIS Commission for consideration.</w:t>
      </w:r>
    </w:p>
    <w:p w14:paraId="4755AFFD" w14:textId="77777777" w:rsidR="00A67B0C" w:rsidRPr="00DF0C3D" w:rsidRDefault="00A67B0C" w:rsidP="00A67B0C">
      <w:pPr>
        <w:pStyle w:val="Heading4"/>
      </w:pPr>
      <w:r w:rsidRPr="00DF0C3D">
        <w:t>Payroll Tax</w:t>
      </w:r>
    </w:p>
    <w:p w14:paraId="3D4D67D5" w14:textId="77777777" w:rsidR="00A67B0C" w:rsidRPr="00DF0C3D" w:rsidRDefault="00A67B0C" w:rsidP="00A67B0C">
      <w:r w:rsidRPr="00DF0C3D">
        <w:t xml:space="preserve">Disability supports that are funded by the NDIS are delivered by for-profit and by not-for-profit providers. </w:t>
      </w:r>
      <w:r>
        <w:t>The NDIA</w:t>
      </w:r>
      <w:r w:rsidRPr="00DF0C3D">
        <w:t xml:space="preserve"> estimates that in 2020-21 for-profit providers delivered 43.0% ($10.0 billion) of the supports that were funded by the NDIS. Currently the price limits that apply to disability supports do not take into account the profit status of providers, even though a range of taxes (including payroll taxes and fringe benefit tax concessions) differentially impact for-profit and not-for-profit providers.</w:t>
      </w:r>
    </w:p>
    <w:p w14:paraId="5D9537EF" w14:textId="77777777" w:rsidR="00A67B0C" w:rsidRPr="00DF0C3D" w:rsidRDefault="00A67B0C" w:rsidP="00A67B0C">
      <w:r w:rsidRPr="00DF0C3D">
        <w:t>From an economic perspective, payroll taxes are equivalent in direct effect to income taxes on employees, insofar as they add to the total cost of employment. However, they are wage-inflationary in a marginally less-productive way because they do not increase income to workers at the marginal tax rate, as they are a tax on overall payroll, not individual income; and they are progressive in a different way from personal income tax: instead of increasing in incidence with individual capacity to contribute; they are a tax on scale across a business.</w:t>
      </w:r>
    </w:p>
    <w:p w14:paraId="408FB8B2" w14:textId="77777777" w:rsidR="00A67B0C" w:rsidRPr="00DF0C3D" w:rsidRDefault="00A67B0C" w:rsidP="00A67B0C">
      <w:r w:rsidRPr="00DF0C3D">
        <w:t>There are a number of consequences to this structure. The most important is the increase in the marginal excess burden of taxation (deadweight loss), which is the distortion to the allocation of capital caused by selective taxation. This has three consequences for for-profit disability service providers:</w:t>
      </w:r>
    </w:p>
    <w:p w14:paraId="64AD5B94" w14:textId="77777777" w:rsidR="00A67B0C" w:rsidRPr="00DF0C3D" w:rsidRDefault="00A67B0C" w:rsidP="00A67B0C">
      <w:pPr>
        <w:pStyle w:val="DotPoint"/>
        <w:numPr>
          <w:ilvl w:val="0"/>
          <w:numId w:val="1"/>
        </w:numPr>
      </w:pPr>
      <w:r w:rsidRPr="00DF0C3D">
        <w:t>It increases labour costs without any increase in benefits to the firm or its clients;</w:t>
      </w:r>
    </w:p>
    <w:p w14:paraId="699F3194" w14:textId="77777777" w:rsidR="00A67B0C" w:rsidRPr="00DF0C3D" w:rsidRDefault="00A67B0C" w:rsidP="00A67B0C">
      <w:pPr>
        <w:pStyle w:val="DotPoint"/>
        <w:numPr>
          <w:ilvl w:val="0"/>
          <w:numId w:val="1"/>
        </w:numPr>
      </w:pPr>
      <w:r w:rsidRPr="00DF0C3D">
        <w:lastRenderedPageBreak/>
        <w:t>It provides an incentive for commercial providers to reduce employment, either directly, or by replacing employees with technology solutions; and</w:t>
      </w:r>
    </w:p>
    <w:p w14:paraId="1B3DDB6D" w14:textId="77777777" w:rsidR="00A67B0C" w:rsidRPr="00DF0C3D" w:rsidRDefault="00A67B0C" w:rsidP="00A67B0C">
      <w:pPr>
        <w:pStyle w:val="DotPoint"/>
        <w:numPr>
          <w:ilvl w:val="0"/>
          <w:numId w:val="1"/>
        </w:numPr>
      </w:pPr>
      <w:r w:rsidRPr="00DF0C3D">
        <w:t>While the substitute of technology for labour is a long-term growth pathway, the deadweight loss of the tax means this will only occur inefficiently, because the labour/capital trade-off is incorrectly priced due to the incentive to reduce tax.</w:t>
      </w:r>
    </w:p>
    <w:p w14:paraId="2F17A437" w14:textId="4B573AF3" w:rsidR="00A67B0C" w:rsidRPr="00DF0C3D" w:rsidRDefault="00A67B0C" w:rsidP="00A67B0C">
      <w:r w:rsidRPr="00DF0C3D">
        <w:t xml:space="preserve">In summary, what this means is that for-profit and not-for-profit disability service operators operate at different productive horizons; and there is a particular inefficiency of the commercial operators’ horizon due to the tax. From </w:t>
      </w:r>
      <w:r>
        <w:t>the NDI</w:t>
      </w:r>
      <w:r w:rsidR="00CF76F0">
        <w:t>A</w:t>
      </w:r>
      <w:r w:rsidRPr="00DF0C3D">
        <w:t>’s perspective</w:t>
      </w:r>
      <w:r w:rsidR="00CF76F0">
        <w:t>,</w:t>
      </w:r>
      <w:r w:rsidRPr="00DF0C3D">
        <w:t xml:space="preserve"> this distortion may have broader, sector-wide impacts. However, it is not entirely clear how differential costs such as the payroll tax can be recognised in </w:t>
      </w:r>
      <w:r w:rsidR="00E54026">
        <w:t xml:space="preserve">NDIS </w:t>
      </w:r>
      <w:r w:rsidRPr="00DF0C3D">
        <w:t>pricing arrangements. This is also an issue that has implications across government. A further complexity to this issue is that different payroll tax arrangements apply in the different states and territories.</w:t>
      </w:r>
    </w:p>
    <w:p w14:paraId="390D86B2" w14:textId="77777777" w:rsidR="004D622A" w:rsidRPr="00DF0C3D" w:rsidRDefault="004D622A" w:rsidP="004D622A">
      <w:pPr>
        <w:pStyle w:val="Heading2"/>
      </w:pPr>
      <w:bookmarkStart w:id="159" w:name="_Toc102744306"/>
      <w:bookmarkStart w:id="160" w:name="_Toc106272572"/>
      <w:r w:rsidRPr="00DF0C3D">
        <w:t>Recommendations</w:t>
      </w:r>
      <w:bookmarkEnd w:id="159"/>
      <w:bookmarkEnd w:id="160"/>
    </w:p>
    <w:p w14:paraId="56F53AB9" w14:textId="77777777" w:rsidR="004D622A" w:rsidRPr="00DF0C3D" w:rsidRDefault="004D622A" w:rsidP="004D622A">
      <w:pPr>
        <w:pStyle w:val="RecHeading"/>
      </w:pPr>
      <w:r w:rsidRPr="00DF0C3D">
        <w:t>Recommendation 5</w:t>
      </w:r>
    </w:p>
    <w:p w14:paraId="7E0D0AF2" w14:textId="06C91049" w:rsidR="004D622A" w:rsidRPr="00DF0C3D" w:rsidRDefault="00133BF2" w:rsidP="007A3473">
      <w:pPr>
        <w:pStyle w:val="RecText"/>
      </w:pPr>
      <w:r>
        <w:t>The NDIA</w:t>
      </w:r>
      <w:r w:rsidR="004D622A" w:rsidRPr="00DF0C3D">
        <w:t xml:space="preserve"> should simplify and modify the NDIS Disability Support Worker Cost Model, which determines the price limits of assistance with activities of daily living and social, community and economic participation supports (and of some capacity building supports), to address the cost pressures on providers arising from Quality and Safeguarding requirements, ongoing COVID</w:t>
      </w:r>
      <w:r w:rsidR="004D622A" w:rsidRPr="00DF0C3D">
        <w:noBreakHyphen/>
        <w:t>19 management requirements, and the changes to the SCHADS Industry Award that come into effect on 1 July 2022 (including broken shift allowances and minimum engagement periods) and to better reflect the cost structures of efficient providers in the sector, and that as consequence</w:t>
      </w:r>
      <w:r w:rsidR="007A3473">
        <w:t xml:space="preserve"> t</w:t>
      </w:r>
      <w:r w:rsidR="004D622A" w:rsidRPr="00DF0C3D">
        <w:t>he average price limits for supports should increase in real terms by 3.7% on 1 July 2022</w:t>
      </w:r>
      <w:r w:rsidR="007A3473">
        <w:t>.</w:t>
      </w:r>
      <w:r w:rsidR="004D622A" w:rsidRPr="00DF0C3D">
        <w:t xml:space="preserve"> </w:t>
      </w:r>
    </w:p>
    <w:p w14:paraId="5569E6A4" w14:textId="77777777" w:rsidR="004D622A" w:rsidRPr="00DF0C3D" w:rsidRDefault="004D622A" w:rsidP="004D622A">
      <w:pPr>
        <w:pStyle w:val="RecHeading"/>
      </w:pPr>
      <w:r w:rsidRPr="00DF0C3D">
        <w:t>Recommendation 6</w:t>
      </w:r>
    </w:p>
    <w:p w14:paraId="5AC1FDD0" w14:textId="514694D0" w:rsidR="004D622A" w:rsidRPr="00DF0C3D" w:rsidRDefault="00133BF2" w:rsidP="004D622A">
      <w:pPr>
        <w:pStyle w:val="RecText"/>
      </w:pPr>
      <w:r>
        <w:t>The NDIA</w:t>
      </w:r>
      <w:r w:rsidR="004D622A" w:rsidRPr="00DF0C3D">
        <w:t xml:space="preserve"> should continue to work with the sector to monitor the impact of the pandemic on provider costs with a view to making temporary regional adjustments to the pricing arrangements and price limits when necessary.</w:t>
      </w:r>
    </w:p>
    <w:p w14:paraId="5F330567" w14:textId="77777777" w:rsidR="004D622A" w:rsidRPr="00DF0C3D" w:rsidRDefault="004D622A" w:rsidP="004D622A">
      <w:pPr>
        <w:pStyle w:val="RecHeading"/>
      </w:pPr>
      <w:r w:rsidRPr="00DF0C3D">
        <w:t>Recommendation 7</w:t>
      </w:r>
    </w:p>
    <w:p w14:paraId="7C6492EB" w14:textId="0F696443" w:rsidR="00084B61" w:rsidRPr="007663A8" w:rsidRDefault="00133BF2" w:rsidP="007663A8">
      <w:pPr>
        <w:pStyle w:val="RecText"/>
      </w:pPr>
      <w:r>
        <w:t>The NDIA</w:t>
      </w:r>
      <w:r w:rsidR="004D622A" w:rsidRPr="00DF0C3D">
        <w:t xml:space="preserve"> should continue to work with the sector to monitor the impact on provider costs of the changes in the employment conditions in the SCHADS Industry Award 2010 that come into effect on 1 July 2022 with a view to further addre</w:t>
      </w:r>
      <w:r w:rsidR="00A67B0C">
        <w:t>ssing these costs if necessary.</w:t>
      </w:r>
    </w:p>
    <w:p w14:paraId="783A762C" w14:textId="77777777" w:rsidR="007663A8" w:rsidRDefault="007663A8">
      <w:pPr>
        <w:rPr>
          <w:b/>
          <w:szCs w:val="22"/>
        </w:rPr>
      </w:pPr>
      <w:r>
        <w:br w:type="page"/>
      </w:r>
    </w:p>
    <w:p w14:paraId="4F1DC32E" w14:textId="54C081A5" w:rsidR="004D622A" w:rsidRPr="00DF0C3D" w:rsidRDefault="004D622A" w:rsidP="004D622A">
      <w:pPr>
        <w:pStyle w:val="Heading5"/>
        <w:sectPr w:rsidR="004D622A" w:rsidRPr="00DF0C3D" w:rsidSect="00543119">
          <w:endnotePr>
            <w:numFmt w:val="decimal"/>
            <w:numRestart w:val="eachSect"/>
          </w:endnotePr>
          <w:pgSz w:w="11907" w:h="16839" w:code="9"/>
          <w:pgMar w:top="1418" w:right="1418" w:bottom="1418" w:left="1418" w:header="709" w:footer="709" w:gutter="0"/>
          <w:cols w:space="708"/>
          <w:titlePg/>
          <w:docGrid w:linePitch="360"/>
        </w:sectPr>
      </w:pPr>
      <w:r w:rsidRPr="00DF0C3D">
        <w:lastRenderedPageBreak/>
        <w:t>Endnotes</w:t>
      </w:r>
    </w:p>
    <w:p w14:paraId="6339CE85" w14:textId="77777777" w:rsidR="00952462" w:rsidRPr="00DF0C3D" w:rsidRDefault="00952462" w:rsidP="00657BD3">
      <w:pPr>
        <w:pStyle w:val="Heading1"/>
      </w:pPr>
      <w:bookmarkStart w:id="161" w:name="_Toc106272573"/>
      <w:bookmarkEnd w:id="149"/>
      <w:bookmarkEnd w:id="150"/>
      <w:r w:rsidRPr="00DF0C3D">
        <w:lastRenderedPageBreak/>
        <w:t>General Pricing Arrangements</w:t>
      </w:r>
      <w:bookmarkEnd w:id="161"/>
    </w:p>
    <w:p w14:paraId="51E261DD" w14:textId="4F41413C" w:rsidR="00A26315" w:rsidRPr="00DF0C3D" w:rsidRDefault="00A26315" w:rsidP="00874436">
      <w:r w:rsidRPr="00DF0C3D">
        <w:t xml:space="preserve">This Chapter examines </w:t>
      </w:r>
      <w:r w:rsidR="00F47033" w:rsidRPr="00DF0C3D">
        <w:t xml:space="preserve">some of </w:t>
      </w:r>
      <w:r w:rsidRPr="00DF0C3D">
        <w:t>the pricing arrangements, other than price limits, that apply to the provision of supports in the National Disability Insurance Scheme (NDIS)</w:t>
      </w:r>
      <w:r w:rsidR="00874436" w:rsidRPr="00DF0C3D">
        <w:t>.</w:t>
      </w:r>
    </w:p>
    <w:p w14:paraId="5D87D7CB" w14:textId="39224D25" w:rsidR="00874436" w:rsidRPr="00DF0C3D" w:rsidRDefault="00874436" w:rsidP="00874436">
      <w:pPr>
        <w:pStyle w:val="DotPoint"/>
        <w:numPr>
          <w:ilvl w:val="0"/>
          <w:numId w:val="1"/>
        </w:numPr>
      </w:pPr>
      <w:r w:rsidRPr="00DF0C3D">
        <w:t xml:space="preserve">Section </w:t>
      </w:r>
      <w:r w:rsidR="004B13E9" w:rsidRPr="00DF0C3D">
        <w:t>4</w:t>
      </w:r>
      <w:r w:rsidRPr="00DF0C3D">
        <w:t xml:space="preserve">.1 </w:t>
      </w:r>
      <w:r w:rsidR="004B13E9" w:rsidRPr="00DF0C3D">
        <w:t xml:space="preserve">examines the </w:t>
      </w:r>
      <w:r w:rsidRPr="00DF0C3D">
        <w:t xml:space="preserve">pricing arrangements for </w:t>
      </w:r>
      <w:r w:rsidR="004B13E9" w:rsidRPr="00DF0C3D">
        <w:t>High Intensity</w:t>
      </w:r>
      <w:r w:rsidRPr="00DF0C3D">
        <w:t xml:space="preserve"> supports.</w:t>
      </w:r>
    </w:p>
    <w:p w14:paraId="3F6E6C33" w14:textId="3045F4F4" w:rsidR="00874436" w:rsidRPr="00DF0C3D" w:rsidRDefault="00874436" w:rsidP="00874436">
      <w:pPr>
        <w:pStyle w:val="DotPoint"/>
        <w:numPr>
          <w:ilvl w:val="0"/>
          <w:numId w:val="1"/>
        </w:numPr>
      </w:pPr>
      <w:r w:rsidRPr="00DF0C3D">
        <w:t xml:space="preserve">Section </w:t>
      </w:r>
      <w:r w:rsidR="004B13E9" w:rsidRPr="00DF0C3D">
        <w:t>4</w:t>
      </w:r>
      <w:r w:rsidRPr="00DF0C3D">
        <w:t xml:space="preserve">.2 </w:t>
      </w:r>
      <w:r w:rsidR="004B13E9" w:rsidRPr="00DF0C3D">
        <w:t>examines the pricing arrangements that apply to provider travel.</w:t>
      </w:r>
    </w:p>
    <w:p w14:paraId="0A39B81F" w14:textId="094C7F63" w:rsidR="00874436" w:rsidRPr="00DF0C3D" w:rsidRDefault="00874436" w:rsidP="00874436">
      <w:pPr>
        <w:pStyle w:val="DotPoint"/>
        <w:numPr>
          <w:ilvl w:val="0"/>
          <w:numId w:val="1"/>
        </w:numPr>
      </w:pPr>
      <w:r w:rsidRPr="00DF0C3D">
        <w:t>Section</w:t>
      </w:r>
      <w:r w:rsidR="0011490C" w:rsidRPr="00DF0C3D">
        <w:t xml:space="preserve"> 4</w:t>
      </w:r>
      <w:r w:rsidRPr="00DF0C3D">
        <w:t xml:space="preserve">.3 </w:t>
      </w:r>
      <w:r w:rsidR="0011490C" w:rsidRPr="00DF0C3D">
        <w:t>examines the pricing arrangements that apply to short notice cancellations</w:t>
      </w:r>
      <w:r w:rsidRPr="00DF0C3D">
        <w:t>.</w:t>
      </w:r>
    </w:p>
    <w:p w14:paraId="63593DB3" w14:textId="48A8B21B" w:rsidR="00874436" w:rsidRPr="00DF0C3D" w:rsidRDefault="00874436" w:rsidP="00874436">
      <w:pPr>
        <w:pStyle w:val="DotPoint"/>
        <w:numPr>
          <w:ilvl w:val="0"/>
          <w:numId w:val="1"/>
        </w:numPr>
      </w:pPr>
      <w:r w:rsidRPr="00DF0C3D">
        <w:t xml:space="preserve">Section </w:t>
      </w:r>
      <w:r w:rsidR="0011490C" w:rsidRPr="00DF0C3D">
        <w:t>4</w:t>
      </w:r>
      <w:r w:rsidRPr="00DF0C3D">
        <w:t xml:space="preserve">.4 </w:t>
      </w:r>
      <w:r w:rsidR="0011490C" w:rsidRPr="00DF0C3D">
        <w:t>examines the pricing arrangements that apply to public holidays.</w:t>
      </w:r>
      <w:r w:rsidRPr="00DF0C3D">
        <w:t xml:space="preserve"> </w:t>
      </w:r>
    </w:p>
    <w:p w14:paraId="0AC59918" w14:textId="49A19849" w:rsidR="0011490C" w:rsidRPr="00DF0C3D" w:rsidRDefault="0011490C" w:rsidP="00874436">
      <w:pPr>
        <w:pStyle w:val="DotPoint"/>
        <w:numPr>
          <w:ilvl w:val="0"/>
          <w:numId w:val="1"/>
        </w:numPr>
      </w:pPr>
      <w:r w:rsidRPr="00DF0C3D">
        <w:t>Section 4.5 examines the treatment of the Goods and Services Tax in the pricing arrangements</w:t>
      </w:r>
      <w:r w:rsidR="002F3F1C" w:rsidRPr="00DF0C3D">
        <w:t>.</w:t>
      </w:r>
    </w:p>
    <w:p w14:paraId="0A192CC5" w14:textId="5C25AD0E" w:rsidR="002F3F1C" w:rsidRPr="00DF0C3D" w:rsidRDefault="002F3F1C" w:rsidP="00874436">
      <w:pPr>
        <w:pStyle w:val="DotPoint"/>
        <w:numPr>
          <w:ilvl w:val="0"/>
          <w:numId w:val="1"/>
        </w:numPr>
      </w:pPr>
      <w:r w:rsidRPr="00DF0C3D">
        <w:t>Section 4.6 examines the indexation of longer plans.</w:t>
      </w:r>
    </w:p>
    <w:p w14:paraId="1E2FE993" w14:textId="32F77D4F" w:rsidR="002F3F1C" w:rsidRPr="00DF0C3D" w:rsidRDefault="002F3F1C" w:rsidP="00874436">
      <w:pPr>
        <w:pStyle w:val="DotPoint"/>
        <w:numPr>
          <w:ilvl w:val="0"/>
          <w:numId w:val="1"/>
        </w:numPr>
      </w:pPr>
      <w:r w:rsidRPr="00DF0C3D">
        <w:t xml:space="preserve">Section 4.7 examines whether there are any </w:t>
      </w:r>
      <w:r w:rsidR="00BF7639" w:rsidRPr="00DF0C3D">
        <w:t>barriers in the current pricing arrangements to the direct employment of workers by plan-managed participants.</w:t>
      </w:r>
    </w:p>
    <w:p w14:paraId="22775DA0" w14:textId="02F176FA" w:rsidR="003D704D" w:rsidRDefault="003D704D" w:rsidP="003D704D">
      <w:r w:rsidRPr="00DF0C3D">
        <w:t xml:space="preserve">The Review received 90 submissions from stakeholders on the pricing arrangements for core supports in response to the Consultation Paper (including Key Parameters of the Cost Model and Claiming Rules, but not including group core supports). Working group meetings addressing primarily core support issues (mainly </w:t>
      </w:r>
      <w:r w:rsidR="008B4E73">
        <w:t>NDIS Disability Support Worker (</w:t>
      </w:r>
      <w:r w:rsidRPr="00DF0C3D">
        <w:t>DSW</w:t>
      </w:r>
      <w:r w:rsidR="008B4E73">
        <w:t>)</w:t>
      </w:r>
      <w:r w:rsidRPr="00DF0C3D">
        <w:t xml:space="preserve"> Cost Model) were attended by 36 members from 28 organisations and met on three occasions. </w:t>
      </w:r>
    </w:p>
    <w:p w14:paraId="5B8F13FE" w14:textId="5B0315C7" w:rsidR="003D704D" w:rsidRPr="00DF0C3D" w:rsidRDefault="00084B61" w:rsidP="003D704D">
      <w:r>
        <w:t xml:space="preserve">The issues raised by stakeholders are discussed in the appropriate sections of this chapter. </w:t>
      </w:r>
      <w:r w:rsidR="003D704D" w:rsidRPr="00DF0C3D">
        <w:t xml:space="preserve">A detailed report of the consultations is provided in the </w:t>
      </w:r>
      <w:r w:rsidR="003D704D" w:rsidRPr="00DF0C3D">
        <w:rPr>
          <w:i/>
        </w:rPr>
        <w:t>2021-22 Annual Pricing Review Report on Consultations</w:t>
      </w:r>
      <w:r w:rsidR="003D704D" w:rsidRPr="00DF0C3D">
        <w:t xml:space="preserve">, particularly Sections 2.4 (Claiming Rules), 2.5 (Consideration by Participants) and 2.6 (Planning and Other Issues). </w:t>
      </w:r>
    </w:p>
    <w:p w14:paraId="436FE95A" w14:textId="77777777" w:rsidR="00874436" w:rsidRPr="00DF0C3D" w:rsidRDefault="00874436" w:rsidP="00874436">
      <w:pPr>
        <w:pStyle w:val="Heading2"/>
      </w:pPr>
      <w:bookmarkStart w:id="162" w:name="_Toc102744309"/>
      <w:bookmarkStart w:id="163" w:name="_Toc106272574"/>
      <w:r w:rsidRPr="00DF0C3D">
        <w:t>High Intensity Supports</w:t>
      </w:r>
      <w:bookmarkEnd w:id="162"/>
      <w:bookmarkEnd w:id="163"/>
    </w:p>
    <w:p w14:paraId="37580A85" w14:textId="77777777" w:rsidR="00874436" w:rsidRPr="00DF0C3D" w:rsidRDefault="00874436" w:rsidP="00874436">
      <w:pPr>
        <w:rPr>
          <w:rFonts w:cs="Arial"/>
        </w:rPr>
      </w:pPr>
      <w:r w:rsidRPr="00DF0C3D">
        <w:t>Currently, a</w:t>
      </w:r>
      <w:r w:rsidRPr="00DF0C3D">
        <w:rPr>
          <w:rFonts w:cs="Arial"/>
        </w:rPr>
        <w:t xml:space="preserve"> support is considered to be a </w:t>
      </w:r>
      <w:r w:rsidRPr="00DF0C3D">
        <w:rPr>
          <w:rFonts w:cs="Arial"/>
          <w:b/>
        </w:rPr>
        <w:t xml:space="preserve">High Intensity Support </w:t>
      </w:r>
      <w:r w:rsidRPr="00DF0C3D">
        <w:rPr>
          <w:rFonts w:cs="Arial"/>
        </w:rPr>
        <w:t>if the participant requires assistance from a support worker with additional qualifications and experience relevant to the participant’s complex needs. The high intensity price limits may be considered when:</w:t>
      </w:r>
    </w:p>
    <w:p w14:paraId="47986E93" w14:textId="77777777" w:rsidR="00874436" w:rsidRPr="00DF0C3D" w:rsidRDefault="00874436" w:rsidP="00874436">
      <w:pPr>
        <w:pStyle w:val="DotPoint"/>
        <w:numPr>
          <w:ilvl w:val="0"/>
          <w:numId w:val="1"/>
        </w:numPr>
      </w:pPr>
      <w:r w:rsidRPr="00DF0C3D">
        <w:t>Frequent (at least 1 instance per shift) assistance is required to manage challenging behaviours that require intensive positive behaviour support; and/or</w:t>
      </w:r>
    </w:p>
    <w:p w14:paraId="3DD6EA93" w14:textId="77777777" w:rsidR="00874436" w:rsidRPr="00DF0C3D" w:rsidRDefault="00874436" w:rsidP="00874436">
      <w:pPr>
        <w:pStyle w:val="DotPoint"/>
        <w:numPr>
          <w:ilvl w:val="0"/>
          <w:numId w:val="1"/>
        </w:numPr>
      </w:pPr>
      <w:r w:rsidRPr="00DF0C3D">
        <w:t>Continual active support is required due to high medical support needs (such as unstable seizure activity or respiratory support).</w:t>
      </w:r>
    </w:p>
    <w:p w14:paraId="78F1D5D3" w14:textId="213E6170" w:rsidR="00874436" w:rsidRPr="00DF0C3D" w:rsidRDefault="00874436" w:rsidP="00874436">
      <w:pPr>
        <w:rPr>
          <w:rFonts w:cs="Arial"/>
        </w:rPr>
      </w:pPr>
      <w:r w:rsidRPr="00DF0C3D">
        <w:rPr>
          <w:rFonts w:cs="Arial"/>
        </w:rPr>
        <w:t xml:space="preserve">Some high intensity supports have differential price limits that depend on the skills and experience of the </w:t>
      </w:r>
      <w:r w:rsidR="000C5649">
        <w:rPr>
          <w:rFonts w:cs="Arial"/>
        </w:rPr>
        <w:t>DSW</w:t>
      </w:r>
      <w:r w:rsidRPr="00DF0C3D">
        <w:rPr>
          <w:rFonts w:cs="Arial"/>
        </w:rPr>
        <w:t xml:space="preserve"> who delivers the support.</w:t>
      </w:r>
    </w:p>
    <w:p w14:paraId="70A50A58" w14:textId="77777777" w:rsidR="00874436" w:rsidRPr="00DF0C3D" w:rsidRDefault="00874436" w:rsidP="00874436">
      <w:pPr>
        <w:pStyle w:val="DotPoint"/>
        <w:numPr>
          <w:ilvl w:val="0"/>
          <w:numId w:val="1"/>
        </w:numPr>
      </w:pPr>
      <w:bookmarkStart w:id="164" w:name="_Toc41159093"/>
      <w:r w:rsidRPr="00DF0C3D">
        <w:rPr>
          <w:b/>
        </w:rPr>
        <w:t>Level 1 worker</w:t>
      </w:r>
      <w:bookmarkEnd w:id="164"/>
      <w:r w:rsidRPr="00DF0C3D">
        <w:t xml:space="preserve"> support items should be used if the worker who delivers the support is someone who has the skills and experience that would mean that they would be classified as a Social and Community Services Employee level 2 (below the maximum </w:t>
      </w:r>
      <w:r w:rsidRPr="00DF0C3D">
        <w:lastRenderedPageBreak/>
        <w:t xml:space="preserve">pay point) if they were employed under the </w:t>
      </w:r>
      <w:r w:rsidRPr="007A3473">
        <w:rPr>
          <w:i/>
          <w:iCs/>
        </w:rPr>
        <w:t>Social, Community, Home Care and Disability Services Industry Award 2010</w:t>
      </w:r>
      <w:r w:rsidRPr="00DF0C3D">
        <w:t xml:space="preserve"> (SCHADS Industry Award).</w:t>
      </w:r>
    </w:p>
    <w:p w14:paraId="068AB434" w14:textId="77777777" w:rsidR="00874436" w:rsidRPr="00DF0C3D" w:rsidRDefault="00874436" w:rsidP="00874436">
      <w:pPr>
        <w:pStyle w:val="DotPoint"/>
        <w:numPr>
          <w:ilvl w:val="0"/>
          <w:numId w:val="1"/>
        </w:numPr>
      </w:pPr>
      <w:bookmarkStart w:id="165" w:name="_Toc41159094"/>
      <w:r w:rsidRPr="00DF0C3D">
        <w:rPr>
          <w:b/>
        </w:rPr>
        <w:t>Level 2 worker</w:t>
      </w:r>
      <w:bookmarkEnd w:id="165"/>
      <w:r w:rsidRPr="00DF0C3D">
        <w:t xml:space="preserve"> support items should be used if the worker who delivers the support is someone who has the skills and experience that would mean that they would be classified as a Social and Community Services Employee level 2 (at the maximum pay point) or as a Social and Community Services Employee level 3 (at the minimum pay point) if they were employed under the SCHADS Industry Award.</w:t>
      </w:r>
    </w:p>
    <w:p w14:paraId="122FE777" w14:textId="77777777" w:rsidR="00874436" w:rsidRPr="00DF0C3D" w:rsidRDefault="00874436" w:rsidP="00874436">
      <w:pPr>
        <w:pStyle w:val="DotPoint"/>
        <w:numPr>
          <w:ilvl w:val="0"/>
          <w:numId w:val="1"/>
        </w:numPr>
      </w:pPr>
      <w:bookmarkStart w:id="166" w:name="_Toc41159095"/>
      <w:r w:rsidRPr="00DF0C3D">
        <w:rPr>
          <w:b/>
        </w:rPr>
        <w:t>Level 3 worker</w:t>
      </w:r>
      <w:bookmarkEnd w:id="166"/>
      <w:r w:rsidRPr="00DF0C3D">
        <w:t xml:space="preserve"> support items should be used if the worker who delivers the support is someone who has the skills and experience that would mean that they would be classified above a Social and Community Services Employee level 3 (at the minimum pay point) if they were employed under the SCHADS Industry Award.</w:t>
      </w:r>
    </w:p>
    <w:p w14:paraId="52CF7906" w14:textId="77777777" w:rsidR="00874436" w:rsidRPr="00DF0C3D" w:rsidRDefault="00874436" w:rsidP="00874436">
      <w:pPr>
        <w:rPr>
          <w:rFonts w:cs="Arial"/>
        </w:rPr>
      </w:pPr>
      <w:r w:rsidRPr="00DF0C3D">
        <w:rPr>
          <w:rFonts w:cs="Arial"/>
        </w:rPr>
        <w:t xml:space="preserve">In general, the Level 2 price limit applies to most high intensity supports. However, if the particular instance of support is delivered by a worker who does not have the skills and experience to deliver a high intensity support then the Level 1 price limit should be applied. If the particular instance of the support is delivered by a more highly skilled or experienced worker then the provider can consider applying the Level 3 price limit, with the participant’s prior agreement. </w:t>
      </w:r>
    </w:p>
    <w:p w14:paraId="75B56539" w14:textId="77777777" w:rsidR="00874436" w:rsidRPr="00DF0C3D" w:rsidRDefault="00874436" w:rsidP="00874436">
      <w:r w:rsidRPr="00DF0C3D">
        <w:t>Providers report that the pricing arrangements for high intensity supports are confusing for providers and participants and difficult to administer. This is for two main reasons:</w:t>
      </w:r>
    </w:p>
    <w:p w14:paraId="4AF92488" w14:textId="3781AF2F" w:rsidR="00874436" w:rsidRPr="00DF0C3D" w:rsidRDefault="00874436" w:rsidP="00874436">
      <w:pPr>
        <w:pStyle w:val="DotPoint"/>
        <w:numPr>
          <w:ilvl w:val="0"/>
          <w:numId w:val="1"/>
        </w:numPr>
      </w:pPr>
      <w:r w:rsidRPr="00DF0C3D">
        <w:t xml:space="preserve">The definition of high intensity used in the </w:t>
      </w:r>
      <w:r w:rsidR="000A7332" w:rsidRPr="000A7332">
        <w:rPr>
          <w:i/>
          <w:iCs/>
        </w:rPr>
        <w:t>NDIS</w:t>
      </w:r>
      <w:r w:rsidR="000A7332">
        <w:t xml:space="preserve"> </w:t>
      </w:r>
      <w:r w:rsidRPr="00DF0C3D">
        <w:rPr>
          <w:i/>
        </w:rPr>
        <w:t>Pricing Arrangements and Price Limits</w:t>
      </w:r>
      <w:r w:rsidRPr="00DF0C3D">
        <w:t xml:space="preserve"> does not align with the use of the term by the NDIS</w:t>
      </w:r>
      <w:r w:rsidR="002D314A">
        <w:t xml:space="preserve"> Quality and Safeguards</w:t>
      </w:r>
      <w:r w:rsidRPr="00DF0C3D">
        <w:t xml:space="preserve"> Commission</w:t>
      </w:r>
      <w:r w:rsidR="002D314A">
        <w:t xml:space="preserve"> (NDIS Commission)</w:t>
      </w:r>
      <w:r w:rsidRPr="00DF0C3D">
        <w:t>.</w:t>
      </w:r>
    </w:p>
    <w:p w14:paraId="52FB53BD" w14:textId="613BB318" w:rsidR="00874436" w:rsidRPr="00DF0C3D" w:rsidRDefault="00874436" w:rsidP="00874436">
      <w:pPr>
        <w:pStyle w:val="DotPoint"/>
        <w:numPr>
          <w:ilvl w:val="0"/>
          <w:numId w:val="1"/>
        </w:numPr>
      </w:pPr>
      <w:r w:rsidRPr="00DF0C3D">
        <w:t>The criteria that determine if a provider should bill for the support at Level</w:t>
      </w:r>
      <w:r w:rsidR="002D314A">
        <w:t xml:space="preserve"> </w:t>
      </w:r>
      <w:r w:rsidRPr="00DF0C3D">
        <w:t>1, Level 2 or Level 3 are difficult to understand and complex to audit.</w:t>
      </w:r>
    </w:p>
    <w:p w14:paraId="0EC86DCD" w14:textId="77777777" w:rsidR="00874436" w:rsidRPr="00DF0C3D" w:rsidRDefault="00874436" w:rsidP="006D4D75">
      <w:pPr>
        <w:pStyle w:val="Heading3"/>
      </w:pPr>
      <w:r w:rsidRPr="00DF0C3D">
        <w:t>Definitions</w:t>
      </w:r>
    </w:p>
    <w:p w14:paraId="3A2919C7" w14:textId="77777777" w:rsidR="00874436" w:rsidRPr="00DF0C3D" w:rsidRDefault="00874436" w:rsidP="00874436">
      <w:r w:rsidRPr="00DF0C3D">
        <w:t>The NDIS Commission uses the term “high intensity daily personal activity” to refer to:</w:t>
      </w:r>
    </w:p>
    <w:p w14:paraId="55CECBFF" w14:textId="77777777" w:rsidR="00874436" w:rsidRPr="00DF0C3D" w:rsidRDefault="00874436" w:rsidP="00874436">
      <w:pPr>
        <w:pStyle w:val="DotPoint"/>
        <w:numPr>
          <w:ilvl w:val="0"/>
          <w:numId w:val="1"/>
        </w:numPr>
      </w:pPr>
      <w:r w:rsidRPr="00DF0C3D">
        <w:t>Complex Bowel Care</w:t>
      </w:r>
    </w:p>
    <w:p w14:paraId="7974D445" w14:textId="77777777" w:rsidR="00874436" w:rsidRPr="00DF0C3D" w:rsidRDefault="00874436" w:rsidP="00874436">
      <w:pPr>
        <w:pStyle w:val="DotPoint"/>
        <w:numPr>
          <w:ilvl w:val="0"/>
          <w:numId w:val="1"/>
        </w:numPr>
      </w:pPr>
      <w:r w:rsidRPr="00DF0C3D">
        <w:t>Enteral Feeding and Management</w:t>
      </w:r>
    </w:p>
    <w:p w14:paraId="120044B8" w14:textId="77777777" w:rsidR="00874436" w:rsidRPr="00DF0C3D" w:rsidRDefault="00874436" w:rsidP="00874436">
      <w:pPr>
        <w:pStyle w:val="DotPoint"/>
        <w:numPr>
          <w:ilvl w:val="0"/>
          <w:numId w:val="1"/>
        </w:numPr>
      </w:pPr>
      <w:r w:rsidRPr="00DF0C3D">
        <w:t>Severe dysphagia management</w:t>
      </w:r>
    </w:p>
    <w:p w14:paraId="2F58FED1" w14:textId="77777777" w:rsidR="00874436" w:rsidRPr="00DF0C3D" w:rsidRDefault="00874436" w:rsidP="00874436">
      <w:pPr>
        <w:pStyle w:val="DotPoint"/>
        <w:numPr>
          <w:ilvl w:val="0"/>
          <w:numId w:val="1"/>
        </w:numPr>
      </w:pPr>
      <w:r w:rsidRPr="00DF0C3D">
        <w:t>Tracheostomy care</w:t>
      </w:r>
    </w:p>
    <w:p w14:paraId="043465B5" w14:textId="77777777" w:rsidR="00874436" w:rsidRPr="00DF0C3D" w:rsidRDefault="00874436" w:rsidP="00874436">
      <w:pPr>
        <w:pStyle w:val="DotPoint"/>
        <w:numPr>
          <w:ilvl w:val="0"/>
          <w:numId w:val="1"/>
        </w:numPr>
      </w:pPr>
      <w:r w:rsidRPr="00DF0C3D">
        <w:t>Urinary catheters</w:t>
      </w:r>
    </w:p>
    <w:p w14:paraId="692E72B2" w14:textId="77777777" w:rsidR="00874436" w:rsidRPr="00DF0C3D" w:rsidRDefault="00874436" w:rsidP="00874436">
      <w:pPr>
        <w:pStyle w:val="DotPoint"/>
        <w:numPr>
          <w:ilvl w:val="0"/>
          <w:numId w:val="1"/>
        </w:numPr>
      </w:pPr>
      <w:r w:rsidRPr="00DF0C3D">
        <w:t>Ventilation</w:t>
      </w:r>
    </w:p>
    <w:p w14:paraId="35F2FB5E" w14:textId="77777777" w:rsidR="00874436" w:rsidRPr="00DF0C3D" w:rsidRDefault="00874436" w:rsidP="00874436">
      <w:pPr>
        <w:pStyle w:val="DotPoint"/>
        <w:numPr>
          <w:ilvl w:val="0"/>
          <w:numId w:val="1"/>
        </w:numPr>
      </w:pPr>
      <w:r w:rsidRPr="00DF0C3D">
        <w:t>Subcutaneous injection</w:t>
      </w:r>
    </w:p>
    <w:p w14:paraId="45A223C8" w14:textId="77777777" w:rsidR="00874436" w:rsidRPr="00DF0C3D" w:rsidRDefault="00874436" w:rsidP="00874436">
      <w:pPr>
        <w:pStyle w:val="DotPoint"/>
        <w:numPr>
          <w:ilvl w:val="0"/>
          <w:numId w:val="1"/>
        </w:numPr>
      </w:pPr>
      <w:r w:rsidRPr="00DF0C3D">
        <w:t>Manage diabetes</w:t>
      </w:r>
    </w:p>
    <w:p w14:paraId="7843994D" w14:textId="77777777" w:rsidR="00874436" w:rsidRPr="00DF0C3D" w:rsidRDefault="00874436" w:rsidP="00874436">
      <w:pPr>
        <w:pStyle w:val="DotPoint"/>
        <w:numPr>
          <w:ilvl w:val="0"/>
          <w:numId w:val="1"/>
        </w:numPr>
      </w:pPr>
      <w:r w:rsidRPr="00DF0C3D">
        <w:t>High risk of seizure</w:t>
      </w:r>
    </w:p>
    <w:p w14:paraId="545D2385" w14:textId="77777777" w:rsidR="00874436" w:rsidRPr="00DF0C3D" w:rsidRDefault="00874436" w:rsidP="00874436">
      <w:pPr>
        <w:pStyle w:val="DotPoint"/>
        <w:numPr>
          <w:ilvl w:val="0"/>
          <w:numId w:val="1"/>
        </w:numPr>
      </w:pPr>
      <w:r w:rsidRPr="00DF0C3D">
        <w:t>Pressure care and wound management</w:t>
      </w:r>
    </w:p>
    <w:p w14:paraId="14288B99" w14:textId="77777777" w:rsidR="00874436" w:rsidRPr="00DF0C3D" w:rsidRDefault="00874436" w:rsidP="00874436">
      <w:pPr>
        <w:pStyle w:val="DotPoint"/>
        <w:numPr>
          <w:ilvl w:val="0"/>
          <w:numId w:val="1"/>
        </w:numPr>
      </w:pPr>
      <w:r w:rsidRPr="00DF0C3D">
        <w:t>Mealtime preparation and delivery</w:t>
      </w:r>
    </w:p>
    <w:p w14:paraId="72801DBB" w14:textId="77777777" w:rsidR="00874436" w:rsidRPr="00DF0C3D" w:rsidRDefault="00874436" w:rsidP="00874436">
      <w:pPr>
        <w:pStyle w:val="DotPoint"/>
        <w:numPr>
          <w:ilvl w:val="0"/>
          <w:numId w:val="1"/>
        </w:numPr>
      </w:pPr>
      <w:r w:rsidRPr="00DF0C3D">
        <w:t>Stoma care.</w:t>
      </w:r>
      <w:r w:rsidRPr="00DF0C3D">
        <w:rPr>
          <w:rStyle w:val="EndnoteReference"/>
        </w:rPr>
        <w:endnoteReference w:id="72"/>
      </w:r>
    </w:p>
    <w:p w14:paraId="38019522" w14:textId="2BE6718C" w:rsidR="00874436" w:rsidRPr="00DF0C3D" w:rsidRDefault="00874436" w:rsidP="00874436">
      <w:pPr>
        <w:pStyle w:val="DotPoint"/>
        <w:numPr>
          <w:ilvl w:val="0"/>
          <w:numId w:val="0"/>
        </w:numPr>
      </w:pPr>
      <w:r w:rsidRPr="00DF0C3D">
        <w:lastRenderedPageBreak/>
        <w:t xml:space="preserve">The </w:t>
      </w:r>
      <w:r w:rsidR="008C0D1B" w:rsidRPr="008C0D1B">
        <w:rPr>
          <w:i/>
          <w:iCs/>
        </w:rPr>
        <w:t>NDIS</w:t>
      </w:r>
      <w:r w:rsidR="008C0D1B">
        <w:t xml:space="preserve"> </w:t>
      </w:r>
      <w:r w:rsidRPr="00DF0C3D">
        <w:rPr>
          <w:i/>
        </w:rPr>
        <w:t>Pricing Arrangements and Price Limits</w:t>
      </w:r>
      <w:r w:rsidRPr="00DF0C3D">
        <w:t>, on the other hand, says the high intensity price limits can be used (if they are available) whenever:</w:t>
      </w:r>
    </w:p>
    <w:p w14:paraId="2FC2F91E" w14:textId="77777777" w:rsidR="00874436" w:rsidRPr="00DF0C3D" w:rsidRDefault="00874436" w:rsidP="00874436">
      <w:pPr>
        <w:pStyle w:val="DotPoint"/>
        <w:numPr>
          <w:ilvl w:val="0"/>
          <w:numId w:val="1"/>
        </w:numPr>
      </w:pPr>
      <w:r w:rsidRPr="00DF0C3D">
        <w:t>Frequent (at least 1 instance per shift) assistance is required to manage challenging behaviours that require intensive positive behaviour support; and/or</w:t>
      </w:r>
    </w:p>
    <w:p w14:paraId="65DBBD7A" w14:textId="77777777" w:rsidR="00874436" w:rsidRPr="00DF0C3D" w:rsidRDefault="00874436" w:rsidP="00874436">
      <w:pPr>
        <w:pStyle w:val="DotPoint"/>
        <w:numPr>
          <w:ilvl w:val="0"/>
          <w:numId w:val="1"/>
        </w:numPr>
      </w:pPr>
      <w:r w:rsidRPr="00DF0C3D">
        <w:t>Continual active support is required due to high medical support needs (such as unstable seizure activity or respiratory support).</w:t>
      </w:r>
    </w:p>
    <w:p w14:paraId="3A00D965" w14:textId="77777777" w:rsidR="00874436" w:rsidRPr="00DF0C3D" w:rsidRDefault="00874436" w:rsidP="00874436">
      <w:pPr>
        <w:pStyle w:val="DotPoint"/>
        <w:numPr>
          <w:ilvl w:val="0"/>
          <w:numId w:val="0"/>
        </w:numPr>
      </w:pPr>
      <w:r w:rsidRPr="00DF0C3D">
        <w:t xml:space="preserve">The second dot point is intended to refer to high intensity daily personal activities as defined by the NDIS Commission. </w:t>
      </w:r>
    </w:p>
    <w:p w14:paraId="4DA0DCFE" w14:textId="4A966FCE" w:rsidR="00874436" w:rsidRPr="00DF0C3D" w:rsidRDefault="00874436" w:rsidP="00874436">
      <w:pPr>
        <w:pStyle w:val="DotPoint"/>
        <w:numPr>
          <w:ilvl w:val="0"/>
          <w:numId w:val="0"/>
        </w:numPr>
        <w:rPr>
          <w:i/>
        </w:rPr>
      </w:pPr>
      <w:r w:rsidRPr="00DF0C3D">
        <w:t xml:space="preserve">To address the definitional confusion that arises from the dual use of the term “high intensity”, it is proposed that </w:t>
      </w:r>
      <w:r w:rsidR="00133BF2">
        <w:t>the NDIA</w:t>
      </w:r>
      <w:r w:rsidRPr="00DF0C3D">
        <w:t xml:space="preserve"> adopt the following terminology in describing assistance with activities of daily living and community participation supports in the </w:t>
      </w:r>
      <w:r w:rsidR="008C0D1B" w:rsidRPr="008C0D1B">
        <w:rPr>
          <w:i/>
          <w:iCs/>
        </w:rPr>
        <w:t>NDIS</w:t>
      </w:r>
      <w:r w:rsidR="008C0D1B">
        <w:t xml:space="preserve"> </w:t>
      </w:r>
      <w:r w:rsidRPr="00DF0C3D">
        <w:rPr>
          <w:i/>
        </w:rPr>
        <w:t>Pricing Arrangements and Price Limits:</w:t>
      </w:r>
    </w:p>
    <w:p w14:paraId="2F4AEC4B" w14:textId="77777777" w:rsidR="00874436" w:rsidRPr="00DF0C3D" w:rsidRDefault="00874436" w:rsidP="00874436">
      <w:pPr>
        <w:pStyle w:val="Quote"/>
        <w:spacing w:after="100"/>
      </w:pPr>
      <w:r w:rsidRPr="00DF0C3D">
        <w:t>A High Intensity support is a support provided to a person:</w:t>
      </w:r>
    </w:p>
    <w:p w14:paraId="6857C1ED" w14:textId="77777777" w:rsidR="00874436" w:rsidRPr="00DF0C3D" w:rsidRDefault="00874436" w:rsidP="00A924A5">
      <w:pPr>
        <w:pStyle w:val="Quote"/>
        <w:numPr>
          <w:ilvl w:val="0"/>
          <w:numId w:val="22"/>
        </w:numPr>
        <w:spacing w:before="100" w:after="100"/>
        <w:ind w:left="1281" w:hanging="357"/>
      </w:pPr>
      <w:r w:rsidRPr="00DF0C3D">
        <w:t>For whom frequent (at least 1 instance per shift) assistance is required to manage challenging behaviours that require intensive positive behaviour support; and/or</w:t>
      </w:r>
    </w:p>
    <w:p w14:paraId="09B78249" w14:textId="77777777" w:rsidR="00874436" w:rsidRPr="00DF0C3D" w:rsidRDefault="00874436" w:rsidP="00A924A5">
      <w:pPr>
        <w:pStyle w:val="Quote"/>
        <w:numPr>
          <w:ilvl w:val="0"/>
          <w:numId w:val="22"/>
        </w:numPr>
        <w:spacing w:before="100"/>
        <w:ind w:left="1281" w:hanging="357"/>
      </w:pPr>
      <w:r w:rsidRPr="00DF0C3D">
        <w:t>Who has support needs that require the skills described by the NDIS Commission as High Intensity Daily Personal Activities.</w:t>
      </w:r>
    </w:p>
    <w:p w14:paraId="600DCE2F" w14:textId="77777777" w:rsidR="00874436" w:rsidRPr="00DF0C3D" w:rsidRDefault="00874436" w:rsidP="00874436">
      <w:pPr>
        <w:pStyle w:val="DotPoint"/>
        <w:numPr>
          <w:ilvl w:val="0"/>
          <w:numId w:val="0"/>
        </w:numPr>
      </w:pPr>
      <w:r w:rsidRPr="00DF0C3D">
        <w:t>Note, under this definition (as currently) all assistance with activities of daily living and community participation supports provided to a person who meets either of these criteria is considered to be a high intensity support, not just those supports that specifically address the challenging behaviours of the participant, or that require the skills described by the NDIS Commission as High Intensity Daily Personal Activities. It would not be efficient, or good practice, for separate workers to be engaged to carry out the High Intensity Daily Personal Activities and the other Daily Personal Activities for the same participant at the same time.</w:t>
      </w:r>
    </w:p>
    <w:p w14:paraId="0CABCC9A" w14:textId="77777777" w:rsidR="00874436" w:rsidRPr="00DF0C3D" w:rsidRDefault="00874436" w:rsidP="006D4D75">
      <w:pPr>
        <w:pStyle w:val="Heading3"/>
      </w:pPr>
      <w:r w:rsidRPr="00DF0C3D">
        <w:t>Price Limits</w:t>
      </w:r>
    </w:p>
    <w:p w14:paraId="35D4D629" w14:textId="77777777" w:rsidR="00874436" w:rsidRPr="00DF0C3D" w:rsidRDefault="00874436" w:rsidP="00874436">
      <w:pPr>
        <w:pStyle w:val="DotPoint"/>
        <w:numPr>
          <w:ilvl w:val="0"/>
          <w:numId w:val="0"/>
        </w:numPr>
      </w:pPr>
      <w:r w:rsidRPr="00DF0C3D">
        <w:t>Submissions from providers have made clear that the current definitions of Level 1, Level 2 and Level 3 supports are too closely aligned to the SCHADS Industry Award and restrict flexibility. They are also complex to administer as a simple change of worker due to sick leave, for example, can require a renegotiation of price with the participant even though the support has essentially not changed. In any case, providers argue that the difference in price limit between the three levels of supports is not sufficient to justify the system costs that are required to track workers and participants – the standard price limit for Level 1 supports is only 7.5% less than the standard price limit for Level 2 supports and the standard price limit for Level 3 supports is only 5.3% higher than the standard price limit for Level 2 supports.</w:t>
      </w:r>
    </w:p>
    <w:p w14:paraId="4128AECC" w14:textId="366ACA15" w:rsidR="00874436" w:rsidRPr="00DF0C3D" w:rsidRDefault="00874436" w:rsidP="00874436">
      <w:r w:rsidRPr="00DF0C3D">
        <w:t xml:space="preserve">Note, </w:t>
      </w:r>
      <w:r w:rsidRPr="00DF0C3D">
        <w:rPr>
          <w:rFonts w:cs="Arial"/>
        </w:rPr>
        <w:t>in 2020-21</w:t>
      </w:r>
      <w:r w:rsidR="00662280">
        <w:rPr>
          <w:rFonts w:cs="Arial"/>
        </w:rPr>
        <w:t>,</w:t>
      </w:r>
      <w:r w:rsidRPr="00DF0C3D">
        <w:rPr>
          <w:rFonts w:cs="Arial"/>
        </w:rPr>
        <w:t xml:space="preserve"> </w:t>
      </w:r>
      <w:r w:rsidRPr="00DF0C3D">
        <w:t>33.1% of high intensity supports were claimed as Level 1 supports; 47.5% of high intensity supports were claimed as Level 2 supports; and 19.4% of high intensity supports were claimed as Level 3 supports.</w:t>
      </w:r>
    </w:p>
    <w:p w14:paraId="50C6A206" w14:textId="4C5CB798" w:rsidR="00874436" w:rsidRPr="00DF0C3D" w:rsidRDefault="00874436" w:rsidP="00874436">
      <w:pPr>
        <w:pStyle w:val="DotPoint"/>
        <w:numPr>
          <w:ilvl w:val="0"/>
          <w:numId w:val="0"/>
        </w:numPr>
      </w:pPr>
      <w:r w:rsidRPr="00DF0C3D">
        <w:t xml:space="preserve">It should also be noted that prior to 2019, </w:t>
      </w:r>
      <w:r w:rsidR="00133BF2">
        <w:t>the NDIS</w:t>
      </w:r>
      <w:r w:rsidRPr="00DF0C3D">
        <w:t xml:space="preserve"> had only one price limit for High Intensity supports (equivalent to the current Level 2) and the use of supports with that price limit was conditional solely on the needs of the participant rather than the skills and experience of the worker delivering the support. Providers have indicated that this arrangement was far simpler to implement and easier for participants to understand.</w:t>
      </w:r>
    </w:p>
    <w:p w14:paraId="6F4298D1" w14:textId="4DD3BCC4" w:rsidR="00874436" w:rsidRPr="00DF0C3D" w:rsidRDefault="00874436" w:rsidP="00874436">
      <w:r w:rsidRPr="00DF0C3D">
        <w:lastRenderedPageBreak/>
        <w:t xml:space="preserve">It is therefore recommended that </w:t>
      </w:r>
      <w:r w:rsidR="00133BF2">
        <w:t>the NDIA</w:t>
      </w:r>
      <w:r w:rsidR="00FB6E04" w:rsidRPr="00DF0C3D">
        <w:t xml:space="preserve"> should simplify the current </w:t>
      </w:r>
      <w:r w:rsidRPr="00DF0C3D">
        <w:t>complex pricing arrangements for High Intensity supports by:</w:t>
      </w:r>
    </w:p>
    <w:p w14:paraId="68ED858E" w14:textId="77777777" w:rsidR="00874436" w:rsidRPr="00DF0C3D" w:rsidRDefault="00874436" w:rsidP="00874436">
      <w:pPr>
        <w:pStyle w:val="DotPoint"/>
        <w:numPr>
          <w:ilvl w:val="0"/>
          <w:numId w:val="1"/>
        </w:numPr>
      </w:pPr>
      <w:r w:rsidRPr="00DF0C3D">
        <w:t xml:space="preserve">Amending the </w:t>
      </w:r>
      <w:r w:rsidRPr="00DF0C3D">
        <w:rPr>
          <w:i/>
        </w:rPr>
        <w:t>NDIS Pricing Arrangements and Price Limits</w:t>
      </w:r>
      <w:r w:rsidRPr="00DF0C3D">
        <w:t xml:space="preserve"> to clarify that a High Intensity support is a support provided to a person:</w:t>
      </w:r>
    </w:p>
    <w:p w14:paraId="7B298DB2" w14:textId="77777777" w:rsidR="00874436" w:rsidRPr="00DF0C3D" w:rsidRDefault="00874436" w:rsidP="00874436">
      <w:pPr>
        <w:pStyle w:val="DotPoint"/>
        <w:numPr>
          <w:ilvl w:val="1"/>
          <w:numId w:val="1"/>
        </w:numPr>
      </w:pPr>
      <w:r w:rsidRPr="00DF0C3D">
        <w:t>For whom frequent (at least 1 instance per shift) assistance is required to manage challenging behaviours that require intensive positive behaviour support; and/or</w:t>
      </w:r>
    </w:p>
    <w:p w14:paraId="042DE233" w14:textId="77777777" w:rsidR="00874436" w:rsidRPr="00DF0C3D" w:rsidRDefault="00874436" w:rsidP="00874436">
      <w:pPr>
        <w:pStyle w:val="DotPoint"/>
        <w:numPr>
          <w:ilvl w:val="1"/>
          <w:numId w:val="1"/>
        </w:numPr>
      </w:pPr>
      <w:r w:rsidRPr="00DF0C3D">
        <w:t>Who has support needs that require the skills described by the NDIS Commission has High Intensity Daily Personal Activities”</w:t>
      </w:r>
    </w:p>
    <w:p w14:paraId="6F4B6DCE" w14:textId="77777777" w:rsidR="00874436" w:rsidRPr="00DF0C3D" w:rsidRDefault="00874436" w:rsidP="00874436">
      <w:pPr>
        <w:pStyle w:val="DotPoint"/>
        <w:numPr>
          <w:ilvl w:val="0"/>
          <w:numId w:val="1"/>
        </w:numPr>
      </w:pPr>
      <w:r w:rsidRPr="00DF0C3D">
        <w:t>Returning to a single price limit for high intensity supports (varying by time of day and day of week) set at the middle price limit in the current complex and difficult to interpret and administer three price limit arrangement.</w:t>
      </w:r>
    </w:p>
    <w:p w14:paraId="3BC06947" w14:textId="77777777" w:rsidR="00874436" w:rsidRPr="00DF0C3D" w:rsidRDefault="00874436" w:rsidP="00874436">
      <w:pPr>
        <w:pStyle w:val="Heading2"/>
      </w:pPr>
      <w:bookmarkStart w:id="167" w:name="_Toc102744310"/>
      <w:bookmarkStart w:id="168" w:name="_Toc106272575"/>
      <w:r w:rsidRPr="00DF0C3D">
        <w:t>Provider Travel</w:t>
      </w:r>
      <w:bookmarkEnd w:id="167"/>
      <w:bookmarkEnd w:id="168"/>
    </w:p>
    <w:p w14:paraId="026BA345" w14:textId="77777777" w:rsidR="00874436" w:rsidRPr="00DF0C3D" w:rsidRDefault="00874436" w:rsidP="00874436">
      <w:r w:rsidRPr="00DF0C3D">
        <w:t xml:space="preserve">Stakeholders discussed concerns about the claiming rules for provider travel, and explained that it was difficult for them to recover costs and also to convince participants to allow them to do so from plan funding. The current arrangements were also difficult to apply in relation to administrative on non-billable travel, and instances where travel costs needed to be apportioned between participants, or covered travel one way rather than return. </w:t>
      </w:r>
    </w:p>
    <w:p w14:paraId="76635159" w14:textId="171153FE" w:rsidR="00874436" w:rsidRPr="00DF0C3D" w:rsidRDefault="00874436" w:rsidP="00874436">
      <w:r w:rsidRPr="00DF0C3D">
        <w:rPr>
          <w:rFonts w:asciiTheme="minorHAnsi" w:hAnsiTheme="minorHAnsi" w:cstheme="minorHAnsi"/>
        </w:rPr>
        <w:t xml:space="preserve">A number of submissions also argued against the maximum provider travel time limit, suggesting that these limits are insufficient, inflexible and create unintended consequences. For example, </w:t>
      </w:r>
      <w:r w:rsidRPr="00DF0C3D">
        <w:t xml:space="preserve">providers need to absorb travel costs where a worker needs a minimum of an hour to travel between locations, but may only be </w:t>
      </w:r>
      <w:r w:rsidR="00EB6EB1">
        <w:t xml:space="preserve">claim </w:t>
      </w:r>
      <w:r w:rsidRPr="00DF0C3D">
        <w:t>for fifteen minutes.</w:t>
      </w:r>
    </w:p>
    <w:p w14:paraId="5F93A2EE" w14:textId="4D453865" w:rsidR="00874436" w:rsidRPr="00DF0C3D" w:rsidRDefault="00874436" w:rsidP="00874436">
      <w:pPr>
        <w:rPr>
          <w:rFonts w:cs="Arial"/>
        </w:rPr>
      </w:pPr>
      <w:r w:rsidRPr="00DF0C3D">
        <w:t xml:space="preserve">Currently, a </w:t>
      </w:r>
      <w:r w:rsidRPr="00DF0C3D">
        <w:rPr>
          <w:rFonts w:cs="Arial"/>
        </w:rPr>
        <w:t>provider can only claim from a participant’s plan for travel costs in respect of the delivery of a support item if all of the following conditions are met:</w:t>
      </w:r>
    </w:p>
    <w:p w14:paraId="3DDE7202" w14:textId="77777777" w:rsidR="00874436" w:rsidRPr="00DF0C3D" w:rsidRDefault="00874436" w:rsidP="00A924A5">
      <w:pPr>
        <w:pStyle w:val="DotPoint"/>
        <w:numPr>
          <w:ilvl w:val="0"/>
          <w:numId w:val="21"/>
        </w:numPr>
        <w:rPr>
          <w:rFonts w:cs="Arial"/>
        </w:rPr>
      </w:pPr>
      <w:r w:rsidRPr="00DF0C3D">
        <w:rPr>
          <w:rFonts w:cs="Arial"/>
        </w:rPr>
        <w:t xml:space="preserve">The </w:t>
      </w:r>
      <w:r w:rsidRPr="00DF0C3D">
        <w:rPr>
          <w:rFonts w:cs="Arial"/>
          <w:i/>
        </w:rPr>
        <w:t>NDIS Pricing Arrangements and Price Limits</w:t>
      </w:r>
      <w:r w:rsidRPr="00DF0C3D">
        <w:rPr>
          <w:rFonts w:cs="Arial"/>
        </w:rPr>
        <w:t xml:space="preserve"> indicates that providers can claim for Provider Travel in respect of that support item; and</w:t>
      </w:r>
    </w:p>
    <w:p w14:paraId="19C87FA2" w14:textId="77777777" w:rsidR="00874436" w:rsidRPr="00DF0C3D" w:rsidRDefault="00874436" w:rsidP="00A924A5">
      <w:pPr>
        <w:pStyle w:val="DotPoint"/>
        <w:numPr>
          <w:ilvl w:val="0"/>
          <w:numId w:val="21"/>
        </w:numPr>
        <w:rPr>
          <w:rFonts w:cs="Arial"/>
        </w:rPr>
      </w:pPr>
      <w:r w:rsidRPr="00DF0C3D">
        <w:rPr>
          <w:rFonts w:cs="Arial"/>
        </w:rPr>
        <w:t xml:space="preserve">The proposed charges for the activities comply with the </w:t>
      </w:r>
      <w:r w:rsidRPr="00DF0C3D">
        <w:rPr>
          <w:rFonts w:cs="Arial"/>
          <w:i/>
        </w:rPr>
        <w:t>NDIS Pricing Arrangements and Price Limits</w:t>
      </w:r>
      <w:r w:rsidRPr="00DF0C3D">
        <w:rPr>
          <w:rFonts w:cs="Arial"/>
        </w:rPr>
        <w:t>, and</w:t>
      </w:r>
    </w:p>
    <w:p w14:paraId="3BD53993" w14:textId="77777777" w:rsidR="00874436" w:rsidRPr="00DF0C3D" w:rsidRDefault="00874436" w:rsidP="00A924A5">
      <w:pPr>
        <w:pStyle w:val="DotPoint"/>
        <w:numPr>
          <w:ilvl w:val="0"/>
          <w:numId w:val="21"/>
        </w:numPr>
        <w:rPr>
          <w:rFonts w:cs="Arial"/>
        </w:rPr>
      </w:pPr>
      <w:r w:rsidRPr="00DF0C3D">
        <w:rPr>
          <w:rFonts w:cs="Arial"/>
        </w:rPr>
        <w:t>The activities are part of delivering a specific disability support item to that participant; and</w:t>
      </w:r>
    </w:p>
    <w:p w14:paraId="7E0EA06E" w14:textId="77777777" w:rsidR="00874436" w:rsidRPr="00DF0C3D" w:rsidRDefault="00874436" w:rsidP="00A924A5">
      <w:pPr>
        <w:pStyle w:val="DotPoint"/>
        <w:numPr>
          <w:ilvl w:val="0"/>
          <w:numId w:val="21"/>
        </w:numPr>
        <w:rPr>
          <w:rFonts w:cs="Arial"/>
        </w:rPr>
      </w:pPr>
      <w:r w:rsidRPr="00DF0C3D">
        <w:rPr>
          <w:rFonts w:cs="Arial"/>
        </w:rPr>
        <w:t>The support is delivered directly (face-to-face) to the participant; and</w:t>
      </w:r>
    </w:p>
    <w:p w14:paraId="122D889C" w14:textId="77777777" w:rsidR="00874436" w:rsidRPr="00DF0C3D" w:rsidRDefault="00874436" w:rsidP="00A924A5">
      <w:pPr>
        <w:pStyle w:val="DotPoint"/>
        <w:numPr>
          <w:ilvl w:val="0"/>
          <w:numId w:val="21"/>
        </w:numPr>
        <w:rPr>
          <w:rFonts w:cs="Arial"/>
        </w:rPr>
      </w:pPr>
      <w:r w:rsidRPr="00DF0C3D">
        <w:rPr>
          <w:rFonts w:cs="Arial"/>
        </w:rPr>
        <w:t>The provider explains the activities to the participant, including why they represent the best use of the participant’s funds (that is, the provider explains the value of these activities to the participant); and</w:t>
      </w:r>
    </w:p>
    <w:p w14:paraId="77DE8AD5" w14:textId="77777777" w:rsidR="00874436" w:rsidRPr="00DF0C3D" w:rsidRDefault="00874436" w:rsidP="00A924A5">
      <w:pPr>
        <w:pStyle w:val="DotPoint"/>
        <w:numPr>
          <w:ilvl w:val="0"/>
          <w:numId w:val="21"/>
        </w:numPr>
        <w:rPr>
          <w:rFonts w:cs="Arial"/>
        </w:rPr>
      </w:pPr>
      <w:r w:rsidRPr="00DF0C3D">
        <w:rPr>
          <w:rFonts w:cs="Arial"/>
        </w:rPr>
        <w:t>The provider has the agreement of the participant in advance (that is, the Agreement between the participant and provider should specify the travel costs that can be claimed); and</w:t>
      </w:r>
    </w:p>
    <w:p w14:paraId="2F80F621" w14:textId="77777777" w:rsidR="00874436" w:rsidRPr="00DF0C3D" w:rsidRDefault="00874436" w:rsidP="00A924A5">
      <w:pPr>
        <w:pStyle w:val="DotPoint"/>
        <w:numPr>
          <w:ilvl w:val="0"/>
          <w:numId w:val="21"/>
        </w:numPr>
        <w:rPr>
          <w:rFonts w:cs="Arial"/>
        </w:rPr>
      </w:pPr>
      <w:r w:rsidRPr="00DF0C3D">
        <w:rPr>
          <w:rFonts w:cs="Arial"/>
        </w:rPr>
        <w:t>The provider is required to pay the worker delivering the support for the time they spent travelling as a result of the agreement under which the worker is employed; or the provider is a sole trader and is travelling from their usual place of work to or from the participant, or between participants.</w:t>
      </w:r>
    </w:p>
    <w:p w14:paraId="016F276F" w14:textId="4BEC28A0" w:rsidR="00874436" w:rsidRPr="00DF0C3D" w:rsidRDefault="00874436" w:rsidP="00874436">
      <w:pPr>
        <w:rPr>
          <w:rFonts w:cs="Arial"/>
        </w:rPr>
      </w:pPr>
      <w:r w:rsidRPr="00DF0C3D">
        <w:rPr>
          <w:rFonts w:cs="Arial"/>
        </w:rPr>
        <w:lastRenderedPageBreak/>
        <w:t xml:space="preserve">There are also limits on the amount of provider travel time that can be claimed. The </w:t>
      </w:r>
      <w:r w:rsidR="00464FC4" w:rsidRPr="00464FC4">
        <w:rPr>
          <w:rFonts w:cs="Arial"/>
          <w:i/>
          <w:iCs/>
        </w:rPr>
        <w:t>NDIS</w:t>
      </w:r>
      <w:r w:rsidR="00464FC4">
        <w:rPr>
          <w:rFonts w:cs="Arial"/>
        </w:rPr>
        <w:t xml:space="preserve"> </w:t>
      </w:r>
      <w:r w:rsidRPr="00DF0C3D">
        <w:rPr>
          <w:rFonts w:cs="Arial"/>
          <w:i/>
        </w:rPr>
        <w:t>Pricing Arrangements and Price Limits</w:t>
      </w:r>
      <w:r w:rsidRPr="00DF0C3D">
        <w:rPr>
          <w:rFonts w:cs="Arial"/>
        </w:rPr>
        <w:t xml:space="preserve"> state that:</w:t>
      </w:r>
    </w:p>
    <w:p w14:paraId="20487FD4" w14:textId="77777777" w:rsidR="00874436" w:rsidRPr="00DF0C3D" w:rsidRDefault="00874436" w:rsidP="00874436">
      <w:pPr>
        <w:pStyle w:val="Quote"/>
        <w:spacing w:after="100"/>
      </w:pPr>
      <w:r w:rsidRPr="00DF0C3D">
        <w:t xml:space="preserve">Where a provider claims for travel time in respect of a support then the maximum amount of travel time that they can claim for the time spent travelling to each participant (for each eligible worker) is 30 minutes in MMM1-3 areas and 60 minutes in MMM4-5 areas. (Note the relevant MMM classification is the classification of the area where the participant is when the support is delivered.) </w:t>
      </w:r>
    </w:p>
    <w:p w14:paraId="185CABD4" w14:textId="77777777" w:rsidR="00874436" w:rsidRPr="00DF0C3D" w:rsidRDefault="00874436" w:rsidP="00874436">
      <w:pPr>
        <w:pStyle w:val="Quote"/>
        <w:spacing w:before="100" w:after="100"/>
      </w:pPr>
      <w:r w:rsidRPr="00DF0C3D">
        <w:t>In addition to the above travel, capacity-building providers who are permitted to claim for provider travel in respect of a support item can also claim for the time spent travelling from the last participant to their usual place of work. The maximum amount of travel time that they can claim for the time spent on return travel (for each eligible worker) is 30 minutes in MMM1-3 areas and 60 minutes in MMM4-5 areas. (Note the relevant MMM classification is the classification of the area where the participant is when the support is delivered.)</w:t>
      </w:r>
    </w:p>
    <w:p w14:paraId="3638B1C1" w14:textId="77777777" w:rsidR="00874436" w:rsidRPr="00DF0C3D" w:rsidRDefault="00874436" w:rsidP="00874436">
      <w:pPr>
        <w:pStyle w:val="Quote"/>
        <w:spacing w:before="100" w:after="100"/>
      </w:pPr>
      <w:r w:rsidRPr="00DF0C3D">
        <w:t>Where a worker is travelling to provide services to more than one participant in a ‘region’ then the provider should apportion that travel time (including the return journey where applicable) between the participants, with the agreement of each participant in advance.</w:t>
      </w:r>
    </w:p>
    <w:p w14:paraId="3808111E" w14:textId="77777777" w:rsidR="00874436" w:rsidRPr="00DF0C3D" w:rsidRDefault="00874436" w:rsidP="00874436">
      <w:pPr>
        <w:pStyle w:val="Quote"/>
        <w:spacing w:before="100"/>
      </w:pPr>
      <w:r w:rsidRPr="00DF0C3D">
        <w:t>Claims for travel in respect of a support must be made separately to the claim for the primary support (the support for which the travel is necessary) using the same line item as the primary support and the “Provider Travel” option in the myplace portal. When claiming for travel in respect of a support, a provider should use the same hourly rate as they have agreed with the participant for the primary support (or a lower hourly rate for the travel if that is what they have agreed with the participant) in calculating the claimable travel cost.</w:t>
      </w:r>
    </w:p>
    <w:p w14:paraId="28857F85" w14:textId="4820C610" w:rsidR="00874436" w:rsidRPr="00DF0C3D" w:rsidRDefault="00874436" w:rsidP="00874436">
      <w:pPr>
        <w:rPr>
          <w:rFonts w:cs="Arial"/>
        </w:rPr>
      </w:pPr>
      <w:r w:rsidRPr="00DF0C3D">
        <w:rPr>
          <w:rFonts w:cs="Arial"/>
        </w:rPr>
        <w:t xml:space="preserve">Special rules apply for provider travel to support participants in remote and very remote areas. The </w:t>
      </w:r>
      <w:r w:rsidR="00464FC4" w:rsidRPr="00464FC4">
        <w:rPr>
          <w:rFonts w:cs="Arial"/>
          <w:i/>
          <w:iCs/>
        </w:rPr>
        <w:t>NDIS</w:t>
      </w:r>
      <w:r w:rsidR="00464FC4">
        <w:rPr>
          <w:rFonts w:cs="Arial"/>
        </w:rPr>
        <w:t xml:space="preserve"> </w:t>
      </w:r>
      <w:r w:rsidRPr="00DF0C3D">
        <w:rPr>
          <w:rFonts w:cs="Arial"/>
          <w:i/>
        </w:rPr>
        <w:t>Pricing Arrangements and Price Limits</w:t>
      </w:r>
      <w:r w:rsidRPr="00DF0C3D">
        <w:rPr>
          <w:rFonts w:cs="Arial"/>
        </w:rPr>
        <w:t xml:space="preserve"> state that:</w:t>
      </w:r>
    </w:p>
    <w:p w14:paraId="2479E011" w14:textId="77777777" w:rsidR="00874436" w:rsidRPr="00DF0C3D" w:rsidRDefault="00874436" w:rsidP="00874436">
      <w:pPr>
        <w:pStyle w:val="Quote"/>
      </w:pPr>
      <w:r w:rsidRPr="00DF0C3D">
        <w:t>In remote areas, capacity-building providers may enter specific arrangements with participants to cover travel costs, up to the relevant hourly rate for the support item. Providers should assist participants to minimise the travel costs that they need to pay (for example, by co-ordinating appointments with other participants in an area, so that travel costs can be shared between participants, or by considering the delivery of the support by telehealth where appropriate).</w:t>
      </w:r>
    </w:p>
    <w:p w14:paraId="764D7F75" w14:textId="77777777" w:rsidR="00874436" w:rsidRPr="00DF0C3D" w:rsidRDefault="00874436" w:rsidP="006D4D75">
      <w:pPr>
        <w:pStyle w:val="Heading3"/>
      </w:pPr>
      <w:r w:rsidRPr="00DF0C3D">
        <w:t>Provider Travel in Remote and Very Remote Areas for Core Supports</w:t>
      </w:r>
    </w:p>
    <w:p w14:paraId="161FB573" w14:textId="6907062C" w:rsidR="00874436" w:rsidRPr="00DF0C3D" w:rsidRDefault="00874436" w:rsidP="00874436">
      <w:r w:rsidRPr="00DF0C3D">
        <w:t xml:space="preserve">Greater clarity is needed about the pricing arrangements for Provider Travel in remote and very remote areas for travel associated with core supports rather than capacity building supports. Currently, time limits are specified for travel is MMM1-5 regions for core and capacity building supports and the pricing arrangements also permit capacity-building providers to enter into specific arrangements with participants to cover travel costs, up to the relevant hourly </w:t>
      </w:r>
      <w:r w:rsidR="00F27DB9">
        <w:t>price limit</w:t>
      </w:r>
      <w:r w:rsidRPr="00DF0C3D">
        <w:t xml:space="preserve"> for the support item, without any time limit.</w:t>
      </w:r>
    </w:p>
    <w:p w14:paraId="5980BFB0" w14:textId="77777777" w:rsidR="00874436" w:rsidRPr="00DF0C3D" w:rsidRDefault="00874436" w:rsidP="00874436">
      <w:pPr>
        <w:rPr>
          <w:rFonts w:cs="Arial"/>
        </w:rPr>
      </w:pPr>
      <w:r w:rsidRPr="00DF0C3D">
        <w:t xml:space="preserve">It is reasonable, and likely to encourage the provision of support, that providers of core supports should also not be subject to time limits with respect to provider travel in order to deliver supports in remote and very remote areas. </w:t>
      </w:r>
      <w:r w:rsidRPr="00DF0C3D">
        <w:rPr>
          <w:rFonts w:cs="Arial"/>
        </w:rPr>
        <w:t>Providers should assist participants to minimise the travel costs that they need to pay (for example, by co-ordinating appointments with other participants in an area, so that travel costs can be shared between participants, or by considering the delivery of the support by telehealth where appropriate).</w:t>
      </w:r>
    </w:p>
    <w:p w14:paraId="3B46A4A5" w14:textId="459BA654" w:rsidR="00874436" w:rsidRPr="00DF0C3D" w:rsidRDefault="00874436" w:rsidP="00874436">
      <w:r w:rsidRPr="00DF0C3D">
        <w:rPr>
          <w:rFonts w:cs="Arial"/>
        </w:rPr>
        <w:t xml:space="preserve">It is therefore recommended that </w:t>
      </w:r>
      <w:r w:rsidR="00133BF2">
        <w:rPr>
          <w:rFonts w:cs="Arial"/>
        </w:rPr>
        <w:t>the NDIA</w:t>
      </w:r>
      <w:r w:rsidRPr="00DF0C3D">
        <w:rPr>
          <w:rFonts w:cs="Arial"/>
        </w:rPr>
        <w:t xml:space="preserve"> should amend the </w:t>
      </w:r>
      <w:r w:rsidR="00DB3949" w:rsidRPr="00464FC4">
        <w:rPr>
          <w:rFonts w:cs="Arial"/>
          <w:i/>
          <w:iCs/>
        </w:rPr>
        <w:t>NDIS</w:t>
      </w:r>
      <w:r w:rsidR="00DB3949">
        <w:rPr>
          <w:rFonts w:cs="Arial"/>
        </w:rPr>
        <w:t xml:space="preserve"> </w:t>
      </w:r>
      <w:r w:rsidRPr="00DF0C3D">
        <w:rPr>
          <w:rFonts w:cs="Arial"/>
          <w:i/>
        </w:rPr>
        <w:t>Pricing Arrangements and Price Limits</w:t>
      </w:r>
      <w:r w:rsidRPr="00DF0C3D">
        <w:rPr>
          <w:rFonts w:cs="Arial"/>
        </w:rPr>
        <w:t xml:space="preserve"> to clarify that </w:t>
      </w:r>
      <w:r w:rsidRPr="00DF0C3D">
        <w:t>providers of core supports to participants in remote and very remote areas should be subject to the same pricing arrangements for provider travel as providers of capacity building supports.</w:t>
      </w:r>
    </w:p>
    <w:p w14:paraId="20272263" w14:textId="7BB98AB2" w:rsidR="00874436" w:rsidRPr="00DF0C3D" w:rsidRDefault="00874436" w:rsidP="00874436">
      <w:r w:rsidRPr="00DF0C3D">
        <w:lastRenderedPageBreak/>
        <w:t xml:space="preserve">It is further recommended that </w:t>
      </w:r>
      <w:r w:rsidR="00133BF2">
        <w:t>the NDIA</w:t>
      </w:r>
      <w:r w:rsidRPr="00DF0C3D">
        <w:t xml:space="preserve"> should explore options to pay for provider travel to participants in remote and very remote areas from the appropriation for Outcome 1.1 rather than from the participant’s plan, noting that this has the potential to simplify the planning process as these costs can often not be estimated at the time the plan is approved as the specific provider for the supports may not have been identified. Expenditure on provider travel in this way should be subject to prior approval by </w:t>
      </w:r>
      <w:r w:rsidR="00133BF2">
        <w:t>the NDIA</w:t>
      </w:r>
      <w:r w:rsidRPr="00DF0C3D">
        <w:t xml:space="preserve"> as it is in a number of other state insurance schemes. </w:t>
      </w:r>
    </w:p>
    <w:p w14:paraId="185EFEA4" w14:textId="77777777" w:rsidR="00874436" w:rsidRPr="00DF0C3D" w:rsidRDefault="00874436" w:rsidP="006D4D75">
      <w:pPr>
        <w:pStyle w:val="Heading3"/>
      </w:pPr>
      <w:r w:rsidRPr="00DF0C3D">
        <w:t>Time Limits on Provider Travel</w:t>
      </w:r>
    </w:p>
    <w:p w14:paraId="0F5BA8C8" w14:textId="406A84AA" w:rsidR="00874436" w:rsidRPr="00DF0C3D" w:rsidRDefault="00874436" w:rsidP="00874436">
      <w:r w:rsidRPr="00DF0C3D">
        <w:t xml:space="preserve">A number of submissions argued that the time limits that are placed on provider travel in metropolitan and regional areas are inadequate and necessary. It was argued that the time limits were inadequate in metropolitan areas because of congestion and inadequate in regional areas because of the large distances that need to be travelled in those areas. It was also argued that this should be a matter of participant choice and control (within their budget). There is </w:t>
      </w:r>
      <w:r w:rsidR="00FB6E04" w:rsidRPr="00DF0C3D">
        <w:t>some</w:t>
      </w:r>
      <w:r w:rsidRPr="00DF0C3D">
        <w:t xml:space="preserve"> merit in these arguments</w:t>
      </w:r>
      <w:r w:rsidR="00FB6E04" w:rsidRPr="00DF0C3D">
        <w:t>. However, there are also risks</w:t>
      </w:r>
      <w:r w:rsidR="00425E85" w:rsidRPr="00DF0C3D">
        <w:t>. On balance,</w:t>
      </w:r>
      <w:r w:rsidRPr="00DF0C3D">
        <w:t xml:space="preserve"> </w:t>
      </w:r>
      <w:r w:rsidR="00425E85" w:rsidRPr="00DF0C3D">
        <w:t>it is not considered to be appropriate to remove</w:t>
      </w:r>
      <w:r w:rsidRPr="00DF0C3D">
        <w:t xml:space="preserve"> the time-limit r</w:t>
      </w:r>
      <w:r w:rsidR="00425E85" w:rsidRPr="00DF0C3D">
        <w:t>estrictions on provider travel at this time as they provide a useful signal to participants about value for money while the market continues to develop.</w:t>
      </w:r>
    </w:p>
    <w:p w14:paraId="6110AE69" w14:textId="01850725" w:rsidR="00874436" w:rsidRPr="00DF0C3D" w:rsidRDefault="00874436" w:rsidP="00874436">
      <w:pPr>
        <w:pStyle w:val="DotPoint"/>
        <w:numPr>
          <w:ilvl w:val="0"/>
          <w:numId w:val="0"/>
        </w:numPr>
      </w:pPr>
      <w:r w:rsidRPr="00DF0C3D">
        <w:t>A number of submissions also argued that it was unreasonable that providers of core supports could not bill for return travel even in those cases where they are required to pay the worker delivering the support for the time they spent on the return travel as a result of the agreement under which the worker is employed; or the provider is a sole trader and is travelling from their usual place of work to or from the participant, or between participants. This issue is expected to become more acute with the introduction of the two</w:t>
      </w:r>
      <w:r w:rsidR="004870BB">
        <w:t>-</w:t>
      </w:r>
      <w:r w:rsidRPr="00DF0C3D">
        <w:t>hour minimum engagement period into the SCHADS Industry Award from 1 July 2022 as more providers will need to pay workers for time after the support has been delivered.</w:t>
      </w:r>
    </w:p>
    <w:p w14:paraId="57FFD7E5" w14:textId="703EFCF2" w:rsidR="00874436" w:rsidRPr="00DF0C3D" w:rsidRDefault="00874436" w:rsidP="00874436">
      <w:r w:rsidRPr="00DF0C3D">
        <w:t xml:space="preserve">It is therefore recommended that </w:t>
      </w:r>
      <w:r w:rsidR="00133BF2">
        <w:t>the NDIA</w:t>
      </w:r>
      <w:r w:rsidRPr="00DF0C3D">
        <w:t xml:space="preserve"> should simplify the pricing arrangements for provider travel for core and capacity building providers </w:t>
      </w:r>
      <w:r w:rsidR="00425E85" w:rsidRPr="00DF0C3D">
        <w:t xml:space="preserve">to remove the restrictions on return travel </w:t>
      </w:r>
      <w:r w:rsidRPr="00DF0C3D">
        <w:t>by requiring that providers can bill for provider travel when, and only when:</w:t>
      </w:r>
    </w:p>
    <w:p w14:paraId="0D0A5FA9" w14:textId="77777777" w:rsidR="00874436" w:rsidRPr="00DF0C3D" w:rsidRDefault="00874436" w:rsidP="00A924A5">
      <w:pPr>
        <w:pStyle w:val="DotPoint"/>
        <w:numPr>
          <w:ilvl w:val="0"/>
          <w:numId w:val="21"/>
        </w:numPr>
        <w:rPr>
          <w:rFonts w:cs="Arial"/>
        </w:rPr>
      </w:pPr>
      <w:r w:rsidRPr="00DF0C3D">
        <w:rPr>
          <w:rFonts w:cs="Arial"/>
        </w:rPr>
        <w:t xml:space="preserve">The </w:t>
      </w:r>
      <w:r w:rsidRPr="00DF0C3D">
        <w:rPr>
          <w:rFonts w:cs="Arial"/>
          <w:i/>
        </w:rPr>
        <w:t>NDIS Pricing Arrangements and Price Limits</w:t>
      </w:r>
      <w:r w:rsidRPr="00DF0C3D">
        <w:rPr>
          <w:rFonts w:cs="Arial"/>
        </w:rPr>
        <w:t xml:space="preserve"> indicates that providers can claim for Provider Travel in respect of that support item; and</w:t>
      </w:r>
    </w:p>
    <w:p w14:paraId="62048659" w14:textId="77777777" w:rsidR="00874436" w:rsidRPr="00DF0C3D" w:rsidRDefault="00874436" w:rsidP="00A924A5">
      <w:pPr>
        <w:pStyle w:val="DotPoint"/>
        <w:numPr>
          <w:ilvl w:val="0"/>
          <w:numId w:val="21"/>
        </w:numPr>
        <w:rPr>
          <w:rFonts w:cs="Arial"/>
        </w:rPr>
      </w:pPr>
      <w:r w:rsidRPr="00DF0C3D">
        <w:rPr>
          <w:rFonts w:cs="Arial"/>
        </w:rPr>
        <w:t xml:space="preserve">The proposed charges for the activities comply with the </w:t>
      </w:r>
      <w:r w:rsidRPr="00DF0C3D">
        <w:rPr>
          <w:rFonts w:cs="Arial"/>
          <w:i/>
        </w:rPr>
        <w:t>NDIS Pricing Arrangements and Price Limits</w:t>
      </w:r>
      <w:r w:rsidRPr="00DF0C3D">
        <w:rPr>
          <w:rFonts w:cs="Arial"/>
        </w:rPr>
        <w:t>, and</w:t>
      </w:r>
    </w:p>
    <w:p w14:paraId="62A2E7C3" w14:textId="77777777" w:rsidR="00874436" w:rsidRPr="00DF0C3D" w:rsidRDefault="00874436" w:rsidP="00A924A5">
      <w:pPr>
        <w:pStyle w:val="DotPoint"/>
        <w:numPr>
          <w:ilvl w:val="0"/>
          <w:numId w:val="21"/>
        </w:numPr>
        <w:rPr>
          <w:rFonts w:cs="Arial"/>
        </w:rPr>
      </w:pPr>
      <w:r w:rsidRPr="00DF0C3D">
        <w:rPr>
          <w:rFonts w:cs="Arial"/>
        </w:rPr>
        <w:t>The activities are part of delivering a specific disability support item to that participant; and</w:t>
      </w:r>
    </w:p>
    <w:p w14:paraId="1EA1FF1B" w14:textId="77777777" w:rsidR="00874436" w:rsidRPr="00DF0C3D" w:rsidRDefault="00874436" w:rsidP="00A924A5">
      <w:pPr>
        <w:pStyle w:val="DotPoint"/>
        <w:numPr>
          <w:ilvl w:val="0"/>
          <w:numId w:val="21"/>
        </w:numPr>
        <w:rPr>
          <w:rFonts w:cs="Arial"/>
        </w:rPr>
      </w:pPr>
      <w:r w:rsidRPr="00DF0C3D">
        <w:rPr>
          <w:rFonts w:cs="Arial"/>
        </w:rPr>
        <w:t>The support is delivered directly (face-to-face) to the participant; and</w:t>
      </w:r>
    </w:p>
    <w:p w14:paraId="47C46B6D" w14:textId="77777777" w:rsidR="00874436" w:rsidRPr="00DF0C3D" w:rsidRDefault="00874436" w:rsidP="00A924A5">
      <w:pPr>
        <w:pStyle w:val="DotPoint"/>
        <w:numPr>
          <w:ilvl w:val="0"/>
          <w:numId w:val="21"/>
        </w:numPr>
        <w:rPr>
          <w:rFonts w:cs="Arial"/>
        </w:rPr>
      </w:pPr>
      <w:r w:rsidRPr="00DF0C3D">
        <w:rPr>
          <w:rFonts w:cs="Arial"/>
        </w:rPr>
        <w:t>The provider explains the activities to the participant, including why they represent the best use of the participant’s funds (that is, the provider explains the value of these activities to the participant); and</w:t>
      </w:r>
    </w:p>
    <w:p w14:paraId="555A0C6A" w14:textId="77777777" w:rsidR="00874436" w:rsidRPr="00DF0C3D" w:rsidRDefault="00874436" w:rsidP="00A924A5">
      <w:pPr>
        <w:pStyle w:val="DotPoint"/>
        <w:numPr>
          <w:ilvl w:val="0"/>
          <w:numId w:val="21"/>
        </w:numPr>
        <w:rPr>
          <w:rFonts w:cs="Arial"/>
        </w:rPr>
      </w:pPr>
      <w:r w:rsidRPr="00DF0C3D">
        <w:rPr>
          <w:rFonts w:cs="Arial"/>
        </w:rPr>
        <w:t>The provider has the agreement of the participant in advance (that is, the Agreement between the participant and provider should specify the travel costs that can be claimed); and</w:t>
      </w:r>
    </w:p>
    <w:p w14:paraId="7A9B13D9" w14:textId="77777777" w:rsidR="00874436" w:rsidRPr="00DF0C3D" w:rsidRDefault="00874436" w:rsidP="00A924A5">
      <w:pPr>
        <w:pStyle w:val="DotPoint"/>
        <w:numPr>
          <w:ilvl w:val="0"/>
          <w:numId w:val="21"/>
        </w:numPr>
        <w:rPr>
          <w:rFonts w:cs="Arial"/>
        </w:rPr>
      </w:pPr>
      <w:r w:rsidRPr="00DF0C3D">
        <w:rPr>
          <w:rFonts w:cs="Arial"/>
        </w:rPr>
        <w:lastRenderedPageBreak/>
        <w:t>The provider is required to pay the worker delivering the support for the time they spent travelling as a result of the agreement under which the worker is employed; or the provider is a sole trader and is travelling from their usual place of work to or from the participant, or between participants.</w:t>
      </w:r>
    </w:p>
    <w:p w14:paraId="2A5567C4" w14:textId="77777777" w:rsidR="00874436" w:rsidRPr="00DF0C3D" w:rsidRDefault="00874436" w:rsidP="006D4D75">
      <w:pPr>
        <w:pStyle w:val="Heading3"/>
      </w:pPr>
      <w:r w:rsidRPr="00DF0C3D">
        <w:t>Supporting more than one participant</w:t>
      </w:r>
    </w:p>
    <w:p w14:paraId="297A8E77" w14:textId="77777777" w:rsidR="00874436" w:rsidRPr="00DF0C3D" w:rsidRDefault="00874436" w:rsidP="00874436">
      <w:r w:rsidRPr="00DF0C3D">
        <w:t>Providers have asked that clearer advice be provided to participants about the billing arrangements that apply when a worker is travelling to provide services to more than one participant in a ‘region’. Some participants argue that they should only pay for the travel specifically related to their support, which can mean that the first participant of the day is charged a much higher travel cost (for example, the between-town travel cost) as the second participant only wants to pay the within-town travel cost after the first participant. A better view is that each participant would only receive the support that they need because the between-town travel happened and so the cost of this travel should be shared between both participants.</w:t>
      </w:r>
    </w:p>
    <w:p w14:paraId="5DB830EA" w14:textId="77777777" w:rsidR="00874436" w:rsidRPr="00DF0C3D" w:rsidRDefault="00874436" w:rsidP="00874436">
      <w:r w:rsidRPr="00DF0C3D">
        <w:t xml:space="preserve">It is therefore recommended that the </w:t>
      </w:r>
      <w:r w:rsidRPr="00DF0C3D">
        <w:rPr>
          <w:i/>
        </w:rPr>
        <w:t>Pricing Arrangements and Price Limits</w:t>
      </w:r>
      <w:r w:rsidRPr="00DF0C3D">
        <w:t xml:space="preserve"> should be amended to include the following:</w:t>
      </w:r>
    </w:p>
    <w:p w14:paraId="7E3957FF" w14:textId="77777777" w:rsidR="00874436" w:rsidRPr="00DF0C3D" w:rsidRDefault="00874436" w:rsidP="00874436">
      <w:pPr>
        <w:pStyle w:val="Quote"/>
      </w:pPr>
      <w:r w:rsidRPr="00DF0C3D">
        <w:t>Where a worker is travelling to provide services to more than one participant in a ‘region’ then it is reasonable to equally apportion all of travel time associated with the trip (including the return journey where applicable) between the participants who received support from the worker.</w:t>
      </w:r>
    </w:p>
    <w:p w14:paraId="78F1CD6A" w14:textId="77777777" w:rsidR="00874436" w:rsidRPr="00DF0C3D" w:rsidRDefault="00874436" w:rsidP="00874436">
      <w:pPr>
        <w:pStyle w:val="Heading2"/>
      </w:pPr>
      <w:bookmarkStart w:id="169" w:name="_Toc102744311"/>
      <w:bookmarkStart w:id="170" w:name="_Toc106272576"/>
      <w:r w:rsidRPr="00DF0C3D">
        <w:t>Short Notice Cancellations</w:t>
      </w:r>
      <w:bookmarkEnd w:id="169"/>
      <w:bookmarkEnd w:id="170"/>
    </w:p>
    <w:p w14:paraId="0E69D5C5" w14:textId="77777777" w:rsidR="00874436" w:rsidRPr="00DF0C3D" w:rsidRDefault="00874436" w:rsidP="00874436">
      <w:r w:rsidRPr="00DF0C3D">
        <w:rPr>
          <w:rFonts w:asciiTheme="minorHAnsi" w:hAnsiTheme="minorHAnsi" w:cstheme="minorHAnsi"/>
        </w:rPr>
        <w:t>Stakeholders noted that the current arrangements for short</w:t>
      </w:r>
      <w:r w:rsidRPr="00DF0C3D">
        <w:rPr>
          <w:rFonts w:asciiTheme="minorHAnsi" w:hAnsiTheme="minorHAnsi" w:cstheme="minorHAnsi"/>
        </w:rPr>
        <w:noBreakHyphen/>
        <w:t>notice cancellations did not align with shift cancellation conditions in the SCHADS Industry Award. Providers argued</w:t>
      </w:r>
      <w:r w:rsidRPr="00DF0C3D">
        <w:t xml:space="preserve"> that the current short notice cancellation provisions in the pricing arrangements do not support smart rostering and cause inconsistent charging for the remaining participants. It was suggested the ability to claim short notice cancellation is necessary as there can be participants with high and complex medical needs with unplanned hospital admissions that require funding to be drawn upon. A number of submissions were concerned that the current short notice cancellation arrangements can be unfair to participants as well as result in higher costs for the providers where they are unable to reallocate staff from a cancelled appointment.</w:t>
      </w:r>
    </w:p>
    <w:p w14:paraId="6F625E68" w14:textId="18213E32" w:rsidR="00874436" w:rsidRPr="00DF0C3D" w:rsidRDefault="00874436" w:rsidP="00874436">
      <w:pPr>
        <w:rPr>
          <w:rFonts w:cs="Arial"/>
        </w:rPr>
      </w:pPr>
      <w:r w:rsidRPr="00DF0C3D">
        <w:rPr>
          <w:rFonts w:cs="Arial"/>
        </w:rPr>
        <w:t xml:space="preserve">Where a provider has a Short </w:t>
      </w:r>
      <w:r w:rsidR="007663A8">
        <w:rPr>
          <w:rFonts w:cs="Arial"/>
        </w:rPr>
        <w:t>Notice Cancellation</w:t>
      </w:r>
      <w:r w:rsidRPr="00DF0C3D">
        <w:rPr>
          <w:rFonts w:cs="Arial"/>
        </w:rPr>
        <w:t xml:space="preserve">, they are able to claim 100% of the agreed fee associated with the activity from the participant’s plan, subject to the </w:t>
      </w:r>
      <w:r w:rsidRPr="00DF0C3D">
        <w:rPr>
          <w:rFonts w:cs="Arial"/>
          <w:i/>
        </w:rPr>
        <w:t>NDIS Pricing Arrangements and Price Limits</w:t>
      </w:r>
      <w:r w:rsidRPr="00DF0C3D">
        <w:rPr>
          <w:rFonts w:cs="Arial"/>
        </w:rPr>
        <w:t xml:space="preserve"> and the terms of the service agreement with the participant. </w:t>
      </w:r>
    </w:p>
    <w:p w14:paraId="2BCCA236" w14:textId="77777777" w:rsidR="00874436" w:rsidRPr="00DF0C3D" w:rsidRDefault="00874436" w:rsidP="00874436">
      <w:pPr>
        <w:rPr>
          <w:rFonts w:cs="Arial"/>
        </w:rPr>
      </w:pPr>
      <w:r w:rsidRPr="00DF0C3D">
        <w:rPr>
          <w:rFonts w:cs="Arial"/>
        </w:rPr>
        <w:t>A cancellation is a short notice cancellation if the participant:</w:t>
      </w:r>
    </w:p>
    <w:p w14:paraId="6477B0C8" w14:textId="77777777" w:rsidR="00874436" w:rsidRPr="00DF0C3D" w:rsidRDefault="00874436" w:rsidP="00874436">
      <w:pPr>
        <w:pStyle w:val="DotPoint"/>
        <w:numPr>
          <w:ilvl w:val="0"/>
          <w:numId w:val="1"/>
        </w:numPr>
        <w:rPr>
          <w:rFonts w:asciiTheme="minorHAnsi" w:hAnsiTheme="minorHAnsi"/>
        </w:rPr>
      </w:pPr>
      <w:r w:rsidRPr="00DF0C3D">
        <w:t>Does not show up for a scheduled support within a reasonable time, or is not present at the agreed place and within a reasonable time when the provider is travelling to deliver the support; or</w:t>
      </w:r>
    </w:p>
    <w:p w14:paraId="5EC5C737" w14:textId="77777777" w:rsidR="00874436" w:rsidRPr="00DF0C3D" w:rsidRDefault="00874436" w:rsidP="00A924A5">
      <w:pPr>
        <w:pStyle w:val="DotPoint"/>
        <w:numPr>
          <w:ilvl w:val="0"/>
          <w:numId w:val="21"/>
        </w:numPr>
      </w:pPr>
      <w:r w:rsidRPr="00DF0C3D">
        <w:t>Has given less than two (2) clear business days’ notice for a support that meets both of the following conditions:</w:t>
      </w:r>
    </w:p>
    <w:p w14:paraId="64786BA9" w14:textId="77777777" w:rsidR="00874436" w:rsidRPr="00DF0C3D" w:rsidRDefault="00874436" w:rsidP="00A924A5">
      <w:pPr>
        <w:pStyle w:val="DotPoint"/>
        <w:numPr>
          <w:ilvl w:val="1"/>
          <w:numId w:val="21"/>
        </w:numPr>
      </w:pPr>
      <w:r w:rsidRPr="00DF0C3D">
        <w:t>The support is less than 8 hours continuous duration; AND</w:t>
      </w:r>
    </w:p>
    <w:p w14:paraId="7AC714B2" w14:textId="77777777" w:rsidR="00874436" w:rsidRPr="00DF0C3D" w:rsidRDefault="00874436" w:rsidP="00A924A5">
      <w:pPr>
        <w:pStyle w:val="DotPoint"/>
        <w:numPr>
          <w:ilvl w:val="1"/>
          <w:numId w:val="21"/>
        </w:numPr>
      </w:pPr>
      <w:r w:rsidRPr="00DF0C3D">
        <w:t>The agreed total price for the support is less than $1000; or</w:t>
      </w:r>
    </w:p>
    <w:p w14:paraId="4271FCDB" w14:textId="77777777" w:rsidR="00874436" w:rsidRPr="00DF0C3D" w:rsidRDefault="00874436" w:rsidP="00A924A5">
      <w:pPr>
        <w:pStyle w:val="DotPoint"/>
        <w:numPr>
          <w:ilvl w:val="0"/>
          <w:numId w:val="21"/>
        </w:numPr>
      </w:pPr>
      <w:r w:rsidRPr="00DF0C3D">
        <w:t>Has given less than five (5) clear business days’ notice for any other support.</w:t>
      </w:r>
    </w:p>
    <w:p w14:paraId="29FE31B4" w14:textId="77777777" w:rsidR="00874436" w:rsidRPr="00DF0C3D" w:rsidRDefault="00874436" w:rsidP="00874436">
      <w:pPr>
        <w:rPr>
          <w:rFonts w:cs="Arial"/>
        </w:rPr>
      </w:pPr>
      <w:r w:rsidRPr="00DF0C3D">
        <w:rPr>
          <w:rFonts w:cs="Arial"/>
        </w:rPr>
        <w:lastRenderedPageBreak/>
        <w:t>Providers can only claim from a participant’s plan for a Short Notice Cancellation of the delivery of a support item to the participant if all of the following conditions are met:</w:t>
      </w:r>
    </w:p>
    <w:p w14:paraId="17C59F8F" w14:textId="77777777" w:rsidR="00874436" w:rsidRPr="00DF0C3D" w:rsidRDefault="00874436" w:rsidP="00A924A5">
      <w:pPr>
        <w:pStyle w:val="DotPoint"/>
        <w:numPr>
          <w:ilvl w:val="0"/>
          <w:numId w:val="21"/>
        </w:numPr>
        <w:rPr>
          <w:rFonts w:cs="Arial"/>
        </w:rPr>
      </w:pPr>
      <w:r w:rsidRPr="00DF0C3D">
        <w:rPr>
          <w:rFonts w:cs="Arial"/>
        </w:rPr>
        <w:t xml:space="preserve">The </w:t>
      </w:r>
      <w:r w:rsidRPr="00DF0C3D">
        <w:rPr>
          <w:rFonts w:cs="Arial"/>
          <w:i/>
        </w:rPr>
        <w:t>NDIS Pricing Arrangements and Price Limits</w:t>
      </w:r>
      <w:r w:rsidRPr="00DF0C3D">
        <w:rPr>
          <w:rFonts w:cs="Arial"/>
        </w:rPr>
        <w:t xml:space="preserve"> indicates that providers can claim for Short Notice Cancellations in respect of that support item; and</w:t>
      </w:r>
    </w:p>
    <w:p w14:paraId="1386EA46" w14:textId="77777777" w:rsidR="00874436" w:rsidRPr="00DF0C3D" w:rsidRDefault="00874436" w:rsidP="00A924A5">
      <w:pPr>
        <w:pStyle w:val="DotPoint"/>
        <w:numPr>
          <w:ilvl w:val="0"/>
          <w:numId w:val="21"/>
        </w:numPr>
        <w:rPr>
          <w:rFonts w:cs="Arial"/>
        </w:rPr>
      </w:pPr>
      <w:r w:rsidRPr="00DF0C3D">
        <w:rPr>
          <w:rFonts w:cs="Arial"/>
        </w:rPr>
        <w:t xml:space="preserve">The proposed charges for the activities comply with the </w:t>
      </w:r>
      <w:r w:rsidRPr="00DF0C3D">
        <w:rPr>
          <w:rFonts w:cs="Arial"/>
          <w:i/>
        </w:rPr>
        <w:t>NDIS Pricing Arrangements and Price Limits</w:t>
      </w:r>
      <w:r w:rsidRPr="00DF0C3D">
        <w:rPr>
          <w:rFonts w:cs="Arial"/>
        </w:rPr>
        <w:t>; and</w:t>
      </w:r>
    </w:p>
    <w:p w14:paraId="39D6312F" w14:textId="77777777" w:rsidR="00874436" w:rsidRPr="00DF0C3D" w:rsidRDefault="00874436" w:rsidP="00A924A5">
      <w:pPr>
        <w:pStyle w:val="DotPoint"/>
        <w:numPr>
          <w:ilvl w:val="0"/>
          <w:numId w:val="21"/>
        </w:numPr>
        <w:rPr>
          <w:rFonts w:cs="Arial"/>
        </w:rPr>
      </w:pPr>
      <w:r w:rsidRPr="00DF0C3D">
        <w:rPr>
          <w:rFonts w:cs="Arial"/>
        </w:rPr>
        <w:t>The provider has the agreement of the participant in advance (that is, the service agreement between the participant and provider should specify that Short Notice Cancellations can be claimed); and</w:t>
      </w:r>
    </w:p>
    <w:p w14:paraId="6929A2ED" w14:textId="77777777" w:rsidR="00874436" w:rsidRPr="00DF0C3D" w:rsidRDefault="00874436" w:rsidP="00A924A5">
      <w:pPr>
        <w:pStyle w:val="DotPoint"/>
        <w:numPr>
          <w:ilvl w:val="0"/>
          <w:numId w:val="21"/>
        </w:numPr>
        <w:rPr>
          <w:rFonts w:cs="Arial"/>
        </w:rPr>
      </w:pPr>
      <w:r w:rsidRPr="00DF0C3D">
        <w:rPr>
          <w:rFonts w:cs="Arial"/>
        </w:rPr>
        <w:t>The provider was not able to find alternative billable work for the relevant worker and are required to pay the worker for the time that would have been spent providing the support.</w:t>
      </w:r>
    </w:p>
    <w:p w14:paraId="7D5C498B" w14:textId="77777777" w:rsidR="00874436" w:rsidRPr="00DF0C3D" w:rsidRDefault="00874436" w:rsidP="00874436">
      <w:pPr>
        <w:rPr>
          <w:rFonts w:cs="Arial"/>
        </w:rPr>
      </w:pPr>
      <w:r w:rsidRPr="00DF0C3D">
        <w:rPr>
          <w:rFonts w:cs="Arial"/>
        </w:rPr>
        <w:t>Claims for a short notice cancellation are made using the same support item as would have been used if the support had been delivered, using the “Cancellation” option.</w:t>
      </w:r>
    </w:p>
    <w:p w14:paraId="587E4577" w14:textId="77777777" w:rsidR="00874436" w:rsidRPr="00DF0C3D" w:rsidRDefault="00874436" w:rsidP="00874436">
      <w:r w:rsidRPr="00DF0C3D">
        <w:rPr>
          <w:rFonts w:cs="Arial"/>
        </w:rPr>
        <w:t>There is no hard limit on the number of short notice cancellations (or no shows) for which a provider can claim in respect of a participant. However, providers have a duty of care to their participants and if a participant has an unusual number of cancellations, then the provider should seek to understand why they are occurring.</w:t>
      </w:r>
    </w:p>
    <w:p w14:paraId="6B01740D" w14:textId="77777777" w:rsidR="006D4D75" w:rsidRPr="00DF0C3D" w:rsidRDefault="006D4D75" w:rsidP="00874436">
      <w:r w:rsidRPr="00DF0C3D">
        <w:t>From</w:t>
      </w:r>
      <w:r w:rsidR="00874436" w:rsidRPr="00DF0C3D">
        <w:t xml:space="preserve"> 1 July 2022 the SCHADS Industry Award will impose additional obligations on employers. In particular, when a client cancellation occurs with less than seven days’ notice and the employer cannot redeploy the employee to perform other work during those hours in which they were rostered and has to cancel the rostered shift or the affected part of the shift then the employer will need to pay the employee the amount they would have received had the shift or part of the shift not been changed or cancelled. </w:t>
      </w:r>
    </w:p>
    <w:p w14:paraId="0D0BA73E" w14:textId="71190605" w:rsidR="00874436" w:rsidRPr="00DF0C3D" w:rsidRDefault="00874436" w:rsidP="00874436">
      <w:r w:rsidRPr="00DF0C3D">
        <w:t xml:space="preserve">This has the potential to increase costs for providers as the current cancellation rules within the NDIS only require participants to give two days’ notice. It is therefore recommended that </w:t>
      </w:r>
      <w:r w:rsidR="00133BF2">
        <w:t>the NDIA</w:t>
      </w:r>
      <w:r w:rsidRPr="00DF0C3D">
        <w:t xml:space="preserve"> should extend the short notice cancellation period, which allows providers to bill for supports when they are unable to redeploy assigned workers to other billable work following a cancellation to seven (7) days for all supports.</w:t>
      </w:r>
    </w:p>
    <w:p w14:paraId="2F8DD3EE" w14:textId="4A7ED684" w:rsidR="00874436" w:rsidRPr="00DF0C3D" w:rsidRDefault="00874436" w:rsidP="006D4D75">
      <w:r w:rsidRPr="00DF0C3D">
        <w:t>Providers should continue to exert their best efforts to find alternative work for rostered workers whenever a short notice cancellation occurs and can only bill for a support that is cancel</w:t>
      </w:r>
      <w:r w:rsidR="006D4D75" w:rsidRPr="00DF0C3D">
        <w:t>led with insufficient notice if t</w:t>
      </w:r>
      <w:r w:rsidRPr="00DF0C3D">
        <w:t>he provider has the agreement of the participant in advance (that is, the service agreement between the participant and provider should specify that Short Notice Cancellations can be claimed); and</w:t>
      </w:r>
      <w:r w:rsidR="006D4D75" w:rsidRPr="00DF0C3D">
        <w:t xml:space="preserve"> t</w:t>
      </w:r>
      <w:r w:rsidRPr="00DF0C3D">
        <w:t>he provider was not able to find alternative billable work for the relevant worker and are required to pay the worker for the time that would have been spent providing the support.</w:t>
      </w:r>
    </w:p>
    <w:p w14:paraId="6F082501" w14:textId="7B14162C" w:rsidR="00874436" w:rsidRPr="00DF0C3D" w:rsidRDefault="00874436" w:rsidP="00874436">
      <w:r w:rsidRPr="00DF0C3D">
        <w:t>If the support was scheduled to be delivered to a group of participants, then the provider cannot technically find “alternative billable work” for the relevant worker as that worker is still required to deliver the planned support to the remaining members of the group. In these cases, if the provider cannot find another participant to join the group session than they are</w:t>
      </w:r>
      <w:r w:rsidR="00FA6FA1" w:rsidRPr="00DF0C3D">
        <w:t xml:space="preserve"> </w:t>
      </w:r>
      <w:r w:rsidRPr="00DF0C3D">
        <w:t xml:space="preserve">permitted to bill the participant who has made the short notice cancellation at the rate that they would have billed if the participant had attended the group. All other participants in the </w:t>
      </w:r>
      <w:r w:rsidRPr="00DF0C3D">
        <w:lastRenderedPageBreak/>
        <w:t xml:space="preserve">group should also be billed as though the participant who has made the short notice cancellation had attended the group. </w:t>
      </w:r>
    </w:p>
    <w:p w14:paraId="26808582" w14:textId="77777777" w:rsidR="00874436" w:rsidRPr="00DF0C3D" w:rsidRDefault="00874436" w:rsidP="00874436">
      <w:pPr>
        <w:pStyle w:val="Heading2"/>
      </w:pPr>
      <w:bookmarkStart w:id="171" w:name="_Toc102744312"/>
      <w:bookmarkStart w:id="172" w:name="_Toc106272577"/>
      <w:r w:rsidRPr="00DF0C3D">
        <w:t>Public Holidays</w:t>
      </w:r>
      <w:bookmarkEnd w:id="171"/>
      <w:bookmarkEnd w:id="172"/>
    </w:p>
    <w:p w14:paraId="2B8EA6AB" w14:textId="32AD6A1A" w:rsidR="00874436" w:rsidRPr="00DF0C3D" w:rsidRDefault="00874436" w:rsidP="008D7B78">
      <w:pPr>
        <w:rPr>
          <w:b/>
        </w:rPr>
      </w:pPr>
      <w:r w:rsidRPr="00DF0C3D">
        <w:t>There are eight public holidays specifically prescribed in the National Employment Standards. These eight holidays apply to all states and territories, although the date of effect may differ between jurisdictions. For example, in South Australia if the first of January is a Saturday</w:t>
      </w:r>
      <w:r w:rsidR="00417EA3">
        <w:t>,</w:t>
      </w:r>
      <w:r w:rsidRPr="00DF0C3D">
        <w:t xml:space="preserve"> then the public holiday is on the Monday and the Saturday is not a public holiday. Similarly for all jurisdictions, except South Australia, if Australia Day is on a Sunday</w:t>
      </w:r>
      <w:r w:rsidR="00417EA3">
        <w:t>,</w:t>
      </w:r>
      <w:r w:rsidRPr="00DF0C3D">
        <w:t xml:space="preserve"> then the public holiday is on the Monday.</w:t>
      </w:r>
    </w:p>
    <w:p w14:paraId="22D80A28" w14:textId="143C803F" w:rsidR="0057692E" w:rsidRDefault="00874436" w:rsidP="00F41DA1">
      <w:r w:rsidRPr="00DF0C3D">
        <w:t>There are also a number of public holidays that are prescribed by the sta</w:t>
      </w:r>
      <w:r w:rsidR="00F41DA1" w:rsidRPr="00DF0C3D">
        <w:t>tes and territories</w:t>
      </w:r>
      <w:r w:rsidR="0057692E">
        <w:t>,</w:t>
      </w:r>
      <w:r w:rsidR="00F41DA1" w:rsidRPr="00DF0C3D">
        <w:t xml:space="preserve"> </w:t>
      </w:r>
      <w:r w:rsidR="0057692E">
        <w:t>f</w:t>
      </w:r>
      <w:r w:rsidR="00F41DA1" w:rsidRPr="00DF0C3D">
        <w:t>or example</w:t>
      </w:r>
      <w:r w:rsidR="0057692E">
        <w:t>:</w:t>
      </w:r>
      <w:r w:rsidR="00F41DA1" w:rsidRPr="00DF0C3D">
        <w:t xml:space="preserve"> </w:t>
      </w:r>
    </w:p>
    <w:p w14:paraId="5EC53645" w14:textId="7010B7FE" w:rsidR="0001656F" w:rsidRDefault="0057692E" w:rsidP="007A3473">
      <w:pPr>
        <w:pStyle w:val="DotPoint"/>
      </w:pPr>
      <w:r>
        <w:t>I</w:t>
      </w:r>
      <w:r w:rsidR="00874436" w:rsidRPr="00DF0C3D">
        <w:t>f the first of January is a Saturday</w:t>
      </w:r>
      <w:r w:rsidR="00373B6D">
        <w:t>,</w:t>
      </w:r>
      <w:r w:rsidR="00874436" w:rsidRPr="00DF0C3D">
        <w:t xml:space="preserve"> then all jurisdictions, except South Australia and Tasmania, prescribe that the following Monday is an additional public holiday (noting that in South Australia it is the substitute public holiday).</w:t>
      </w:r>
      <w:r w:rsidR="00F41DA1" w:rsidRPr="00DF0C3D">
        <w:t xml:space="preserve"> </w:t>
      </w:r>
    </w:p>
    <w:p w14:paraId="12A70F25" w14:textId="4C6F7393" w:rsidR="00373B6D" w:rsidRDefault="003D0BE8" w:rsidP="007A3473">
      <w:pPr>
        <w:pStyle w:val="DotPoint"/>
      </w:pPr>
      <w:r>
        <w:t>I</w:t>
      </w:r>
      <w:r w:rsidR="00874436" w:rsidRPr="00DF0C3D">
        <w:t>f the first of January is a Sunday</w:t>
      </w:r>
      <w:r w:rsidR="00373B6D">
        <w:t>,</w:t>
      </w:r>
      <w:r w:rsidR="00874436" w:rsidRPr="00DF0C3D">
        <w:t xml:space="preserve"> then all jurisdictions, except Tasmania, prescribe that the following Monday is an additional public holiday.</w:t>
      </w:r>
      <w:r w:rsidR="00F41DA1" w:rsidRPr="00DF0C3D">
        <w:t xml:space="preserve"> </w:t>
      </w:r>
    </w:p>
    <w:p w14:paraId="2C417488" w14:textId="3F800F42" w:rsidR="00874436" w:rsidRPr="00DF0C3D" w:rsidRDefault="00874436" w:rsidP="007A3473">
      <w:pPr>
        <w:pStyle w:val="DotPoint"/>
      </w:pPr>
      <w:r w:rsidRPr="00DF0C3D">
        <w:t>If Australia Day is on Sunday</w:t>
      </w:r>
      <w:r w:rsidR="00373B6D">
        <w:t>,</w:t>
      </w:r>
      <w:r w:rsidRPr="00DF0C3D">
        <w:t xml:space="preserve"> then in South Australia that day is still a public holiday and the following Monday is an additional public holiday, whereas in all other jurisdictions the Monday is the substitute public holiday.</w:t>
      </w:r>
    </w:p>
    <w:p w14:paraId="70DCEC92" w14:textId="77777777" w:rsidR="007A3473" w:rsidRDefault="00F41DA1" w:rsidP="006452A9">
      <w:r w:rsidRPr="00DF0C3D">
        <w:t>There are also state or regional public holidays.</w:t>
      </w:r>
    </w:p>
    <w:p w14:paraId="60769AFD" w14:textId="3525A26C" w:rsidR="002D7894" w:rsidRPr="006452A9" w:rsidRDefault="00874436" w:rsidP="006452A9">
      <w:r w:rsidRPr="00DF0C3D">
        <w:t xml:space="preserve">As a result the number of public holidays can vary </w:t>
      </w:r>
      <w:r w:rsidR="00037484" w:rsidRPr="00DF0C3D">
        <w:t xml:space="preserve">between jurisdictions and years (see </w:t>
      </w:r>
      <w:r w:rsidR="00037484" w:rsidRPr="00DF0C3D">
        <w:rPr>
          <w:b/>
        </w:rPr>
        <w:fldChar w:fldCharType="begin"/>
      </w:r>
      <w:r w:rsidR="00037484" w:rsidRPr="00DF0C3D">
        <w:instrText xml:space="preserve"> REF _Ref103945273 \h  \* MERGEFORMAT </w:instrText>
      </w:r>
      <w:r w:rsidR="00037484" w:rsidRPr="00DF0C3D">
        <w:rPr>
          <w:b/>
        </w:rPr>
      </w:r>
      <w:r w:rsidR="00037484" w:rsidRPr="00DF0C3D">
        <w:rPr>
          <w:b/>
        </w:rPr>
        <w:fldChar w:fldCharType="separate"/>
      </w:r>
      <w:r w:rsidR="0015299C" w:rsidRPr="00DF0C3D">
        <w:t xml:space="preserve">Exhibit </w:t>
      </w:r>
      <w:r w:rsidR="0015299C">
        <w:t>18</w:t>
      </w:r>
      <w:r w:rsidR="00037484" w:rsidRPr="00DF0C3D">
        <w:rPr>
          <w:b/>
        </w:rPr>
        <w:fldChar w:fldCharType="end"/>
      </w:r>
      <w:r w:rsidR="00037484" w:rsidRPr="00DF0C3D">
        <w:t>).</w:t>
      </w:r>
      <w:r w:rsidR="00037484" w:rsidRPr="00DF0C3D">
        <w:rPr>
          <w:rStyle w:val="EndnoteReference"/>
        </w:rPr>
        <w:endnoteReference w:id="73"/>
      </w:r>
      <w:r w:rsidR="00A4209C">
        <w:t xml:space="preserve"> </w:t>
      </w:r>
      <w:r w:rsidR="002D7894">
        <w:rPr>
          <w:rFonts w:eastAsia="MS PGothic" w:cs="Arial"/>
        </w:rPr>
        <w:t>For example:</w:t>
      </w:r>
    </w:p>
    <w:p w14:paraId="4124D6CB" w14:textId="7BB11111" w:rsidR="002D7894" w:rsidRPr="00245408" w:rsidRDefault="002D7894" w:rsidP="007A3473">
      <w:pPr>
        <w:pStyle w:val="DotPoint"/>
      </w:pPr>
      <w:r w:rsidRPr="00245408">
        <w:t xml:space="preserve">In Tasmania, there are </w:t>
      </w:r>
      <w:r w:rsidR="007663A8">
        <w:t>ten</w:t>
      </w:r>
      <w:r w:rsidRPr="00245408">
        <w:t xml:space="preserve"> public holidays in most years and </w:t>
      </w:r>
      <w:r w:rsidR="007663A8">
        <w:t>eleven</w:t>
      </w:r>
      <w:r w:rsidRPr="00245408">
        <w:t xml:space="preserve"> when Christmas Day is on a Saturday or a Sunday.</w:t>
      </w:r>
      <w:r w:rsidR="00A4209C" w:rsidRPr="00DF0C3D">
        <w:rPr>
          <w:rStyle w:val="EndnoteReference"/>
        </w:rPr>
        <w:endnoteReference w:id="74"/>
      </w:r>
    </w:p>
    <w:p w14:paraId="31CA654E" w14:textId="276D4CB1" w:rsidR="00C368F7" w:rsidRPr="006452A9" w:rsidRDefault="002D7894" w:rsidP="007A3473">
      <w:pPr>
        <w:pStyle w:val="DotPoint"/>
      </w:pPr>
      <w:r w:rsidRPr="00245408">
        <w:t>In South Australia, there can be up to 15 public holidays and, in addition, Christmas Eve (7pm to midnight) and New Year’s Eve (7pm to midnight) are also public holidays.</w:t>
      </w:r>
    </w:p>
    <w:p w14:paraId="70420CF0" w14:textId="5C6BF637" w:rsidR="00037484" w:rsidRPr="00DF0C3D" w:rsidRDefault="00037484" w:rsidP="008A4921">
      <w:pPr>
        <w:pStyle w:val="Caption"/>
      </w:pPr>
      <w:bookmarkStart w:id="173" w:name="_Ref103945273"/>
      <w:bookmarkStart w:id="174" w:name="_Toc108620506"/>
      <w:r w:rsidRPr="00DF0C3D">
        <w:t xml:space="preserve">Exhibit </w:t>
      </w:r>
      <w:r w:rsidR="002B459B">
        <w:fldChar w:fldCharType="begin"/>
      </w:r>
      <w:r w:rsidR="002B459B">
        <w:instrText xml:space="preserve"> SEQ Exhibit \* ARABIC </w:instrText>
      </w:r>
      <w:r w:rsidR="002B459B">
        <w:fldChar w:fldCharType="separate"/>
      </w:r>
      <w:r w:rsidR="0015299C">
        <w:rPr>
          <w:noProof/>
        </w:rPr>
        <w:t>18</w:t>
      </w:r>
      <w:r w:rsidR="002B459B">
        <w:rPr>
          <w:noProof/>
        </w:rPr>
        <w:fldChar w:fldCharType="end"/>
      </w:r>
      <w:bookmarkEnd w:id="173"/>
      <w:r w:rsidRPr="00DF0C3D">
        <w:t xml:space="preserve">: Number of Public Holidays By Location, </w:t>
      </w:r>
      <w:r w:rsidR="008A4921" w:rsidRPr="00DF0C3D">
        <w:t>2021-22 to 2024-25</w:t>
      </w:r>
      <w:bookmarkEnd w:id="174"/>
    </w:p>
    <w:tbl>
      <w:tblPr>
        <w:tblStyle w:val="GridTable4-Accent12"/>
        <w:tblW w:w="0" w:type="auto"/>
        <w:tblInd w:w="0" w:type="dxa"/>
        <w:tblLayout w:type="fixed"/>
        <w:tblLook w:val="0420" w:firstRow="1" w:lastRow="0" w:firstColumn="0" w:lastColumn="0" w:noHBand="0" w:noVBand="1"/>
        <w:tblCaption w:val="Number of Public Holidays by Location, FY21-22 to FY24-25"/>
        <w:tblDescription w:val="A table showing the number of Public Holidays across States and Territories from FY21-22 to FY24-25."/>
      </w:tblPr>
      <w:tblGrid>
        <w:gridCol w:w="3898"/>
        <w:gridCol w:w="1280"/>
        <w:gridCol w:w="1280"/>
        <w:gridCol w:w="1280"/>
        <w:gridCol w:w="1278"/>
      </w:tblGrid>
      <w:tr w:rsidR="00037484" w:rsidRPr="00DF0C3D" w14:paraId="093AE796" w14:textId="77777777" w:rsidTr="00037484">
        <w:trPr>
          <w:cnfStyle w:val="100000000000" w:firstRow="1" w:lastRow="0" w:firstColumn="0" w:lastColumn="0" w:oddVBand="0" w:evenVBand="0" w:oddHBand="0" w:evenHBand="0" w:firstRowFirstColumn="0" w:firstRowLastColumn="0" w:lastRowFirstColumn="0" w:lastRowLastColumn="0"/>
          <w:tblHeader/>
        </w:trPr>
        <w:tc>
          <w:tcPr>
            <w:tcW w:w="3898" w:type="dxa"/>
            <w:vAlign w:val="center"/>
          </w:tcPr>
          <w:p w14:paraId="30F74694" w14:textId="77777777" w:rsidR="00037484" w:rsidRPr="00DF0C3D" w:rsidRDefault="00037484" w:rsidP="00037484">
            <w:pPr>
              <w:spacing w:line="200" w:lineRule="atLeast"/>
              <w:rPr>
                <w:rFonts w:cs="Arial"/>
              </w:rPr>
            </w:pPr>
            <w:r w:rsidRPr="00DF0C3D">
              <w:rPr>
                <w:rFonts w:cs="Arial"/>
              </w:rPr>
              <w:t>Time of Day and Day of Week</w:t>
            </w:r>
          </w:p>
        </w:tc>
        <w:tc>
          <w:tcPr>
            <w:tcW w:w="1280" w:type="dxa"/>
            <w:vAlign w:val="center"/>
          </w:tcPr>
          <w:p w14:paraId="195B6B1E" w14:textId="77777777" w:rsidR="00037484" w:rsidRPr="00DF0C3D" w:rsidRDefault="00037484" w:rsidP="00037484">
            <w:pPr>
              <w:spacing w:line="200" w:lineRule="atLeast"/>
              <w:jc w:val="center"/>
              <w:rPr>
                <w:rFonts w:cs="Arial"/>
              </w:rPr>
            </w:pPr>
            <w:r w:rsidRPr="00DF0C3D">
              <w:rPr>
                <w:rFonts w:cs="Arial"/>
              </w:rPr>
              <w:t>2021-22</w:t>
            </w:r>
          </w:p>
        </w:tc>
        <w:tc>
          <w:tcPr>
            <w:tcW w:w="1280" w:type="dxa"/>
            <w:vAlign w:val="center"/>
          </w:tcPr>
          <w:p w14:paraId="63291F16" w14:textId="77777777" w:rsidR="00037484" w:rsidRPr="00DF0C3D" w:rsidRDefault="00037484" w:rsidP="00037484">
            <w:pPr>
              <w:spacing w:line="200" w:lineRule="atLeast"/>
              <w:jc w:val="center"/>
              <w:rPr>
                <w:rFonts w:cs="Arial"/>
              </w:rPr>
            </w:pPr>
            <w:r w:rsidRPr="00DF0C3D">
              <w:rPr>
                <w:rFonts w:cs="Arial"/>
              </w:rPr>
              <w:t>2022-23</w:t>
            </w:r>
          </w:p>
        </w:tc>
        <w:tc>
          <w:tcPr>
            <w:tcW w:w="1280" w:type="dxa"/>
            <w:vAlign w:val="center"/>
          </w:tcPr>
          <w:p w14:paraId="3B9A69E1" w14:textId="77777777" w:rsidR="00037484" w:rsidRPr="00DF0C3D" w:rsidRDefault="00037484" w:rsidP="00037484">
            <w:pPr>
              <w:spacing w:line="200" w:lineRule="atLeast"/>
              <w:jc w:val="center"/>
              <w:rPr>
                <w:rFonts w:cs="Arial"/>
              </w:rPr>
            </w:pPr>
            <w:r w:rsidRPr="00DF0C3D">
              <w:rPr>
                <w:rFonts w:cs="Arial"/>
              </w:rPr>
              <w:t>2023-24</w:t>
            </w:r>
          </w:p>
        </w:tc>
        <w:tc>
          <w:tcPr>
            <w:tcW w:w="1278" w:type="dxa"/>
            <w:vAlign w:val="center"/>
          </w:tcPr>
          <w:p w14:paraId="2DDCC33E" w14:textId="77777777" w:rsidR="00037484" w:rsidRPr="00DF0C3D" w:rsidRDefault="00037484" w:rsidP="00037484">
            <w:pPr>
              <w:spacing w:line="200" w:lineRule="atLeast"/>
              <w:jc w:val="center"/>
              <w:rPr>
                <w:rFonts w:cs="Arial"/>
              </w:rPr>
            </w:pPr>
            <w:r w:rsidRPr="00DF0C3D">
              <w:rPr>
                <w:rFonts w:cs="Arial"/>
              </w:rPr>
              <w:t>2024-25</w:t>
            </w:r>
          </w:p>
        </w:tc>
      </w:tr>
      <w:tr w:rsidR="00037484" w:rsidRPr="00DF0C3D" w14:paraId="44BBFB8D" w14:textId="77777777" w:rsidTr="00037484">
        <w:trPr>
          <w:cnfStyle w:val="000000100000" w:firstRow="0" w:lastRow="0" w:firstColumn="0" w:lastColumn="0" w:oddVBand="0" w:evenVBand="0" w:oddHBand="1" w:evenHBand="0" w:firstRowFirstColumn="0" w:firstRowLastColumn="0" w:lastRowFirstColumn="0" w:lastRowLastColumn="0"/>
        </w:trPr>
        <w:tc>
          <w:tcPr>
            <w:tcW w:w="3898" w:type="dxa"/>
            <w:vAlign w:val="center"/>
          </w:tcPr>
          <w:p w14:paraId="33D3129A" w14:textId="77777777" w:rsidR="00037484" w:rsidRPr="00DF0C3D" w:rsidRDefault="00037484" w:rsidP="00037484">
            <w:pPr>
              <w:spacing w:line="200" w:lineRule="atLeast"/>
              <w:rPr>
                <w:rFonts w:cs="Arial"/>
              </w:rPr>
            </w:pPr>
            <w:r w:rsidRPr="00DF0C3D">
              <w:rPr>
                <w:rFonts w:cs="Arial"/>
              </w:rPr>
              <w:t>ACT</w:t>
            </w:r>
          </w:p>
        </w:tc>
        <w:tc>
          <w:tcPr>
            <w:tcW w:w="1280" w:type="dxa"/>
            <w:vAlign w:val="center"/>
          </w:tcPr>
          <w:p w14:paraId="437D5EC2" w14:textId="77777777" w:rsidR="00037484" w:rsidRPr="00DF0C3D" w:rsidRDefault="00037484" w:rsidP="00037484">
            <w:pPr>
              <w:spacing w:line="200" w:lineRule="atLeast"/>
              <w:jc w:val="center"/>
              <w:rPr>
                <w:rFonts w:cs="Arial"/>
              </w:rPr>
            </w:pPr>
            <w:r w:rsidRPr="00DF0C3D">
              <w:rPr>
                <w:rFonts w:cs="Arial"/>
              </w:rPr>
              <w:t>16</w:t>
            </w:r>
          </w:p>
        </w:tc>
        <w:tc>
          <w:tcPr>
            <w:tcW w:w="1280" w:type="dxa"/>
            <w:vAlign w:val="center"/>
          </w:tcPr>
          <w:p w14:paraId="3BA916E3" w14:textId="77777777" w:rsidR="00037484" w:rsidRPr="00DF0C3D" w:rsidRDefault="00037484" w:rsidP="00037484">
            <w:pPr>
              <w:spacing w:line="200" w:lineRule="atLeast"/>
              <w:jc w:val="center"/>
              <w:rPr>
                <w:rFonts w:cs="Arial"/>
              </w:rPr>
            </w:pPr>
            <w:r w:rsidRPr="00DF0C3D">
              <w:rPr>
                <w:rFonts w:cs="Arial"/>
              </w:rPr>
              <w:t>15</w:t>
            </w:r>
          </w:p>
        </w:tc>
        <w:tc>
          <w:tcPr>
            <w:tcW w:w="1280" w:type="dxa"/>
            <w:vAlign w:val="center"/>
          </w:tcPr>
          <w:p w14:paraId="60DFD735" w14:textId="77777777" w:rsidR="00037484" w:rsidRPr="00DF0C3D" w:rsidRDefault="00037484" w:rsidP="00037484">
            <w:pPr>
              <w:spacing w:line="200" w:lineRule="atLeast"/>
              <w:jc w:val="center"/>
              <w:rPr>
                <w:rFonts w:cs="Arial"/>
              </w:rPr>
            </w:pPr>
            <w:r w:rsidRPr="00DF0C3D">
              <w:rPr>
                <w:rFonts w:cs="Arial"/>
              </w:rPr>
              <w:t>13</w:t>
            </w:r>
          </w:p>
        </w:tc>
        <w:tc>
          <w:tcPr>
            <w:tcW w:w="1278" w:type="dxa"/>
            <w:vAlign w:val="center"/>
          </w:tcPr>
          <w:p w14:paraId="064FF6CE" w14:textId="77777777" w:rsidR="00037484" w:rsidRPr="00DF0C3D" w:rsidRDefault="00037484" w:rsidP="00037484">
            <w:pPr>
              <w:spacing w:line="200" w:lineRule="atLeast"/>
              <w:jc w:val="center"/>
              <w:rPr>
                <w:rFonts w:cs="Arial"/>
              </w:rPr>
            </w:pPr>
            <w:r w:rsidRPr="00DF0C3D">
              <w:rPr>
                <w:rFonts w:cs="Arial"/>
              </w:rPr>
              <w:t>14</w:t>
            </w:r>
          </w:p>
        </w:tc>
      </w:tr>
      <w:tr w:rsidR="00037484" w:rsidRPr="00DF0C3D" w14:paraId="50736781" w14:textId="77777777" w:rsidTr="00037484">
        <w:tc>
          <w:tcPr>
            <w:tcW w:w="3898" w:type="dxa"/>
            <w:vAlign w:val="center"/>
          </w:tcPr>
          <w:p w14:paraId="7AAE2B55" w14:textId="77777777" w:rsidR="00037484" w:rsidRPr="00DF0C3D" w:rsidRDefault="00037484" w:rsidP="00037484">
            <w:pPr>
              <w:spacing w:line="200" w:lineRule="atLeast"/>
              <w:rPr>
                <w:rFonts w:cs="Arial"/>
              </w:rPr>
            </w:pPr>
            <w:r w:rsidRPr="00DF0C3D">
              <w:rPr>
                <w:rFonts w:cs="Arial"/>
              </w:rPr>
              <w:t>NSW</w:t>
            </w:r>
          </w:p>
        </w:tc>
        <w:tc>
          <w:tcPr>
            <w:tcW w:w="1280" w:type="dxa"/>
            <w:vAlign w:val="center"/>
          </w:tcPr>
          <w:p w14:paraId="06C1574A" w14:textId="77777777" w:rsidR="00037484" w:rsidRPr="00DF0C3D" w:rsidRDefault="00037484" w:rsidP="00037484">
            <w:pPr>
              <w:spacing w:line="200" w:lineRule="atLeast"/>
              <w:jc w:val="center"/>
              <w:rPr>
                <w:rFonts w:cs="Arial"/>
              </w:rPr>
            </w:pPr>
            <w:r w:rsidRPr="00DF0C3D">
              <w:rPr>
                <w:rFonts w:cs="Arial"/>
              </w:rPr>
              <w:t>14</w:t>
            </w:r>
          </w:p>
        </w:tc>
        <w:tc>
          <w:tcPr>
            <w:tcW w:w="1280" w:type="dxa"/>
            <w:vAlign w:val="center"/>
          </w:tcPr>
          <w:p w14:paraId="423E6BA7" w14:textId="77777777" w:rsidR="00037484" w:rsidRPr="00DF0C3D" w:rsidRDefault="00037484" w:rsidP="00037484">
            <w:pPr>
              <w:spacing w:line="200" w:lineRule="atLeast"/>
              <w:jc w:val="center"/>
              <w:rPr>
                <w:rFonts w:cs="Arial"/>
              </w:rPr>
            </w:pPr>
            <w:r w:rsidRPr="00DF0C3D">
              <w:rPr>
                <w:rFonts w:cs="Arial"/>
              </w:rPr>
              <w:t>13</w:t>
            </w:r>
          </w:p>
        </w:tc>
        <w:tc>
          <w:tcPr>
            <w:tcW w:w="1280" w:type="dxa"/>
            <w:vAlign w:val="center"/>
          </w:tcPr>
          <w:p w14:paraId="6FB4C13A" w14:textId="77777777" w:rsidR="00037484" w:rsidRPr="00DF0C3D" w:rsidRDefault="00037484" w:rsidP="00037484">
            <w:pPr>
              <w:spacing w:line="200" w:lineRule="atLeast"/>
              <w:jc w:val="center"/>
              <w:rPr>
                <w:rFonts w:cs="Arial"/>
              </w:rPr>
            </w:pPr>
            <w:r w:rsidRPr="00DF0C3D">
              <w:rPr>
                <w:rFonts w:cs="Arial"/>
              </w:rPr>
              <w:t>11</w:t>
            </w:r>
          </w:p>
        </w:tc>
        <w:tc>
          <w:tcPr>
            <w:tcW w:w="1278" w:type="dxa"/>
            <w:vAlign w:val="center"/>
          </w:tcPr>
          <w:p w14:paraId="0465CCEE" w14:textId="77777777" w:rsidR="00037484" w:rsidRPr="00DF0C3D" w:rsidRDefault="00037484" w:rsidP="00037484">
            <w:pPr>
              <w:spacing w:line="200" w:lineRule="atLeast"/>
              <w:jc w:val="center"/>
              <w:rPr>
                <w:rFonts w:cs="Arial"/>
              </w:rPr>
            </w:pPr>
            <w:r w:rsidRPr="00DF0C3D">
              <w:rPr>
                <w:rFonts w:cs="Arial"/>
              </w:rPr>
              <w:t>12</w:t>
            </w:r>
          </w:p>
        </w:tc>
      </w:tr>
      <w:tr w:rsidR="00037484" w:rsidRPr="00DF0C3D" w14:paraId="1F7F04C8" w14:textId="77777777" w:rsidTr="00037484">
        <w:trPr>
          <w:cnfStyle w:val="000000100000" w:firstRow="0" w:lastRow="0" w:firstColumn="0" w:lastColumn="0" w:oddVBand="0" w:evenVBand="0" w:oddHBand="1" w:evenHBand="0" w:firstRowFirstColumn="0" w:firstRowLastColumn="0" w:lastRowFirstColumn="0" w:lastRowLastColumn="0"/>
        </w:trPr>
        <w:tc>
          <w:tcPr>
            <w:tcW w:w="3898" w:type="dxa"/>
            <w:vAlign w:val="center"/>
          </w:tcPr>
          <w:p w14:paraId="76569DAC" w14:textId="77777777" w:rsidR="00037484" w:rsidRPr="00DF0C3D" w:rsidRDefault="00037484" w:rsidP="00037484">
            <w:pPr>
              <w:spacing w:line="200" w:lineRule="atLeast"/>
              <w:rPr>
                <w:rFonts w:cs="Arial"/>
              </w:rPr>
            </w:pPr>
            <w:r w:rsidRPr="00DF0C3D">
              <w:rPr>
                <w:rFonts w:cs="Arial"/>
              </w:rPr>
              <w:t>NT</w:t>
            </w:r>
          </w:p>
        </w:tc>
        <w:tc>
          <w:tcPr>
            <w:tcW w:w="1280" w:type="dxa"/>
            <w:vAlign w:val="center"/>
          </w:tcPr>
          <w:p w14:paraId="73EBB935" w14:textId="77777777" w:rsidR="00037484" w:rsidRPr="00DF0C3D" w:rsidRDefault="00037484" w:rsidP="00037484">
            <w:pPr>
              <w:spacing w:line="200" w:lineRule="atLeast"/>
              <w:jc w:val="center"/>
              <w:rPr>
                <w:rFonts w:cs="Arial"/>
              </w:rPr>
            </w:pPr>
            <w:r w:rsidRPr="00DF0C3D">
              <w:rPr>
                <w:rFonts w:cs="Arial"/>
              </w:rPr>
              <w:t>13.5</w:t>
            </w:r>
          </w:p>
        </w:tc>
        <w:tc>
          <w:tcPr>
            <w:tcW w:w="1280" w:type="dxa"/>
            <w:vAlign w:val="center"/>
          </w:tcPr>
          <w:p w14:paraId="352D0B7C" w14:textId="77777777" w:rsidR="00037484" w:rsidRPr="00DF0C3D" w:rsidRDefault="00037484" w:rsidP="00037484">
            <w:pPr>
              <w:spacing w:line="200" w:lineRule="atLeast"/>
              <w:jc w:val="center"/>
              <w:rPr>
                <w:rFonts w:cs="Arial"/>
              </w:rPr>
            </w:pPr>
            <w:r w:rsidRPr="00DF0C3D">
              <w:rPr>
                <w:rFonts w:cs="Arial"/>
              </w:rPr>
              <w:t>13.5</w:t>
            </w:r>
          </w:p>
        </w:tc>
        <w:tc>
          <w:tcPr>
            <w:tcW w:w="1280" w:type="dxa"/>
            <w:vAlign w:val="center"/>
          </w:tcPr>
          <w:p w14:paraId="1C1E56CF" w14:textId="77777777" w:rsidR="00037484" w:rsidRPr="00DF0C3D" w:rsidRDefault="00037484" w:rsidP="00037484">
            <w:pPr>
              <w:spacing w:line="200" w:lineRule="atLeast"/>
              <w:jc w:val="center"/>
              <w:rPr>
                <w:rFonts w:cs="Arial"/>
              </w:rPr>
            </w:pPr>
            <w:r w:rsidRPr="00DF0C3D">
              <w:rPr>
                <w:rFonts w:cs="Arial"/>
              </w:rPr>
              <w:t>11.5</w:t>
            </w:r>
          </w:p>
        </w:tc>
        <w:tc>
          <w:tcPr>
            <w:tcW w:w="1278" w:type="dxa"/>
            <w:vAlign w:val="center"/>
          </w:tcPr>
          <w:p w14:paraId="52F516F8" w14:textId="77777777" w:rsidR="00037484" w:rsidRPr="00DF0C3D" w:rsidRDefault="00037484" w:rsidP="00037484">
            <w:pPr>
              <w:spacing w:line="200" w:lineRule="atLeast"/>
              <w:jc w:val="center"/>
              <w:rPr>
                <w:rFonts w:cs="Arial"/>
              </w:rPr>
            </w:pPr>
            <w:r w:rsidRPr="00DF0C3D">
              <w:rPr>
                <w:rFonts w:cs="Arial"/>
              </w:rPr>
              <w:t>12.5</w:t>
            </w:r>
          </w:p>
        </w:tc>
      </w:tr>
      <w:tr w:rsidR="00037484" w:rsidRPr="00DF0C3D" w14:paraId="2B0ECE54" w14:textId="77777777" w:rsidTr="00037484">
        <w:tc>
          <w:tcPr>
            <w:tcW w:w="3898" w:type="dxa"/>
            <w:vAlign w:val="center"/>
          </w:tcPr>
          <w:p w14:paraId="66E73A94" w14:textId="77777777" w:rsidR="00037484" w:rsidRPr="00DF0C3D" w:rsidRDefault="00037484" w:rsidP="00037484">
            <w:pPr>
              <w:spacing w:line="200" w:lineRule="atLeast"/>
              <w:rPr>
                <w:rFonts w:cs="Arial"/>
              </w:rPr>
            </w:pPr>
            <w:r w:rsidRPr="00DF0C3D">
              <w:rPr>
                <w:rFonts w:cs="Arial"/>
              </w:rPr>
              <w:t>QLD</w:t>
            </w:r>
          </w:p>
        </w:tc>
        <w:tc>
          <w:tcPr>
            <w:tcW w:w="1280" w:type="dxa"/>
            <w:vAlign w:val="center"/>
          </w:tcPr>
          <w:p w14:paraId="4FBF3C5F" w14:textId="77777777" w:rsidR="00037484" w:rsidRPr="00DF0C3D" w:rsidRDefault="00037484" w:rsidP="00037484">
            <w:pPr>
              <w:spacing w:line="200" w:lineRule="atLeast"/>
              <w:jc w:val="center"/>
              <w:rPr>
                <w:rFonts w:cs="Arial"/>
              </w:rPr>
            </w:pPr>
            <w:r w:rsidRPr="00DF0C3D">
              <w:rPr>
                <w:rFonts w:cs="Arial"/>
              </w:rPr>
              <w:t>14.25</w:t>
            </w:r>
          </w:p>
        </w:tc>
        <w:tc>
          <w:tcPr>
            <w:tcW w:w="1280" w:type="dxa"/>
            <w:vAlign w:val="center"/>
          </w:tcPr>
          <w:p w14:paraId="767BE4F8" w14:textId="77777777" w:rsidR="00037484" w:rsidRPr="00DF0C3D" w:rsidRDefault="00037484" w:rsidP="00037484">
            <w:pPr>
              <w:spacing w:line="200" w:lineRule="atLeast"/>
              <w:jc w:val="center"/>
              <w:rPr>
                <w:rFonts w:cs="Arial"/>
              </w:rPr>
            </w:pPr>
            <w:r w:rsidRPr="00DF0C3D">
              <w:rPr>
                <w:rFonts w:cs="Arial"/>
              </w:rPr>
              <w:t>13.25</w:t>
            </w:r>
          </w:p>
        </w:tc>
        <w:tc>
          <w:tcPr>
            <w:tcW w:w="1280" w:type="dxa"/>
            <w:vAlign w:val="center"/>
          </w:tcPr>
          <w:p w14:paraId="0A0C03D8" w14:textId="77777777" w:rsidR="00037484" w:rsidRPr="00DF0C3D" w:rsidRDefault="00037484" w:rsidP="00037484">
            <w:pPr>
              <w:spacing w:line="200" w:lineRule="atLeast"/>
              <w:jc w:val="center"/>
              <w:rPr>
                <w:rFonts w:cs="Arial"/>
              </w:rPr>
            </w:pPr>
            <w:r w:rsidRPr="00DF0C3D">
              <w:rPr>
                <w:rFonts w:cs="Arial"/>
              </w:rPr>
              <w:t>11.25</w:t>
            </w:r>
          </w:p>
        </w:tc>
        <w:tc>
          <w:tcPr>
            <w:tcW w:w="1278" w:type="dxa"/>
            <w:vAlign w:val="center"/>
          </w:tcPr>
          <w:p w14:paraId="09FC31CA" w14:textId="77777777" w:rsidR="00037484" w:rsidRPr="00DF0C3D" w:rsidRDefault="00037484" w:rsidP="00037484">
            <w:pPr>
              <w:spacing w:line="200" w:lineRule="atLeast"/>
              <w:jc w:val="center"/>
              <w:rPr>
                <w:rFonts w:cs="Arial"/>
              </w:rPr>
            </w:pPr>
            <w:r w:rsidRPr="00DF0C3D">
              <w:rPr>
                <w:rFonts w:cs="Arial"/>
              </w:rPr>
              <w:t>12.25</w:t>
            </w:r>
          </w:p>
        </w:tc>
      </w:tr>
      <w:tr w:rsidR="00037484" w:rsidRPr="00DF0C3D" w14:paraId="57148CAA" w14:textId="77777777" w:rsidTr="00037484">
        <w:trPr>
          <w:cnfStyle w:val="000000100000" w:firstRow="0" w:lastRow="0" w:firstColumn="0" w:lastColumn="0" w:oddVBand="0" w:evenVBand="0" w:oddHBand="1" w:evenHBand="0" w:firstRowFirstColumn="0" w:firstRowLastColumn="0" w:lastRowFirstColumn="0" w:lastRowLastColumn="0"/>
        </w:trPr>
        <w:tc>
          <w:tcPr>
            <w:tcW w:w="3898" w:type="dxa"/>
            <w:vAlign w:val="center"/>
          </w:tcPr>
          <w:p w14:paraId="720E2BFA" w14:textId="77777777" w:rsidR="00037484" w:rsidRPr="00DF0C3D" w:rsidRDefault="00037484" w:rsidP="00037484">
            <w:pPr>
              <w:spacing w:line="200" w:lineRule="atLeast"/>
              <w:rPr>
                <w:rFonts w:cs="Arial"/>
              </w:rPr>
            </w:pPr>
            <w:r w:rsidRPr="00DF0C3D">
              <w:rPr>
                <w:rFonts w:cs="Arial"/>
              </w:rPr>
              <w:t>SA</w:t>
            </w:r>
          </w:p>
        </w:tc>
        <w:tc>
          <w:tcPr>
            <w:tcW w:w="1280" w:type="dxa"/>
            <w:vAlign w:val="center"/>
          </w:tcPr>
          <w:p w14:paraId="24BA1041" w14:textId="77777777" w:rsidR="00037484" w:rsidRPr="00DF0C3D" w:rsidRDefault="00037484" w:rsidP="00037484">
            <w:pPr>
              <w:spacing w:line="200" w:lineRule="atLeast"/>
              <w:jc w:val="center"/>
              <w:rPr>
                <w:rFonts w:cs="Arial"/>
              </w:rPr>
            </w:pPr>
            <w:r w:rsidRPr="00DF0C3D">
              <w:rPr>
                <w:rFonts w:cs="Arial"/>
              </w:rPr>
              <w:t>13.5</w:t>
            </w:r>
          </w:p>
        </w:tc>
        <w:tc>
          <w:tcPr>
            <w:tcW w:w="1280" w:type="dxa"/>
            <w:vAlign w:val="center"/>
          </w:tcPr>
          <w:p w14:paraId="110E5FF6" w14:textId="77777777" w:rsidR="00037484" w:rsidRPr="00DF0C3D" w:rsidRDefault="00037484" w:rsidP="00037484">
            <w:pPr>
              <w:spacing w:line="200" w:lineRule="atLeast"/>
              <w:jc w:val="center"/>
              <w:rPr>
                <w:rFonts w:cs="Arial"/>
              </w:rPr>
            </w:pPr>
            <w:r w:rsidRPr="00DF0C3D">
              <w:rPr>
                <w:rFonts w:cs="Arial"/>
              </w:rPr>
              <w:t>13.5</w:t>
            </w:r>
          </w:p>
        </w:tc>
        <w:tc>
          <w:tcPr>
            <w:tcW w:w="1280" w:type="dxa"/>
            <w:vAlign w:val="center"/>
          </w:tcPr>
          <w:p w14:paraId="6F842BBE" w14:textId="77777777" w:rsidR="00037484" w:rsidRPr="00DF0C3D" w:rsidRDefault="00037484" w:rsidP="00037484">
            <w:pPr>
              <w:spacing w:line="200" w:lineRule="atLeast"/>
              <w:jc w:val="center"/>
              <w:rPr>
                <w:rFonts w:cs="Arial"/>
              </w:rPr>
            </w:pPr>
            <w:r w:rsidRPr="00DF0C3D">
              <w:rPr>
                <w:rFonts w:cs="Arial"/>
              </w:rPr>
              <w:t>11.5</w:t>
            </w:r>
          </w:p>
        </w:tc>
        <w:tc>
          <w:tcPr>
            <w:tcW w:w="1278" w:type="dxa"/>
            <w:vAlign w:val="center"/>
          </w:tcPr>
          <w:p w14:paraId="3C8F0DE3" w14:textId="77777777" w:rsidR="00037484" w:rsidRPr="00DF0C3D" w:rsidRDefault="00037484" w:rsidP="00037484">
            <w:pPr>
              <w:spacing w:line="200" w:lineRule="atLeast"/>
              <w:jc w:val="center"/>
              <w:rPr>
                <w:rFonts w:cs="Arial"/>
              </w:rPr>
            </w:pPr>
            <w:r w:rsidRPr="00DF0C3D">
              <w:rPr>
                <w:rFonts w:cs="Arial"/>
              </w:rPr>
              <w:t>12.5</w:t>
            </w:r>
          </w:p>
        </w:tc>
      </w:tr>
      <w:tr w:rsidR="00037484" w:rsidRPr="00DF0C3D" w14:paraId="65C898EE" w14:textId="77777777" w:rsidTr="00037484">
        <w:tc>
          <w:tcPr>
            <w:tcW w:w="3898" w:type="dxa"/>
            <w:vAlign w:val="center"/>
          </w:tcPr>
          <w:p w14:paraId="4A652F5F" w14:textId="77777777" w:rsidR="00037484" w:rsidRPr="00DF0C3D" w:rsidRDefault="00037484" w:rsidP="00037484">
            <w:pPr>
              <w:spacing w:line="200" w:lineRule="atLeast"/>
              <w:rPr>
                <w:rFonts w:cs="Arial"/>
              </w:rPr>
            </w:pPr>
            <w:r w:rsidRPr="00DF0C3D">
              <w:rPr>
                <w:rFonts w:cs="Arial"/>
              </w:rPr>
              <w:t>TAS</w:t>
            </w:r>
          </w:p>
        </w:tc>
        <w:tc>
          <w:tcPr>
            <w:tcW w:w="1280" w:type="dxa"/>
            <w:vAlign w:val="center"/>
          </w:tcPr>
          <w:p w14:paraId="26D732A5" w14:textId="77777777" w:rsidR="00037484" w:rsidRPr="00DF0C3D" w:rsidRDefault="00037484" w:rsidP="00037484">
            <w:pPr>
              <w:spacing w:line="200" w:lineRule="atLeast"/>
              <w:jc w:val="center"/>
              <w:rPr>
                <w:rFonts w:cs="Arial"/>
              </w:rPr>
            </w:pPr>
            <w:r w:rsidRPr="00DF0C3D">
              <w:rPr>
                <w:rFonts w:cs="Arial"/>
              </w:rPr>
              <w:t>11</w:t>
            </w:r>
          </w:p>
        </w:tc>
        <w:tc>
          <w:tcPr>
            <w:tcW w:w="1280" w:type="dxa"/>
            <w:vAlign w:val="center"/>
          </w:tcPr>
          <w:p w14:paraId="28BEA355" w14:textId="77777777" w:rsidR="00037484" w:rsidRPr="00DF0C3D" w:rsidRDefault="00037484" w:rsidP="00037484">
            <w:pPr>
              <w:spacing w:line="200" w:lineRule="atLeast"/>
              <w:jc w:val="center"/>
              <w:rPr>
                <w:rFonts w:cs="Arial"/>
              </w:rPr>
            </w:pPr>
            <w:r w:rsidRPr="00DF0C3D">
              <w:rPr>
                <w:rFonts w:cs="Arial"/>
              </w:rPr>
              <w:t>11</w:t>
            </w:r>
          </w:p>
        </w:tc>
        <w:tc>
          <w:tcPr>
            <w:tcW w:w="1280" w:type="dxa"/>
            <w:vAlign w:val="center"/>
          </w:tcPr>
          <w:p w14:paraId="348CC0FB" w14:textId="77777777" w:rsidR="00037484" w:rsidRPr="00DF0C3D" w:rsidRDefault="00037484" w:rsidP="00037484">
            <w:pPr>
              <w:spacing w:line="200" w:lineRule="atLeast"/>
              <w:jc w:val="center"/>
              <w:rPr>
                <w:rFonts w:cs="Arial"/>
              </w:rPr>
            </w:pPr>
            <w:r w:rsidRPr="00DF0C3D">
              <w:rPr>
                <w:rFonts w:cs="Arial"/>
              </w:rPr>
              <w:t>10</w:t>
            </w:r>
          </w:p>
        </w:tc>
        <w:tc>
          <w:tcPr>
            <w:tcW w:w="1278" w:type="dxa"/>
            <w:vAlign w:val="center"/>
          </w:tcPr>
          <w:p w14:paraId="16D43381" w14:textId="77777777" w:rsidR="00037484" w:rsidRPr="00DF0C3D" w:rsidRDefault="00037484" w:rsidP="00037484">
            <w:pPr>
              <w:spacing w:line="200" w:lineRule="atLeast"/>
              <w:jc w:val="center"/>
              <w:rPr>
                <w:rFonts w:cs="Arial"/>
              </w:rPr>
            </w:pPr>
            <w:r w:rsidRPr="00DF0C3D">
              <w:rPr>
                <w:rFonts w:cs="Arial"/>
              </w:rPr>
              <w:t>10</w:t>
            </w:r>
          </w:p>
        </w:tc>
      </w:tr>
      <w:tr w:rsidR="00037484" w:rsidRPr="00DF0C3D" w14:paraId="6772CBA9" w14:textId="77777777" w:rsidTr="00037484">
        <w:trPr>
          <w:cnfStyle w:val="000000100000" w:firstRow="0" w:lastRow="0" w:firstColumn="0" w:lastColumn="0" w:oddVBand="0" w:evenVBand="0" w:oddHBand="1" w:evenHBand="0" w:firstRowFirstColumn="0" w:firstRowLastColumn="0" w:lastRowFirstColumn="0" w:lastRowLastColumn="0"/>
        </w:trPr>
        <w:tc>
          <w:tcPr>
            <w:tcW w:w="3898" w:type="dxa"/>
            <w:vAlign w:val="center"/>
          </w:tcPr>
          <w:p w14:paraId="5B9FBDB9" w14:textId="77777777" w:rsidR="00037484" w:rsidRPr="00DF0C3D" w:rsidRDefault="00037484" w:rsidP="00037484">
            <w:pPr>
              <w:spacing w:line="200" w:lineRule="atLeast"/>
              <w:rPr>
                <w:rFonts w:cs="Arial"/>
              </w:rPr>
            </w:pPr>
            <w:r w:rsidRPr="00DF0C3D">
              <w:rPr>
                <w:rFonts w:cs="Arial"/>
              </w:rPr>
              <w:t>VIC</w:t>
            </w:r>
          </w:p>
        </w:tc>
        <w:tc>
          <w:tcPr>
            <w:tcW w:w="1280" w:type="dxa"/>
            <w:vAlign w:val="center"/>
          </w:tcPr>
          <w:p w14:paraId="1A3E4531" w14:textId="77777777" w:rsidR="00037484" w:rsidRPr="00DF0C3D" w:rsidRDefault="00037484" w:rsidP="00037484">
            <w:pPr>
              <w:spacing w:line="200" w:lineRule="atLeast"/>
              <w:jc w:val="center"/>
              <w:rPr>
                <w:rFonts w:cs="Arial"/>
              </w:rPr>
            </w:pPr>
            <w:r w:rsidRPr="00DF0C3D">
              <w:rPr>
                <w:rFonts w:cs="Arial"/>
              </w:rPr>
              <w:t>16</w:t>
            </w:r>
          </w:p>
        </w:tc>
        <w:tc>
          <w:tcPr>
            <w:tcW w:w="1280" w:type="dxa"/>
            <w:vAlign w:val="center"/>
          </w:tcPr>
          <w:p w14:paraId="61F11A40" w14:textId="77777777" w:rsidR="00037484" w:rsidRPr="00DF0C3D" w:rsidRDefault="00037484" w:rsidP="00037484">
            <w:pPr>
              <w:spacing w:line="200" w:lineRule="atLeast"/>
              <w:jc w:val="center"/>
              <w:rPr>
                <w:rFonts w:cs="Arial"/>
              </w:rPr>
            </w:pPr>
            <w:r w:rsidRPr="00DF0C3D">
              <w:rPr>
                <w:rFonts w:cs="Arial"/>
              </w:rPr>
              <w:t>15</w:t>
            </w:r>
          </w:p>
        </w:tc>
        <w:tc>
          <w:tcPr>
            <w:tcW w:w="1280" w:type="dxa"/>
            <w:vAlign w:val="center"/>
          </w:tcPr>
          <w:p w14:paraId="798904F4" w14:textId="77777777" w:rsidR="00037484" w:rsidRPr="00DF0C3D" w:rsidRDefault="00037484" w:rsidP="00037484">
            <w:pPr>
              <w:spacing w:line="200" w:lineRule="atLeast"/>
              <w:jc w:val="center"/>
              <w:rPr>
                <w:rFonts w:cs="Arial"/>
              </w:rPr>
            </w:pPr>
            <w:r w:rsidRPr="00DF0C3D">
              <w:rPr>
                <w:rFonts w:cs="Arial"/>
              </w:rPr>
              <w:t>13</w:t>
            </w:r>
          </w:p>
        </w:tc>
        <w:tc>
          <w:tcPr>
            <w:tcW w:w="1278" w:type="dxa"/>
            <w:vAlign w:val="center"/>
          </w:tcPr>
          <w:p w14:paraId="18900093" w14:textId="77777777" w:rsidR="00037484" w:rsidRPr="00DF0C3D" w:rsidRDefault="00037484" w:rsidP="00037484">
            <w:pPr>
              <w:spacing w:line="200" w:lineRule="atLeast"/>
              <w:jc w:val="center"/>
              <w:rPr>
                <w:rFonts w:cs="Arial"/>
              </w:rPr>
            </w:pPr>
            <w:r w:rsidRPr="00DF0C3D">
              <w:rPr>
                <w:rFonts w:cs="Arial"/>
              </w:rPr>
              <w:t>14</w:t>
            </w:r>
          </w:p>
        </w:tc>
      </w:tr>
      <w:tr w:rsidR="00037484" w:rsidRPr="00DF0C3D" w14:paraId="12EE1AC4" w14:textId="77777777" w:rsidTr="00037484">
        <w:tc>
          <w:tcPr>
            <w:tcW w:w="3898" w:type="dxa"/>
            <w:vAlign w:val="center"/>
          </w:tcPr>
          <w:p w14:paraId="39FBFE71" w14:textId="77777777" w:rsidR="00037484" w:rsidRPr="00DF0C3D" w:rsidRDefault="00037484" w:rsidP="00037484">
            <w:pPr>
              <w:spacing w:line="200" w:lineRule="atLeast"/>
              <w:rPr>
                <w:rFonts w:cs="Arial"/>
              </w:rPr>
            </w:pPr>
            <w:r w:rsidRPr="00DF0C3D">
              <w:rPr>
                <w:rFonts w:cs="Arial"/>
              </w:rPr>
              <w:t>WA</w:t>
            </w:r>
          </w:p>
        </w:tc>
        <w:tc>
          <w:tcPr>
            <w:tcW w:w="1280" w:type="dxa"/>
            <w:vAlign w:val="center"/>
          </w:tcPr>
          <w:p w14:paraId="135D0C0C" w14:textId="77777777" w:rsidR="00037484" w:rsidRPr="00DF0C3D" w:rsidRDefault="00037484" w:rsidP="00037484">
            <w:pPr>
              <w:spacing w:line="200" w:lineRule="atLeast"/>
              <w:jc w:val="center"/>
              <w:rPr>
                <w:rFonts w:cs="Arial"/>
                <w:b/>
                <w:bCs/>
              </w:rPr>
            </w:pPr>
            <w:r w:rsidRPr="00DF0C3D">
              <w:rPr>
                <w:rFonts w:cs="Arial"/>
              </w:rPr>
              <w:t>13</w:t>
            </w:r>
          </w:p>
        </w:tc>
        <w:tc>
          <w:tcPr>
            <w:tcW w:w="1280" w:type="dxa"/>
            <w:vAlign w:val="center"/>
          </w:tcPr>
          <w:p w14:paraId="73A3D769" w14:textId="77777777" w:rsidR="00037484" w:rsidRPr="00DF0C3D" w:rsidRDefault="00037484" w:rsidP="00037484">
            <w:pPr>
              <w:spacing w:line="200" w:lineRule="atLeast"/>
              <w:jc w:val="center"/>
              <w:rPr>
                <w:rFonts w:cs="Arial"/>
                <w:b/>
                <w:bCs/>
              </w:rPr>
            </w:pPr>
            <w:r w:rsidRPr="00DF0C3D">
              <w:rPr>
                <w:rFonts w:cs="Arial"/>
              </w:rPr>
              <w:t>13</w:t>
            </w:r>
          </w:p>
        </w:tc>
        <w:tc>
          <w:tcPr>
            <w:tcW w:w="1280" w:type="dxa"/>
            <w:vAlign w:val="center"/>
          </w:tcPr>
          <w:p w14:paraId="6F8BDA0B" w14:textId="77777777" w:rsidR="00037484" w:rsidRPr="00DF0C3D" w:rsidRDefault="00037484" w:rsidP="00037484">
            <w:pPr>
              <w:spacing w:line="200" w:lineRule="atLeast"/>
              <w:jc w:val="center"/>
              <w:rPr>
                <w:rFonts w:cs="Arial"/>
                <w:b/>
                <w:bCs/>
              </w:rPr>
            </w:pPr>
            <w:r w:rsidRPr="00DF0C3D">
              <w:rPr>
                <w:rFonts w:cs="Arial"/>
              </w:rPr>
              <w:t>11</w:t>
            </w:r>
          </w:p>
        </w:tc>
        <w:tc>
          <w:tcPr>
            <w:tcW w:w="1278" w:type="dxa"/>
            <w:vAlign w:val="center"/>
          </w:tcPr>
          <w:p w14:paraId="6338BE6C" w14:textId="77777777" w:rsidR="00037484" w:rsidRPr="00DF0C3D" w:rsidRDefault="00037484" w:rsidP="00037484">
            <w:pPr>
              <w:spacing w:line="200" w:lineRule="atLeast"/>
              <w:jc w:val="center"/>
              <w:rPr>
                <w:rFonts w:cs="Arial"/>
                <w:b/>
                <w:bCs/>
              </w:rPr>
            </w:pPr>
            <w:r w:rsidRPr="00DF0C3D">
              <w:rPr>
                <w:rFonts w:cs="Arial"/>
              </w:rPr>
              <w:t>12</w:t>
            </w:r>
          </w:p>
        </w:tc>
      </w:tr>
    </w:tbl>
    <w:p w14:paraId="53858966" w14:textId="77777777" w:rsidR="00037484" w:rsidRPr="00DF0C3D" w:rsidRDefault="00037484" w:rsidP="00037484">
      <w:pPr>
        <w:spacing w:before="0"/>
        <w:jc w:val="center"/>
        <w:rPr>
          <w:rFonts w:eastAsia="MS PGothic" w:cs="Arial"/>
          <w:sz w:val="18"/>
          <w:szCs w:val="18"/>
        </w:rPr>
      </w:pPr>
      <w:r w:rsidRPr="00DF0C3D">
        <w:rPr>
          <w:rFonts w:eastAsia="MS PGothic" w:cs="Arial"/>
          <w:sz w:val="18"/>
          <w:szCs w:val="18"/>
        </w:rPr>
        <w:t>Note: Evening-only public holidays are treated as quarter public holidays.</w:t>
      </w:r>
    </w:p>
    <w:p w14:paraId="3CB8E6C8" w14:textId="73111C21" w:rsidR="00874436" w:rsidRDefault="00874436" w:rsidP="00874436">
      <w:r w:rsidRPr="00DF0C3D">
        <w:t xml:space="preserve">This issue does not have direct implications for the pricing arrangements, as providers are entitled to use the Public Holiday price limits on any public holiday. The issue can have planning implications, however, and especially for </w:t>
      </w:r>
      <w:r w:rsidR="00D767AD">
        <w:t>S</w:t>
      </w:r>
      <w:r w:rsidRPr="00DF0C3D">
        <w:t xml:space="preserve">upported </w:t>
      </w:r>
      <w:r w:rsidR="00D767AD">
        <w:t>I</w:t>
      </w:r>
      <w:r w:rsidRPr="00DF0C3D">
        <w:t xml:space="preserve">ndependent </w:t>
      </w:r>
      <w:r w:rsidR="00D767AD">
        <w:t>L</w:t>
      </w:r>
      <w:r w:rsidRPr="00DF0C3D">
        <w:t>iving</w:t>
      </w:r>
      <w:r w:rsidR="00D767AD">
        <w:t xml:space="preserve"> supports</w:t>
      </w:r>
      <w:r w:rsidRPr="00DF0C3D">
        <w:t>.</w:t>
      </w:r>
    </w:p>
    <w:p w14:paraId="33EA9B2F" w14:textId="0556C325" w:rsidR="00D767AD" w:rsidRPr="00D767AD" w:rsidRDefault="00D767AD" w:rsidP="00D767AD">
      <w:pPr>
        <w:rPr>
          <w:rFonts w:eastAsia="MS PGothic" w:cs="Arial"/>
        </w:rPr>
      </w:pPr>
      <w:r w:rsidRPr="00D767AD">
        <w:rPr>
          <w:rFonts w:eastAsia="MS PGothic" w:cs="Arial"/>
        </w:rPr>
        <w:lastRenderedPageBreak/>
        <w:t>The number of public holidays in a year can vary between ten public holidays, such as in Tasmania in 2024-25 and 16 public holidays such as in Victoria in 2021-22.</w:t>
      </w:r>
      <w:r w:rsidR="007346FE" w:rsidRPr="00DF0C3D">
        <w:rPr>
          <w:rStyle w:val="EndnoteReference"/>
        </w:rPr>
        <w:endnoteReference w:id="75"/>
      </w:r>
      <w:r w:rsidRPr="00D767AD">
        <w:rPr>
          <w:rFonts w:eastAsia="MS PGothic" w:cs="Arial"/>
        </w:rPr>
        <w:t xml:space="preserve"> The weighted average (permanent) shift loading across regular days is 28% (Exhibit 19). The (permanent) shift loading for public holidays (150%) is sufficiently large that a difference of six days has a material effect on average loadings. With ten public holidays, the average loading is 31.3%; with 16 public holidays, it is 33.3% (Exhibit 20). To put this in perspective, the Cost Model allows a 2% loading for margins. </w:t>
      </w:r>
    </w:p>
    <w:p w14:paraId="4A50290C" w14:textId="6D88768B" w:rsidR="00D767AD" w:rsidRPr="00D767AD" w:rsidRDefault="00D767AD" w:rsidP="00D767AD">
      <w:pPr>
        <w:keepNext/>
        <w:spacing w:before="200"/>
        <w:jc w:val="center"/>
        <w:rPr>
          <w:rFonts w:eastAsia="MS PGothic" w:cs="Arial"/>
          <w:b/>
          <w:bCs/>
          <w:smallCaps/>
          <w:color w:val="6B2976"/>
          <w:sz w:val="16"/>
          <w:szCs w:val="18"/>
        </w:rPr>
      </w:pPr>
      <w:bookmarkStart w:id="175" w:name="_Toc108620507"/>
      <w:r w:rsidRPr="00D767AD">
        <w:rPr>
          <w:rFonts w:eastAsia="MS PGothic" w:cs="Arial"/>
          <w:b/>
          <w:bCs/>
          <w:smallCaps/>
          <w:color w:val="6B2976"/>
          <w:sz w:val="16"/>
          <w:szCs w:val="18"/>
        </w:rPr>
        <w:t xml:space="preserve">Exhibit </w:t>
      </w:r>
      <w:r w:rsidRPr="00D767AD">
        <w:rPr>
          <w:rFonts w:eastAsia="MS PGothic" w:cs="Arial"/>
          <w:b/>
          <w:bCs/>
          <w:smallCaps/>
          <w:color w:val="6B2976"/>
          <w:sz w:val="16"/>
          <w:szCs w:val="18"/>
        </w:rPr>
        <w:fldChar w:fldCharType="begin"/>
      </w:r>
      <w:r w:rsidRPr="00D767AD">
        <w:rPr>
          <w:rFonts w:eastAsia="MS PGothic" w:cs="Arial"/>
          <w:b/>
          <w:bCs/>
          <w:smallCaps/>
          <w:color w:val="6B2976"/>
          <w:sz w:val="16"/>
          <w:szCs w:val="18"/>
        </w:rPr>
        <w:instrText xml:space="preserve"> SEQ Exhibit \* ARABIC </w:instrText>
      </w:r>
      <w:r w:rsidRPr="00D767AD">
        <w:rPr>
          <w:rFonts w:eastAsia="MS PGothic" w:cs="Arial"/>
          <w:b/>
          <w:bCs/>
          <w:smallCaps/>
          <w:color w:val="6B2976"/>
          <w:sz w:val="16"/>
          <w:szCs w:val="18"/>
        </w:rPr>
        <w:fldChar w:fldCharType="separate"/>
      </w:r>
      <w:r w:rsidR="0015299C">
        <w:rPr>
          <w:rFonts w:eastAsia="MS PGothic" w:cs="Arial"/>
          <w:b/>
          <w:bCs/>
          <w:smallCaps/>
          <w:noProof/>
          <w:color w:val="6B2976"/>
          <w:sz w:val="16"/>
          <w:szCs w:val="18"/>
        </w:rPr>
        <w:t>19</w:t>
      </w:r>
      <w:r w:rsidRPr="00D767AD">
        <w:rPr>
          <w:rFonts w:eastAsia="MS PGothic" w:cs="Arial"/>
          <w:b/>
          <w:bCs/>
          <w:smallCaps/>
          <w:noProof/>
          <w:color w:val="6B2976"/>
          <w:sz w:val="16"/>
          <w:szCs w:val="18"/>
        </w:rPr>
        <w:fldChar w:fldCharType="end"/>
      </w:r>
      <w:r w:rsidRPr="00D767AD">
        <w:rPr>
          <w:rFonts w:eastAsia="MS PGothic" w:cs="Arial"/>
          <w:b/>
          <w:bCs/>
          <w:smallCaps/>
          <w:color w:val="6B2976"/>
          <w:sz w:val="16"/>
          <w:szCs w:val="18"/>
        </w:rPr>
        <w:t xml:space="preserve">: </w:t>
      </w:r>
      <w:r w:rsidR="00CA58D6">
        <w:rPr>
          <w:rFonts w:eastAsia="MS PGothic" w:cs="Arial"/>
          <w:b/>
          <w:bCs/>
          <w:smallCaps/>
          <w:color w:val="6B2976"/>
          <w:sz w:val="16"/>
          <w:szCs w:val="18"/>
        </w:rPr>
        <w:t>Weighted Average Shift Loading (Permanent Workers)</w:t>
      </w:r>
      <w:bookmarkEnd w:id="175"/>
    </w:p>
    <w:tbl>
      <w:tblPr>
        <w:tblStyle w:val="GridTable4-Accent121"/>
        <w:tblW w:w="5000" w:type="pct"/>
        <w:tblInd w:w="0" w:type="dxa"/>
        <w:tblLook w:val="0460" w:firstRow="1" w:lastRow="1" w:firstColumn="0" w:lastColumn="0" w:noHBand="0" w:noVBand="1"/>
        <w:tblCaption w:val="Exhibit 19: Weighted Average Shift Loading (Permanent Workers)"/>
        <w:tblDescription w:val="The SCHADS Industry Award Loading for permanent workers across the type of shift and hours worked per week"/>
      </w:tblPr>
      <w:tblGrid>
        <w:gridCol w:w="3180"/>
        <w:gridCol w:w="2104"/>
        <w:gridCol w:w="3777"/>
      </w:tblGrid>
      <w:tr w:rsidR="00D767AD" w:rsidRPr="00D767AD" w14:paraId="31D7E89F" w14:textId="77777777" w:rsidTr="007A3473">
        <w:trPr>
          <w:cnfStyle w:val="100000000000" w:firstRow="1" w:lastRow="0" w:firstColumn="0" w:lastColumn="0" w:oddVBand="0" w:evenVBand="0" w:oddHBand="0" w:evenHBand="0" w:firstRowFirstColumn="0" w:firstRowLastColumn="0" w:lastRowFirstColumn="0" w:lastRowLastColumn="0"/>
          <w:tblHeader/>
        </w:trPr>
        <w:tc>
          <w:tcPr>
            <w:tcW w:w="1755" w:type="pct"/>
          </w:tcPr>
          <w:p w14:paraId="00439C70" w14:textId="77777777" w:rsidR="00D767AD" w:rsidRPr="00D767AD" w:rsidRDefault="00D767AD" w:rsidP="00D767AD">
            <w:pPr>
              <w:spacing w:line="200" w:lineRule="atLeast"/>
              <w:rPr>
                <w:rFonts w:eastAsia="Times New Roman" w:cs="Arial"/>
                <w:color w:val="FFFFFF"/>
              </w:rPr>
            </w:pPr>
            <w:r w:rsidRPr="00D767AD">
              <w:rPr>
                <w:rFonts w:eastAsia="Times New Roman" w:cs="Arial"/>
                <w:color w:val="FFFFFF"/>
              </w:rPr>
              <w:t>Shift</w:t>
            </w:r>
          </w:p>
        </w:tc>
        <w:tc>
          <w:tcPr>
            <w:tcW w:w="1161" w:type="pct"/>
          </w:tcPr>
          <w:p w14:paraId="3CD51774" w14:textId="77777777" w:rsidR="00D767AD" w:rsidRPr="00D767AD" w:rsidRDefault="00D767AD" w:rsidP="00D767AD">
            <w:pPr>
              <w:spacing w:line="200" w:lineRule="atLeast"/>
              <w:jc w:val="right"/>
              <w:rPr>
                <w:rFonts w:eastAsia="Times New Roman" w:cs="Arial"/>
                <w:color w:val="FFFFFF"/>
              </w:rPr>
            </w:pPr>
            <w:r w:rsidRPr="00D767AD">
              <w:rPr>
                <w:rFonts w:eastAsia="Times New Roman" w:cs="Arial"/>
                <w:color w:val="FFFFFF"/>
              </w:rPr>
              <w:t>Hours per week</w:t>
            </w:r>
          </w:p>
        </w:tc>
        <w:tc>
          <w:tcPr>
            <w:tcW w:w="2084" w:type="pct"/>
          </w:tcPr>
          <w:p w14:paraId="55F1A1C5" w14:textId="77777777" w:rsidR="00D767AD" w:rsidRPr="00D767AD" w:rsidRDefault="00D767AD" w:rsidP="00D767AD">
            <w:pPr>
              <w:spacing w:line="200" w:lineRule="atLeast"/>
              <w:jc w:val="right"/>
              <w:rPr>
                <w:rFonts w:eastAsia="Times New Roman" w:cs="Arial"/>
                <w:color w:val="FFFFFF"/>
              </w:rPr>
            </w:pPr>
            <w:r w:rsidRPr="00D767AD">
              <w:rPr>
                <w:rFonts w:eastAsia="Times New Roman" w:cs="Arial"/>
                <w:color w:val="FFFFFF"/>
              </w:rPr>
              <w:t>SCHADS Industry Award Loading (permanent)</w:t>
            </w:r>
          </w:p>
        </w:tc>
      </w:tr>
      <w:tr w:rsidR="00D767AD" w:rsidRPr="00D767AD" w14:paraId="64A638C0" w14:textId="77777777" w:rsidTr="007A3473">
        <w:trPr>
          <w:cnfStyle w:val="000000100000" w:firstRow="0" w:lastRow="0" w:firstColumn="0" w:lastColumn="0" w:oddVBand="0" w:evenVBand="0" w:oddHBand="1" w:evenHBand="0" w:firstRowFirstColumn="0" w:firstRowLastColumn="0" w:lastRowFirstColumn="0" w:lastRowLastColumn="0"/>
        </w:trPr>
        <w:tc>
          <w:tcPr>
            <w:tcW w:w="1755" w:type="pct"/>
          </w:tcPr>
          <w:p w14:paraId="4303DE60" w14:textId="77777777" w:rsidR="00D767AD" w:rsidRPr="00D767AD" w:rsidRDefault="00D767AD" w:rsidP="00D767AD">
            <w:pPr>
              <w:spacing w:line="200" w:lineRule="atLeast"/>
              <w:rPr>
                <w:rFonts w:eastAsia="Times New Roman" w:cs="Arial"/>
              </w:rPr>
            </w:pPr>
            <w:r w:rsidRPr="00D767AD">
              <w:rPr>
                <w:rFonts w:eastAsia="Times New Roman" w:cs="Arial"/>
              </w:rPr>
              <w:t>Daytime</w:t>
            </w:r>
          </w:p>
        </w:tc>
        <w:tc>
          <w:tcPr>
            <w:tcW w:w="1161" w:type="pct"/>
          </w:tcPr>
          <w:p w14:paraId="0676CEB6" w14:textId="77777777" w:rsidR="00D767AD" w:rsidRPr="00D767AD" w:rsidRDefault="00D767AD" w:rsidP="00D767AD">
            <w:pPr>
              <w:spacing w:line="200" w:lineRule="atLeast"/>
              <w:jc w:val="right"/>
              <w:rPr>
                <w:rFonts w:eastAsia="Times New Roman" w:cs="Arial"/>
              </w:rPr>
            </w:pPr>
            <w:r w:rsidRPr="00D767AD">
              <w:rPr>
                <w:rFonts w:eastAsia="Times New Roman" w:cs="Arial"/>
              </w:rPr>
              <w:t>40</w:t>
            </w:r>
          </w:p>
        </w:tc>
        <w:tc>
          <w:tcPr>
            <w:tcW w:w="2084" w:type="pct"/>
          </w:tcPr>
          <w:p w14:paraId="16E4DAAF" w14:textId="77777777" w:rsidR="00D767AD" w:rsidRPr="00D767AD" w:rsidRDefault="00D767AD" w:rsidP="00D767AD">
            <w:pPr>
              <w:spacing w:line="200" w:lineRule="atLeast"/>
              <w:jc w:val="right"/>
              <w:rPr>
                <w:rFonts w:eastAsia="Times New Roman" w:cs="Arial"/>
              </w:rPr>
            </w:pPr>
            <w:r w:rsidRPr="00D767AD">
              <w:rPr>
                <w:rFonts w:eastAsia="Times New Roman" w:cs="Arial"/>
              </w:rPr>
              <w:t>0.0%</w:t>
            </w:r>
          </w:p>
        </w:tc>
      </w:tr>
      <w:tr w:rsidR="00D767AD" w:rsidRPr="00D767AD" w14:paraId="241272E1" w14:textId="77777777" w:rsidTr="007A3473">
        <w:tc>
          <w:tcPr>
            <w:tcW w:w="1755" w:type="pct"/>
          </w:tcPr>
          <w:p w14:paraId="57DBFB09" w14:textId="77777777" w:rsidR="00D767AD" w:rsidRPr="00D767AD" w:rsidRDefault="00D767AD" w:rsidP="00D767AD">
            <w:pPr>
              <w:spacing w:line="200" w:lineRule="atLeast"/>
              <w:rPr>
                <w:rFonts w:eastAsia="Times New Roman" w:cs="Arial"/>
              </w:rPr>
            </w:pPr>
            <w:r w:rsidRPr="00D767AD">
              <w:rPr>
                <w:rFonts w:eastAsia="Times New Roman" w:cs="Arial"/>
              </w:rPr>
              <w:t>Evening</w:t>
            </w:r>
          </w:p>
        </w:tc>
        <w:tc>
          <w:tcPr>
            <w:tcW w:w="1161" w:type="pct"/>
          </w:tcPr>
          <w:p w14:paraId="2D3A6794" w14:textId="77777777" w:rsidR="00D767AD" w:rsidRPr="00D767AD" w:rsidRDefault="00D767AD" w:rsidP="00D767AD">
            <w:pPr>
              <w:spacing w:line="200" w:lineRule="atLeast"/>
              <w:jc w:val="right"/>
              <w:rPr>
                <w:rFonts w:eastAsia="Times New Roman" w:cs="Arial"/>
              </w:rPr>
            </w:pPr>
            <w:r w:rsidRPr="00D767AD">
              <w:rPr>
                <w:rFonts w:eastAsia="Times New Roman" w:cs="Arial"/>
              </w:rPr>
              <w:t>40</w:t>
            </w:r>
          </w:p>
        </w:tc>
        <w:tc>
          <w:tcPr>
            <w:tcW w:w="2084" w:type="pct"/>
          </w:tcPr>
          <w:p w14:paraId="34A47467" w14:textId="77777777" w:rsidR="00D767AD" w:rsidRPr="00D767AD" w:rsidRDefault="00D767AD" w:rsidP="00D767AD">
            <w:pPr>
              <w:spacing w:line="200" w:lineRule="atLeast"/>
              <w:jc w:val="right"/>
              <w:rPr>
                <w:rFonts w:eastAsia="Times New Roman" w:cs="Arial"/>
              </w:rPr>
            </w:pPr>
            <w:r w:rsidRPr="00D767AD">
              <w:rPr>
                <w:rFonts w:eastAsia="Times New Roman" w:cs="Arial"/>
              </w:rPr>
              <w:t>12.5%</w:t>
            </w:r>
          </w:p>
        </w:tc>
      </w:tr>
      <w:tr w:rsidR="00D767AD" w:rsidRPr="00D767AD" w14:paraId="67B42841" w14:textId="77777777" w:rsidTr="007A3473">
        <w:trPr>
          <w:cnfStyle w:val="000000100000" w:firstRow="0" w:lastRow="0" w:firstColumn="0" w:lastColumn="0" w:oddVBand="0" w:evenVBand="0" w:oddHBand="1" w:evenHBand="0" w:firstRowFirstColumn="0" w:firstRowLastColumn="0" w:lastRowFirstColumn="0" w:lastRowLastColumn="0"/>
        </w:trPr>
        <w:tc>
          <w:tcPr>
            <w:tcW w:w="1755" w:type="pct"/>
          </w:tcPr>
          <w:p w14:paraId="72CDE4F2" w14:textId="77777777" w:rsidR="00D767AD" w:rsidRPr="00D767AD" w:rsidRDefault="00D767AD" w:rsidP="00D767AD">
            <w:pPr>
              <w:spacing w:line="200" w:lineRule="atLeast"/>
              <w:rPr>
                <w:rFonts w:eastAsia="Times New Roman" w:cs="Arial"/>
              </w:rPr>
            </w:pPr>
            <w:r w:rsidRPr="00D767AD">
              <w:rPr>
                <w:rFonts w:eastAsia="Times New Roman" w:cs="Arial"/>
              </w:rPr>
              <w:t>Night</w:t>
            </w:r>
          </w:p>
        </w:tc>
        <w:tc>
          <w:tcPr>
            <w:tcW w:w="1161" w:type="pct"/>
          </w:tcPr>
          <w:p w14:paraId="5FD5157E" w14:textId="77777777" w:rsidR="00D767AD" w:rsidRPr="00D767AD" w:rsidRDefault="00D767AD" w:rsidP="00D767AD">
            <w:pPr>
              <w:spacing w:line="200" w:lineRule="atLeast"/>
              <w:jc w:val="right"/>
              <w:rPr>
                <w:rFonts w:eastAsia="Times New Roman" w:cs="Arial"/>
              </w:rPr>
            </w:pPr>
            <w:r w:rsidRPr="00D767AD">
              <w:rPr>
                <w:rFonts w:eastAsia="Times New Roman" w:cs="Arial"/>
              </w:rPr>
              <w:t>40</w:t>
            </w:r>
          </w:p>
        </w:tc>
        <w:tc>
          <w:tcPr>
            <w:tcW w:w="2084" w:type="pct"/>
          </w:tcPr>
          <w:p w14:paraId="0CA66D1A" w14:textId="77777777" w:rsidR="00D767AD" w:rsidRPr="00D767AD" w:rsidRDefault="00D767AD" w:rsidP="00D767AD">
            <w:pPr>
              <w:spacing w:line="200" w:lineRule="atLeast"/>
              <w:jc w:val="right"/>
              <w:rPr>
                <w:rFonts w:eastAsia="Times New Roman" w:cs="Arial"/>
              </w:rPr>
            </w:pPr>
            <w:r w:rsidRPr="00D767AD">
              <w:rPr>
                <w:rFonts w:eastAsia="Times New Roman" w:cs="Arial"/>
              </w:rPr>
              <w:t>15.0%</w:t>
            </w:r>
          </w:p>
        </w:tc>
      </w:tr>
      <w:tr w:rsidR="00D767AD" w:rsidRPr="00D767AD" w14:paraId="46FA7DC5" w14:textId="77777777" w:rsidTr="007A3473">
        <w:tc>
          <w:tcPr>
            <w:tcW w:w="1755" w:type="pct"/>
          </w:tcPr>
          <w:p w14:paraId="05792D18" w14:textId="77777777" w:rsidR="00D767AD" w:rsidRPr="00D767AD" w:rsidRDefault="00D767AD" w:rsidP="00D767AD">
            <w:pPr>
              <w:spacing w:line="200" w:lineRule="atLeast"/>
              <w:rPr>
                <w:rFonts w:eastAsia="Times New Roman" w:cs="Arial"/>
              </w:rPr>
            </w:pPr>
            <w:r w:rsidRPr="00D767AD">
              <w:rPr>
                <w:rFonts w:eastAsia="Times New Roman" w:cs="Arial"/>
              </w:rPr>
              <w:t>Saturday</w:t>
            </w:r>
          </w:p>
        </w:tc>
        <w:tc>
          <w:tcPr>
            <w:tcW w:w="1161" w:type="pct"/>
          </w:tcPr>
          <w:p w14:paraId="14C39F47" w14:textId="77777777" w:rsidR="00D767AD" w:rsidRPr="00D767AD" w:rsidRDefault="00D767AD" w:rsidP="00D767AD">
            <w:pPr>
              <w:spacing w:line="200" w:lineRule="atLeast"/>
              <w:jc w:val="right"/>
              <w:rPr>
                <w:rFonts w:eastAsia="Times New Roman" w:cs="Arial"/>
              </w:rPr>
            </w:pPr>
            <w:r w:rsidRPr="00D767AD">
              <w:rPr>
                <w:rFonts w:eastAsia="Times New Roman" w:cs="Arial"/>
              </w:rPr>
              <w:t>24</w:t>
            </w:r>
          </w:p>
        </w:tc>
        <w:tc>
          <w:tcPr>
            <w:tcW w:w="2084" w:type="pct"/>
          </w:tcPr>
          <w:p w14:paraId="2FC22B0E" w14:textId="77777777" w:rsidR="00D767AD" w:rsidRPr="00D767AD" w:rsidRDefault="00D767AD" w:rsidP="00D767AD">
            <w:pPr>
              <w:spacing w:line="200" w:lineRule="atLeast"/>
              <w:jc w:val="right"/>
              <w:rPr>
                <w:rFonts w:eastAsia="Times New Roman" w:cs="Arial"/>
              </w:rPr>
            </w:pPr>
            <w:r w:rsidRPr="00D767AD">
              <w:rPr>
                <w:rFonts w:eastAsia="Times New Roman" w:cs="Arial"/>
              </w:rPr>
              <w:t>50.0%</w:t>
            </w:r>
          </w:p>
        </w:tc>
      </w:tr>
      <w:tr w:rsidR="00D767AD" w:rsidRPr="00D767AD" w14:paraId="58B97DED" w14:textId="77777777" w:rsidTr="007A3473">
        <w:trPr>
          <w:cnfStyle w:val="000000100000" w:firstRow="0" w:lastRow="0" w:firstColumn="0" w:lastColumn="0" w:oddVBand="0" w:evenVBand="0" w:oddHBand="1" w:evenHBand="0" w:firstRowFirstColumn="0" w:firstRowLastColumn="0" w:lastRowFirstColumn="0" w:lastRowLastColumn="0"/>
        </w:trPr>
        <w:tc>
          <w:tcPr>
            <w:tcW w:w="1755" w:type="pct"/>
          </w:tcPr>
          <w:p w14:paraId="12B7C590" w14:textId="77777777" w:rsidR="00D767AD" w:rsidRPr="00D767AD" w:rsidRDefault="00D767AD" w:rsidP="00D767AD">
            <w:pPr>
              <w:spacing w:line="200" w:lineRule="atLeast"/>
              <w:rPr>
                <w:rFonts w:eastAsia="Times New Roman" w:cs="Arial"/>
              </w:rPr>
            </w:pPr>
            <w:r w:rsidRPr="00D767AD">
              <w:rPr>
                <w:rFonts w:eastAsia="Times New Roman" w:cs="Arial"/>
              </w:rPr>
              <w:t>Sunday</w:t>
            </w:r>
          </w:p>
        </w:tc>
        <w:tc>
          <w:tcPr>
            <w:tcW w:w="1161" w:type="pct"/>
          </w:tcPr>
          <w:p w14:paraId="2F22D45E" w14:textId="77777777" w:rsidR="00D767AD" w:rsidRPr="00D767AD" w:rsidRDefault="00D767AD" w:rsidP="00D767AD">
            <w:pPr>
              <w:spacing w:line="200" w:lineRule="atLeast"/>
              <w:jc w:val="right"/>
              <w:rPr>
                <w:rFonts w:eastAsia="Times New Roman" w:cs="Arial"/>
              </w:rPr>
            </w:pPr>
            <w:r w:rsidRPr="00D767AD">
              <w:rPr>
                <w:rFonts w:eastAsia="Times New Roman" w:cs="Arial"/>
              </w:rPr>
              <w:t>24</w:t>
            </w:r>
          </w:p>
        </w:tc>
        <w:tc>
          <w:tcPr>
            <w:tcW w:w="2084" w:type="pct"/>
          </w:tcPr>
          <w:p w14:paraId="6639F6AF" w14:textId="77777777" w:rsidR="00D767AD" w:rsidRPr="00D767AD" w:rsidRDefault="00D767AD" w:rsidP="00D767AD">
            <w:pPr>
              <w:spacing w:line="200" w:lineRule="atLeast"/>
              <w:jc w:val="right"/>
              <w:rPr>
                <w:rFonts w:eastAsia="Times New Roman" w:cs="Arial"/>
              </w:rPr>
            </w:pPr>
            <w:r w:rsidRPr="00D767AD">
              <w:rPr>
                <w:rFonts w:eastAsia="Times New Roman" w:cs="Arial"/>
              </w:rPr>
              <w:t>100.0%</w:t>
            </w:r>
          </w:p>
        </w:tc>
      </w:tr>
      <w:tr w:rsidR="00D767AD" w:rsidRPr="00D767AD" w14:paraId="51880ADC" w14:textId="77777777" w:rsidTr="007A3473">
        <w:trPr>
          <w:cnfStyle w:val="010000000000" w:firstRow="0" w:lastRow="1" w:firstColumn="0" w:lastColumn="0" w:oddVBand="0" w:evenVBand="0" w:oddHBand="0" w:evenHBand="0" w:firstRowFirstColumn="0" w:firstRowLastColumn="0" w:lastRowFirstColumn="0" w:lastRowLastColumn="0"/>
        </w:trPr>
        <w:tc>
          <w:tcPr>
            <w:tcW w:w="1755" w:type="pct"/>
          </w:tcPr>
          <w:p w14:paraId="5F20CB95" w14:textId="77777777" w:rsidR="00D767AD" w:rsidRPr="00D767AD" w:rsidRDefault="00D767AD" w:rsidP="00D767AD">
            <w:pPr>
              <w:spacing w:line="200" w:lineRule="atLeast"/>
              <w:rPr>
                <w:rFonts w:eastAsia="Times New Roman" w:cs="Arial"/>
              </w:rPr>
            </w:pPr>
            <w:r w:rsidRPr="00D767AD">
              <w:rPr>
                <w:rFonts w:eastAsia="Times New Roman" w:cs="Arial"/>
              </w:rPr>
              <w:t>Total / Weighted Average</w:t>
            </w:r>
          </w:p>
        </w:tc>
        <w:tc>
          <w:tcPr>
            <w:tcW w:w="1161" w:type="pct"/>
          </w:tcPr>
          <w:p w14:paraId="082EEED8" w14:textId="77777777" w:rsidR="00D767AD" w:rsidRPr="00D767AD" w:rsidRDefault="00D767AD" w:rsidP="00D767AD">
            <w:pPr>
              <w:spacing w:line="200" w:lineRule="atLeast"/>
              <w:jc w:val="right"/>
              <w:rPr>
                <w:rFonts w:eastAsia="Times New Roman" w:cs="Arial"/>
              </w:rPr>
            </w:pPr>
            <w:r w:rsidRPr="00D767AD">
              <w:rPr>
                <w:rFonts w:eastAsia="Times New Roman" w:cs="Arial"/>
              </w:rPr>
              <w:t>168</w:t>
            </w:r>
          </w:p>
        </w:tc>
        <w:tc>
          <w:tcPr>
            <w:tcW w:w="2084" w:type="pct"/>
          </w:tcPr>
          <w:p w14:paraId="0B8D9489" w14:textId="77777777" w:rsidR="00D767AD" w:rsidRPr="00D767AD" w:rsidRDefault="00D767AD" w:rsidP="00D767AD">
            <w:pPr>
              <w:spacing w:line="200" w:lineRule="atLeast"/>
              <w:jc w:val="right"/>
              <w:rPr>
                <w:rFonts w:eastAsia="Times New Roman" w:cs="Arial"/>
              </w:rPr>
            </w:pPr>
            <w:r w:rsidRPr="00D767AD">
              <w:rPr>
                <w:rFonts w:eastAsia="Times New Roman" w:cs="Arial"/>
              </w:rPr>
              <w:t>28.0%</w:t>
            </w:r>
          </w:p>
        </w:tc>
      </w:tr>
    </w:tbl>
    <w:p w14:paraId="6B157183" w14:textId="04601349" w:rsidR="00D767AD" w:rsidRPr="00D767AD" w:rsidRDefault="00D767AD" w:rsidP="00D767AD">
      <w:pPr>
        <w:keepNext/>
        <w:spacing w:before="200"/>
        <w:jc w:val="center"/>
        <w:rPr>
          <w:rFonts w:eastAsia="MS PGothic" w:cs="Arial"/>
          <w:b/>
          <w:bCs/>
          <w:smallCaps/>
          <w:color w:val="6B2976"/>
          <w:sz w:val="16"/>
          <w:szCs w:val="18"/>
        </w:rPr>
      </w:pPr>
      <w:bookmarkStart w:id="176" w:name="_Toc108620508"/>
      <w:r w:rsidRPr="00D767AD">
        <w:rPr>
          <w:rFonts w:eastAsia="MS PGothic" w:cs="Arial"/>
          <w:b/>
          <w:bCs/>
          <w:smallCaps/>
          <w:color w:val="6B2976"/>
          <w:sz w:val="16"/>
          <w:szCs w:val="18"/>
        </w:rPr>
        <w:t xml:space="preserve">Exhibit </w:t>
      </w:r>
      <w:r w:rsidRPr="00D767AD">
        <w:rPr>
          <w:rFonts w:eastAsia="MS PGothic" w:cs="Arial"/>
          <w:b/>
          <w:bCs/>
          <w:smallCaps/>
          <w:color w:val="6B2976"/>
          <w:sz w:val="16"/>
          <w:szCs w:val="18"/>
        </w:rPr>
        <w:fldChar w:fldCharType="begin"/>
      </w:r>
      <w:r w:rsidRPr="00D767AD">
        <w:rPr>
          <w:rFonts w:eastAsia="MS PGothic" w:cs="Arial"/>
          <w:b/>
          <w:bCs/>
          <w:smallCaps/>
          <w:color w:val="6B2976"/>
          <w:sz w:val="16"/>
          <w:szCs w:val="18"/>
        </w:rPr>
        <w:instrText xml:space="preserve"> SEQ Exhibit \* ARABIC </w:instrText>
      </w:r>
      <w:r w:rsidRPr="00D767AD">
        <w:rPr>
          <w:rFonts w:eastAsia="MS PGothic" w:cs="Arial"/>
          <w:b/>
          <w:bCs/>
          <w:smallCaps/>
          <w:color w:val="6B2976"/>
          <w:sz w:val="16"/>
          <w:szCs w:val="18"/>
        </w:rPr>
        <w:fldChar w:fldCharType="separate"/>
      </w:r>
      <w:r w:rsidR="0015299C">
        <w:rPr>
          <w:rFonts w:eastAsia="MS PGothic" w:cs="Arial"/>
          <w:b/>
          <w:bCs/>
          <w:smallCaps/>
          <w:noProof/>
          <w:color w:val="6B2976"/>
          <w:sz w:val="16"/>
          <w:szCs w:val="18"/>
        </w:rPr>
        <w:t>20</w:t>
      </w:r>
      <w:r w:rsidRPr="00D767AD">
        <w:rPr>
          <w:rFonts w:eastAsia="MS PGothic" w:cs="Arial"/>
          <w:b/>
          <w:bCs/>
          <w:smallCaps/>
          <w:noProof/>
          <w:color w:val="6B2976"/>
          <w:sz w:val="16"/>
          <w:szCs w:val="18"/>
        </w:rPr>
        <w:fldChar w:fldCharType="end"/>
      </w:r>
      <w:r w:rsidRPr="00D767AD">
        <w:rPr>
          <w:rFonts w:eastAsia="MS PGothic" w:cs="Arial"/>
          <w:b/>
          <w:bCs/>
          <w:smallCaps/>
          <w:color w:val="6B2976"/>
          <w:sz w:val="16"/>
          <w:szCs w:val="18"/>
        </w:rPr>
        <w:t>:</w:t>
      </w:r>
      <w:r w:rsidR="00CA58D6">
        <w:rPr>
          <w:rFonts w:eastAsia="MS PGothic" w:cs="Arial"/>
          <w:b/>
          <w:bCs/>
          <w:smallCaps/>
          <w:color w:val="6B2976"/>
          <w:sz w:val="16"/>
          <w:szCs w:val="18"/>
        </w:rPr>
        <w:t xml:space="preserve"> Impact of Public Holidays (Common Years)</w:t>
      </w:r>
      <w:bookmarkEnd w:id="176"/>
    </w:p>
    <w:tbl>
      <w:tblPr>
        <w:tblStyle w:val="GridTable4-Accent121"/>
        <w:tblW w:w="5000" w:type="pct"/>
        <w:tblInd w:w="0" w:type="dxa"/>
        <w:tblLook w:val="0460" w:firstRow="1" w:lastRow="1" w:firstColumn="0" w:lastColumn="0" w:noHBand="0" w:noVBand="1"/>
        <w:tblCaption w:val="Exhibit 20: Impact of Public Holidays (Common Years)"/>
        <w:tblDescription w:val="The table outlines the impact of differing amounts of public holidays, using the minimum public holidays (10) and maximum (16) as found in Exhibit 18 to calculate the weighted average loading across the year using the NDIS DSW Cost Model."/>
      </w:tblPr>
      <w:tblGrid>
        <w:gridCol w:w="3294"/>
        <w:gridCol w:w="1921"/>
        <w:gridCol w:w="1923"/>
        <w:gridCol w:w="1923"/>
      </w:tblGrid>
      <w:tr w:rsidR="00D767AD" w:rsidRPr="00D767AD" w14:paraId="76C988CD" w14:textId="77777777" w:rsidTr="007A3473">
        <w:trPr>
          <w:cnfStyle w:val="100000000000" w:firstRow="1" w:lastRow="0" w:firstColumn="0" w:lastColumn="0" w:oddVBand="0" w:evenVBand="0" w:oddHBand="0" w:evenHBand="0" w:firstRowFirstColumn="0" w:firstRowLastColumn="0" w:lastRowFirstColumn="0" w:lastRowLastColumn="0"/>
          <w:tblHeader/>
        </w:trPr>
        <w:tc>
          <w:tcPr>
            <w:tcW w:w="1818" w:type="pct"/>
          </w:tcPr>
          <w:p w14:paraId="30B09565" w14:textId="77777777" w:rsidR="00D767AD" w:rsidRPr="00D767AD" w:rsidRDefault="00D767AD" w:rsidP="00D767AD">
            <w:pPr>
              <w:spacing w:line="200" w:lineRule="atLeast"/>
              <w:rPr>
                <w:rFonts w:eastAsia="Times New Roman" w:cs="Arial"/>
                <w:color w:val="FFFFFF"/>
              </w:rPr>
            </w:pPr>
          </w:p>
        </w:tc>
        <w:tc>
          <w:tcPr>
            <w:tcW w:w="1060" w:type="pct"/>
          </w:tcPr>
          <w:p w14:paraId="015FFF43" w14:textId="77777777" w:rsidR="00D767AD" w:rsidRPr="00D767AD" w:rsidRDefault="00D767AD" w:rsidP="00D767AD">
            <w:pPr>
              <w:spacing w:line="200" w:lineRule="atLeast"/>
              <w:jc w:val="right"/>
              <w:rPr>
                <w:rFonts w:eastAsia="Times New Roman" w:cs="Arial"/>
                <w:color w:val="FFFFFF"/>
              </w:rPr>
            </w:pPr>
            <w:r w:rsidRPr="00D767AD">
              <w:rPr>
                <w:rFonts w:eastAsia="Times New Roman" w:cs="Arial"/>
                <w:color w:val="FFFFFF"/>
              </w:rPr>
              <w:t>Minimum Public Holidays</w:t>
            </w:r>
          </w:p>
        </w:tc>
        <w:tc>
          <w:tcPr>
            <w:tcW w:w="1061" w:type="pct"/>
          </w:tcPr>
          <w:p w14:paraId="5AD07053" w14:textId="77777777" w:rsidR="00D767AD" w:rsidRPr="00D767AD" w:rsidRDefault="00D767AD" w:rsidP="00D767AD">
            <w:pPr>
              <w:spacing w:line="200" w:lineRule="atLeast"/>
              <w:jc w:val="right"/>
              <w:rPr>
                <w:rFonts w:eastAsia="Times New Roman" w:cs="Arial"/>
                <w:color w:val="FFFFFF"/>
              </w:rPr>
            </w:pPr>
            <w:r w:rsidRPr="00D767AD">
              <w:rPr>
                <w:rFonts w:eastAsia="Times New Roman" w:cs="Arial"/>
                <w:color w:val="FFFFFF"/>
              </w:rPr>
              <w:t>Maximum number of Public Holiday</w:t>
            </w:r>
          </w:p>
        </w:tc>
        <w:tc>
          <w:tcPr>
            <w:tcW w:w="1061" w:type="pct"/>
          </w:tcPr>
          <w:p w14:paraId="097208D5" w14:textId="77777777" w:rsidR="00D767AD" w:rsidRPr="00D767AD" w:rsidRDefault="00D767AD" w:rsidP="00D767AD">
            <w:pPr>
              <w:spacing w:line="200" w:lineRule="atLeast"/>
              <w:jc w:val="center"/>
              <w:rPr>
                <w:rFonts w:eastAsia="Times New Roman" w:cs="Arial"/>
                <w:color w:val="FFFFFF"/>
              </w:rPr>
            </w:pPr>
            <w:r w:rsidRPr="00D767AD">
              <w:rPr>
                <w:rFonts w:eastAsia="Times New Roman" w:cs="Arial"/>
                <w:color w:val="FFFFFF"/>
              </w:rPr>
              <w:t>Average Shift Loading</w:t>
            </w:r>
          </w:p>
        </w:tc>
      </w:tr>
      <w:tr w:rsidR="00D767AD" w:rsidRPr="00D767AD" w14:paraId="73392D0F" w14:textId="77777777" w:rsidTr="007A3473">
        <w:trPr>
          <w:cnfStyle w:val="000000100000" w:firstRow="0" w:lastRow="0" w:firstColumn="0" w:lastColumn="0" w:oddVBand="0" w:evenVBand="0" w:oddHBand="1" w:evenHBand="0" w:firstRowFirstColumn="0" w:firstRowLastColumn="0" w:lastRowFirstColumn="0" w:lastRowLastColumn="0"/>
        </w:trPr>
        <w:tc>
          <w:tcPr>
            <w:tcW w:w="1818" w:type="pct"/>
          </w:tcPr>
          <w:p w14:paraId="2C920DDF" w14:textId="77777777" w:rsidR="00D767AD" w:rsidRPr="00D767AD" w:rsidRDefault="00D767AD" w:rsidP="00D767AD">
            <w:pPr>
              <w:spacing w:line="200" w:lineRule="atLeast"/>
              <w:rPr>
                <w:rFonts w:eastAsia="Times New Roman" w:cs="Arial"/>
              </w:rPr>
            </w:pPr>
            <w:r w:rsidRPr="00D767AD">
              <w:rPr>
                <w:rFonts w:eastAsia="Times New Roman" w:cs="Arial"/>
              </w:rPr>
              <w:t>Public Holidays</w:t>
            </w:r>
          </w:p>
        </w:tc>
        <w:tc>
          <w:tcPr>
            <w:tcW w:w="1060" w:type="pct"/>
          </w:tcPr>
          <w:p w14:paraId="7A2ADEFA" w14:textId="77777777" w:rsidR="00D767AD" w:rsidRPr="00D767AD" w:rsidRDefault="00D767AD" w:rsidP="00D767AD">
            <w:pPr>
              <w:spacing w:line="200" w:lineRule="atLeast"/>
              <w:jc w:val="right"/>
              <w:rPr>
                <w:rFonts w:eastAsia="Times New Roman" w:cs="Arial"/>
              </w:rPr>
            </w:pPr>
            <w:r w:rsidRPr="00D767AD">
              <w:rPr>
                <w:rFonts w:eastAsia="Times New Roman" w:cs="Arial"/>
              </w:rPr>
              <w:t>10</w:t>
            </w:r>
          </w:p>
        </w:tc>
        <w:tc>
          <w:tcPr>
            <w:tcW w:w="1061" w:type="pct"/>
          </w:tcPr>
          <w:p w14:paraId="59B91B26" w14:textId="77777777" w:rsidR="00D767AD" w:rsidRPr="00D767AD" w:rsidRDefault="00D767AD" w:rsidP="00D767AD">
            <w:pPr>
              <w:spacing w:line="200" w:lineRule="atLeast"/>
              <w:jc w:val="right"/>
              <w:rPr>
                <w:rFonts w:eastAsia="Times New Roman" w:cs="Arial"/>
              </w:rPr>
            </w:pPr>
            <w:r w:rsidRPr="00D767AD">
              <w:rPr>
                <w:rFonts w:eastAsia="Times New Roman" w:cs="Arial"/>
              </w:rPr>
              <w:t>16</w:t>
            </w:r>
          </w:p>
        </w:tc>
        <w:tc>
          <w:tcPr>
            <w:tcW w:w="1061" w:type="pct"/>
          </w:tcPr>
          <w:p w14:paraId="2D53643C" w14:textId="77777777" w:rsidR="00D767AD" w:rsidRPr="00D767AD" w:rsidRDefault="00D767AD" w:rsidP="00D767AD">
            <w:pPr>
              <w:spacing w:line="200" w:lineRule="atLeast"/>
              <w:jc w:val="right"/>
              <w:rPr>
                <w:rFonts w:eastAsia="Times New Roman" w:cs="Arial"/>
              </w:rPr>
            </w:pPr>
            <w:r w:rsidRPr="00D767AD">
              <w:rPr>
                <w:rFonts w:eastAsia="Times New Roman" w:cs="Arial"/>
              </w:rPr>
              <w:t>150%</w:t>
            </w:r>
          </w:p>
        </w:tc>
      </w:tr>
      <w:tr w:rsidR="00D767AD" w:rsidRPr="00D767AD" w14:paraId="624BA017" w14:textId="77777777" w:rsidTr="007A3473">
        <w:tc>
          <w:tcPr>
            <w:tcW w:w="1818" w:type="pct"/>
          </w:tcPr>
          <w:p w14:paraId="73827B6D" w14:textId="77777777" w:rsidR="00D767AD" w:rsidRPr="00D767AD" w:rsidRDefault="00D767AD" w:rsidP="00D767AD">
            <w:pPr>
              <w:spacing w:line="200" w:lineRule="atLeast"/>
              <w:rPr>
                <w:rFonts w:eastAsia="Times New Roman" w:cs="Arial"/>
              </w:rPr>
            </w:pPr>
            <w:r w:rsidRPr="00D767AD">
              <w:rPr>
                <w:rFonts w:eastAsia="Times New Roman" w:cs="Arial"/>
              </w:rPr>
              <w:t>Regular Days</w:t>
            </w:r>
          </w:p>
        </w:tc>
        <w:tc>
          <w:tcPr>
            <w:tcW w:w="1060" w:type="pct"/>
          </w:tcPr>
          <w:p w14:paraId="6FC602D9" w14:textId="77777777" w:rsidR="00D767AD" w:rsidRPr="00D767AD" w:rsidRDefault="00D767AD" w:rsidP="00D767AD">
            <w:pPr>
              <w:spacing w:line="200" w:lineRule="atLeast"/>
              <w:jc w:val="right"/>
              <w:rPr>
                <w:rFonts w:eastAsia="Times New Roman" w:cs="Arial"/>
              </w:rPr>
            </w:pPr>
            <w:r w:rsidRPr="00D767AD">
              <w:rPr>
                <w:rFonts w:eastAsia="Times New Roman" w:cs="Arial"/>
              </w:rPr>
              <w:t>355</w:t>
            </w:r>
          </w:p>
        </w:tc>
        <w:tc>
          <w:tcPr>
            <w:tcW w:w="1061" w:type="pct"/>
          </w:tcPr>
          <w:p w14:paraId="1A684196" w14:textId="77777777" w:rsidR="00D767AD" w:rsidRPr="00D767AD" w:rsidRDefault="00D767AD" w:rsidP="00D767AD">
            <w:pPr>
              <w:spacing w:line="200" w:lineRule="atLeast"/>
              <w:jc w:val="right"/>
              <w:rPr>
                <w:rFonts w:eastAsia="Times New Roman" w:cs="Arial"/>
              </w:rPr>
            </w:pPr>
            <w:r w:rsidRPr="00D767AD">
              <w:rPr>
                <w:rFonts w:eastAsia="Times New Roman" w:cs="Arial"/>
              </w:rPr>
              <w:t>349</w:t>
            </w:r>
          </w:p>
        </w:tc>
        <w:tc>
          <w:tcPr>
            <w:tcW w:w="1061" w:type="pct"/>
          </w:tcPr>
          <w:p w14:paraId="2CA8C99F" w14:textId="77777777" w:rsidR="00D767AD" w:rsidRPr="00D767AD" w:rsidRDefault="00D767AD" w:rsidP="00D767AD">
            <w:pPr>
              <w:spacing w:line="200" w:lineRule="atLeast"/>
              <w:jc w:val="right"/>
              <w:rPr>
                <w:rFonts w:eastAsia="Times New Roman" w:cs="Arial"/>
              </w:rPr>
            </w:pPr>
            <w:r w:rsidRPr="00D767AD">
              <w:rPr>
                <w:rFonts w:eastAsia="Times New Roman" w:cs="Arial"/>
              </w:rPr>
              <w:t>28%</w:t>
            </w:r>
          </w:p>
        </w:tc>
      </w:tr>
      <w:tr w:rsidR="00D767AD" w:rsidRPr="00D767AD" w14:paraId="189AD7B0" w14:textId="77777777" w:rsidTr="007A3473">
        <w:trPr>
          <w:cnfStyle w:val="000000100000" w:firstRow="0" w:lastRow="0" w:firstColumn="0" w:lastColumn="0" w:oddVBand="0" w:evenVBand="0" w:oddHBand="1" w:evenHBand="0" w:firstRowFirstColumn="0" w:firstRowLastColumn="0" w:lastRowFirstColumn="0" w:lastRowLastColumn="0"/>
        </w:trPr>
        <w:tc>
          <w:tcPr>
            <w:tcW w:w="1818" w:type="pct"/>
          </w:tcPr>
          <w:p w14:paraId="0A498F90" w14:textId="77777777" w:rsidR="00D767AD" w:rsidRPr="00D767AD" w:rsidRDefault="00D767AD" w:rsidP="00D767AD">
            <w:pPr>
              <w:spacing w:line="200" w:lineRule="atLeast"/>
              <w:rPr>
                <w:rFonts w:eastAsia="Times New Roman" w:cs="Arial"/>
              </w:rPr>
            </w:pPr>
            <w:r w:rsidRPr="00D767AD">
              <w:rPr>
                <w:rFonts w:eastAsia="Times New Roman" w:cs="Arial"/>
              </w:rPr>
              <w:t>Total</w:t>
            </w:r>
          </w:p>
        </w:tc>
        <w:tc>
          <w:tcPr>
            <w:tcW w:w="1060" w:type="pct"/>
          </w:tcPr>
          <w:p w14:paraId="43154ECB" w14:textId="77777777" w:rsidR="00D767AD" w:rsidRPr="00D767AD" w:rsidRDefault="00D767AD" w:rsidP="00D767AD">
            <w:pPr>
              <w:spacing w:line="200" w:lineRule="atLeast"/>
              <w:jc w:val="right"/>
              <w:rPr>
                <w:rFonts w:eastAsia="Times New Roman" w:cs="Arial"/>
              </w:rPr>
            </w:pPr>
            <w:r w:rsidRPr="00D767AD">
              <w:rPr>
                <w:rFonts w:eastAsia="Times New Roman" w:cs="Arial"/>
              </w:rPr>
              <w:t>365</w:t>
            </w:r>
          </w:p>
        </w:tc>
        <w:tc>
          <w:tcPr>
            <w:tcW w:w="1061" w:type="pct"/>
          </w:tcPr>
          <w:p w14:paraId="237CA687" w14:textId="77777777" w:rsidR="00D767AD" w:rsidRPr="00D767AD" w:rsidRDefault="00D767AD" w:rsidP="00D767AD">
            <w:pPr>
              <w:spacing w:line="200" w:lineRule="atLeast"/>
              <w:jc w:val="right"/>
              <w:rPr>
                <w:rFonts w:eastAsia="Times New Roman" w:cs="Arial"/>
              </w:rPr>
            </w:pPr>
            <w:r w:rsidRPr="00D767AD">
              <w:rPr>
                <w:rFonts w:eastAsia="Times New Roman" w:cs="Arial"/>
              </w:rPr>
              <w:t>365</w:t>
            </w:r>
          </w:p>
        </w:tc>
        <w:tc>
          <w:tcPr>
            <w:tcW w:w="1061" w:type="pct"/>
          </w:tcPr>
          <w:p w14:paraId="000D4849" w14:textId="77777777" w:rsidR="00D767AD" w:rsidRPr="00D767AD" w:rsidRDefault="00D767AD" w:rsidP="00D767AD">
            <w:pPr>
              <w:spacing w:line="200" w:lineRule="atLeast"/>
              <w:jc w:val="right"/>
              <w:rPr>
                <w:rFonts w:eastAsia="Times New Roman" w:cs="Arial"/>
              </w:rPr>
            </w:pPr>
          </w:p>
        </w:tc>
      </w:tr>
      <w:tr w:rsidR="00D767AD" w:rsidRPr="00D767AD" w14:paraId="50303A78" w14:textId="77777777" w:rsidTr="007A3473">
        <w:trPr>
          <w:cnfStyle w:val="010000000000" w:firstRow="0" w:lastRow="1" w:firstColumn="0" w:lastColumn="0" w:oddVBand="0" w:evenVBand="0" w:oddHBand="0" w:evenHBand="0" w:firstRowFirstColumn="0" w:firstRowLastColumn="0" w:lastRowFirstColumn="0" w:lastRowLastColumn="0"/>
        </w:trPr>
        <w:tc>
          <w:tcPr>
            <w:tcW w:w="1818" w:type="pct"/>
          </w:tcPr>
          <w:p w14:paraId="07513324" w14:textId="77777777" w:rsidR="00D767AD" w:rsidRPr="00D767AD" w:rsidRDefault="00D767AD" w:rsidP="00D767AD">
            <w:pPr>
              <w:spacing w:line="200" w:lineRule="atLeast"/>
              <w:rPr>
                <w:rFonts w:eastAsia="Times New Roman" w:cs="Arial"/>
              </w:rPr>
            </w:pPr>
            <w:r w:rsidRPr="00D767AD">
              <w:rPr>
                <w:rFonts w:eastAsia="Times New Roman" w:cs="Arial"/>
              </w:rPr>
              <w:t>Weighted Average Loading</w:t>
            </w:r>
          </w:p>
        </w:tc>
        <w:tc>
          <w:tcPr>
            <w:tcW w:w="1060" w:type="pct"/>
          </w:tcPr>
          <w:p w14:paraId="51238FB0" w14:textId="77777777" w:rsidR="00D767AD" w:rsidRPr="00D767AD" w:rsidRDefault="00D767AD" w:rsidP="00D767AD">
            <w:pPr>
              <w:spacing w:line="200" w:lineRule="atLeast"/>
              <w:jc w:val="right"/>
              <w:rPr>
                <w:rFonts w:eastAsia="Times New Roman" w:cs="Arial"/>
              </w:rPr>
            </w:pPr>
            <w:r w:rsidRPr="00D767AD">
              <w:rPr>
                <w:rFonts w:eastAsia="Times New Roman" w:cs="Arial"/>
              </w:rPr>
              <w:t>31.3%</w:t>
            </w:r>
          </w:p>
        </w:tc>
        <w:tc>
          <w:tcPr>
            <w:tcW w:w="1061" w:type="pct"/>
          </w:tcPr>
          <w:p w14:paraId="5C4C2FA4" w14:textId="77777777" w:rsidR="00D767AD" w:rsidRPr="00D767AD" w:rsidRDefault="00D767AD" w:rsidP="00D767AD">
            <w:pPr>
              <w:spacing w:line="200" w:lineRule="atLeast"/>
              <w:jc w:val="right"/>
              <w:rPr>
                <w:rFonts w:eastAsia="Times New Roman" w:cs="Arial"/>
              </w:rPr>
            </w:pPr>
            <w:r w:rsidRPr="00D767AD">
              <w:rPr>
                <w:rFonts w:eastAsia="Times New Roman" w:cs="Arial"/>
              </w:rPr>
              <w:t>33.3%</w:t>
            </w:r>
          </w:p>
        </w:tc>
        <w:tc>
          <w:tcPr>
            <w:tcW w:w="1061" w:type="pct"/>
          </w:tcPr>
          <w:p w14:paraId="71CC92FF" w14:textId="77777777" w:rsidR="00D767AD" w:rsidRPr="00D767AD" w:rsidRDefault="00D767AD" w:rsidP="00D767AD">
            <w:pPr>
              <w:spacing w:line="200" w:lineRule="atLeast"/>
              <w:jc w:val="right"/>
              <w:rPr>
                <w:rFonts w:eastAsia="Times New Roman" w:cs="Arial"/>
              </w:rPr>
            </w:pPr>
          </w:p>
        </w:tc>
      </w:tr>
    </w:tbl>
    <w:p w14:paraId="1C7A52DC" w14:textId="3838B7CE" w:rsidR="00874436" w:rsidRPr="00DF0C3D" w:rsidRDefault="00874436" w:rsidP="00874436">
      <w:r w:rsidRPr="00DF0C3D">
        <w:t xml:space="preserve">It is therefore recommended that </w:t>
      </w:r>
      <w:r w:rsidR="00133BF2">
        <w:t>the NDIA</w:t>
      </w:r>
      <w:r w:rsidRPr="00DF0C3D">
        <w:t xml:space="preserve"> should consider options to ensure that planners appropriately account for the number of public holidays when building plans for participants in supported independent living.</w:t>
      </w:r>
    </w:p>
    <w:p w14:paraId="1BC99159" w14:textId="77777777" w:rsidR="00874436" w:rsidRPr="00DF0C3D" w:rsidRDefault="00874436" w:rsidP="00874436">
      <w:pPr>
        <w:pStyle w:val="Heading2"/>
      </w:pPr>
      <w:bookmarkStart w:id="177" w:name="_Toc102744313"/>
      <w:bookmarkStart w:id="178" w:name="_Toc106272578"/>
      <w:r w:rsidRPr="00DF0C3D">
        <w:t>The Goods and Services Tax</w:t>
      </w:r>
      <w:bookmarkEnd w:id="177"/>
      <w:bookmarkEnd w:id="178"/>
    </w:p>
    <w:p w14:paraId="1ED9CB7E" w14:textId="73B58A50" w:rsidR="00874436" w:rsidRPr="00DF0C3D" w:rsidRDefault="00874436" w:rsidP="00874436">
      <w:r w:rsidRPr="00DF0C3D">
        <w:t>Goods and services purchased by participants are not subject to the Goods and Services Tax (GST) if all</w:t>
      </w:r>
      <w:r w:rsidR="001609BC">
        <w:t xml:space="preserve"> </w:t>
      </w:r>
      <w:r w:rsidRPr="00DF0C3D">
        <w:t>the following requirements are met:</w:t>
      </w:r>
    </w:p>
    <w:p w14:paraId="2460512E" w14:textId="0D7F89C6" w:rsidR="00874436" w:rsidRPr="00DF0C3D" w:rsidRDefault="00874436" w:rsidP="00874436">
      <w:pPr>
        <w:pStyle w:val="DotPoint"/>
        <w:numPr>
          <w:ilvl w:val="0"/>
          <w:numId w:val="1"/>
        </w:numPr>
      </w:pPr>
      <w:r w:rsidRPr="00DF0C3D">
        <w:t>The partic</w:t>
      </w:r>
      <w:r w:rsidR="003D704D" w:rsidRPr="00DF0C3D">
        <w:t>ipant has a NDIS plan in effect.</w:t>
      </w:r>
    </w:p>
    <w:p w14:paraId="1E17123A" w14:textId="7C2E227C" w:rsidR="00874436" w:rsidRPr="00DF0C3D" w:rsidRDefault="00874436" w:rsidP="00874436">
      <w:pPr>
        <w:pStyle w:val="DotPoint"/>
        <w:numPr>
          <w:ilvl w:val="0"/>
          <w:numId w:val="1"/>
        </w:numPr>
      </w:pPr>
      <w:r w:rsidRPr="00DF0C3D">
        <w:t>The supply is of reasonable and necessary supports that are specified in the statement of supports</w:t>
      </w:r>
      <w:r w:rsidR="003D704D" w:rsidRPr="00DF0C3D">
        <w:t xml:space="preserve"> in the participant's NDIS plan.</w:t>
      </w:r>
    </w:p>
    <w:p w14:paraId="7622FD9B" w14:textId="1D6F9CF1" w:rsidR="00874436" w:rsidRPr="00DF0C3D" w:rsidRDefault="00874436" w:rsidP="00874436">
      <w:pPr>
        <w:pStyle w:val="DotPoint"/>
        <w:numPr>
          <w:ilvl w:val="0"/>
          <w:numId w:val="1"/>
        </w:numPr>
      </w:pPr>
      <w:r w:rsidRPr="00DF0C3D">
        <w:t>There is a written agreement between the provider and the part</w:t>
      </w:r>
      <w:r w:rsidR="003D704D" w:rsidRPr="00DF0C3D">
        <w:t>icipant (or another person).</w:t>
      </w:r>
    </w:p>
    <w:p w14:paraId="3768088A" w14:textId="77777777" w:rsidR="00874436" w:rsidRPr="00DF0C3D" w:rsidRDefault="00874436" w:rsidP="00874436">
      <w:pPr>
        <w:pStyle w:val="DotPoint"/>
        <w:numPr>
          <w:ilvl w:val="0"/>
          <w:numId w:val="1"/>
        </w:numPr>
      </w:pPr>
      <w:r w:rsidRPr="00DF0C3D">
        <w:t xml:space="preserve">It is a supply covered by one of the tables in the </w:t>
      </w:r>
      <w:r w:rsidRPr="00DF0C3D">
        <w:rPr>
          <w:i/>
        </w:rPr>
        <w:t>A New Tax System (Goods and Services Tax) (GST free Supply—National Disability Insurance Scheme Supports) Determination 2021</w:t>
      </w:r>
      <w:r w:rsidRPr="00DF0C3D">
        <w:t xml:space="preserve"> (the NDIS Determination).</w:t>
      </w:r>
      <w:r w:rsidRPr="00DF0C3D">
        <w:rPr>
          <w:rStyle w:val="EndnoteReference"/>
        </w:rPr>
        <w:endnoteReference w:id="76"/>
      </w:r>
    </w:p>
    <w:p w14:paraId="2D1C58E5" w14:textId="77777777" w:rsidR="00874436" w:rsidRPr="00DF0C3D" w:rsidRDefault="00874436" w:rsidP="00874436">
      <w:r w:rsidRPr="00DF0C3D">
        <w:t>The NDIS Determination says that the following supplies of support are GST-free:</w:t>
      </w:r>
    </w:p>
    <w:p w14:paraId="338B1CF6" w14:textId="77777777" w:rsidR="00874436" w:rsidRPr="00DF0C3D" w:rsidRDefault="00874436" w:rsidP="00874436">
      <w:pPr>
        <w:pStyle w:val="DotPoint"/>
        <w:numPr>
          <w:ilvl w:val="0"/>
          <w:numId w:val="1"/>
        </w:numPr>
      </w:pPr>
      <w:r w:rsidRPr="00DF0C3D">
        <w:t>Specialist disability accommodation and accommodation or tenancy assistance.</w:t>
      </w:r>
    </w:p>
    <w:p w14:paraId="7AE2E60D" w14:textId="0C1F0006" w:rsidR="00874436" w:rsidRPr="00DF0C3D" w:rsidRDefault="00874436" w:rsidP="00874436">
      <w:pPr>
        <w:pStyle w:val="DotPoint"/>
        <w:numPr>
          <w:ilvl w:val="0"/>
          <w:numId w:val="1"/>
        </w:numPr>
      </w:pPr>
      <w:r w:rsidRPr="00DF0C3D">
        <w:t>Assistance in coordinating or managing life stages, transitions</w:t>
      </w:r>
      <w:r w:rsidR="00EE610A">
        <w:t>,</w:t>
      </w:r>
      <w:r w:rsidRPr="00DF0C3D">
        <w:t xml:space="preserve"> and supports, including daily tasks in a group or shared living arrangement.</w:t>
      </w:r>
    </w:p>
    <w:p w14:paraId="6DA07502" w14:textId="77777777" w:rsidR="00874436" w:rsidRPr="00DF0C3D" w:rsidRDefault="00874436" w:rsidP="00874436">
      <w:pPr>
        <w:pStyle w:val="DotPoint"/>
        <w:numPr>
          <w:ilvl w:val="0"/>
          <w:numId w:val="1"/>
        </w:numPr>
      </w:pPr>
      <w:r w:rsidRPr="00DF0C3D">
        <w:lastRenderedPageBreak/>
        <w:t>Household tasks.</w:t>
      </w:r>
    </w:p>
    <w:p w14:paraId="3FB5CA55" w14:textId="77777777" w:rsidR="00874436" w:rsidRPr="00DF0C3D" w:rsidRDefault="00874436" w:rsidP="00874436">
      <w:pPr>
        <w:pStyle w:val="DotPoint"/>
        <w:numPr>
          <w:ilvl w:val="0"/>
          <w:numId w:val="1"/>
        </w:numPr>
      </w:pPr>
      <w:r w:rsidRPr="00DF0C3D">
        <w:t>Assistance with and training in travel or transport arrangements, excluding taxi fares.</w:t>
      </w:r>
    </w:p>
    <w:p w14:paraId="3C1FFB6A" w14:textId="77777777" w:rsidR="00874436" w:rsidRPr="00DF0C3D" w:rsidRDefault="00874436" w:rsidP="00874436">
      <w:pPr>
        <w:pStyle w:val="DotPoint"/>
        <w:numPr>
          <w:ilvl w:val="0"/>
          <w:numId w:val="1"/>
        </w:numPr>
      </w:pPr>
      <w:r w:rsidRPr="00DF0C3D">
        <w:t>Interpreting and translation.</w:t>
      </w:r>
    </w:p>
    <w:p w14:paraId="31FCF7DC" w14:textId="77777777" w:rsidR="00874436" w:rsidRPr="00DF0C3D" w:rsidRDefault="00874436" w:rsidP="00874436">
      <w:pPr>
        <w:pStyle w:val="DotPoint"/>
        <w:numPr>
          <w:ilvl w:val="0"/>
          <w:numId w:val="1"/>
        </w:numPr>
      </w:pPr>
      <w:r w:rsidRPr="00DF0C3D">
        <w:t>Assistance to access and maintain education and employment.</w:t>
      </w:r>
    </w:p>
    <w:p w14:paraId="50BD9168" w14:textId="77777777" w:rsidR="00874436" w:rsidRPr="00DF0C3D" w:rsidRDefault="00874436" w:rsidP="00874436">
      <w:pPr>
        <w:pStyle w:val="DotPoint"/>
        <w:numPr>
          <w:ilvl w:val="0"/>
          <w:numId w:val="1"/>
        </w:numPr>
      </w:pPr>
      <w:r w:rsidRPr="00DF0C3D">
        <w:t>Assistive equipment for recreation.</w:t>
      </w:r>
    </w:p>
    <w:p w14:paraId="13801E7F" w14:textId="77777777" w:rsidR="00874436" w:rsidRPr="00DF0C3D" w:rsidRDefault="00874436" w:rsidP="00874436">
      <w:pPr>
        <w:pStyle w:val="DotPoint"/>
        <w:numPr>
          <w:ilvl w:val="0"/>
          <w:numId w:val="1"/>
        </w:numPr>
      </w:pPr>
      <w:r w:rsidRPr="00DF0C3D">
        <w:t>Early intervention supports for early childhood.</w:t>
      </w:r>
    </w:p>
    <w:p w14:paraId="351EAE34" w14:textId="77777777" w:rsidR="00874436" w:rsidRPr="00DF0C3D" w:rsidRDefault="00874436" w:rsidP="00874436">
      <w:pPr>
        <w:pStyle w:val="DotPoint"/>
        <w:numPr>
          <w:ilvl w:val="0"/>
          <w:numId w:val="1"/>
        </w:numPr>
      </w:pPr>
      <w:r w:rsidRPr="00DF0C3D">
        <w:t>Management of funding for supports in a participant’s plan.</w:t>
      </w:r>
    </w:p>
    <w:p w14:paraId="750DBFFA" w14:textId="77777777" w:rsidR="00874436" w:rsidRPr="00DF0C3D" w:rsidRDefault="00874436" w:rsidP="00874436">
      <w:r w:rsidRPr="00DF0C3D">
        <w:t>The NDIS Determination also lists five types of supplies of support that are GST-free if they are listed in any one of three other determinations:</w:t>
      </w:r>
    </w:p>
    <w:p w14:paraId="2B8AD7C7" w14:textId="77777777" w:rsidR="00874436" w:rsidRPr="00DF0C3D" w:rsidRDefault="00874436" w:rsidP="00874436">
      <w:pPr>
        <w:pStyle w:val="DotPoint"/>
        <w:numPr>
          <w:ilvl w:val="0"/>
          <w:numId w:val="1"/>
        </w:numPr>
      </w:pPr>
      <w:r w:rsidRPr="00DF0C3D">
        <w:t xml:space="preserve">Schedule 1 to the </w:t>
      </w:r>
      <w:r w:rsidRPr="00DF0C3D">
        <w:rPr>
          <w:i/>
        </w:rPr>
        <w:t>GST-free Supply (Care) Determination 2017</w:t>
      </w:r>
      <w:r w:rsidRPr="00DF0C3D">
        <w:t>.</w:t>
      </w:r>
    </w:p>
    <w:p w14:paraId="0884ADCF" w14:textId="77777777" w:rsidR="00874436" w:rsidRPr="00DF0C3D" w:rsidRDefault="00874436" w:rsidP="00874436">
      <w:pPr>
        <w:pStyle w:val="DotPoint"/>
        <w:numPr>
          <w:ilvl w:val="0"/>
          <w:numId w:val="1"/>
        </w:numPr>
      </w:pPr>
      <w:r w:rsidRPr="00DF0C3D">
        <w:t xml:space="preserve">Section 6 of the </w:t>
      </w:r>
      <w:r w:rsidRPr="00DF0C3D">
        <w:rPr>
          <w:i/>
        </w:rPr>
        <w:t>A New Tax System (Goods and Services Tax) (GST-free Supply–Residential Care–Government Funded Supplier) Determination 2015.</w:t>
      </w:r>
    </w:p>
    <w:p w14:paraId="650CA0BC" w14:textId="77777777" w:rsidR="00874436" w:rsidRPr="00DF0C3D" w:rsidRDefault="00874436" w:rsidP="00874436">
      <w:pPr>
        <w:pStyle w:val="DotPoint"/>
        <w:numPr>
          <w:ilvl w:val="0"/>
          <w:numId w:val="1"/>
        </w:numPr>
      </w:pPr>
      <w:r w:rsidRPr="00DF0C3D">
        <w:t xml:space="preserve">Sections 6 or 7 of the </w:t>
      </w:r>
      <w:r w:rsidRPr="00DF0C3D">
        <w:rPr>
          <w:i/>
        </w:rPr>
        <w:t>GST-free Supply (Health Services) Determination 2017</w:t>
      </w:r>
      <w:r w:rsidRPr="00DF0C3D">
        <w:t>.</w:t>
      </w:r>
    </w:p>
    <w:p w14:paraId="307F3187" w14:textId="77777777" w:rsidR="00874436" w:rsidRPr="00DF0C3D" w:rsidRDefault="00874436" w:rsidP="00874436">
      <w:r w:rsidRPr="00DF0C3D">
        <w:t>The supplies of support that are GST-fee subject to this condition are:</w:t>
      </w:r>
    </w:p>
    <w:p w14:paraId="1A9BCABB" w14:textId="77777777" w:rsidR="00874436" w:rsidRPr="00DF0C3D" w:rsidRDefault="00874436" w:rsidP="00874436">
      <w:pPr>
        <w:pStyle w:val="DotPoint"/>
        <w:numPr>
          <w:ilvl w:val="0"/>
          <w:numId w:val="1"/>
        </w:numPr>
      </w:pPr>
      <w:r w:rsidRPr="00DF0C3D">
        <w:t>Assistance with daily personal activities.</w:t>
      </w:r>
    </w:p>
    <w:p w14:paraId="65BD34BC" w14:textId="77777777" w:rsidR="00874436" w:rsidRPr="00DF0C3D" w:rsidRDefault="00874436" w:rsidP="00874436">
      <w:pPr>
        <w:pStyle w:val="DotPoint"/>
        <w:numPr>
          <w:ilvl w:val="0"/>
          <w:numId w:val="1"/>
        </w:numPr>
      </w:pPr>
      <w:r w:rsidRPr="00DF0C3D">
        <w:t>Specialised assessment and development of daily living and life skills, including community participation.</w:t>
      </w:r>
    </w:p>
    <w:p w14:paraId="269CF11B" w14:textId="77777777" w:rsidR="00874436" w:rsidRPr="00DF0C3D" w:rsidRDefault="00874436" w:rsidP="00874436">
      <w:pPr>
        <w:pStyle w:val="DotPoint"/>
        <w:numPr>
          <w:ilvl w:val="0"/>
          <w:numId w:val="1"/>
        </w:numPr>
      </w:pPr>
      <w:r w:rsidRPr="00DF0C3D">
        <w:t>Assistive equipment for general tasks and leisure, including assistive technology specialist assessment, set up and training.</w:t>
      </w:r>
    </w:p>
    <w:p w14:paraId="6DDA665B" w14:textId="77777777" w:rsidR="00874436" w:rsidRPr="00DF0C3D" w:rsidRDefault="00874436" w:rsidP="00874436">
      <w:pPr>
        <w:pStyle w:val="DotPoint"/>
        <w:numPr>
          <w:ilvl w:val="0"/>
          <w:numId w:val="1"/>
        </w:numPr>
      </w:pPr>
      <w:r w:rsidRPr="00DF0C3D">
        <w:t>Behavioural support and therapeutic supports.</w:t>
      </w:r>
    </w:p>
    <w:p w14:paraId="6E95B12F" w14:textId="06BDCA01" w:rsidR="00874436" w:rsidRPr="00DF0C3D" w:rsidRDefault="00874436" w:rsidP="00874436">
      <w:pPr>
        <w:pStyle w:val="DotPoint"/>
        <w:numPr>
          <w:ilvl w:val="0"/>
          <w:numId w:val="1"/>
        </w:numPr>
      </w:pPr>
      <w:r w:rsidRPr="00DF0C3D">
        <w:t>Home modifications.</w:t>
      </w:r>
    </w:p>
    <w:p w14:paraId="67F3A947" w14:textId="7F38D80D" w:rsidR="003D704D" w:rsidRPr="00DF0C3D" w:rsidRDefault="003D704D" w:rsidP="003D704D">
      <w:r w:rsidRPr="00DF0C3D">
        <w:t>In 2020-21, participants paid a total of $14.9 million in GST on the supports that they purchased from funds in their NDIS plans. Goods and services on which GST was paid accounted for 0.7% of all expenditure from NDIS plans. Of the 1,400 different types of supports purchased by participants in 2020-21, only 384 (28.2%) were always billed by all providers as GST</w:t>
      </w:r>
      <w:r w:rsidR="003C573E">
        <w:t>-</w:t>
      </w:r>
      <w:r w:rsidRPr="00DF0C3D">
        <w:t xml:space="preserve">free. </w:t>
      </w:r>
    </w:p>
    <w:p w14:paraId="0D2680DE" w14:textId="77777777" w:rsidR="007A705B" w:rsidRDefault="00874436" w:rsidP="00874436">
      <w:r w:rsidRPr="00DF0C3D">
        <w:t>Because some goods and services that can be purchased with NDIS funds are GST-free while others are not, planners cannot always accurately determine how much funding to include in a participant’s plan as they can</w:t>
      </w:r>
      <w:r w:rsidR="007C5ADF">
        <w:t>no</w:t>
      </w:r>
      <w:r w:rsidRPr="00DF0C3D">
        <w:t>t know at the time the plan is built whether the purchases made by the participant will be GST-free.</w:t>
      </w:r>
      <w:r w:rsidR="007663A8">
        <w:t xml:space="preserve"> </w:t>
      </w:r>
      <w:r w:rsidRPr="00DF0C3D">
        <w:t xml:space="preserve">The effect is not material for most participants. However, if it </w:t>
      </w:r>
      <w:r w:rsidR="007C5ADF" w:rsidRPr="00DF0C3D">
        <w:t>were</w:t>
      </w:r>
      <w:r w:rsidRPr="00DF0C3D">
        <w:t xml:space="preserve"> possible to devise a method to pay GST amounts “off plan” from Scheme funds</w:t>
      </w:r>
      <w:r w:rsidR="00CC2D0A">
        <w:t>,</w:t>
      </w:r>
      <w:r w:rsidRPr="00DF0C3D">
        <w:t xml:space="preserve"> this would increase participant choice and control and make planning easier. This is the approach adopted in a number of other schemes, where any GST component of a purchase is paid for separately by </w:t>
      </w:r>
      <w:r w:rsidR="00133BF2">
        <w:t>the NDIS</w:t>
      </w:r>
      <w:r w:rsidRPr="00DF0C3D">
        <w:t>.</w:t>
      </w:r>
      <w:r w:rsidR="007663A8">
        <w:t xml:space="preserve"> </w:t>
      </w:r>
    </w:p>
    <w:p w14:paraId="748C528F" w14:textId="68E7514A" w:rsidR="00874436" w:rsidRPr="00DF0C3D" w:rsidRDefault="00874436" w:rsidP="00874436">
      <w:r w:rsidRPr="00DF0C3D">
        <w:t xml:space="preserve">It is therefore recommended that </w:t>
      </w:r>
      <w:r w:rsidR="00133BF2">
        <w:t>the NDIA</w:t>
      </w:r>
      <w:r w:rsidRPr="00DF0C3D">
        <w:t xml:space="preserve"> should examine options to simplify the pricing arrangements by paying for the GST component of any support provided to a participant off-plan from the appropriation for Outcome 1.1 rather than from the participant’s plan, noting that this has the potential to simplify the planning process and to ensure price limits are not artificially inflated when some providers of a particular type of support are subject to the GST </w:t>
      </w:r>
      <w:r w:rsidRPr="00DF0C3D">
        <w:lastRenderedPageBreak/>
        <w:t xml:space="preserve">while others are not. If it is possible to devise a method to pay GST amounts “off plan” then the price limits set by </w:t>
      </w:r>
      <w:r w:rsidR="00133BF2">
        <w:t>the NDIA</w:t>
      </w:r>
      <w:r w:rsidRPr="00DF0C3D">
        <w:t xml:space="preserve"> should be the GST-exclusive amount.</w:t>
      </w:r>
    </w:p>
    <w:p w14:paraId="46483EAC" w14:textId="65806169" w:rsidR="00874436" w:rsidRPr="00DF0C3D" w:rsidRDefault="00874436" w:rsidP="00BF7639">
      <w:pPr>
        <w:pStyle w:val="Heading2"/>
      </w:pPr>
      <w:bookmarkStart w:id="179" w:name="_Toc102744314"/>
      <w:bookmarkStart w:id="180" w:name="_Toc106272579"/>
      <w:r w:rsidRPr="00DF0C3D">
        <w:t>Indexation of Price Limits in Longer Plans and on Plan Renewal / Extension</w:t>
      </w:r>
      <w:bookmarkEnd w:id="179"/>
      <w:bookmarkEnd w:id="180"/>
    </w:p>
    <w:p w14:paraId="5C9916BD" w14:textId="77777777" w:rsidR="00874436" w:rsidRPr="00DF0C3D" w:rsidRDefault="00874436" w:rsidP="00874436">
      <w:r w:rsidRPr="00DF0C3D">
        <w:t>A number of providers indicated in their submissions that they had been inadvertently affected by the trend towards the approval of longer plans, because of the way in which stated items are treated in plans – namely that they are created on the basis of the price limit that exists at the time the plan is made and which will not necessarily be the price limit applying over the duration of the plan. A similar problem can arise when a plan is extended or renewed. Namely, that parts of the extended or renewed plan may be made on the basis of the price limits that existed when the plan was first made rather than on the basis of the price limits at the time that the plan is extended or renewed.</w:t>
      </w:r>
    </w:p>
    <w:p w14:paraId="780A2AB9" w14:textId="49E01863" w:rsidR="00874436" w:rsidRPr="00DF0C3D" w:rsidRDefault="00874436" w:rsidP="00874436">
      <w:r w:rsidRPr="00DF0C3D">
        <w:t xml:space="preserve">It is therefore recommended that </w:t>
      </w:r>
      <w:r w:rsidR="00133BF2">
        <w:t>the NDIA</w:t>
      </w:r>
      <w:r w:rsidRPr="00DF0C3D">
        <w:t xml:space="preserve"> should explore options to ensure the longer plans, and plans that are extended or renewed, appropriately account for any material changes in price limits that have occurred or might occur during the duration of the plan. </w:t>
      </w:r>
    </w:p>
    <w:p w14:paraId="61B77811" w14:textId="77777777" w:rsidR="00F1236A" w:rsidRPr="00DF0C3D" w:rsidRDefault="00F1236A" w:rsidP="00BF7639">
      <w:pPr>
        <w:pStyle w:val="Heading2"/>
      </w:pPr>
      <w:bookmarkStart w:id="181" w:name="_Toc106272580"/>
      <w:r w:rsidRPr="00DF0C3D">
        <w:t>Direct Engagement of Workers by Participants</w:t>
      </w:r>
      <w:bookmarkEnd w:id="181"/>
    </w:p>
    <w:p w14:paraId="56860595" w14:textId="743B8EB7" w:rsidR="00F1236A" w:rsidRPr="00DF0C3D" w:rsidRDefault="00F1236A" w:rsidP="00F1236A">
      <w:r w:rsidRPr="00DF0C3D">
        <w:t>Plan-managed participants can face difficulties when they directly engage support workers because there are no support items in the NDIS Support Catalogue that allow them to pay for the different cost elements of self-employment (for example, the payment to the worker, super payments in respect of the worker and workers compensation premium expenses that they may be required to pay because they are deemed to be the employer of the</w:t>
      </w:r>
      <w:r w:rsidR="007A705B">
        <w:t xml:space="preserve"> worker). Moreover, for some </w:t>
      </w:r>
      <w:r w:rsidRPr="00DF0C3D">
        <w:t>expenses it is unclear who the “unregistered provider” is who is providing the invoice for these expenses that the plan manager is required to process. Indeed</w:t>
      </w:r>
      <w:r w:rsidR="000B544B">
        <w:t>,</w:t>
      </w:r>
      <w:r w:rsidRPr="00DF0C3D">
        <w:t xml:space="preserve"> it appears in some cases that the participant is themselves the provider of the supports.</w:t>
      </w:r>
    </w:p>
    <w:p w14:paraId="0624A50E" w14:textId="0D6C3B75" w:rsidR="00BB7FC8" w:rsidRPr="00DF0C3D" w:rsidRDefault="00F1236A" w:rsidP="00874436">
      <w:r w:rsidRPr="00DF0C3D">
        <w:t xml:space="preserve">It is recommended that </w:t>
      </w:r>
      <w:r w:rsidR="00133BF2">
        <w:t>the NDIA</w:t>
      </w:r>
      <w:r w:rsidRPr="00DF0C3D">
        <w:t xml:space="preserve"> should establish a working group of participants, providers</w:t>
      </w:r>
      <w:r w:rsidR="0013602B">
        <w:t>,</w:t>
      </w:r>
      <w:r w:rsidRPr="00DF0C3D">
        <w:t xml:space="preserve"> and their representatives to further examine and address any issues in the current pricing arrangements that inhibit the direct engagement of workers by participants.</w:t>
      </w:r>
    </w:p>
    <w:p w14:paraId="3915E1C9" w14:textId="6FB4E099" w:rsidR="00874436" w:rsidRPr="00DF0C3D" w:rsidRDefault="00874436" w:rsidP="00874436">
      <w:pPr>
        <w:pStyle w:val="Heading2"/>
      </w:pPr>
      <w:bookmarkStart w:id="182" w:name="_Toc102744315"/>
      <w:bookmarkStart w:id="183" w:name="_Toc106272581"/>
      <w:r w:rsidRPr="00DF0C3D">
        <w:t>Recommendations</w:t>
      </w:r>
      <w:bookmarkEnd w:id="182"/>
      <w:bookmarkEnd w:id="183"/>
    </w:p>
    <w:p w14:paraId="1783A920" w14:textId="472D005C" w:rsidR="00874436" w:rsidRPr="00DF0C3D" w:rsidRDefault="000358A6" w:rsidP="0016491E">
      <w:pPr>
        <w:pStyle w:val="RecHeading"/>
      </w:pPr>
      <w:r w:rsidRPr="00DF0C3D">
        <w:t>Recommendation 8</w:t>
      </w:r>
    </w:p>
    <w:p w14:paraId="30FBE095" w14:textId="42339E5E" w:rsidR="00874436" w:rsidRPr="00DF0C3D" w:rsidRDefault="00133BF2" w:rsidP="0016491E">
      <w:pPr>
        <w:pStyle w:val="RecText"/>
      </w:pPr>
      <w:r>
        <w:t>The NDIA</w:t>
      </w:r>
      <w:r w:rsidR="00874436" w:rsidRPr="00DF0C3D">
        <w:t xml:space="preserve"> should simplify the currently over complex pricing arrangements for High Intensity supports by:</w:t>
      </w:r>
    </w:p>
    <w:p w14:paraId="49E37132" w14:textId="77777777" w:rsidR="00874436" w:rsidRPr="00DF0C3D" w:rsidRDefault="00874436" w:rsidP="00425E85">
      <w:pPr>
        <w:pStyle w:val="RecDotPoint"/>
      </w:pPr>
      <w:r w:rsidRPr="00DF0C3D">
        <w:t>Amending the NDIS Pricing Arrangements and Price Limits to clarify that a High Intensity support is a support provided to a person:</w:t>
      </w:r>
    </w:p>
    <w:p w14:paraId="357A666D" w14:textId="77777777" w:rsidR="00874436" w:rsidRPr="00DF0C3D" w:rsidRDefault="00874436" w:rsidP="00425E85">
      <w:pPr>
        <w:pStyle w:val="RecDotPoint"/>
        <w:numPr>
          <w:ilvl w:val="1"/>
          <w:numId w:val="2"/>
        </w:numPr>
        <w:ind w:left="1134"/>
      </w:pPr>
      <w:r w:rsidRPr="00DF0C3D">
        <w:t>For whom frequent (at least 1 instance per shift) assistance is required to manage challenging behaviours that require intensive positive behaviour support; and/or</w:t>
      </w:r>
    </w:p>
    <w:p w14:paraId="33B84694" w14:textId="77777777" w:rsidR="00874436" w:rsidRPr="00DF0C3D" w:rsidRDefault="00874436" w:rsidP="00425E85">
      <w:pPr>
        <w:pStyle w:val="RecDotPoint"/>
        <w:numPr>
          <w:ilvl w:val="1"/>
          <w:numId w:val="2"/>
        </w:numPr>
        <w:ind w:left="1134"/>
      </w:pPr>
      <w:r w:rsidRPr="00DF0C3D">
        <w:t>Who has support needs that require the skills described by the NDIS Commission has High Intensity Daily Personal Activities”</w:t>
      </w:r>
    </w:p>
    <w:p w14:paraId="3F787395" w14:textId="77777777" w:rsidR="00874436" w:rsidRPr="00DF0C3D" w:rsidRDefault="00874436" w:rsidP="00425E85">
      <w:pPr>
        <w:pStyle w:val="RecDotPoint"/>
      </w:pPr>
      <w:r w:rsidRPr="00DF0C3D">
        <w:t>Returning to a single price limit for high intensity supports (varying by time of day and day of week) set at the middle price limit in the current complex and difficult to interpret and administer three price limit arrangement.</w:t>
      </w:r>
    </w:p>
    <w:p w14:paraId="0AF6F07A" w14:textId="1C907450" w:rsidR="00874436" w:rsidRPr="00DF0C3D" w:rsidRDefault="000358A6" w:rsidP="0016491E">
      <w:pPr>
        <w:pStyle w:val="RecHeading"/>
      </w:pPr>
      <w:r w:rsidRPr="00DF0C3D">
        <w:lastRenderedPageBreak/>
        <w:t>Recommendation 9</w:t>
      </w:r>
    </w:p>
    <w:p w14:paraId="3E742787" w14:textId="3EAE4ECB" w:rsidR="00874436" w:rsidRPr="00DF0C3D" w:rsidRDefault="00133BF2" w:rsidP="0016491E">
      <w:pPr>
        <w:pStyle w:val="RecText"/>
      </w:pPr>
      <w:r>
        <w:t>The NDIA</w:t>
      </w:r>
      <w:r w:rsidR="00874436" w:rsidRPr="00DF0C3D">
        <w:t xml:space="preserve"> should </w:t>
      </w:r>
      <w:r w:rsidR="00874436" w:rsidRPr="00DF0C3D">
        <w:rPr>
          <w:rFonts w:cs="Arial"/>
        </w:rPr>
        <w:t xml:space="preserve">amend the </w:t>
      </w:r>
      <w:r w:rsidR="0013602B">
        <w:rPr>
          <w:rFonts w:cs="Arial"/>
        </w:rPr>
        <w:t xml:space="preserve">NDIS </w:t>
      </w:r>
      <w:r w:rsidR="00874436" w:rsidRPr="00DF0C3D">
        <w:rPr>
          <w:rFonts w:cs="Arial"/>
        </w:rPr>
        <w:t xml:space="preserve">Pricing Arrangements and Price Limits to clarify that </w:t>
      </w:r>
      <w:r w:rsidR="00874436" w:rsidRPr="00DF0C3D">
        <w:t>providers of core supports to participants in remote and very remote areas should be subject to the same pricing arrangements for provider travel as providers of capacity building supports.</w:t>
      </w:r>
    </w:p>
    <w:p w14:paraId="091D2A28" w14:textId="39F23E18" w:rsidR="00874436" w:rsidRPr="00DF0C3D" w:rsidRDefault="000358A6" w:rsidP="0016491E">
      <w:pPr>
        <w:pStyle w:val="RecHeading"/>
      </w:pPr>
      <w:r w:rsidRPr="00DF0C3D">
        <w:t>Recommendation 10</w:t>
      </w:r>
    </w:p>
    <w:p w14:paraId="3EE6F847" w14:textId="6CADF512" w:rsidR="00874436" w:rsidRPr="00DF0C3D" w:rsidRDefault="00133BF2" w:rsidP="0016491E">
      <w:pPr>
        <w:pStyle w:val="RecText"/>
      </w:pPr>
      <w:r>
        <w:t>The NDIA</w:t>
      </w:r>
      <w:r w:rsidR="00874436" w:rsidRPr="00DF0C3D">
        <w:t xml:space="preserve"> should explore options to pay for provider travel to participants in remote and very remote areas from the appropriation for Outcome 1.1 rather than from the participant’s plan, noting that this has the potential to simplify the planning process as these costs can often not be estimated at the time the plan is approved as the specific provider for the supports may not have been identified. Expenditure on provider travel in this way should be subject to prior approval by </w:t>
      </w:r>
      <w:r>
        <w:t>the NDIA</w:t>
      </w:r>
      <w:r w:rsidR="00874436" w:rsidRPr="00DF0C3D">
        <w:t xml:space="preserve"> as it is in a number of other state insurance schemes. </w:t>
      </w:r>
    </w:p>
    <w:p w14:paraId="3DCF9B07" w14:textId="1537163C" w:rsidR="00874436" w:rsidRPr="00DF0C3D" w:rsidRDefault="000358A6" w:rsidP="0016491E">
      <w:pPr>
        <w:pStyle w:val="RecHeading"/>
      </w:pPr>
      <w:r w:rsidRPr="00DF0C3D">
        <w:t>Recommendation 11</w:t>
      </w:r>
    </w:p>
    <w:p w14:paraId="70F56B32" w14:textId="4CD72A5C" w:rsidR="00874436" w:rsidRPr="00DF0C3D" w:rsidRDefault="00133BF2" w:rsidP="0016491E">
      <w:pPr>
        <w:pStyle w:val="RecText"/>
      </w:pPr>
      <w:r>
        <w:t>The NDIA</w:t>
      </w:r>
      <w:r w:rsidR="00874436" w:rsidRPr="00DF0C3D">
        <w:t xml:space="preserve"> should simplify the pricing arrangements for provider travel </w:t>
      </w:r>
      <w:r w:rsidR="00425E85" w:rsidRPr="00DF0C3D">
        <w:t>by removing</w:t>
      </w:r>
      <w:r w:rsidR="00874436" w:rsidRPr="00DF0C3D">
        <w:t xml:space="preserve"> the current restriction on providers of core supports that prevents them from claiming for the “return travel” of workers, noting that travel will still only be able to be claimed when the provider pays the worker</w:t>
      </w:r>
      <w:r w:rsidR="00BF7639" w:rsidRPr="00DF0C3D">
        <w:t xml:space="preserve"> for the travel time.</w:t>
      </w:r>
    </w:p>
    <w:p w14:paraId="121E465E" w14:textId="3A43328B" w:rsidR="00874436" w:rsidRPr="00DF0C3D" w:rsidRDefault="00874436" w:rsidP="0016491E">
      <w:pPr>
        <w:pStyle w:val="RecHeading"/>
      </w:pPr>
      <w:r w:rsidRPr="00DF0C3D">
        <w:t>Recommend</w:t>
      </w:r>
      <w:r w:rsidR="000358A6" w:rsidRPr="00DF0C3D">
        <w:t>ation 12</w:t>
      </w:r>
    </w:p>
    <w:p w14:paraId="2E7E3886" w14:textId="2B4652D6" w:rsidR="00874436" w:rsidRPr="00DF0C3D" w:rsidRDefault="00133BF2" w:rsidP="0016491E">
      <w:pPr>
        <w:pStyle w:val="RecText"/>
      </w:pPr>
      <w:r>
        <w:t>The NDIA</w:t>
      </w:r>
      <w:r w:rsidR="00874436" w:rsidRPr="00DF0C3D">
        <w:t xml:space="preserve"> should amend the </w:t>
      </w:r>
      <w:r w:rsidR="0013602B">
        <w:t xml:space="preserve">NDIS </w:t>
      </w:r>
      <w:r w:rsidR="00874436" w:rsidRPr="00DF0C3D">
        <w:t xml:space="preserve">Pricing Arrangements and Price Limits to </w:t>
      </w:r>
      <w:r w:rsidR="00BB7FC8" w:rsidRPr="00DF0C3D">
        <w:t>clarify that when a worker is travelling to provide services to more than one participant in a ‘region’ then it is reasonable for the provider to equally apportion all of travel time associated with the trip (including the return journey where applicable) between the participants who received support from the worker</w:t>
      </w:r>
      <w:r w:rsidR="00874436" w:rsidRPr="00DF0C3D">
        <w:t xml:space="preserve"> the following paragraph in the section on Provider Travel:</w:t>
      </w:r>
    </w:p>
    <w:p w14:paraId="6C9A1701" w14:textId="560D5679" w:rsidR="00874436" w:rsidRPr="00DF0C3D" w:rsidRDefault="000358A6" w:rsidP="0016491E">
      <w:pPr>
        <w:pStyle w:val="RecHeading"/>
      </w:pPr>
      <w:r w:rsidRPr="00DF0C3D">
        <w:t>Recommendation 13</w:t>
      </w:r>
    </w:p>
    <w:p w14:paraId="6E7178DF" w14:textId="610D3C78" w:rsidR="00874436" w:rsidRPr="00DF0C3D" w:rsidRDefault="00133BF2" w:rsidP="0016491E">
      <w:pPr>
        <w:pStyle w:val="RecText"/>
      </w:pPr>
      <w:r>
        <w:t>The NDIA</w:t>
      </w:r>
      <w:r w:rsidR="00874436" w:rsidRPr="00DF0C3D">
        <w:t xml:space="preserve"> should extend the short notice cancellation period, which allows providers to bill for supports when they are unable to redeploy assigned workers to other billable work following a cancellation to seven (7) days for all supports – in line with the change in the SCHADS Industry Award that come into effect on 1 July 2022 and that require providers to give greater notice to their workers of any changes in their shifts.</w:t>
      </w:r>
    </w:p>
    <w:p w14:paraId="1236F86D" w14:textId="77777777" w:rsidR="00874436" w:rsidRPr="00DF0C3D" w:rsidRDefault="00874436" w:rsidP="0016491E">
      <w:pPr>
        <w:pStyle w:val="RecText"/>
      </w:pPr>
      <w:r w:rsidRPr="00DF0C3D">
        <w:t xml:space="preserve">If the support was scheduled to be delivered to a group of participants and if the provider cannot find another participant to attend the group session then, if the other requirements for a short notice cancellation are met, the provider is permitted to bill the participant who has made the short notice cancellation at the rate that they would have billed if the participant had attended the group. All other participants in the group should also be billed as though the participant who has made the short notice cancellation had attended the group. </w:t>
      </w:r>
    </w:p>
    <w:p w14:paraId="61E53959" w14:textId="60A8C10B" w:rsidR="00874436" w:rsidRPr="00DF0C3D" w:rsidRDefault="000358A6" w:rsidP="0016491E">
      <w:pPr>
        <w:pStyle w:val="RecHeading"/>
      </w:pPr>
      <w:r w:rsidRPr="00DF0C3D">
        <w:lastRenderedPageBreak/>
        <w:t>Recommendation 14</w:t>
      </w:r>
    </w:p>
    <w:p w14:paraId="31D5FDAC" w14:textId="4A7B98FF" w:rsidR="00874436" w:rsidRPr="00DF0C3D" w:rsidRDefault="00133BF2" w:rsidP="0016491E">
      <w:pPr>
        <w:pStyle w:val="RecText"/>
      </w:pPr>
      <w:r>
        <w:t>The NDIA</w:t>
      </w:r>
      <w:r w:rsidR="00874436" w:rsidRPr="00DF0C3D">
        <w:t xml:space="preserve"> should consider options to ensure that planners appropriately account for the number of public holidays when building plans for participants in supported independent living.</w:t>
      </w:r>
    </w:p>
    <w:p w14:paraId="7971905D" w14:textId="506714D7" w:rsidR="00874436" w:rsidRPr="00DF0C3D" w:rsidRDefault="000358A6" w:rsidP="0016491E">
      <w:pPr>
        <w:pStyle w:val="RecHeading"/>
      </w:pPr>
      <w:r w:rsidRPr="00DF0C3D">
        <w:t>Recommendation 15</w:t>
      </w:r>
    </w:p>
    <w:p w14:paraId="14BC3AAC" w14:textId="3A192E42" w:rsidR="00874436" w:rsidRPr="00DF0C3D" w:rsidRDefault="00133BF2" w:rsidP="0016491E">
      <w:pPr>
        <w:pStyle w:val="RecText"/>
      </w:pPr>
      <w:r>
        <w:t>The NDIA</w:t>
      </w:r>
      <w:r w:rsidR="00874436" w:rsidRPr="00DF0C3D">
        <w:t xml:space="preserve"> should examine options to simplify the pricing arrangements by paying for the GST component of any support provided to a participant off-plan from the appropriation for Outcome 1.1 rather than from the participant’s plan, noting that this has the potential to simplify the planning process and to ensure price limits are not artificially inflated when some providers of a particular type of support are subject to the GST while others are not. If it is possible to devise a method to pay GST amounts “off plan” then the price limits set by </w:t>
      </w:r>
      <w:r>
        <w:t>the NDIA</w:t>
      </w:r>
      <w:r w:rsidR="00874436" w:rsidRPr="00DF0C3D">
        <w:t xml:space="preserve"> should be the GST-exclusive amount.</w:t>
      </w:r>
    </w:p>
    <w:p w14:paraId="142387C4" w14:textId="42B54274" w:rsidR="00874436" w:rsidRPr="00DF0C3D" w:rsidRDefault="000358A6" w:rsidP="0016491E">
      <w:pPr>
        <w:pStyle w:val="RecHeading"/>
      </w:pPr>
      <w:r w:rsidRPr="00DF0C3D">
        <w:t>Recommendation 16</w:t>
      </w:r>
    </w:p>
    <w:p w14:paraId="321C3548" w14:textId="59BC24A6" w:rsidR="00874436" w:rsidRPr="00DF0C3D" w:rsidRDefault="00133BF2" w:rsidP="0016491E">
      <w:pPr>
        <w:pStyle w:val="RecText"/>
      </w:pPr>
      <w:r>
        <w:t>The NDIA</w:t>
      </w:r>
      <w:r w:rsidR="00874436" w:rsidRPr="00DF0C3D">
        <w:t xml:space="preserve"> should explore options to ensure the longer plans, and plans that are extended or renewed, appropriately account for any material changes in price limits that have occurred since the plan was first made or might occur during the duration of the plan.</w:t>
      </w:r>
    </w:p>
    <w:p w14:paraId="7F34E524" w14:textId="0239E8F0" w:rsidR="00874436" w:rsidRPr="00DF0C3D" w:rsidRDefault="00874436" w:rsidP="0016491E">
      <w:pPr>
        <w:pStyle w:val="RecHeading"/>
      </w:pPr>
      <w:r w:rsidRPr="00DF0C3D">
        <w:t xml:space="preserve">Recommendation </w:t>
      </w:r>
      <w:r w:rsidR="000358A6" w:rsidRPr="00DF0C3D">
        <w:t>17</w:t>
      </w:r>
    </w:p>
    <w:p w14:paraId="628D4365" w14:textId="48F43002" w:rsidR="00874436" w:rsidRPr="00DF0C3D" w:rsidRDefault="00133BF2" w:rsidP="0016491E">
      <w:pPr>
        <w:pStyle w:val="RecText"/>
      </w:pPr>
      <w:r>
        <w:t>The NDIA</w:t>
      </w:r>
      <w:r w:rsidR="00874436" w:rsidRPr="00DF0C3D">
        <w:t xml:space="preserve"> should further examine issues in the current pricing arrangements that inhibit the direct engagement of workers by participants.</w:t>
      </w:r>
    </w:p>
    <w:p w14:paraId="308C30E3" w14:textId="638E6B10" w:rsidR="009F132C" w:rsidRPr="00DF0C3D" w:rsidRDefault="009F132C" w:rsidP="00084B61">
      <w:pPr>
        <w:pStyle w:val="Heading5"/>
      </w:pPr>
      <w:r w:rsidRPr="00DF0C3D">
        <w:t>Endnotes</w:t>
      </w:r>
    </w:p>
    <w:p w14:paraId="64239273" w14:textId="77777777" w:rsidR="00952462" w:rsidRPr="00DF0C3D" w:rsidRDefault="00952462" w:rsidP="00657BD3">
      <w:pPr>
        <w:pStyle w:val="Heading1"/>
        <w:sectPr w:rsidR="00952462"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5C6D644A" w14:textId="6019876F" w:rsidR="00B321E1" w:rsidRPr="00DF0C3D" w:rsidRDefault="00B321E1" w:rsidP="009F132C">
      <w:pPr>
        <w:pStyle w:val="Heading1"/>
      </w:pPr>
      <w:bookmarkStart w:id="184" w:name="_Toc106272582"/>
      <w:r w:rsidRPr="00DF0C3D">
        <w:lastRenderedPageBreak/>
        <w:t>Group Based Supports</w:t>
      </w:r>
      <w:bookmarkEnd w:id="184"/>
    </w:p>
    <w:p w14:paraId="068D8E2A" w14:textId="1EE62FA3" w:rsidR="00AE2CD1" w:rsidRPr="00DF0C3D" w:rsidRDefault="00AE2CD1" w:rsidP="00AE2CD1">
      <w:r w:rsidRPr="00DF0C3D">
        <w:t xml:space="preserve">This chapter examines the </w:t>
      </w:r>
      <w:r w:rsidR="001F67A5">
        <w:t xml:space="preserve">National Disability Insurance Scheme (NDIS) </w:t>
      </w:r>
      <w:r w:rsidRPr="00DF0C3D">
        <w:t>pricing arrangements and price limits for group-based core supports to identify if there are any unintended consequences of the pricing arrangements for group-based core supports that were introduced on 1 July 2020, including the extent to which those arrangements impact on overhead costs and administrative complexity for providers and participants.</w:t>
      </w:r>
      <w:bookmarkStart w:id="185" w:name="_Toc25182175"/>
    </w:p>
    <w:p w14:paraId="3EA13C0C" w14:textId="0D5A5CDA" w:rsidR="00AE2CD1" w:rsidRPr="00DF0C3D" w:rsidRDefault="00AE2CD1" w:rsidP="00BF46D2">
      <w:pPr>
        <w:pStyle w:val="DotPoint"/>
        <w:numPr>
          <w:ilvl w:val="0"/>
          <w:numId w:val="1"/>
        </w:numPr>
      </w:pPr>
      <w:r w:rsidRPr="00DF0C3D">
        <w:t>Section 5.1 provides an overview of the current pricing arrangement</w:t>
      </w:r>
      <w:r w:rsidR="00BF46D2" w:rsidRPr="00DF0C3D">
        <w:t>s for group</w:t>
      </w:r>
      <w:r w:rsidR="002A0E72">
        <w:t>-</w:t>
      </w:r>
      <w:r w:rsidR="00BF46D2" w:rsidRPr="00DF0C3D">
        <w:t xml:space="preserve">based core supports and participant and provider </w:t>
      </w:r>
      <w:r w:rsidRPr="00DF0C3D">
        <w:t>statistics on the use of group based core supports in the NDIS, including data on the uptake of the new (</w:t>
      </w:r>
      <w:r w:rsidR="00BF46D2" w:rsidRPr="00DF0C3D">
        <w:t>post 2020) pricing arrangements.</w:t>
      </w:r>
    </w:p>
    <w:p w14:paraId="72CE8C85" w14:textId="79445649" w:rsidR="00BF46D2" w:rsidRPr="00DF0C3D" w:rsidRDefault="00BF46D2" w:rsidP="00BF46D2">
      <w:pPr>
        <w:pStyle w:val="DotPoint"/>
        <w:numPr>
          <w:ilvl w:val="0"/>
          <w:numId w:val="1"/>
        </w:numPr>
      </w:pPr>
      <w:r w:rsidRPr="00DF0C3D">
        <w:t>Section 5.2 provides an outline of the issues that were raised about the pricing arrangements for group</w:t>
      </w:r>
      <w:r w:rsidR="002A0E72">
        <w:t>-</w:t>
      </w:r>
      <w:r w:rsidRPr="00DF0C3D">
        <w:t xml:space="preserve">based core support in the consultations. </w:t>
      </w:r>
    </w:p>
    <w:p w14:paraId="4A897917" w14:textId="04F673B2" w:rsidR="00AE2CD1" w:rsidRPr="00DF0C3D" w:rsidRDefault="00AE2CD1" w:rsidP="00AE2CD1">
      <w:pPr>
        <w:pStyle w:val="DotPoint"/>
        <w:numPr>
          <w:ilvl w:val="0"/>
          <w:numId w:val="1"/>
        </w:numPr>
      </w:pPr>
      <w:r w:rsidRPr="00DF0C3D">
        <w:t>Section 5.3 provides information on the relative financial performance of providers of group</w:t>
      </w:r>
      <w:r w:rsidR="002A0E72">
        <w:t>-</w:t>
      </w:r>
      <w:r w:rsidRPr="00DF0C3D">
        <w:t>based core supports.</w:t>
      </w:r>
    </w:p>
    <w:p w14:paraId="16F7544E" w14:textId="79FD241E" w:rsidR="00AE2CD1" w:rsidRPr="00DF0C3D" w:rsidRDefault="00AE2CD1" w:rsidP="00AE2CD1">
      <w:pPr>
        <w:pStyle w:val="DotPoint"/>
        <w:numPr>
          <w:ilvl w:val="0"/>
          <w:numId w:val="1"/>
        </w:numPr>
      </w:pPr>
      <w:r w:rsidRPr="00DF0C3D">
        <w:t>Section 5.4 draws conclusions from the available evidence and recommends some changes to the pricing arrangements for group</w:t>
      </w:r>
      <w:r w:rsidR="002A0E72">
        <w:t>-</w:t>
      </w:r>
      <w:r w:rsidRPr="00DF0C3D">
        <w:t xml:space="preserve">based core supports. </w:t>
      </w:r>
    </w:p>
    <w:p w14:paraId="2969EBDC" w14:textId="77777777" w:rsidR="00AE2CD1" w:rsidRPr="00DF0C3D" w:rsidRDefault="00AE2CD1" w:rsidP="00AE2CD1">
      <w:pPr>
        <w:pStyle w:val="Heading2"/>
        <w:ind w:left="576" w:hanging="576"/>
      </w:pPr>
      <w:bookmarkStart w:id="186" w:name="_Toc106272583"/>
      <w:r w:rsidRPr="00DF0C3D">
        <w:t>Current Arrangements</w:t>
      </w:r>
      <w:bookmarkEnd w:id="186"/>
    </w:p>
    <w:p w14:paraId="5F8A2140" w14:textId="77777777" w:rsidR="00AE2CD1" w:rsidRPr="00DF0C3D" w:rsidRDefault="00AE2CD1" w:rsidP="00AE2CD1">
      <w:r w:rsidRPr="00DF0C3D">
        <w:t>Group-based core supports are delivered by providers in the following registration groups:</w:t>
      </w:r>
    </w:p>
    <w:p w14:paraId="512A7548" w14:textId="77777777" w:rsidR="00AE2CD1" w:rsidRPr="00DF0C3D" w:rsidRDefault="00AE2CD1" w:rsidP="00AE2CD1">
      <w:pPr>
        <w:numPr>
          <w:ilvl w:val="0"/>
          <w:numId w:val="14"/>
        </w:numPr>
      </w:pPr>
      <w:r w:rsidRPr="00DF0C3D">
        <w:t>High Intensity Daily Personal Activities (2,437 active providers in Q4 2020-21); and</w:t>
      </w:r>
    </w:p>
    <w:p w14:paraId="64E22D9C" w14:textId="77777777" w:rsidR="00AE2CD1" w:rsidRPr="00DF0C3D" w:rsidRDefault="00AE2CD1" w:rsidP="00AE2CD1">
      <w:pPr>
        <w:numPr>
          <w:ilvl w:val="0"/>
          <w:numId w:val="14"/>
        </w:numPr>
      </w:pPr>
      <w:r w:rsidRPr="00DF0C3D">
        <w:t>Group and Centre Based Activities (2,318 active providers in Q4 2020-21).</w:t>
      </w:r>
    </w:p>
    <w:p w14:paraId="53FCAD6F" w14:textId="77777777" w:rsidR="00AE2CD1" w:rsidRPr="00DF0C3D" w:rsidRDefault="00AE2CD1" w:rsidP="00AE2CD1">
      <w:r w:rsidRPr="00DF0C3D">
        <w:t>There are currently 112 support items for group-based core supports.</w:t>
      </w:r>
    </w:p>
    <w:p w14:paraId="1F966D84" w14:textId="77777777" w:rsidR="00AE2CD1" w:rsidRPr="00DF0C3D" w:rsidRDefault="00AE2CD1" w:rsidP="00AE2CD1">
      <w:pPr>
        <w:pStyle w:val="Heading3"/>
      </w:pPr>
      <w:r w:rsidRPr="00DF0C3D">
        <w:t>Current Pricing Arrangements</w:t>
      </w:r>
      <w:bookmarkEnd w:id="185"/>
    </w:p>
    <w:p w14:paraId="68F433E6" w14:textId="05339C48" w:rsidR="00AE2CD1" w:rsidRPr="00DF0C3D" w:rsidRDefault="00AE2CD1" w:rsidP="00AE2CD1">
      <w:r w:rsidRPr="00DF0C3D">
        <w:t xml:space="preserve">When </w:t>
      </w:r>
      <w:r w:rsidR="00133BF2">
        <w:t>the NDIS</w:t>
      </w:r>
      <w:r w:rsidRPr="00DF0C3D">
        <w:t xml:space="preserve"> was first established, the price limit per participant for group-based community participation activities (in the community) was inversely proportional to the number of participants in a group. For example, the price limit per participant for a group of 1 support worker to 2 participants was half the price limit for the equivalent 1:1 support. Where there were more than three participants in a group the provider was permitted to charge the 1:3 rate for each participant. There were separate price limits for Weekdays, Evenings, Saturdays and Sundays, and separate price limits for standard and high intensity supports. The pricing arrangements for group centred-based supports were different. There was no differentiation in price limit according to support intensity or support ratio. A single price limit (a weighted average of the relevant standard and high intensity price limits) applied to all centred-based supports. (There were still separate price limits for Weekdays, Evenings, Saturdays</w:t>
      </w:r>
      <w:r w:rsidR="00E73617">
        <w:t>,</w:t>
      </w:r>
      <w:r w:rsidRPr="00DF0C3D">
        <w:t xml:space="preserve"> and Sundays). There was no capital allowance included in the centre-based price limits. The average approach to setting the price limit reflected the volatility of attendance at centre-based groups and was a reasonable compromise between precision and practicality.</w:t>
      </w:r>
      <w:r w:rsidRPr="00DF0C3D">
        <w:rPr>
          <w:rStyle w:val="EndnoteReference"/>
        </w:rPr>
        <w:endnoteReference w:id="77"/>
      </w:r>
    </w:p>
    <w:p w14:paraId="7B77DB50" w14:textId="15941354" w:rsidR="00AE2CD1" w:rsidRPr="00DF0C3D" w:rsidRDefault="00AE2CD1" w:rsidP="00AE2CD1">
      <w:r w:rsidRPr="00DF0C3D">
        <w:t>The Independent Pricing Review</w:t>
      </w:r>
      <w:r w:rsidR="009E1193">
        <w:t xml:space="preserve"> (IPR)</w:t>
      </w:r>
      <w:r w:rsidRPr="00DF0C3D">
        <w:t xml:space="preserve">, which was undertaken for </w:t>
      </w:r>
      <w:r w:rsidR="00E73617">
        <w:t>the National Disability Insurance Agency (</w:t>
      </w:r>
      <w:r w:rsidRPr="00DF0C3D">
        <w:t>ND</w:t>
      </w:r>
      <w:r w:rsidR="00E73617">
        <w:t>I</w:t>
      </w:r>
      <w:r w:rsidRPr="00DF0C3D">
        <w:t>A</w:t>
      </w:r>
      <w:r w:rsidR="00E73617">
        <w:t>)</w:t>
      </w:r>
      <w:r w:rsidRPr="00DF0C3D">
        <w:t xml:space="preserve"> Board by McKinsey &amp; Co</w:t>
      </w:r>
      <w:r w:rsidR="009E1193">
        <w:t>mpany</w:t>
      </w:r>
      <w:r w:rsidRPr="00DF0C3D">
        <w:t xml:space="preserve">, found that the pricing arrangements for group-based supports did not adequately account for the incremental fixed </w:t>
      </w:r>
      <w:r w:rsidRPr="00DF0C3D">
        <w:lastRenderedPageBreak/>
        <w:t>costs that providers incurred when an additional participant is added to a group, such as the costs for scheduling and invoicing, and the costs associated with completing case notes for each participant (</w:t>
      </w:r>
      <w:r w:rsidR="009E1193">
        <w:t xml:space="preserve">IPR </w:t>
      </w:r>
      <w:r w:rsidRPr="00DF0C3D">
        <w:t xml:space="preserve">Recommendation 16). McKinsey </w:t>
      </w:r>
      <w:r w:rsidR="009E1193">
        <w:t xml:space="preserve">and Company </w:t>
      </w:r>
      <w:r w:rsidRPr="00DF0C3D">
        <w:t>argued that in a 1:1 setting it is possible to complete case notes during a consultation, however in group sessions this can be difficult given the greater demands on a worker’s time due to the number of participants that they are supporting. McKinsey</w:t>
      </w:r>
      <w:r w:rsidR="005D595F">
        <w:t xml:space="preserve"> and Company</w:t>
      </w:r>
      <w:r w:rsidRPr="00DF0C3D">
        <w:t xml:space="preserve"> also recommended that the NDIA should consider including a capital allowance in the price limit for centre-based supports based on whether there is demand to increase the number of centres (</w:t>
      </w:r>
      <w:r w:rsidR="005D595F">
        <w:t xml:space="preserve">IPR </w:t>
      </w:r>
      <w:r w:rsidRPr="00DF0C3D">
        <w:t>Recommendation 16) and that separate pricing arrangements should be in place for high-intensity centre-based supports (</w:t>
      </w:r>
      <w:r w:rsidR="005D595F">
        <w:t xml:space="preserve">IPR </w:t>
      </w:r>
      <w:r w:rsidRPr="00DF0C3D">
        <w:t>Recommendation 9).</w:t>
      </w:r>
      <w:r w:rsidRPr="00DF0C3D">
        <w:rPr>
          <w:rStyle w:val="EndnoteReference"/>
        </w:rPr>
        <w:endnoteReference w:id="78"/>
      </w:r>
    </w:p>
    <w:p w14:paraId="40258752" w14:textId="1BC89EDB" w:rsidR="00AE2CD1" w:rsidRPr="00DF0C3D" w:rsidRDefault="00AE2CD1" w:rsidP="00AE2CD1">
      <w:r w:rsidRPr="00DF0C3D">
        <w:t xml:space="preserve">In response to </w:t>
      </w:r>
      <w:r w:rsidR="00DC75D6">
        <w:t xml:space="preserve">the IPR’s </w:t>
      </w:r>
      <w:r w:rsidRPr="00DF0C3D">
        <w:t>recommendation, the calculation for the price limits of community-based group supports was changed from 1 July 2018. If the hourly price limit for the relevant 1:1 support was P then, under the new arrangement, the hourly price limit P</w:t>
      </w:r>
      <w:r w:rsidRPr="00DF0C3D">
        <w:rPr>
          <w:vertAlign w:val="subscript"/>
        </w:rPr>
        <w:t>n</w:t>
      </w:r>
      <w:r w:rsidRPr="00DF0C3D">
        <w:t xml:space="preserve"> for the 1:n community based support was set at:</w:t>
      </w:r>
    </w:p>
    <w:p w14:paraId="7AC526FB" w14:textId="77777777" w:rsidR="00AE2CD1" w:rsidRPr="00DF0C3D" w:rsidRDefault="002B459B" w:rsidP="00AE2CD1">
      <m:oMathPara>
        <m:oMath>
          <m:sSub>
            <m:sSubPr>
              <m:ctrlPr>
                <w:rPr>
                  <w:rFonts w:ascii="Cambria Math" w:hAnsi="Cambria Math"/>
                </w:rPr>
              </m:ctrlPr>
            </m:sSubPr>
            <m:e>
              <m:r>
                <w:rPr>
                  <w:rFonts w:ascii="Cambria Math" w:hAnsi="Cambria Math"/>
                </w:rPr>
                <m:t>P</m:t>
              </m:r>
            </m:e>
            <m:sub>
              <m:r>
                <w:rPr>
                  <w:rFonts w:ascii="Cambria Math" w:hAnsi="Cambria Math"/>
                </w:rPr>
                <m:t>n</m:t>
              </m:r>
            </m:sub>
          </m:sSub>
          <m:r>
            <m:rPr>
              <m:sty m:val="p"/>
            </m:rPr>
            <w:rPr>
              <w:rFonts w:ascii="Cambria Math" w:hAnsi="Cambria Math"/>
            </w:rPr>
            <m:t>=</m:t>
          </m:r>
          <m:f>
            <m:fPr>
              <m:ctrlPr>
                <w:rPr>
                  <w:rFonts w:ascii="Cambria Math" w:hAnsi="Cambria Math"/>
                </w:rPr>
              </m:ctrlPr>
            </m:fPr>
            <m:num>
              <m:r>
                <w:rPr>
                  <w:rFonts w:ascii="Cambria Math" w:hAnsi="Cambria Math"/>
                </w:rPr>
                <m:t>P</m:t>
              </m:r>
              <m:r>
                <m:rPr>
                  <m:sty m:val="p"/>
                </m:rPr>
                <w:rPr>
                  <w:rFonts w:ascii="Cambria Math" w:hAnsi="Cambria Math"/>
                </w:rPr>
                <m:t>+(</m:t>
              </m:r>
              <m:r>
                <w:rPr>
                  <w:rFonts w:ascii="Cambria Math" w:hAnsi="Cambria Math"/>
                </w:rPr>
                <m:t>n</m:t>
              </m:r>
              <m:r>
                <m:rPr>
                  <m:sty m:val="p"/>
                </m:rPr>
                <w:rPr>
                  <w:rFonts w:ascii="Cambria Math" w:hAnsi="Cambria Math"/>
                </w:rPr>
                <m:t>-1)×0.12×</m:t>
              </m:r>
              <m:r>
                <w:rPr>
                  <w:rFonts w:ascii="Cambria Math" w:hAnsi="Cambria Math"/>
                </w:rPr>
                <m:t>P</m:t>
              </m:r>
            </m:num>
            <m:den>
              <m:r>
                <w:rPr>
                  <w:rFonts w:ascii="Cambria Math" w:hAnsi="Cambria Math"/>
                </w:rPr>
                <m:t>n</m:t>
              </m:r>
            </m:den>
          </m:f>
        </m:oMath>
      </m:oMathPara>
    </w:p>
    <w:p w14:paraId="78757559" w14:textId="77777777" w:rsidR="00AE2CD1" w:rsidRPr="00DF0C3D" w:rsidRDefault="00AE2CD1" w:rsidP="00AE2CD1">
      <w:r w:rsidRPr="00DF0C3D">
        <w:t xml:space="preserve">That is, for each additional person in the group (after the first) an additional 12% of the 1:1 hourly price limit (essentially seven minutes) was added to the hourly price limit. This was intended to reflect the time that the provider might need to spend writing a report on each participant in the group after the group has finished and to allow for other additional administrative tasks. Because of this built-in loading, providers of group-based supports were not permitted to bill for non-face-to-face time. </w:t>
      </w:r>
    </w:p>
    <w:p w14:paraId="4D23D570" w14:textId="77777777" w:rsidR="00AE2CD1" w:rsidRPr="00DF0C3D" w:rsidRDefault="00AE2CD1" w:rsidP="00AE2CD1">
      <w:r w:rsidRPr="00DF0C3D">
        <w:t xml:space="preserve">There were separate support items for community based and centre-based supports, with the price limits for centre-based supports including a capital allowance (which was set at $2.00 per participant per hour). There were also separate price limits for standard and high intensity supports for both community based and centre-based supports. </w:t>
      </w:r>
    </w:p>
    <w:p w14:paraId="72BFF822" w14:textId="77777777" w:rsidR="00AE2CD1" w:rsidRPr="00DF0C3D" w:rsidRDefault="00AE2CD1" w:rsidP="00AE2CD1">
      <w:r w:rsidRPr="00DF0C3D">
        <w:t>Separate sets of price limits were published for 1:1, 1:2, 1:3, 1:4 and 1:5 supports. Where a group was run at a different support ratio from those published (for example, 2:3 or 1:6) providers were required to agree with participants the most appropriate line item to be used for payments, and the appropriate price to be paid (which might be lower than the price limit for that line item).</w:t>
      </w:r>
      <w:r w:rsidRPr="00DF0C3D">
        <w:rPr>
          <w:rStyle w:val="EndnoteReference"/>
        </w:rPr>
        <w:endnoteReference w:id="79"/>
      </w:r>
    </w:p>
    <w:p w14:paraId="499F375F" w14:textId="77777777" w:rsidR="00AE2CD1" w:rsidRPr="00DF0C3D" w:rsidRDefault="00AE2CD1" w:rsidP="00AE2CD1">
      <w:r w:rsidRPr="00DF0C3D">
        <w:t xml:space="preserve">In 2019-20, these arrangements were reviewed in the Annual Pricing Review for 2020-21. That review considered that they provided an unintended incentive for larger groups. It argued that the “built-in” allowance for non-face to face time, while possibly appropriate for supports that are only one hour long, was not appropriate for longer support. A provider delivering a 1:5 support to five participants for four hours, for example, was effectively paid for 5.9 hours of work, as the pricing arrangements assumed that they had spent 28.8 minutes of non-face-to-face time for every participant in the group (after the first participant). Some stakeholders had also expressed concerns that the larger groups that were incentivised by the pricing arrangements were reducing the opportunity for participants to exercise choice and control and to improve outcomes by varying their activities from week to week. </w:t>
      </w:r>
    </w:p>
    <w:p w14:paraId="7C1C1DA3" w14:textId="77777777" w:rsidR="00AE2CD1" w:rsidRPr="00DF0C3D" w:rsidRDefault="00AE2CD1" w:rsidP="00AE2CD1">
      <w:r w:rsidRPr="00DF0C3D">
        <w:t xml:space="preserve">The Annual Pricing Review for 2020-21 considered that there was considerable merit in replacing the then current group-based pricing arrangements with simplified arrangements, whereby providers can claim for both direct service provision and non-face-to-face supports </w:t>
      </w:r>
      <w:r w:rsidRPr="00DF0C3D">
        <w:lastRenderedPageBreak/>
        <w:t xml:space="preserve">as they are provided, with the previous arrangement by which providers would divide the number of worker hours by the number of participant hours to derive their own fractions of hours to charge participants and would claim for these hours against the 1:1 support item and subject to the standard price limit. For example, one worker to three participants for a one-hour session would be claimed as 1/3 of an hour per participant subject to the 1:1 price limit rather than as currently where the hour is claimed for each participant but subject to a reduced 1:3 price limit. </w:t>
      </w:r>
    </w:p>
    <w:p w14:paraId="5DA9E628" w14:textId="3EDCDB62" w:rsidR="00AE2CD1" w:rsidRPr="00DF0C3D" w:rsidRDefault="00AE2CD1" w:rsidP="00AE2CD1">
      <w:r w:rsidRPr="00DF0C3D">
        <w:t>The Annual Pricing Review for 2020-21 also recommended that providers should also be able to bill for any non-face-to-face supports that they actually provided; and that providers of centre</w:t>
      </w:r>
      <w:r w:rsidR="00811D56">
        <w:t>-</w:t>
      </w:r>
      <w:r w:rsidRPr="00DF0C3D">
        <w:t xml:space="preserve">based </w:t>
      </w:r>
      <w:r w:rsidR="00811D56">
        <w:t xml:space="preserve">support </w:t>
      </w:r>
      <w:r w:rsidRPr="00DF0C3D">
        <w:t>should be able claim for a fixed capital allowance for each participant through a separate support item.</w:t>
      </w:r>
    </w:p>
    <w:p w14:paraId="59EF74C1" w14:textId="77777777" w:rsidR="00AE2CD1" w:rsidRPr="00DF0C3D" w:rsidRDefault="00AE2CD1" w:rsidP="00AE2CD1">
      <w:r w:rsidRPr="00DF0C3D">
        <w:t xml:space="preserve">Since 1 July 2020, the </w:t>
      </w:r>
      <w:r w:rsidRPr="00DF0C3D">
        <w:rPr>
          <w:i/>
        </w:rPr>
        <w:t xml:space="preserve">NDIS Pricing Arrangements and Price Limits </w:t>
      </w:r>
      <w:r w:rsidRPr="00DF0C3D">
        <w:t>have stated that when a support item is delivered to more than one participant at the same time then, in general, the price limit for each participant is the applicable price limit for the relevant support item divided by the number of participants in the group. Providers are required to make a claim for each participant using the relevant support item. Each claim should be for the total time of the support but is subject to the lower price limit as set out above.</w:t>
      </w:r>
      <w:r w:rsidRPr="00DF0C3D">
        <w:rPr>
          <w:rStyle w:val="EndnoteReference"/>
        </w:rPr>
        <w:endnoteReference w:id="80"/>
      </w:r>
    </w:p>
    <w:p w14:paraId="525F035A" w14:textId="77777777" w:rsidR="00AE2CD1" w:rsidRPr="00DF0C3D" w:rsidRDefault="00AE2CD1" w:rsidP="00AE2CD1">
      <w:r w:rsidRPr="00DF0C3D">
        <w:t xml:space="preserve">At the same time, greater clarity was given to providers about the ability to claim for non-face-to-face supports – so that they could claim for the costs of any necessary note writing etc. outside of the face-to-face support item. Providers of group supports were also permitted to enter into an agreement with a participant for a “program of support”, especially where the program was directed towards the achievement of a specified outcome. Under this approach, providers claim against the plans of all the participants who had agreed to attend an instance of support in the program of support as though they had attended (whether or not they did) – as long as the provider had the capacity to deliver the support. Programs of support can only be offered if the duration of the program is no longer than 12 weeks; and participants are able to exit from the program without cost, subject to a notice period of no more than two (2) weeks. Providers and participants can agree to a new program of support at any time. </w:t>
      </w:r>
    </w:p>
    <w:p w14:paraId="22107B79" w14:textId="3994B3D0" w:rsidR="00AE2CD1" w:rsidRPr="00DF0C3D" w:rsidRDefault="00AE2CD1" w:rsidP="00AE2CD1">
      <w:r w:rsidRPr="00DF0C3D">
        <w:t>The practice of having separate support items for community based and centre-based supports was also discontinued. When a support item (“the primary support”) in the Assistance with Social, Economic and Community Participation Support Category is delivered in a facility (</w:t>
      </w:r>
      <w:r w:rsidR="001D1E4C">
        <w:t>c</w:t>
      </w:r>
      <w:r w:rsidRPr="00DF0C3D">
        <w:t>entre) then the provider can now claim an additional amount for the costs of running and maintaining the facility through the relevant Centre Capital Cost support item. The current price limit for the Centre Capital Cost support item is $2.17 per hour ($3.04 in remote areas and $3.24 in very remote areas).</w:t>
      </w:r>
    </w:p>
    <w:p w14:paraId="6D5D9A62" w14:textId="77777777" w:rsidR="00AE2CD1" w:rsidRPr="00DF0C3D" w:rsidRDefault="00AE2CD1" w:rsidP="00AE2CD1">
      <w:pPr>
        <w:pStyle w:val="Heading3"/>
      </w:pPr>
      <w:r w:rsidRPr="00DF0C3D">
        <w:t>Transitional arrangements</w:t>
      </w:r>
    </w:p>
    <w:p w14:paraId="3AF8A21B" w14:textId="59F0AAFD" w:rsidR="00AE2CD1" w:rsidRPr="00DF0C3D" w:rsidRDefault="00AE2CD1" w:rsidP="00AE2CD1">
      <w:r w:rsidRPr="00DF0C3D">
        <w:t xml:space="preserve">There are transitional arrangements in place for group-based supports in the </w:t>
      </w:r>
      <w:r w:rsidRPr="00DF0C3D" w:rsidDel="008B66DD">
        <w:t xml:space="preserve">Assistance with Social, Economic and Community Participation </w:t>
      </w:r>
      <w:r w:rsidRPr="00DF0C3D">
        <w:t>Support Category. The transitional arrangements mean that providers delivering group or centre</w:t>
      </w:r>
      <w:r w:rsidR="001E36E9">
        <w:t>-</w:t>
      </w:r>
      <w:r w:rsidRPr="00DF0C3D">
        <w:t xml:space="preserve">based supports in the Assistance with Social, Economic and Community Participation Support Category who require time to transition to the new group-based pricing arrangements can choose to continue to use the pricing arrangements and support items that were in place in 2019-20. The transitional arrangements have price limits that are inclusive of Non-Face-to-Face </w:t>
      </w:r>
      <w:r w:rsidRPr="00DF0C3D">
        <w:lastRenderedPageBreak/>
        <w:t xml:space="preserve">Support Provision and Centre Capital Costs, and so these components cannot be claimed separately by providers using the transitional support items. </w:t>
      </w:r>
    </w:p>
    <w:p w14:paraId="6F6FAD10" w14:textId="5F1EB018" w:rsidR="00AE2CD1" w:rsidRPr="00DF0C3D" w:rsidRDefault="00AE2CD1" w:rsidP="00AE2CD1">
      <w:r w:rsidRPr="00DF0C3D">
        <w:t>A provider can either continue to use the transitional pricing arrangements for group and centre</w:t>
      </w:r>
      <w:r w:rsidR="00C74B98">
        <w:t>-</w:t>
      </w:r>
      <w:r w:rsidRPr="00DF0C3D">
        <w:t>based supports or they can choose to switch to the new pricing arrangements for group and centre</w:t>
      </w:r>
      <w:r w:rsidR="00B6474D">
        <w:t>-</w:t>
      </w:r>
      <w:r w:rsidRPr="00DF0C3D">
        <w:t>based supports. A provider must use the same approach (transitional or new) for all the group and centre</w:t>
      </w:r>
      <w:r w:rsidR="00C74B98">
        <w:t>-</w:t>
      </w:r>
      <w:r w:rsidRPr="00DF0C3D">
        <w:t>based supports that they deliver. Once a provider commences us</w:t>
      </w:r>
      <w:r w:rsidR="00B6474D">
        <w:t>ing</w:t>
      </w:r>
      <w:r w:rsidRPr="00DF0C3D">
        <w:t xml:space="preserve"> the new pricing arrangements</w:t>
      </w:r>
      <w:r w:rsidR="00B6474D">
        <w:t>,</w:t>
      </w:r>
      <w:r w:rsidRPr="00DF0C3D">
        <w:t xml:space="preserve"> they may no longer use the transitional pricing arrangements. </w:t>
      </w:r>
    </w:p>
    <w:p w14:paraId="2A4F350D" w14:textId="77777777" w:rsidR="00AE2CD1" w:rsidRPr="00DF0C3D" w:rsidRDefault="00AE2CD1" w:rsidP="00AE2CD1">
      <w:r w:rsidRPr="00DF0C3D">
        <w:t>The transitional pricing arrangements were initially put in place for 2020-21. They were then extended to 2021-22 at the request of providers.</w:t>
      </w:r>
    </w:p>
    <w:p w14:paraId="3BB2FF7A" w14:textId="77777777" w:rsidR="00AE2CD1" w:rsidRPr="00DF0C3D" w:rsidRDefault="00AE2CD1" w:rsidP="00BF46D2">
      <w:pPr>
        <w:pStyle w:val="Heading3"/>
      </w:pPr>
      <w:bookmarkStart w:id="187" w:name="_Toc102744319"/>
      <w:r w:rsidRPr="00DF0C3D">
        <w:t>Scheme Statistics</w:t>
      </w:r>
      <w:bookmarkEnd w:id="187"/>
    </w:p>
    <w:p w14:paraId="5CFFB74C" w14:textId="77777777" w:rsidR="00AE2CD1" w:rsidRPr="00DF0C3D" w:rsidRDefault="00AE2CD1" w:rsidP="00BF46D2">
      <w:pPr>
        <w:pStyle w:val="Heading4"/>
      </w:pPr>
      <w:r w:rsidRPr="00DF0C3D">
        <w:t>Participants</w:t>
      </w:r>
    </w:p>
    <w:p w14:paraId="5927BF7E" w14:textId="35D603BF" w:rsidR="00AE2CD1" w:rsidRPr="00DF0C3D" w:rsidRDefault="00AE2CD1" w:rsidP="00BF46D2">
      <w:r w:rsidRPr="00DF0C3D">
        <w:t xml:space="preserve">In 2020-21, some 64,388 NDIA-managed and plan-managed participants made 3.2 million claims for group-based supports. This equates to 14.7% of all NDIA-managed and plan-managed participants who made a claim for a support in 2020-21. The total value of group-based supports funded by </w:t>
      </w:r>
      <w:r w:rsidR="00133BF2">
        <w:t>the NDIS</w:t>
      </w:r>
      <w:r w:rsidRPr="00DF0C3D">
        <w:t xml:space="preserve"> in 2020-21 was $754.3 million. </w:t>
      </w:r>
    </w:p>
    <w:p w14:paraId="64EA194A" w14:textId="494C13A3" w:rsidR="00AE2CD1" w:rsidRPr="00DF0C3D" w:rsidRDefault="00AE2CD1" w:rsidP="00BF46D2">
      <w:r w:rsidRPr="00DF0C3D">
        <w:t>On average, each NDIA-managed or plan-managed participant who received group-based supports in 2020-21, expended $11,714 from their plan on those supports. One in four participants who received group-based supports spent less than $834 from their plan on those supports and one in four participants who received group-based supports spent more than $16,666 from their plan on those supports. Some 2,638 participants spent more than $50,000 on group</w:t>
      </w:r>
      <w:r w:rsidR="000538E6">
        <w:t>-</w:t>
      </w:r>
      <w:r w:rsidRPr="00DF0C3D">
        <w:t>based supports in 2020-21, and some 166 participants spent more than $100,000 on group</w:t>
      </w:r>
      <w:r w:rsidR="00075067">
        <w:t>-</w:t>
      </w:r>
      <w:r w:rsidRPr="00DF0C3D">
        <w:t>based supports in 2020-21.</w:t>
      </w:r>
    </w:p>
    <w:p w14:paraId="03D927E5" w14:textId="79834AC4" w:rsidR="00AE2CD1" w:rsidRPr="00DF0C3D" w:rsidRDefault="00AE2CD1" w:rsidP="00BF46D2">
      <w:bookmarkStart w:id="188" w:name="_Ref94863003"/>
      <w:r w:rsidRPr="00DF0C3D">
        <w:t xml:space="preserve">As </w:t>
      </w:r>
      <w:r w:rsidRPr="00DF0C3D">
        <w:fldChar w:fldCharType="begin"/>
      </w:r>
      <w:r w:rsidRPr="00DF0C3D">
        <w:instrText xml:space="preserve"> REF _Ref98241273 \h  \* MERGEFORMAT </w:instrText>
      </w:r>
      <w:r w:rsidRPr="00DF0C3D">
        <w:fldChar w:fldCharType="separate"/>
      </w:r>
      <w:r w:rsidR="0015299C" w:rsidRPr="00DF0C3D">
        <w:t xml:space="preserve">Exhibit </w:t>
      </w:r>
      <w:r w:rsidR="0015299C">
        <w:rPr>
          <w:noProof/>
        </w:rPr>
        <w:t>21</w:t>
      </w:r>
      <w:r w:rsidRPr="00DF0C3D">
        <w:fldChar w:fldCharType="end"/>
      </w:r>
      <w:r w:rsidRPr="00DF0C3D">
        <w:t xml:space="preserve"> shows, almost all of group</w:t>
      </w:r>
      <w:r w:rsidR="000538E6">
        <w:t>-</w:t>
      </w:r>
      <w:r w:rsidRPr="00DF0C3D">
        <w:t>based core supports (91.5% by value) were delivered as weekday daytime supports – 95.7% for community-based supports and 80.9% for centre-based supports. More than three quarters of group</w:t>
      </w:r>
      <w:r w:rsidR="000538E6">
        <w:t>-</w:t>
      </w:r>
      <w:r w:rsidRPr="00DF0C3D">
        <w:t>based core supports (78.6%) were delivered as centre-based supports and about 15.5% of were delivered as high intensity supports. High intensity supports were slightly more likely to be delivered on weekdays compared to standard supports (95.5% versus 90.8%).</w:t>
      </w:r>
    </w:p>
    <w:p w14:paraId="3CDC20E8" w14:textId="6F4F381C" w:rsidR="00AE2CD1" w:rsidRPr="00DF0C3D" w:rsidRDefault="00AE2CD1" w:rsidP="00BF46D2">
      <w:pPr>
        <w:pStyle w:val="Caption"/>
      </w:pPr>
      <w:bookmarkStart w:id="189" w:name="_Ref98241273"/>
      <w:bookmarkStart w:id="190" w:name="_Toc101279963"/>
      <w:bookmarkStart w:id="191" w:name="_Toc108620509"/>
      <w:r w:rsidRPr="00DF0C3D">
        <w:t xml:space="preserve">Exhibit </w:t>
      </w:r>
      <w:r w:rsidR="002B459B">
        <w:fldChar w:fldCharType="begin"/>
      </w:r>
      <w:r w:rsidR="002B459B">
        <w:instrText xml:space="preserve"> SEQ Exhibit \* ARABIC </w:instrText>
      </w:r>
      <w:r w:rsidR="002B459B">
        <w:fldChar w:fldCharType="separate"/>
      </w:r>
      <w:r w:rsidR="0015299C">
        <w:rPr>
          <w:noProof/>
        </w:rPr>
        <w:t>21</w:t>
      </w:r>
      <w:r w:rsidR="002B459B">
        <w:rPr>
          <w:noProof/>
        </w:rPr>
        <w:fldChar w:fldCharType="end"/>
      </w:r>
      <w:bookmarkEnd w:id="188"/>
      <w:bookmarkEnd w:id="189"/>
      <w:r w:rsidRPr="00DF0C3D">
        <w:t>: Distribution of Expenditure of Group Based Support, by Intensity and by Location</w:t>
      </w:r>
      <w:bookmarkEnd w:id="190"/>
      <w:bookmarkEnd w:id="191"/>
    </w:p>
    <w:tbl>
      <w:tblPr>
        <w:tblStyle w:val="GridTable4-Accent12"/>
        <w:tblW w:w="5000" w:type="pct"/>
        <w:tblInd w:w="-5" w:type="dxa"/>
        <w:tblLook w:val="0460" w:firstRow="1" w:lastRow="1" w:firstColumn="0" w:lastColumn="0" w:noHBand="0" w:noVBand="1"/>
        <w:tblCaption w:val="Distribution of Expenditure of Group Based Support, by Intensity and by Location"/>
        <w:tblDescription w:val="A table showing how much is spent on group supports by time of day, intensity and location.  The highest expenditures are weekdays, centres (vs community) and standard (vs high intensity)."/>
      </w:tblPr>
      <w:tblGrid>
        <w:gridCol w:w="2313"/>
        <w:gridCol w:w="1350"/>
        <w:gridCol w:w="1350"/>
        <w:gridCol w:w="1350"/>
        <w:gridCol w:w="1350"/>
        <w:gridCol w:w="1348"/>
      </w:tblGrid>
      <w:tr w:rsidR="00AE2CD1" w:rsidRPr="00DF0C3D" w14:paraId="4025C996" w14:textId="77777777" w:rsidTr="00FF47D9">
        <w:trPr>
          <w:cnfStyle w:val="100000000000" w:firstRow="1" w:lastRow="0" w:firstColumn="0" w:lastColumn="0" w:oddVBand="0" w:evenVBand="0" w:oddHBand="0" w:evenHBand="0" w:firstRowFirstColumn="0" w:firstRowLastColumn="0" w:lastRowFirstColumn="0" w:lastRowLastColumn="0"/>
          <w:tblHeader/>
        </w:trPr>
        <w:tc>
          <w:tcPr>
            <w:tcW w:w="1276" w:type="pct"/>
          </w:tcPr>
          <w:p w14:paraId="63E73E45" w14:textId="77777777" w:rsidR="00AE2CD1" w:rsidRPr="00DF0C3D" w:rsidRDefault="00AE2CD1" w:rsidP="00BF46D2">
            <w:r w:rsidRPr="00DF0C3D">
              <w:t>Time of Day and Day of Week</w:t>
            </w:r>
          </w:p>
        </w:tc>
        <w:tc>
          <w:tcPr>
            <w:tcW w:w="745" w:type="pct"/>
          </w:tcPr>
          <w:p w14:paraId="394CBCAD" w14:textId="77777777" w:rsidR="00AE2CD1" w:rsidRPr="00DF0C3D" w:rsidRDefault="00AE2CD1" w:rsidP="00BF46D2">
            <w:pPr>
              <w:jc w:val="right"/>
            </w:pPr>
            <w:r w:rsidRPr="00DF0C3D">
              <w:t xml:space="preserve">Community Standard </w:t>
            </w:r>
          </w:p>
        </w:tc>
        <w:tc>
          <w:tcPr>
            <w:tcW w:w="745" w:type="pct"/>
          </w:tcPr>
          <w:p w14:paraId="4FEF09FF" w14:textId="77777777" w:rsidR="00AE2CD1" w:rsidRPr="00DF0C3D" w:rsidRDefault="00AE2CD1" w:rsidP="00BF46D2">
            <w:pPr>
              <w:jc w:val="right"/>
            </w:pPr>
            <w:r w:rsidRPr="00DF0C3D">
              <w:t xml:space="preserve">Community </w:t>
            </w:r>
            <w:r w:rsidRPr="00DF0C3D">
              <w:br/>
              <w:t xml:space="preserve">High Intensity </w:t>
            </w:r>
          </w:p>
        </w:tc>
        <w:tc>
          <w:tcPr>
            <w:tcW w:w="745" w:type="pct"/>
          </w:tcPr>
          <w:p w14:paraId="205F4A9D" w14:textId="77777777" w:rsidR="00AE2CD1" w:rsidRPr="00DF0C3D" w:rsidRDefault="00AE2CD1" w:rsidP="00BF46D2">
            <w:pPr>
              <w:jc w:val="right"/>
            </w:pPr>
            <w:r w:rsidRPr="00DF0C3D">
              <w:t>Centre Standard</w:t>
            </w:r>
          </w:p>
        </w:tc>
        <w:tc>
          <w:tcPr>
            <w:tcW w:w="745" w:type="pct"/>
          </w:tcPr>
          <w:p w14:paraId="02BE2DC0" w14:textId="77777777" w:rsidR="00AE2CD1" w:rsidRPr="00DF0C3D" w:rsidRDefault="00AE2CD1" w:rsidP="00BF46D2">
            <w:pPr>
              <w:jc w:val="right"/>
            </w:pPr>
            <w:r w:rsidRPr="00DF0C3D">
              <w:t>Centre High Intensity</w:t>
            </w:r>
          </w:p>
        </w:tc>
        <w:tc>
          <w:tcPr>
            <w:tcW w:w="744" w:type="pct"/>
          </w:tcPr>
          <w:p w14:paraId="54EDC184" w14:textId="77777777" w:rsidR="00AE2CD1" w:rsidRPr="00DF0C3D" w:rsidRDefault="00AE2CD1" w:rsidP="00BF46D2">
            <w:pPr>
              <w:jc w:val="right"/>
            </w:pPr>
            <w:r w:rsidRPr="00DF0C3D">
              <w:t>Total</w:t>
            </w:r>
          </w:p>
        </w:tc>
      </w:tr>
      <w:tr w:rsidR="00AE2CD1" w:rsidRPr="00DF0C3D" w14:paraId="6FAFE77F" w14:textId="77777777" w:rsidTr="00FF47D9">
        <w:trPr>
          <w:cnfStyle w:val="000000100000" w:firstRow="0" w:lastRow="0" w:firstColumn="0" w:lastColumn="0" w:oddVBand="0" w:evenVBand="0" w:oddHBand="1" w:evenHBand="0" w:firstRowFirstColumn="0" w:firstRowLastColumn="0" w:lastRowFirstColumn="0" w:lastRowLastColumn="0"/>
        </w:trPr>
        <w:tc>
          <w:tcPr>
            <w:tcW w:w="1276" w:type="pct"/>
          </w:tcPr>
          <w:p w14:paraId="04B347CD" w14:textId="77777777" w:rsidR="00AE2CD1" w:rsidRPr="00DF0C3D" w:rsidRDefault="00AE2CD1" w:rsidP="00BF46D2">
            <w:r w:rsidRPr="00DF0C3D">
              <w:t>Weekday</w:t>
            </w:r>
          </w:p>
        </w:tc>
        <w:tc>
          <w:tcPr>
            <w:tcW w:w="745" w:type="pct"/>
          </w:tcPr>
          <w:p w14:paraId="6CD641D0" w14:textId="77777777" w:rsidR="00AE2CD1" w:rsidRPr="00DF0C3D" w:rsidRDefault="00AE2CD1" w:rsidP="00BF46D2">
            <w:pPr>
              <w:jc w:val="right"/>
            </w:pPr>
            <w:r w:rsidRPr="00DF0C3D">
              <w:t>$150.4 m</w:t>
            </w:r>
          </w:p>
        </w:tc>
        <w:tc>
          <w:tcPr>
            <w:tcW w:w="745" w:type="pct"/>
          </w:tcPr>
          <w:p w14:paraId="72A7A732" w14:textId="77777777" w:rsidR="00AE2CD1" w:rsidRPr="00DF0C3D" w:rsidRDefault="00AE2CD1" w:rsidP="00BF46D2">
            <w:pPr>
              <w:jc w:val="right"/>
            </w:pPr>
            <w:r w:rsidRPr="00DF0C3D">
              <w:t>$21.3 m</w:t>
            </w:r>
          </w:p>
        </w:tc>
        <w:tc>
          <w:tcPr>
            <w:tcW w:w="745" w:type="pct"/>
          </w:tcPr>
          <w:p w14:paraId="24C612E4" w14:textId="77777777" w:rsidR="00AE2CD1" w:rsidRPr="00DF0C3D" w:rsidRDefault="00AE2CD1" w:rsidP="00BF46D2">
            <w:pPr>
              <w:jc w:val="right"/>
            </w:pPr>
            <w:r w:rsidRPr="00DF0C3D">
              <w:t>$428.1 m</w:t>
            </w:r>
          </w:p>
        </w:tc>
        <w:tc>
          <w:tcPr>
            <w:tcW w:w="745" w:type="pct"/>
          </w:tcPr>
          <w:p w14:paraId="5DCF73B1" w14:textId="77777777" w:rsidR="00AE2CD1" w:rsidRPr="00DF0C3D" w:rsidRDefault="00AE2CD1" w:rsidP="00BF46D2">
            <w:pPr>
              <w:jc w:val="right"/>
            </w:pPr>
            <w:r w:rsidRPr="00DF0C3D">
              <w:t>$90.4 m</w:t>
            </w:r>
          </w:p>
        </w:tc>
        <w:tc>
          <w:tcPr>
            <w:tcW w:w="744" w:type="pct"/>
          </w:tcPr>
          <w:p w14:paraId="7A963659" w14:textId="77777777" w:rsidR="00AE2CD1" w:rsidRPr="00DF0C3D" w:rsidRDefault="00AE2CD1" w:rsidP="00BF46D2">
            <w:pPr>
              <w:jc w:val="right"/>
              <w:rPr>
                <w:b/>
              </w:rPr>
            </w:pPr>
            <w:r w:rsidRPr="00DF0C3D">
              <w:rPr>
                <w:b/>
              </w:rPr>
              <w:t>$690.2 m</w:t>
            </w:r>
          </w:p>
        </w:tc>
      </w:tr>
      <w:tr w:rsidR="00AE2CD1" w:rsidRPr="00DF0C3D" w14:paraId="4428FE16" w14:textId="77777777" w:rsidTr="00FF47D9">
        <w:tc>
          <w:tcPr>
            <w:tcW w:w="1276" w:type="pct"/>
          </w:tcPr>
          <w:p w14:paraId="4A50D405" w14:textId="77777777" w:rsidR="00AE2CD1" w:rsidRPr="00DF0C3D" w:rsidRDefault="00AE2CD1" w:rsidP="00BF46D2">
            <w:r w:rsidRPr="00DF0C3D">
              <w:t>Weekday Evening</w:t>
            </w:r>
          </w:p>
        </w:tc>
        <w:tc>
          <w:tcPr>
            <w:tcW w:w="745" w:type="pct"/>
          </w:tcPr>
          <w:p w14:paraId="19E2986A" w14:textId="77777777" w:rsidR="00AE2CD1" w:rsidRPr="00DF0C3D" w:rsidRDefault="00AE2CD1" w:rsidP="00BF46D2">
            <w:pPr>
              <w:jc w:val="right"/>
            </w:pPr>
            <w:r w:rsidRPr="00DF0C3D">
              <w:t>$6.2 m</w:t>
            </w:r>
          </w:p>
        </w:tc>
        <w:tc>
          <w:tcPr>
            <w:tcW w:w="745" w:type="pct"/>
          </w:tcPr>
          <w:p w14:paraId="24FDD0C2" w14:textId="77777777" w:rsidR="00AE2CD1" w:rsidRPr="00DF0C3D" w:rsidRDefault="00AE2CD1" w:rsidP="00BF46D2">
            <w:pPr>
              <w:jc w:val="right"/>
            </w:pPr>
            <w:r w:rsidRPr="00DF0C3D">
              <w:t>$0.4 m</w:t>
            </w:r>
          </w:p>
        </w:tc>
        <w:tc>
          <w:tcPr>
            <w:tcW w:w="745" w:type="pct"/>
          </w:tcPr>
          <w:p w14:paraId="383E696F" w14:textId="77777777" w:rsidR="00AE2CD1" w:rsidRPr="00DF0C3D" w:rsidRDefault="00AE2CD1" w:rsidP="00BF46D2">
            <w:pPr>
              <w:jc w:val="right"/>
            </w:pPr>
            <w:r w:rsidRPr="00DF0C3D">
              <w:t>$4.9 m</w:t>
            </w:r>
          </w:p>
        </w:tc>
        <w:tc>
          <w:tcPr>
            <w:tcW w:w="745" w:type="pct"/>
          </w:tcPr>
          <w:p w14:paraId="4D5FA1B0" w14:textId="77777777" w:rsidR="00AE2CD1" w:rsidRPr="00DF0C3D" w:rsidRDefault="00AE2CD1" w:rsidP="00BF46D2">
            <w:pPr>
              <w:jc w:val="right"/>
            </w:pPr>
            <w:r w:rsidRPr="00DF0C3D">
              <w:t>$0.8 m</w:t>
            </w:r>
          </w:p>
        </w:tc>
        <w:tc>
          <w:tcPr>
            <w:tcW w:w="744" w:type="pct"/>
          </w:tcPr>
          <w:p w14:paraId="68CAB906" w14:textId="77777777" w:rsidR="00AE2CD1" w:rsidRPr="00DF0C3D" w:rsidRDefault="00AE2CD1" w:rsidP="00BF46D2">
            <w:pPr>
              <w:jc w:val="right"/>
              <w:rPr>
                <w:b/>
              </w:rPr>
            </w:pPr>
            <w:r w:rsidRPr="00DF0C3D">
              <w:rPr>
                <w:b/>
              </w:rPr>
              <w:t>$12.4 m</w:t>
            </w:r>
          </w:p>
        </w:tc>
      </w:tr>
      <w:tr w:rsidR="00AE2CD1" w:rsidRPr="00DF0C3D" w14:paraId="6C161C31" w14:textId="77777777" w:rsidTr="00FF47D9">
        <w:trPr>
          <w:cnfStyle w:val="000000100000" w:firstRow="0" w:lastRow="0" w:firstColumn="0" w:lastColumn="0" w:oddVBand="0" w:evenVBand="0" w:oddHBand="1" w:evenHBand="0" w:firstRowFirstColumn="0" w:firstRowLastColumn="0" w:lastRowFirstColumn="0" w:lastRowLastColumn="0"/>
        </w:trPr>
        <w:tc>
          <w:tcPr>
            <w:tcW w:w="1276" w:type="pct"/>
          </w:tcPr>
          <w:p w14:paraId="73A862D6" w14:textId="77777777" w:rsidR="00AE2CD1" w:rsidRPr="00DF0C3D" w:rsidRDefault="00AE2CD1" w:rsidP="00BF46D2">
            <w:r w:rsidRPr="00DF0C3D">
              <w:t>Saturday</w:t>
            </w:r>
          </w:p>
        </w:tc>
        <w:tc>
          <w:tcPr>
            <w:tcW w:w="745" w:type="pct"/>
          </w:tcPr>
          <w:p w14:paraId="1DE4AB93" w14:textId="77777777" w:rsidR="00AE2CD1" w:rsidRPr="00DF0C3D" w:rsidRDefault="00AE2CD1" w:rsidP="00BF46D2">
            <w:pPr>
              <w:jc w:val="right"/>
            </w:pPr>
            <w:r w:rsidRPr="00DF0C3D">
              <w:t>$20.6 m</w:t>
            </w:r>
          </w:p>
        </w:tc>
        <w:tc>
          <w:tcPr>
            <w:tcW w:w="745" w:type="pct"/>
          </w:tcPr>
          <w:p w14:paraId="6896D561" w14:textId="77777777" w:rsidR="00AE2CD1" w:rsidRPr="00DF0C3D" w:rsidRDefault="00AE2CD1" w:rsidP="00BF46D2">
            <w:pPr>
              <w:jc w:val="right"/>
            </w:pPr>
            <w:r w:rsidRPr="00DF0C3D">
              <w:t>$0.8m</w:t>
            </w:r>
          </w:p>
        </w:tc>
        <w:tc>
          <w:tcPr>
            <w:tcW w:w="745" w:type="pct"/>
          </w:tcPr>
          <w:p w14:paraId="7D84E62B" w14:textId="77777777" w:rsidR="00AE2CD1" w:rsidRPr="00DF0C3D" w:rsidRDefault="00AE2CD1" w:rsidP="00BF46D2">
            <w:pPr>
              <w:jc w:val="right"/>
            </w:pPr>
            <w:r w:rsidRPr="00DF0C3D">
              <w:t>$10.0 m</w:t>
            </w:r>
          </w:p>
        </w:tc>
        <w:tc>
          <w:tcPr>
            <w:tcW w:w="745" w:type="pct"/>
          </w:tcPr>
          <w:p w14:paraId="6E7EEA17" w14:textId="77777777" w:rsidR="00AE2CD1" w:rsidRPr="00DF0C3D" w:rsidRDefault="00AE2CD1" w:rsidP="00BF46D2">
            <w:pPr>
              <w:jc w:val="right"/>
            </w:pPr>
            <w:r w:rsidRPr="00DF0C3D">
              <w:t>$1.4 m</w:t>
            </w:r>
          </w:p>
        </w:tc>
        <w:tc>
          <w:tcPr>
            <w:tcW w:w="744" w:type="pct"/>
          </w:tcPr>
          <w:p w14:paraId="15E778E8" w14:textId="77777777" w:rsidR="00AE2CD1" w:rsidRPr="00DF0C3D" w:rsidRDefault="00AE2CD1" w:rsidP="00BF46D2">
            <w:pPr>
              <w:jc w:val="right"/>
              <w:rPr>
                <w:b/>
              </w:rPr>
            </w:pPr>
            <w:r w:rsidRPr="00DF0C3D">
              <w:rPr>
                <w:b/>
              </w:rPr>
              <w:t>$32.8 m</w:t>
            </w:r>
          </w:p>
        </w:tc>
      </w:tr>
      <w:tr w:rsidR="00AE2CD1" w:rsidRPr="00DF0C3D" w14:paraId="25C6778F" w14:textId="77777777" w:rsidTr="00FF47D9">
        <w:tc>
          <w:tcPr>
            <w:tcW w:w="1276" w:type="pct"/>
          </w:tcPr>
          <w:p w14:paraId="274481AF" w14:textId="77777777" w:rsidR="00AE2CD1" w:rsidRPr="00DF0C3D" w:rsidRDefault="00AE2CD1" w:rsidP="00BF46D2">
            <w:r w:rsidRPr="00DF0C3D">
              <w:t>Sunday</w:t>
            </w:r>
          </w:p>
        </w:tc>
        <w:tc>
          <w:tcPr>
            <w:tcW w:w="745" w:type="pct"/>
          </w:tcPr>
          <w:p w14:paraId="0A2FD00C" w14:textId="77777777" w:rsidR="00AE2CD1" w:rsidRPr="00DF0C3D" w:rsidRDefault="00AE2CD1" w:rsidP="00BF46D2">
            <w:pPr>
              <w:jc w:val="right"/>
            </w:pPr>
            <w:r w:rsidRPr="00DF0C3D">
              <w:t>$9.4 m</w:t>
            </w:r>
          </w:p>
        </w:tc>
        <w:tc>
          <w:tcPr>
            <w:tcW w:w="745" w:type="pct"/>
          </w:tcPr>
          <w:p w14:paraId="674D1C0C" w14:textId="77777777" w:rsidR="00AE2CD1" w:rsidRPr="00DF0C3D" w:rsidRDefault="00AE2CD1" w:rsidP="00BF46D2">
            <w:pPr>
              <w:jc w:val="right"/>
            </w:pPr>
            <w:r w:rsidRPr="00DF0C3D">
              <w:t>$0.5 m</w:t>
            </w:r>
          </w:p>
        </w:tc>
        <w:tc>
          <w:tcPr>
            <w:tcW w:w="745" w:type="pct"/>
          </w:tcPr>
          <w:p w14:paraId="1439E156" w14:textId="77777777" w:rsidR="00AE2CD1" w:rsidRPr="00DF0C3D" w:rsidRDefault="00AE2CD1" w:rsidP="00BF46D2">
            <w:pPr>
              <w:jc w:val="right"/>
            </w:pPr>
            <w:r w:rsidRPr="00DF0C3D">
              <w:t>$4.0 m</w:t>
            </w:r>
          </w:p>
        </w:tc>
        <w:tc>
          <w:tcPr>
            <w:tcW w:w="745" w:type="pct"/>
          </w:tcPr>
          <w:p w14:paraId="0B866614" w14:textId="77777777" w:rsidR="00AE2CD1" w:rsidRPr="00DF0C3D" w:rsidRDefault="00AE2CD1" w:rsidP="00BF46D2">
            <w:pPr>
              <w:jc w:val="right"/>
            </w:pPr>
            <w:r w:rsidRPr="00DF0C3D">
              <w:t>$0.8 m</w:t>
            </w:r>
          </w:p>
        </w:tc>
        <w:tc>
          <w:tcPr>
            <w:tcW w:w="744" w:type="pct"/>
          </w:tcPr>
          <w:p w14:paraId="3E06CBD5" w14:textId="77777777" w:rsidR="00AE2CD1" w:rsidRPr="00DF0C3D" w:rsidRDefault="00AE2CD1" w:rsidP="00BF46D2">
            <w:pPr>
              <w:jc w:val="right"/>
              <w:rPr>
                <w:b/>
              </w:rPr>
            </w:pPr>
            <w:r w:rsidRPr="00DF0C3D">
              <w:rPr>
                <w:b/>
              </w:rPr>
              <w:t>$14.7 m</w:t>
            </w:r>
          </w:p>
        </w:tc>
      </w:tr>
      <w:tr w:rsidR="00AE2CD1" w:rsidRPr="00DF0C3D" w14:paraId="3FF97633" w14:textId="77777777" w:rsidTr="00FF47D9">
        <w:trPr>
          <w:cnfStyle w:val="000000100000" w:firstRow="0" w:lastRow="0" w:firstColumn="0" w:lastColumn="0" w:oddVBand="0" w:evenVBand="0" w:oddHBand="1" w:evenHBand="0" w:firstRowFirstColumn="0" w:firstRowLastColumn="0" w:lastRowFirstColumn="0" w:lastRowLastColumn="0"/>
        </w:trPr>
        <w:tc>
          <w:tcPr>
            <w:tcW w:w="1276" w:type="pct"/>
          </w:tcPr>
          <w:p w14:paraId="49E55FDF" w14:textId="77777777" w:rsidR="00AE2CD1" w:rsidRPr="00DF0C3D" w:rsidRDefault="00AE2CD1" w:rsidP="00BF46D2">
            <w:r w:rsidRPr="00DF0C3D">
              <w:t>Public Holiday</w:t>
            </w:r>
          </w:p>
        </w:tc>
        <w:tc>
          <w:tcPr>
            <w:tcW w:w="745" w:type="pct"/>
          </w:tcPr>
          <w:p w14:paraId="7F9BCD51" w14:textId="77777777" w:rsidR="00AE2CD1" w:rsidRPr="00DF0C3D" w:rsidRDefault="00AE2CD1" w:rsidP="00BF46D2">
            <w:pPr>
              <w:jc w:val="right"/>
            </w:pPr>
            <w:r w:rsidRPr="00DF0C3D">
              <w:t>$2.4 m</w:t>
            </w:r>
          </w:p>
        </w:tc>
        <w:tc>
          <w:tcPr>
            <w:tcW w:w="745" w:type="pct"/>
          </w:tcPr>
          <w:p w14:paraId="17209E6E" w14:textId="77777777" w:rsidR="00AE2CD1" w:rsidRPr="00DF0C3D" w:rsidRDefault="00AE2CD1" w:rsidP="00BF46D2">
            <w:pPr>
              <w:jc w:val="right"/>
            </w:pPr>
            <w:r w:rsidRPr="00DF0C3D">
              <w:t>$0.3 m</w:t>
            </w:r>
          </w:p>
        </w:tc>
        <w:tc>
          <w:tcPr>
            <w:tcW w:w="745" w:type="pct"/>
          </w:tcPr>
          <w:p w14:paraId="596A9B21" w14:textId="77777777" w:rsidR="00AE2CD1" w:rsidRPr="00DF0C3D" w:rsidRDefault="00AE2CD1" w:rsidP="00BF46D2">
            <w:pPr>
              <w:jc w:val="right"/>
            </w:pPr>
            <w:r w:rsidRPr="00DF0C3D">
              <w:t>$1.2 m</w:t>
            </w:r>
          </w:p>
        </w:tc>
        <w:tc>
          <w:tcPr>
            <w:tcW w:w="745" w:type="pct"/>
          </w:tcPr>
          <w:p w14:paraId="69CE3187" w14:textId="77777777" w:rsidR="00AE2CD1" w:rsidRPr="00DF0C3D" w:rsidRDefault="00AE2CD1" w:rsidP="00BF46D2">
            <w:pPr>
              <w:jc w:val="right"/>
            </w:pPr>
            <w:r w:rsidRPr="00DF0C3D">
              <w:t>$0.3 m</w:t>
            </w:r>
          </w:p>
        </w:tc>
        <w:tc>
          <w:tcPr>
            <w:tcW w:w="744" w:type="pct"/>
          </w:tcPr>
          <w:p w14:paraId="264F0181" w14:textId="77777777" w:rsidR="00AE2CD1" w:rsidRPr="00DF0C3D" w:rsidRDefault="00AE2CD1" w:rsidP="00BF46D2">
            <w:pPr>
              <w:jc w:val="right"/>
              <w:rPr>
                <w:b/>
              </w:rPr>
            </w:pPr>
            <w:r w:rsidRPr="00DF0C3D">
              <w:rPr>
                <w:b/>
              </w:rPr>
              <w:t>$4.2 m</w:t>
            </w:r>
          </w:p>
        </w:tc>
      </w:tr>
      <w:tr w:rsidR="00AE2CD1" w:rsidRPr="00DF0C3D" w14:paraId="14850C56" w14:textId="77777777" w:rsidTr="00FF47D9">
        <w:trPr>
          <w:cnfStyle w:val="010000000000" w:firstRow="0" w:lastRow="1" w:firstColumn="0" w:lastColumn="0" w:oddVBand="0" w:evenVBand="0" w:oddHBand="0" w:evenHBand="0" w:firstRowFirstColumn="0" w:firstRowLastColumn="0" w:lastRowFirstColumn="0" w:lastRowLastColumn="0"/>
        </w:trPr>
        <w:tc>
          <w:tcPr>
            <w:tcW w:w="1276" w:type="pct"/>
          </w:tcPr>
          <w:p w14:paraId="60384F2D" w14:textId="77777777" w:rsidR="00AE2CD1" w:rsidRPr="00DF0C3D" w:rsidRDefault="00AE2CD1" w:rsidP="00BF46D2">
            <w:r w:rsidRPr="00DF0C3D">
              <w:t>Total</w:t>
            </w:r>
          </w:p>
        </w:tc>
        <w:tc>
          <w:tcPr>
            <w:tcW w:w="745" w:type="pct"/>
          </w:tcPr>
          <w:p w14:paraId="6B426A94" w14:textId="77777777" w:rsidR="00AE2CD1" w:rsidRPr="00DF0C3D" w:rsidRDefault="00AE2CD1" w:rsidP="00BF46D2">
            <w:pPr>
              <w:jc w:val="right"/>
            </w:pPr>
            <w:r w:rsidRPr="00DF0C3D">
              <w:t>$189.1 m</w:t>
            </w:r>
          </w:p>
        </w:tc>
        <w:tc>
          <w:tcPr>
            <w:tcW w:w="745" w:type="pct"/>
          </w:tcPr>
          <w:p w14:paraId="6DFFABEB" w14:textId="77777777" w:rsidR="00AE2CD1" w:rsidRPr="00DF0C3D" w:rsidRDefault="00AE2CD1" w:rsidP="00BF46D2">
            <w:pPr>
              <w:jc w:val="right"/>
            </w:pPr>
            <w:r w:rsidRPr="00DF0C3D">
              <w:t>$23.2 m</w:t>
            </w:r>
          </w:p>
        </w:tc>
        <w:tc>
          <w:tcPr>
            <w:tcW w:w="745" w:type="pct"/>
          </w:tcPr>
          <w:p w14:paraId="047355D4" w14:textId="77777777" w:rsidR="00AE2CD1" w:rsidRPr="00DF0C3D" w:rsidRDefault="00AE2CD1" w:rsidP="00BF46D2">
            <w:pPr>
              <w:jc w:val="right"/>
            </w:pPr>
            <w:r w:rsidRPr="00DF0C3D">
              <w:t>$448.2 m</w:t>
            </w:r>
          </w:p>
        </w:tc>
        <w:tc>
          <w:tcPr>
            <w:tcW w:w="745" w:type="pct"/>
          </w:tcPr>
          <w:p w14:paraId="57B05871" w14:textId="77777777" w:rsidR="00AE2CD1" w:rsidRPr="00DF0C3D" w:rsidRDefault="00AE2CD1" w:rsidP="00BF46D2">
            <w:pPr>
              <w:jc w:val="right"/>
            </w:pPr>
            <w:r w:rsidRPr="00DF0C3D">
              <w:t>$93.7 m</w:t>
            </w:r>
          </w:p>
        </w:tc>
        <w:tc>
          <w:tcPr>
            <w:tcW w:w="744" w:type="pct"/>
          </w:tcPr>
          <w:p w14:paraId="233DCA42" w14:textId="77777777" w:rsidR="00AE2CD1" w:rsidRPr="00DF0C3D" w:rsidRDefault="00AE2CD1" w:rsidP="00BF46D2">
            <w:pPr>
              <w:jc w:val="right"/>
            </w:pPr>
            <w:r w:rsidRPr="00DF0C3D">
              <w:t>$754.3 m</w:t>
            </w:r>
          </w:p>
        </w:tc>
      </w:tr>
    </w:tbl>
    <w:p w14:paraId="4F370839" w14:textId="77777777" w:rsidR="00AE2CD1" w:rsidRPr="00DF0C3D" w:rsidRDefault="00AE2CD1" w:rsidP="00BF46D2">
      <w:pPr>
        <w:pStyle w:val="Heading4"/>
      </w:pPr>
      <w:r w:rsidRPr="00DF0C3D">
        <w:t>Providers</w:t>
      </w:r>
    </w:p>
    <w:p w14:paraId="0D434967" w14:textId="77777777" w:rsidR="00AE2CD1" w:rsidRPr="00DF0C3D" w:rsidRDefault="00AE2CD1" w:rsidP="00BF46D2">
      <w:r w:rsidRPr="00DF0C3D">
        <w:t xml:space="preserve">In 2021-22, some 7,206 registered and unregistered providers delivered group-based core supports to agency-managed and plan-managed participants. Some 4,318 providers claimed </w:t>
      </w:r>
      <w:r w:rsidRPr="00DF0C3D">
        <w:lastRenderedPageBreak/>
        <w:t xml:space="preserve">using the transitional arrangements compared to 4,672 providers who claimed using the new arrangements – this includes 1,784 providers who claimed under both arrangements. </w:t>
      </w:r>
    </w:p>
    <w:p w14:paraId="6963ADF6" w14:textId="2A84E496" w:rsidR="00AE2CD1" w:rsidRPr="00DF0C3D" w:rsidRDefault="00AE2CD1" w:rsidP="00BF46D2">
      <w:r w:rsidRPr="00DF0C3D">
        <w:t>The average amount claimed by a provider in 2020-21 for group</w:t>
      </w:r>
      <w:r w:rsidR="00B81592">
        <w:t>-</w:t>
      </w:r>
      <w:r w:rsidRPr="00DF0C3D">
        <w:t xml:space="preserve">based supports was $84,119. As </w:t>
      </w:r>
      <w:r w:rsidRPr="00DF0C3D">
        <w:fldChar w:fldCharType="begin"/>
      </w:r>
      <w:r w:rsidRPr="00DF0C3D">
        <w:instrText xml:space="preserve"> REF _Ref99620701 \h  \* MERGEFORMAT </w:instrText>
      </w:r>
      <w:r w:rsidRPr="00DF0C3D">
        <w:fldChar w:fldCharType="separate"/>
      </w:r>
      <w:r w:rsidR="0015299C" w:rsidRPr="00DF0C3D">
        <w:t xml:space="preserve">Exhibit </w:t>
      </w:r>
      <w:r w:rsidR="0015299C">
        <w:rPr>
          <w:noProof/>
        </w:rPr>
        <w:t>22</w:t>
      </w:r>
      <w:r w:rsidRPr="00DF0C3D">
        <w:fldChar w:fldCharType="end"/>
      </w:r>
      <w:r w:rsidRPr="00DF0C3D">
        <w:t xml:space="preserve"> illustrates, the largest 10 providers accounted for 18.3% of all expenditure on group</w:t>
      </w:r>
      <w:r w:rsidR="00277BA5">
        <w:t>-</w:t>
      </w:r>
      <w:r w:rsidRPr="00DF0C3D">
        <w:t>based supports – with an average revenue from group</w:t>
      </w:r>
      <w:r w:rsidR="00277BA5">
        <w:t>-</w:t>
      </w:r>
      <w:r w:rsidRPr="00DF0C3D">
        <w:t>based supports in 2020-21 of $11.1 million. At the other end of the scale, the smallest 5,178 providers (72.6% of all providers of group</w:t>
      </w:r>
      <w:r w:rsidR="00277BA5">
        <w:t>-</w:t>
      </w:r>
      <w:r w:rsidRPr="00DF0C3D">
        <w:t>based supports) accounted for only 1% of all expenditure on group based supports – with an average revenue from group supports in 2020-21 of $1,171.</w:t>
      </w:r>
    </w:p>
    <w:p w14:paraId="3015A364" w14:textId="59A8D019" w:rsidR="00AE2CD1" w:rsidRPr="00DF0C3D" w:rsidRDefault="00AE2CD1" w:rsidP="00BF46D2">
      <w:pPr>
        <w:pStyle w:val="Caption"/>
      </w:pPr>
      <w:bookmarkStart w:id="192" w:name="_Ref99620701"/>
      <w:bookmarkStart w:id="193" w:name="_Toc101279964"/>
      <w:bookmarkStart w:id="194" w:name="_Toc108620510"/>
      <w:r w:rsidRPr="00DF0C3D">
        <w:t xml:space="preserve">Exhibit </w:t>
      </w:r>
      <w:r w:rsidR="002B459B">
        <w:fldChar w:fldCharType="begin"/>
      </w:r>
      <w:r w:rsidR="002B459B">
        <w:instrText xml:space="preserve"> SEQ Exhibit \* ARABIC </w:instrText>
      </w:r>
      <w:r w:rsidR="002B459B">
        <w:fldChar w:fldCharType="separate"/>
      </w:r>
      <w:r w:rsidR="0015299C">
        <w:rPr>
          <w:noProof/>
        </w:rPr>
        <w:t>22</w:t>
      </w:r>
      <w:r w:rsidR="002B459B">
        <w:rPr>
          <w:noProof/>
        </w:rPr>
        <w:fldChar w:fldCharType="end"/>
      </w:r>
      <w:bookmarkEnd w:id="192"/>
      <w:r w:rsidRPr="00DF0C3D">
        <w:t>: Distribution of Expenditure of Group Based Support, by Provider</w:t>
      </w:r>
      <w:bookmarkEnd w:id="193"/>
      <w:bookmarkEnd w:id="194"/>
    </w:p>
    <w:p w14:paraId="4929F1D1" w14:textId="77777777" w:rsidR="00AE2CD1" w:rsidRPr="00DF0C3D" w:rsidRDefault="00AE2CD1" w:rsidP="00BF46D2">
      <w:pPr>
        <w:jc w:val="center"/>
      </w:pPr>
      <w:r w:rsidRPr="00DF0C3D">
        <w:rPr>
          <w:noProof/>
          <w:lang w:eastAsia="en-AU"/>
        </w:rPr>
        <w:drawing>
          <wp:inline distT="0" distB="0" distL="0" distR="0" wp14:anchorId="45EE5F61" wp14:editId="64CDF6B6">
            <wp:extent cx="5040000" cy="3294000"/>
            <wp:effectExtent l="0" t="0" r="8255" b="1905"/>
            <wp:docPr id="9" name="Picture 9" descr="A chart showing that about 95% of expenditure on group supports is accounted for by the largest 10% of providers." title="Distribution of Expenditure of Group Based Support, by Provi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5040000" cy="3294000"/>
                    </a:xfrm>
                    <a:prstGeom prst="rect">
                      <a:avLst/>
                    </a:prstGeom>
                    <a:noFill/>
                  </pic:spPr>
                </pic:pic>
              </a:graphicData>
            </a:graphic>
          </wp:inline>
        </w:drawing>
      </w:r>
    </w:p>
    <w:p w14:paraId="692ECB7F" w14:textId="77777777" w:rsidR="00AE2CD1" w:rsidRPr="00DF0C3D" w:rsidRDefault="00AE2CD1" w:rsidP="00BF46D2">
      <w:pPr>
        <w:pStyle w:val="Heading4"/>
      </w:pPr>
      <w:r w:rsidRPr="00DF0C3D">
        <w:t>Uptake of the New Arrangements</w:t>
      </w:r>
    </w:p>
    <w:p w14:paraId="4341A88B" w14:textId="77777777" w:rsidR="00AE2CD1" w:rsidRPr="00DF0C3D" w:rsidRDefault="00AE2CD1" w:rsidP="00BF46D2">
      <w:r w:rsidRPr="00DF0C3D">
        <w:t xml:space="preserve">Most providers have not yet transitioned to the new group-based pricing arrangements, but there has been a gradual increase in the use of transitional arrangements. </w:t>
      </w:r>
    </w:p>
    <w:p w14:paraId="48EBBB6E" w14:textId="77777777" w:rsidR="00AE2CD1" w:rsidRPr="00DF0C3D" w:rsidRDefault="00AE2CD1" w:rsidP="00BF46D2">
      <w:pPr>
        <w:pStyle w:val="DotPoint"/>
        <w:numPr>
          <w:ilvl w:val="0"/>
          <w:numId w:val="1"/>
        </w:numPr>
      </w:pPr>
      <w:r w:rsidRPr="00DF0C3D">
        <w:t xml:space="preserve">In 2020-21, only 7.8% of claims for, and 8.6% of expenditure on, group-based supports were made under the new arrangements. </w:t>
      </w:r>
    </w:p>
    <w:p w14:paraId="16824A1F" w14:textId="77777777" w:rsidR="00AE2CD1" w:rsidRPr="00DF0C3D" w:rsidRDefault="00AE2CD1" w:rsidP="00BF46D2">
      <w:pPr>
        <w:pStyle w:val="DotPoint"/>
        <w:numPr>
          <w:ilvl w:val="0"/>
          <w:numId w:val="1"/>
        </w:numPr>
      </w:pPr>
      <w:r w:rsidRPr="00DF0C3D">
        <w:t xml:space="preserve">In the first half of 2021-22, by contrast, more than a quarter (29.2%) of claims for, and almost a quarter (24.3%) of expenditure on, group-based supports were made under the new arrangements. </w:t>
      </w:r>
    </w:p>
    <w:p w14:paraId="1F6254F7" w14:textId="0EE30DC9" w:rsidR="00AE2CD1" w:rsidRPr="00DF0C3D" w:rsidRDefault="00AE2CD1" w:rsidP="00BF46D2">
      <w:r w:rsidRPr="00DF0C3D">
        <w:t>Of the expenditure on group</w:t>
      </w:r>
      <w:r w:rsidR="00744EC8">
        <w:t>-</w:t>
      </w:r>
      <w:r w:rsidRPr="00DF0C3D">
        <w:t>based supports made under the transitional arrangements in the first half of 2021-22: 30.4% was for 1:1 supports; 26.8% was for 1:2 supports; 33.2% was for 1:3 supports; and 9.6% was for 1:4 or higher ratio supports.</w:t>
      </w:r>
      <w:r w:rsidRPr="00DF0C3D">
        <w:rPr>
          <w:rStyle w:val="EndnoteReference"/>
        </w:rPr>
        <w:t xml:space="preserve"> </w:t>
      </w:r>
    </w:p>
    <w:p w14:paraId="1C20A8A3" w14:textId="561F66BC" w:rsidR="00BF46D2" w:rsidRPr="00DF0C3D" w:rsidRDefault="00BF46D2" w:rsidP="00AE2CD1">
      <w:pPr>
        <w:pStyle w:val="Heading2"/>
        <w:ind w:left="576" w:hanging="576"/>
      </w:pPr>
      <w:bookmarkStart w:id="195" w:name="_Toc106272584"/>
      <w:bookmarkStart w:id="196" w:name="_Toc102744320"/>
      <w:r w:rsidRPr="00DF0C3D">
        <w:t>Issues</w:t>
      </w:r>
      <w:r w:rsidR="007D5E86" w:rsidRPr="00DF0C3D">
        <w:t xml:space="preserve"> Raised in the Consultations</w:t>
      </w:r>
      <w:bookmarkEnd w:id="195"/>
    </w:p>
    <w:p w14:paraId="3DD79E1C" w14:textId="77777777" w:rsidR="00BF46D2" w:rsidRPr="00DF0C3D" w:rsidRDefault="00BF46D2" w:rsidP="00BF46D2">
      <w:r w:rsidRPr="00DF0C3D">
        <w:t xml:space="preserve">A total of 41 submissions about the pricing arrangements for group-based core supports were received in response to the Consultation Paper. A working group of providers and other stakeholders was also established. The working group had 26 members from 20 </w:t>
      </w:r>
      <w:r w:rsidRPr="00DF0C3D">
        <w:lastRenderedPageBreak/>
        <w:t xml:space="preserve">organisations and met, by video-conference, on two occasions: 2 December 2021 and 3 February 2022. A detailed report of the consultations is provided in Chapter 3 of the </w:t>
      </w:r>
      <w:r w:rsidRPr="00DF0C3D">
        <w:rPr>
          <w:i/>
        </w:rPr>
        <w:t>2021-22 Annual Pricing Review Report on Consultations</w:t>
      </w:r>
      <w:r w:rsidRPr="00DF0C3D">
        <w:t>.</w:t>
      </w:r>
    </w:p>
    <w:p w14:paraId="13D95B03" w14:textId="77777777" w:rsidR="00BF46D2" w:rsidRPr="00DF0C3D" w:rsidRDefault="00BF46D2" w:rsidP="00BF46D2">
      <w:r w:rsidRPr="00DF0C3D">
        <w:t xml:space="preserve">A number of submissions argued that group programs are cost effective and provide value for money for both the NDIS and participants by spreading the cost of staffing and infrastructure across multiple individuals while also providing the required level of care and supporting participants’ individual goals (see section 3.1 of the </w:t>
      </w:r>
      <w:r w:rsidRPr="00DF0C3D">
        <w:rPr>
          <w:i/>
        </w:rPr>
        <w:t>Report on Consultations</w:t>
      </w:r>
      <w:r w:rsidRPr="00DF0C3D">
        <w:t xml:space="preserve">). Many providers argued that irrespective of the pricing arrangements, group programs require additional resources to deliver and incur greater costs to manage appropriately (see section 3.3 of the </w:t>
      </w:r>
      <w:r w:rsidRPr="00DF0C3D">
        <w:rPr>
          <w:i/>
        </w:rPr>
        <w:t>Report on Consultations</w:t>
      </w:r>
      <w:r w:rsidRPr="00DF0C3D">
        <w:t>).</w:t>
      </w:r>
    </w:p>
    <w:p w14:paraId="60A3A0A2" w14:textId="77777777" w:rsidR="00DA5864" w:rsidRPr="00DF0C3D" w:rsidRDefault="00BF46D2" w:rsidP="00BF46D2">
      <w:r w:rsidRPr="00DF0C3D">
        <w:t xml:space="preserve">In general, stakeholders agreed that the new (post 2020) pricing arrangements enabled providers to charge more accurately for non-face-to-face time, which was considered particularly valuable for complex clients. However, they also agreed that the new arrangements had introduced new challenges for participants and their families alongside increased administrative complexity and costs for both providers and participants (see section 3.2 of the </w:t>
      </w:r>
      <w:r w:rsidRPr="00DF0C3D">
        <w:rPr>
          <w:i/>
        </w:rPr>
        <w:t>Report on Consultations</w:t>
      </w:r>
      <w:r w:rsidRPr="00DF0C3D">
        <w:t xml:space="preserve">). </w:t>
      </w:r>
    </w:p>
    <w:p w14:paraId="14853678" w14:textId="4D696DBC" w:rsidR="00BF46D2" w:rsidRPr="00DF0C3D" w:rsidRDefault="00BF46D2" w:rsidP="00BF46D2">
      <w:r w:rsidRPr="00DF0C3D">
        <w:t xml:space="preserve">Views were mixed on the future of the transitional arrangements. A number of providers recommended that the price limits for group supports should revert to the pricing arrangements that were in place prior to 1 July 2020, while others wanted to retain the new pricing arrangements as they had already transitioned or were transitioning services. Some stakeholders suggested that the transition period should be extended. Others suggested that providers should be able to use the old and new methods indefinitely (see section 3.6 of the </w:t>
      </w:r>
      <w:r w:rsidRPr="00DF0C3D">
        <w:rPr>
          <w:i/>
        </w:rPr>
        <w:t>Report on Consultations</w:t>
      </w:r>
      <w:r w:rsidRPr="00DF0C3D">
        <w:t>).</w:t>
      </w:r>
    </w:p>
    <w:p w14:paraId="55874BCB" w14:textId="77777777" w:rsidR="00BF46D2" w:rsidRPr="00DF0C3D" w:rsidRDefault="00BF46D2" w:rsidP="00BF46D2">
      <w:r w:rsidRPr="00DF0C3D">
        <w:t xml:space="preserve">Stakeholders welcomed the addition of programs of support to the pricing arrangements, and acknowledged that </w:t>
      </w:r>
      <w:r w:rsidRPr="00DF0C3D">
        <w:rPr>
          <w:iCs/>
        </w:rPr>
        <w:t>they have been useful to secure financial viability of group activities</w:t>
      </w:r>
      <w:r w:rsidRPr="00DF0C3D">
        <w:t xml:space="preserve"> and</w:t>
      </w:r>
      <w:r w:rsidRPr="00DF0C3D">
        <w:rPr>
          <w:iCs/>
        </w:rPr>
        <w:t xml:space="preserve"> helped </w:t>
      </w:r>
      <w:r w:rsidRPr="00DF0C3D">
        <w:t xml:space="preserve">manage </w:t>
      </w:r>
      <w:r w:rsidRPr="00DF0C3D">
        <w:rPr>
          <w:iCs/>
        </w:rPr>
        <w:t xml:space="preserve">cancellation risk. Some providers suggested that the maximum length of the programs of support should be increased </w:t>
      </w:r>
      <w:r w:rsidRPr="00DF0C3D">
        <w:t xml:space="preserve">(see section 3.4 of the </w:t>
      </w:r>
      <w:r w:rsidRPr="00DF0C3D">
        <w:rPr>
          <w:i/>
        </w:rPr>
        <w:t>Report on Consultations</w:t>
      </w:r>
      <w:r w:rsidRPr="00DF0C3D">
        <w:t>),</w:t>
      </w:r>
    </w:p>
    <w:p w14:paraId="42739F69" w14:textId="77777777" w:rsidR="00BF46D2" w:rsidRPr="00DF0C3D" w:rsidRDefault="00BF46D2" w:rsidP="00BF46D2">
      <w:r w:rsidRPr="00DF0C3D">
        <w:t xml:space="preserve">Some stakeholders also argued that capital and infrastructure costs associated with running group-based core supports were significantly higher than allowed for in the NDIS pricing arrangements (see section 3.5 of the </w:t>
      </w:r>
      <w:r w:rsidRPr="00DF0C3D">
        <w:rPr>
          <w:i/>
        </w:rPr>
        <w:t>Report on Consultations</w:t>
      </w:r>
      <w:r w:rsidRPr="00DF0C3D">
        <w:t>).</w:t>
      </w:r>
    </w:p>
    <w:p w14:paraId="1A624912" w14:textId="4051A834" w:rsidR="00AE2CD1" w:rsidRPr="00DF0C3D" w:rsidRDefault="00AE2CD1" w:rsidP="00AE2CD1">
      <w:pPr>
        <w:pStyle w:val="Heading2"/>
        <w:ind w:left="576" w:hanging="576"/>
      </w:pPr>
      <w:bookmarkStart w:id="197" w:name="_Toc106272585"/>
      <w:r w:rsidRPr="00DF0C3D">
        <w:t>Financial Performance of Providers</w:t>
      </w:r>
      <w:bookmarkEnd w:id="196"/>
      <w:bookmarkEnd w:id="197"/>
    </w:p>
    <w:p w14:paraId="4799FA00" w14:textId="57B6B11A" w:rsidR="00AE2CD1" w:rsidRPr="00DF0C3D" w:rsidRDefault="00AE2CD1" w:rsidP="00AE2CD1">
      <w:r w:rsidRPr="00DF0C3D">
        <w:fldChar w:fldCharType="begin"/>
      </w:r>
      <w:r w:rsidRPr="00DF0C3D">
        <w:instrText xml:space="preserve"> REF _Ref98258958 \h  \* MERGEFORMAT </w:instrText>
      </w:r>
      <w:r w:rsidRPr="00DF0C3D">
        <w:fldChar w:fldCharType="separate"/>
      </w:r>
      <w:r w:rsidR="0015299C" w:rsidRPr="00DF0C3D">
        <w:t xml:space="preserve">Exhibit </w:t>
      </w:r>
      <w:r w:rsidR="0015299C">
        <w:t>23</w:t>
      </w:r>
      <w:r w:rsidRPr="00DF0C3D">
        <w:fldChar w:fldCharType="end"/>
      </w:r>
      <w:r w:rsidRPr="00DF0C3D">
        <w:t xml:space="preserve"> compares the key financial performance benchmarks of group-based providers with general providers of core supports. The data is from the 2020-21 Annual Financial Benchmarking Survey. </w:t>
      </w:r>
    </w:p>
    <w:p w14:paraId="7918B042" w14:textId="349D26D5" w:rsidR="00AE2CD1" w:rsidRPr="00DF0C3D" w:rsidRDefault="00AE2CD1" w:rsidP="00AE2CD1">
      <w:r w:rsidRPr="00DF0C3D">
        <w:t>The benchmarking survey results do not support the claims made by some providers in their submissions that the costs of delivering group</w:t>
      </w:r>
      <w:r w:rsidR="00F13BA9">
        <w:t>-</w:t>
      </w:r>
      <w:r w:rsidRPr="00DF0C3D">
        <w:t>based core supports are higher than the costs of delivering other core supports. Indeed, efficient providers of group</w:t>
      </w:r>
      <w:r w:rsidR="00F13BA9">
        <w:t>-</w:t>
      </w:r>
      <w:r w:rsidRPr="00DF0C3D">
        <w:t>based core supports have a significantly lower overheads ratio (18.0%) than efficient providers of other core supports (21.8%). While wages appear to be slightly higher for workers delivering group</w:t>
      </w:r>
      <w:r w:rsidR="00F13BA9">
        <w:t>-</w:t>
      </w:r>
      <w:r w:rsidRPr="00DF0C3D">
        <w:t>based core supports (increasing provider costs), supervision ratios are also higher (decreasing costs) and workers compensation premiums are lower (decreasing costs).</w:t>
      </w:r>
    </w:p>
    <w:p w14:paraId="432EC126" w14:textId="789E8A7B" w:rsidR="00AE2CD1" w:rsidRPr="00DF0C3D" w:rsidRDefault="00AE2CD1" w:rsidP="00AE2CD1">
      <w:r w:rsidRPr="00DF0C3D">
        <w:lastRenderedPageBreak/>
        <w:t>While profit levels (</w:t>
      </w:r>
      <w:r w:rsidR="00302347" w:rsidRPr="00302347">
        <w:t xml:space="preserve">Earnings Before Interest, Tax, Depreciation and Amortisation </w:t>
      </w:r>
      <w:r w:rsidR="00302347">
        <w:t>(</w:t>
      </w:r>
      <w:r w:rsidRPr="00DF0C3D">
        <w:t>EBITDA</w:t>
      </w:r>
      <w:r w:rsidR="00302347">
        <w:t>)</w:t>
      </w:r>
      <w:r w:rsidRPr="00DF0C3D">
        <w:t>) are slightly lower for providers of group</w:t>
      </w:r>
      <w:r w:rsidR="00FF1778">
        <w:t>-</w:t>
      </w:r>
      <w:r w:rsidRPr="00DF0C3D">
        <w:t>based core supports, a quarter of all providers of group supports are still achieving an EBITDA of at least 16.8%.</w:t>
      </w:r>
    </w:p>
    <w:p w14:paraId="73B49B4E" w14:textId="7246F3A3" w:rsidR="00AE2CD1" w:rsidRPr="00DF0C3D" w:rsidRDefault="00AE2CD1" w:rsidP="00DA5864">
      <w:pPr>
        <w:pStyle w:val="Caption"/>
      </w:pPr>
      <w:bookmarkStart w:id="198" w:name="_Ref98258958"/>
      <w:bookmarkStart w:id="199" w:name="_Toc101279965"/>
      <w:bookmarkStart w:id="200" w:name="_Toc108620511"/>
      <w:r w:rsidRPr="00DF0C3D">
        <w:t xml:space="preserve">Exhibit </w:t>
      </w:r>
      <w:r w:rsidR="002B459B">
        <w:fldChar w:fldCharType="begin"/>
      </w:r>
      <w:r w:rsidR="002B459B">
        <w:instrText xml:space="preserve"> SEQ Exhibit \* ARABIC </w:instrText>
      </w:r>
      <w:r w:rsidR="002B459B">
        <w:fldChar w:fldCharType="separate"/>
      </w:r>
      <w:r w:rsidR="0015299C">
        <w:rPr>
          <w:noProof/>
        </w:rPr>
        <w:t>23</w:t>
      </w:r>
      <w:r w:rsidR="002B459B">
        <w:rPr>
          <w:noProof/>
        </w:rPr>
        <w:fldChar w:fldCharType="end"/>
      </w:r>
      <w:bookmarkEnd w:id="198"/>
      <w:r w:rsidRPr="00DF0C3D">
        <w:t>: Financial Benchmarking 2020-21: Group-Based supports</w:t>
      </w:r>
      <w:bookmarkEnd w:id="199"/>
      <w:bookmarkEnd w:id="200"/>
    </w:p>
    <w:tbl>
      <w:tblPr>
        <w:tblStyle w:val="GridTable4-Accent12"/>
        <w:tblW w:w="5000" w:type="pct"/>
        <w:tblInd w:w="-5" w:type="dxa"/>
        <w:tblLook w:val="0420" w:firstRow="1" w:lastRow="0" w:firstColumn="0" w:lastColumn="0" w:noHBand="0" w:noVBand="1"/>
        <w:tblCaption w:val="Financial Benchmarking 2020-21: Group-Based supports"/>
        <w:tblDescription w:val="A table showing the results of the latest Financial Benchmarking Survey by Cost Model input categories."/>
      </w:tblPr>
      <w:tblGrid>
        <w:gridCol w:w="3625"/>
        <w:gridCol w:w="1359"/>
        <w:gridCol w:w="1359"/>
        <w:gridCol w:w="1359"/>
        <w:gridCol w:w="1359"/>
      </w:tblGrid>
      <w:tr w:rsidR="00AE2CD1" w:rsidRPr="00DF0C3D" w14:paraId="385BAEF6" w14:textId="77777777" w:rsidTr="00FF47D9">
        <w:trPr>
          <w:cnfStyle w:val="100000000000" w:firstRow="1" w:lastRow="0" w:firstColumn="0" w:lastColumn="0" w:oddVBand="0" w:evenVBand="0" w:oddHBand="0" w:evenHBand="0" w:firstRowFirstColumn="0" w:firstRowLastColumn="0" w:lastRowFirstColumn="0" w:lastRowLastColumn="0"/>
          <w:tblHeader/>
        </w:trPr>
        <w:tc>
          <w:tcPr>
            <w:tcW w:w="2000" w:type="pct"/>
          </w:tcPr>
          <w:p w14:paraId="72B6EAA1" w14:textId="77777777" w:rsidR="00AE2CD1" w:rsidRPr="00DF0C3D" w:rsidRDefault="00AE2CD1" w:rsidP="00DA5864">
            <w:pPr>
              <w:keepNext/>
            </w:pPr>
          </w:p>
        </w:tc>
        <w:tc>
          <w:tcPr>
            <w:tcW w:w="750" w:type="pct"/>
          </w:tcPr>
          <w:p w14:paraId="6E5426E2" w14:textId="77777777" w:rsidR="00AE2CD1" w:rsidRPr="00DF0C3D" w:rsidRDefault="00AE2CD1" w:rsidP="00DA5864">
            <w:pPr>
              <w:keepNext/>
              <w:jc w:val="center"/>
            </w:pPr>
            <w:r w:rsidRPr="00DF0C3D">
              <w:t>Mean</w:t>
            </w:r>
          </w:p>
        </w:tc>
        <w:tc>
          <w:tcPr>
            <w:tcW w:w="750" w:type="pct"/>
          </w:tcPr>
          <w:p w14:paraId="2D64AACF" w14:textId="77777777" w:rsidR="00AE2CD1" w:rsidRPr="00DF0C3D" w:rsidRDefault="00AE2CD1" w:rsidP="00DA5864">
            <w:pPr>
              <w:keepNext/>
              <w:jc w:val="center"/>
            </w:pPr>
            <w:r w:rsidRPr="00DF0C3D">
              <w:t>Q1</w:t>
            </w:r>
          </w:p>
        </w:tc>
        <w:tc>
          <w:tcPr>
            <w:tcW w:w="750" w:type="pct"/>
          </w:tcPr>
          <w:p w14:paraId="09F980AC" w14:textId="77777777" w:rsidR="00AE2CD1" w:rsidRPr="00DF0C3D" w:rsidRDefault="00AE2CD1" w:rsidP="00DA5864">
            <w:pPr>
              <w:keepNext/>
              <w:jc w:val="center"/>
            </w:pPr>
            <w:r w:rsidRPr="00DF0C3D">
              <w:t>Median</w:t>
            </w:r>
          </w:p>
        </w:tc>
        <w:tc>
          <w:tcPr>
            <w:tcW w:w="750" w:type="pct"/>
          </w:tcPr>
          <w:p w14:paraId="43CA062C" w14:textId="77777777" w:rsidR="00AE2CD1" w:rsidRPr="00DF0C3D" w:rsidRDefault="00AE2CD1" w:rsidP="00DA5864">
            <w:pPr>
              <w:keepNext/>
              <w:jc w:val="center"/>
            </w:pPr>
            <w:r w:rsidRPr="00DF0C3D">
              <w:t>Q3</w:t>
            </w:r>
          </w:p>
        </w:tc>
      </w:tr>
      <w:tr w:rsidR="00AE2CD1" w:rsidRPr="00DF0C3D" w14:paraId="699FB30D"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3053D934" w14:textId="77777777" w:rsidR="00AE2CD1" w:rsidRPr="00DF0C3D" w:rsidRDefault="00AE2CD1" w:rsidP="00DA5864">
            <w:pPr>
              <w:keepNext/>
            </w:pPr>
            <w:r w:rsidRPr="00DF0C3D">
              <w:t>Disability Support Worker Hourly Rate</w:t>
            </w:r>
          </w:p>
        </w:tc>
        <w:tc>
          <w:tcPr>
            <w:tcW w:w="750" w:type="pct"/>
          </w:tcPr>
          <w:p w14:paraId="1BC05E75" w14:textId="77777777" w:rsidR="00AE2CD1" w:rsidRPr="00DF0C3D" w:rsidRDefault="00AE2CD1" w:rsidP="00DA5864">
            <w:pPr>
              <w:keepNext/>
              <w:jc w:val="center"/>
            </w:pPr>
          </w:p>
        </w:tc>
        <w:tc>
          <w:tcPr>
            <w:tcW w:w="750" w:type="pct"/>
          </w:tcPr>
          <w:p w14:paraId="3DF47BAE" w14:textId="77777777" w:rsidR="00AE2CD1" w:rsidRPr="00DF0C3D" w:rsidRDefault="00AE2CD1" w:rsidP="00DA5864">
            <w:pPr>
              <w:keepNext/>
              <w:jc w:val="center"/>
            </w:pPr>
          </w:p>
        </w:tc>
        <w:tc>
          <w:tcPr>
            <w:tcW w:w="750" w:type="pct"/>
          </w:tcPr>
          <w:p w14:paraId="67399F7F" w14:textId="77777777" w:rsidR="00AE2CD1" w:rsidRPr="00DF0C3D" w:rsidRDefault="00AE2CD1" w:rsidP="00DA5864">
            <w:pPr>
              <w:keepNext/>
              <w:jc w:val="center"/>
            </w:pPr>
          </w:p>
        </w:tc>
        <w:tc>
          <w:tcPr>
            <w:tcW w:w="750" w:type="pct"/>
          </w:tcPr>
          <w:p w14:paraId="28A8AA72" w14:textId="77777777" w:rsidR="00AE2CD1" w:rsidRPr="00DF0C3D" w:rsidRDefault="00AE2CD1" w:rsidP="00DA5864">
            <w:pPr>
              <w:keepNext/>
              <w:jc w:val="center"/>
            </w:pPr>
          </w:p>
        </w:tc>
      </w:tr>
      <w:tr w:rsidR="00AE2CD1" w:rsidRPr="00DF0C3D" w14:paraId="29272B4D" w14:textId="77777777" w:rsidTr="00FF47D9">
        <w:tc>
          <w:tcPr>
            <w:tcW w:w="2000" w:type="pct"/>
          </w:tcPr>
          <w:p w14:paraId="2EA4D92F" w14:textId="77777777" w:rsidR="00AE2CD1" w:rsidRPr="00DF0C3D" w:rsidRDefault="00AE2CD1" w:rsidP="00FF47D9">
            <w:pPr>
              <w:ind w:left="313"/>
            </w:pPr>
            <w:r w:rsidRPr="00DF0C3D">
              <w:t>All providers</w:t>
            </w:r>
          </w:p>
        </w:tc>
        <w:tc>
          <w:tcPr>
            <w:tcW w:w="750" w:type="pct"/>
          </w:tcPr>
          <w:p w14:paraId="052CA34A" w14:textId="77777777" w:rsidR="00AE2CD1" w:rsidRPr="00DF0C3D" w:rsidRDefault="00AE2CD1" w:rsidP="00FF47D9">
            <w:pPr>
              <w:jc w:val="center"/>
            </w:pPr>
            <w:r w:rsidRPr="00DF0C3D">
              <w:t>$31.28</w:t>
            </w:r>
          </w:p>
        </w:tc>
        <w:tc>
          <w:tcPr>
            <w:tcW w:w="750" w:type="pct"/>
          </w:tcPr>
          <w:p w14:paraId="1C80FEBD" w14:textId="77777777" w:rsidR="00AE2CD1" w:rsidRPr="00DF0C3D" w:rsidRDefault="00AE2CD1" w:rsidP="00FF47D9">
            <w:pPr>
              <w:jc w:val="center"/>
            </w:pPr>
            <w:r w:rsidRPr="00DF0C3D">
              <w:t>$28.75</w:t>
            </w:r>
          </w:p>
        </w:tc>
        <w:tc>
          <w:tcPr>
            <w:tcW w:w="750" w:type="pct"/>
          </w:tcPr>
          <w:p w14:paraId="1BB95C9F" w14:textId="77777777" w:rsidR="00AE2CD1" w:rsidRPr="00DF0C3D" w:rsidRDefault="00AE2CD1" w:rsidP="00FF47D9">
            <w:pPr>
              <w:jc w:val="center"/>
            </w:pPr>
            <w:r w:rsidRPr="00DF0C3D">
              <w:t>$30.67</w:t>
            </w:r>
          </w:p>
        </w:tc>
        <w:tc>
          <w:tcPr>
            <w:tcW w:w="750" w:type="pct"/>
          </w:tcPr>
          <w:p w14:paraId="31230FF0" w14:textId="77777777" w:rsidR="00AE2CD1" w:rsidRPr="00DF0C3D" w:rsidRDefault="00AE2CD1" w:rsidP="00FF47D9">
            <w:pPr>
              <w:jc w:val="center"/>
            </w:pPr>
            <w:r w:rsidRPr="00DF0C3D">
              <w:t>$33.43</w:t>
            </w:r>
          </w:p>
        </w:tc>
      </w:tr>
      <w:tr w:rsidR="00AE2CD1" w:rsidRPr="00DF0C3D" w14:paraId="5AD489D4"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5EB4FCE4" w14:textId="77777777" w:rsidR="00AE2CD1" w:rsidRPr="00DF0C3D" w:rsidRDefault="00AE2CD1" w:rsidP="00FF47D9">
            <w:pPr>
              <w:ind w:left="313"/>
            </w:pPr>
            <w:r w:rsidRPr="00DF0C3D">
              <w:t>Group support providers</w:t>
            </w:r>
          </w:p>
        </w:tc>
        <w:tc>
          <w:tcPr>
            <w:tcW w:w="750" w:type="pct"/>
          </w:tcPr>
          <w:p w14:paraId="6056A173" w14:textId="77777777" w:rsidR="00AE2CD1" w:rsidRPr="00DF0C3D" w:rsidRDefault="00AE2CD1" w:rsidP="00FF47D9">
            <w:pPr>
              <w:jc w:val="center"/>
            </w:pPr>
            <w:r w:rsidRPr="00DF0C3D">
              <w:t>$30.46</w:t>
            </w:r>
          </w:p>
        </w:tc>
        <w:tc>
          <w:tcPr>
            <w:tcW w:w="750" w:type="pct"/>
          </w:tcPr>
          <w:p w14:paraId="767CA4D2" w14:textId="77777777" w:rsidR="00AE2CD1" w:rsidRPr="00DF0C3D" w:rsidRDefault="00AE2CD1" w:rsidP="00FF47D9">
            <w:pPr>
              <w:jc w:val="center"/>
            </w:pPr>
            <w:r w:rsidRPr="00DF0C3D">
              <w:t>$29.04</w:t>
            </w:r>
          </w:p>
        </w:tc>
        <w:tc>
          <w:tcPr>
            <w:tcW w:w="750" w:type="pct"/>
          </w:tcPr>
          <w:p w14:paraId="26CC09A5" w14:textId="77777777" w:rsidR="00AE2CD1" w:rsidRPr="00DF0C3D" w:rsidRDefault="00AE2CD1" w:rsidP="00FF47D9">
            <w:pPr>
              <w:jc w:val="center"/>
            </w:pPr>
            <w:r w:rsidRPr="00DF0C3D">
              <w:t>$30.93</w:t>
            </w:r>
          </w:p>
        </w:tc>
        <w:tc>
          <w:tcPr>
            <w:tcW w:w="750" w:type="pct"/>
          </w:tcPr>
          <w:p w14:paraId="7C9AD46E" w14:textId="77777777" w:rsidR="00AE2CD1" w:rsidRPr="00DF0C3D" w:rsidRDefault="00AE2CD1" w:rsidP="00FF47D9">
            <w:pPr>
              <w:jc w:val="center"/>
            </w:pPr>
            <w:r w:rsidRPr="00DF0C3D">
              <w:t>$33.06</w:t>
            </w:r>
          </w:p>
        </w:tc>
      </w:tr>
      <w:tr w:rsidR="00AE2CD1" w:rsidRPr="00DF0C3D" w14:paraId="45FC8046" w14:textId="77777777" w:rsidTr="00FF47D9">
        <w:tc>
          <w:tcPr>
            <w:tcW w:w="2000" w:type="pct"/>
          </w:tcPr>
          <w:p w14:paraId="26B86C40" w14:textId="77777777" w:rsidR="00AE2CD1" w:rsidRPr="00DF0C3D" w:rsidRDefault="00AE2CD1" w:rsidP="00FF47D9">
            <w:r w:rsidRPr="00DF0C3D">
              <w:t>Supervisor Worker Hourly Rate</w:t>
            </w:r>
          </w:p>
        </w:tc>
        <w:tc>
          <w:tcPr>
            <w:tcW w:w="750" w:type="pct"/>
          </w:tcPr>
          <w:p w14:paraId="0C1D8BC0" w14:textId="77777777" w:rsidR="00AE2CD1" w:rsidRPr="00DF0C3D" w:rsidRDefault="00AE2CD1" w:rsidP="00FF47D9">
            <w:pPr>
              <w:jc w:val="right"/>
            </w:pPr>
          </w:p>
        </w:tc>
        <w:tc>
          <w:tcPr>
            <w:tcW w:w="750" w:type="pct"/>
          </w:tcPr>
          <w:p w14:paraId="6486F693" w14:textId="77777777" w:rsidR="00AE2CD1" w:rsidRPr="00DF0C3D" w:rsidRDefault="00AE2CD1" w:rsidP="00FF47D9">
            <w:pPr>
              <w:jc w:val="right"/>
            </w:pPr>
          </w:p>
        </w:tc>
        <w:tc>
          <w:tcPr>
            <w:tcW w:w="750" w:type="pct"/>
          </w:tcPr>
          <w:p w14:paraId="28AE5D97" w14:textId="77777777" w:rsidR="00AE2CD1" w:rsidRPr="00DF0C3D" w:rsidRDefault="00AE2CD1" w:rsidP="00FF47D9">
            <w:pPr>
              <w:jc w:val="right"/>
            </w:pPr>
          </w:p>
        </w:tc>
        <w:tc>
          <w:tcPr>
            <w:tcW w:w="750" w:type="pct"/>
          </w:tcPr>
          <w:p w14:paraId="44492AD2" w14:textId="77777777" w:rsidR="00AE2CD1" w:rsidRPr="00DF0C3D" w:rsidRDefault="00AE2CD1" w:rsidP="00FF47D9">
            <w:pPr>
              <w:jc w:val="right"/>
            </w:pPr>
          </w:p>
        </w:tc>
      </w:tr>
      <w:tr w:rsidR="00AE2CD1" w:rsidRPr="00DF0C3D" w14:paraId="50F362F8"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02D1C9EF" w14:textId="77777777" w:rsidR="00AE2CD1" w:rsidRPr="00DF0C3D" w:rsidRDefault="00AE2CD1" w:rsidP="00FF47D9">
            <w:pPr>
              <w:ind w:left="313"/>
            </w:pPr>
            <w:r w:rsidRPr="00DF0C3D">
              <w:t>All provider</w:t>
            </w:r>
          </w:p>
        </w:tc>
        <w:tc>
          <w:tcPr>
            <w:tcW w:w="750" w:type="pct"/>
          </w:tcPr>
          <w:p w14:paraId="453C9AC2" w14:textId="77777777" w:rsidR="00AE2CD1" w:rsidRPr="00DF0C3D" w:rsidRDefault="00AE2CD1" w:rsidP="00FF47D9">
            <w:pPr>
              <w:jc w:val="center"/>
            </w:pPr>
            <w:r w:rsidRPr="00DF0C3D">
              <w:t>$41.09</w:t>
            </w:r>
          </w:p>
        </w:tc>
        <w:tc>
          <w:tcPr>
            <w:tcW w:w="750" w:type="pct"/>
          </w:tcPr>
          <w:p w14:paraId="4109E284" w14:textId="77777777" w:rsidR="00AE2CD1" w:rsidRPr="00DF0C3D" w:rsidRDefault="00AE2CD1" w:rsidP="00FF47D9">
            <w:pPr>
              <w:jc w:val="center"/>
            </w:pPr>
            <w:r w:rsidRPr="00DF0C3D">
              <w:t>$35.00</w:t>
            </w:r>
          </w:p>
        </w:tc>
        <w:tc>
          <w:tcPr>
            <w:tcW w:w="750" w:type="pct"/>
          </w:tcPr>
          <w:p w14:paraId="3343AADC" w14:textId="77777777" w:rsidR="00AE2CD1" w:rsidRPr="00DF0C3D" w:rsidRDefault="00AE2CD1" w:rsidP="00FF47D9">
            <w:pPr>
              <w:jc w:val="center"/>
            </w:pPr>
            <w:r w:rsidRPr="00DF0C3D">
              <w:t>$39.37</w:t>
            </w:r>
          </w:p>
        </w:tc>
        <w:tc>
          <w:tcPr>
            <w:tcW w:w="750" w:type="pct"/>
          </w:tcPr>
          <w:p w14:paraId="45FE89A5" w14:textId="77777777" w:rsidR="00AE2CD1" w:rsidRPr="00DF0C3D" w:rsidRDefault="00AE2CD1" w:rsidP="00FF47D9">
            <w:pPr>
              <w:jc w:val="center"/>
            </w:pPr>
            <w:r w:rsidRPr="00DF0C3D">
              <w:t>$45.00</w:t>
            </w:r>
          </w:p>
        </w:tc>
      </w:tr>
      <w:tr w:rsidR="00AE2CD1" w:rsidRPr="00DF0C3D" w14:paraId="2EA748C9" w14:textId="77777777" w:rsidTr="00FF47D9">
        <w:tc>
          <w:tcPr>
            <w:tcW w:w="2000" w:type="pct"/>
          </w:tcPr>
          <w:p w14:paraId="2428B0BE" w14:textId="77777777" w:rsidR="00AE2CD1" w:rsidRPr="00DF0C3D" w:rsidRDefault="00AE2CD1" w:rsidP="00FF47D9">
            <w:pPr>
              <w:ind w:left="313"/>
            </w:pPr>
            <w:r w:rsidRPr="00DF0C3D">
              <w:t>Group support providers</w:t>
            </w:r>
          </w:p>
        </w:tc>
        <w:tc>
          <w:tcPr>
            <w:tcW w:w="750" w:type="pct"/>
          </w:tcPr>
          <w:p w14:paraId="48112B09" w14:textId="77777777" w:rsidR="00AE2CD1" w:rsidRPr="00DF0C3D" w:rsidRDefault="00AE2CD1" w:rsidP="00FF47D9">
            <w:pPr>
              <w:jc w:val="center"/>
            </w:pPr>
            <w:r w:rsidRPr="00DF0C3D">
              <w:t>$42.02</w:t>
            </w:r>
          </w:p>
        </w:tc>
        <w:tc>
          <w:tcPr>
            <w:tcW w:w="750" w:type="pct"/>
          </w:tcPr>
          <w:p w14:paraId="55ACD315" w14:textId="77777777" w:rsidR="00AE2CD1" w:rsidRPr="00DF0C3D" w:rsidRDefault="00AE2CD1" w:rsidP="00FF47D9">
            <w:pPr>
              <w:jc w:val="center"/>
            </w:pPr>
            <w:r w:rsidRPr="00DF0C3D">
              <w:t>$36.25</w:t>
            </w:r>
          </w:p>
        </w:tc>
        <w:tc>
          <w:tcPr>
            <w:tcW w:w="750" w:type="pct"/>
          </w:tcPr>
          <w:p w14:paraId="622AAC29" w14:textId="77777777" w:rsidR="00AE2CD1" w:rsidRPr="00DF0C3D" w:rsidRDefault="00AE2CD1" w:rsidP="00FF47D9">
            <w:pPr>
              <w:jc w:val="center"/>
            </w:pPr>
            <w:r w:rsidRPr="00DF0C3D">
              <w:t>$42.50</w:t>
            </w:r>
          </w:p>
        </w:tc>
        <w:tc>
          <w:tcPr>
            <w:tcW w:w="750" w:type="pct"/>
          </w:tcPr>
          <w:p w14:paraId="1A1B9171" w14:textId="77777777" w:rsidR="00AE2CD1" w:rsidRPr="00DF0C3D" w:rsidRDefault="00AE2CD1" w:rsidP="00FF47D9">
            <w:pPr>
              <w:jc w:val="center"/>
            </w:pPr>
            <w:r w:rsidRPr="00DF0C3D">
              <w:t>$47.18</w:t>
            </w:r>
          </w:p>
        </w:tc>
      </w:tr>
      <w:tr w:rsidR="00AE2CD1" w:rsidRPr="00DF0C3D" w14:paraId="4A9EEE87"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62A00B5A" w14:textId="77777777" w:rsidR="00AE2CD1" w:rsidRPr="00DF0C3D" w:rsidRDefault="00AE2CD1" w:rsidP="00FF47D9">
            <w:r w:rsidRPr="00DF0C3D">
              <w:t>Supervision Ratio (Head Count)</w:t>
            </w:r>
          </w:p>
        </w:tc>
        <w:tc>
          <w:tcPr>
            <w:tcW w:w="750" w:type="pct"/>
          </w:tcPr>
          <w:p w14:paraId="30E06EB6" w14:textId="77777777" w:rsidR="00AE2CD1" w:rsidRPr="00DF0C3D" w:rsidRDefault="00AE2CD1" w:rsidP="00FF47D9">
            <w:pPr>
              <w:jc w:val="center"/>
            </w:pPr>
          </w:p>
        </w:tc>
        <w:tc>
          <w:tcPr>
            <w:tcW w:w="750" w:type="pct"/>
          </w:tcPr>
          <w:p w14:paraId="2D040EFD" w14:textId="77777777" w:rsidR="00AE2CD1" w:rsidRPr="00DF0C3D" w:rsidRDefault="00AE2CD1" w:rsidP="00FF47D9">
            <w:pPr>
              <w:jc w:val="center"/>
            </w:pPr>
          </w:p>
        </w:tc>
        <w:tc>
          <w:tcPr>
            <w:tcW w:w="750" w:type="pct"/>
          </w:tcPr>
          <w:p w14:paraId="0FBFD5B5" w14:textId="77777777" w:rsidR="00AE2CD1" w:rsidRPr="00DF0C3D" w:rsidRDefault="00AE2CD1" w:rsidP="00FF47D9">
            <w:pPr>
              <w:jc w:val="center"/>
            </w:pPr>
          </w:p>
        </w:tc>
        <w:tc>
          <w:tcPr>
            <w:tcW w:w="750" w:type="pct"/>
          </w:tcPr>
          <w:p w14:paraId="4D763368" w14:textId="77777777" w:rsidR="00AE2CD1" w:rsidRPr="00DF0C3D" w:rsidRDefault="00AE2CD1" w:rsidP="00FF47D9">
            <w:pPr>
              <w:jc w:val="center"/>
            </w:pPr>
          </w:p>
        </w:tc>
      </w:tr>
      <w:tr w:rsidR="00AE2CD1" w:rsidRPr="00DF0C3D" w14:paraId="05943D18" w14:textId="77777777" w:rsidTr="00FF47D9">
        <w:tc>
          <w:tcPr>
            <w:tcW w:w="2000" w:type="pct"/>
          </w:tcPr>
          <w:p w14:paraId="4E319166" w14:textId="77777777" w:rsidR="00AE2CD1" w:rsidRPr="00DF0C3D" w:rsidRDefault="00AE2CD1" w:rsidP="00FF47D9">
            <w:pPr>
              <w:ind w:left="313"/>
            </w:pPr>
            <w:r w:rsidRPr="00DF0C3D">
              <w:t>All providers</w:t>
            </w:r>
          </w:p>
        </w:tc>
        <w:tc>
          <w:tcPr>
            <w:tcW w:w="750" w:type="pct"/>
          </w:tcPr>
          <w:p w14:paraId="5EA3E685" w14:textId="77777777" w:rsidR="00AE2CD1" w:rsidRPr="00DF0C3D" w:rsidRDefault="00AE2CD1" w:rsidP="00FF47D9">
            <w:pPr>
              <w:jc w:val="center"/>
            </w:pPr>
            <w:r w:rsidRPr="00DF0C3D">
              <w:t>10.6</w:t>
            </w:r>
          </w:p>
        </w:tc>
        <w:tc>
          <w:tcPr>
            <w:tcW w:w="750" w:type="pct"/>
          </w:tcPr>
          <w:p w14:paraId="50CF6ECE" w14:textId="77777777" w:rsidR="00AE2CD1" w:rsidRPr="00DF0C3D" w:rsidRDefault="00AE2CD1" w:rsidP="00FF47D9">
            <w:pPr>
              <w:jc w:val="center"/>
            </w:pPr>
            <w:r w:rsidRPr="00DF0C3D">
              <w:t>13.2</w:t>
            </w:r>
          </w:p>
        </w:tc>
        <w:tc>
          <w:tcPr>
            <w:tcW w:w="750" w:type="pct"/>
          </w:tcPr>
          <w:p w14:paraId="40DAC3A8" w14:textId="77777777" w:rsidR="00AE2CD1" w:rsidRPr="00DF0C3D" w:rsidRDefault="00AE2CD1" w:rsidP="00FF47D9">
            <w:pPr>
              <w:jc w:val="center"/>
            </w:pPr>
            <w:r w:rsidRPr="00DF0C3D">
              <w:t>7.5</w:t>
            </w:r>
          </w:p>
        </w:tc>
        <w:tc>
          <w:tcPr>
            <w:tcW w:w="750" w:type="pct"/>
          </w:tcPr>
          <w:p w14:paraId="2390D04F" w14:textId="77777777" w:rsidR="00AE2CD1" w:rsidRPr="00DF0C3D" w:rsidRDefault="00AE2CD1" w:rsidP="00FF47D9">
            <w:pPr>
              <w:jc w:val="center"/>
            </w:pPr>
            <w:r w:rsidRPr="00DF0C3D">
              <w:t>4.0</w:t>
            </w:r>
          </w:p>
        </w:tc>
      </w:tr>
      <w:tr w:rsidR="00AE2CD1" w:rsidRPr="00DF0C3D" w14:paraId="0DB4EE9F"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22F885C1" w14:textId="77777777" w:rsidR="00AE2CD1" w:rsidRPr="00DF0C3D" w:rsidRDefault="00AE2CD1" w:rsidP="00FF47D9">
            <w:pPr>
              <w:ind w:left="313"/>
            </w:pPr>
            <w:r w:rsidRPr="00DF0C3D">
              <w:t>Group support providers</w:t>
            </w:r>
          </w:p>
        </w:tc>
        <w:tc>
          <w:tcPr>
            <w:tcW w:w="750" w:type="pct"/>
          </w:tcPr>
          <w:p w14:paraId="33301442" w14:textId="77777777" w:rsidR="00AE2CD1" w:rsidRPr="00DF0C3D" w:rsidRDefault="00AE2CD1" w:rsidP="00FF47D9">
            <w:pPr>
              <w:jc w:val="center"/>
            </w:pPr>
            <w:r w:rsidRPr="00DF0C3D">
              <w:t>8.0</w:t>
            </w:r>
          </w:p>
        </w:tc>
        <w:tc>
          <w:tcPr>
            <w:tcW w:w="750" w:type="pct"/>
          </w:tcPr>
          <w:p w14:paraId="5685E4F8" w14:textId="77777777" w:rsidR="00AE2CD1" w:rsidRPr="00DF0C3D" w:rsidRDefault="00AE2CD1" w:rsidP="00FF47D9">
            <w:pPr>
              <w:jc w:val="center"/>
            </w:pPr>
            <w:r w:rsidRPr="00DF0C3D">
              <w:t>16.8</w:t>
            </w:r>
          </w:p>
        </w:tc>
        <w:tc>
          <w:tcPr>
            <w:tcW w:w="750" w:type="pct"/>
          </w:tcPr>
          <w:p w14:paraId="69ADD263" w14:textId="77777777" w:rsidR="00AE2CD1" w:rsidRPr="00DF0C3D" w:rsidRDefault="00AE2CD1" w:rsidP="00FF47D9">
            <w:pPr>
              <w:jc w:val="center"/>
            </w:pPr>
            <w:r w:rsidRPr="00DF0C3D">
              <w:t>6.3</w:t>
            </w:r>
          </w:p>
        </w:tc>
        <w:tc>
          <w:tcPr>
            <w:tcW w:w="750" w:type="pct"/>
          </w:tcPr>
          <w:p w14:paraId="4C6D0711" w14:textId="77777777" w:rsidR="00AE2CD1" w:rsidRPr="00DF0C3D" w:rsidRDefault="00AE2CD1" w:rsidP="00FF47D9">
            <w:pPr>
              <w:jc w:val="center"/>
            </w:pPr>
            <w:r w:rsidRPr="00DF0C3D">
              <w:t>4.0</w:t>
            </w:r>
          </w:p>
        </w:tc>
      </w:tr>
      <w:tr w:rsidR="00AE2CD1" w:rsidRPr="00DF0C3D" w14:paraId="0E1A1CE6" w14:textId="77777777" w:rsidTr="00FF47D9">
        <w:tc>
          <w:tcPr>
            <w:tcW w:w="2000" w:type="pct"/>
          </w:tcPr>
          <w:p w14:paraId="7132FC43" w14:textId="77777777" w:rsidR="00AE2CD1" w:rsidRPr="00DF0C3D" w:rsidRDefault="00AE2CD1" w:rsidP="00FF47D9">
            <w:r w:rsidRPr="00DF0C3D">
              <w:t xml:space="preserve">Utilisation Rate </w:t>
            </w:r>
          </w:p>
        </w:tc>
        <w:tc>
          <w:tcPr>
            <w:tcW w:w="750" w:type="pct"/>
          </w:tcPr>
          <w:p w14:paraId="4C048083" w14:textId="77777777" w:rsidR="00AE2CD1" w:rsidRPr="00DF0C3D" w:rsidRDefault="00AE2CD1" w:rsidP="00FF47D9">
            <w:pPr>
              <w:jc w:val="center"/>
            </w:pPr>
          </w:p>
        </w:tc>
        <w:tc>
          <w:tcPr>
            <w:tcW w:w="750" w:type="pct"/>
          </w:tcPr>
          <w:p w14:paraId="63C30A43" w14:textId="77777777" w:rsidR="00AE2CD1" w:rsidRPr="00DF0C3D" w:rsidRDefault="00AE2CD1" w:rsidP="00FF47D9">
            <w:pPr>
              <w:jc w:val="center"/>
            </w:pPr>
          </w:p>
        </w:tc>
        <w:tc>
          <w:tcPr>
            <w:tcW w:w="750" w:type="pct"/>
          </w:tcPr>
          <w:p w14:paraId="4C6DA307" w14:textId="77777777" w:rsidR="00AE2CD1" w:rsidRPr="00DF0C3D" w:rsidRDefault="00AE2CD1" w:rsidP="00FF47D9">
            <w:pPr>
              <w:jc w:val="center"/>
            </w:pPr>
          </w:p>
        </w:tc>
        <w:tc>
          <w:tcPr>
            <w:tcW w:w="750" w:type="pct"/>
          </w:tcPr>
          <w:p w14:paraId="25141298" w14:textId="77777777" w:rsidR="00AE2CD1" w:rsidRPr="00DF0C3D" w:rsidRDefault="00AE2CD1" w:rsidP="00FF47D9">
            <w:pPr>
              <w:jc w:val="center"/>
            </w:pPr>
          </w:p>
        </w:tc>
      </w:tr>
      <w:tr w:rsidR="00AE2CD1" w:rsidRPr="00DF0C3D" w14:paraId="43D68F85"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1AD36891" w14:textId="77777777" w:rsidR="00AE2CD1" w:rsidRPr="00DF0C3D" w:rsidRDefault="00AE2CD1" w:rsidP="00FF47D9">
            <w:pPr>
              <w:ind w:left="313"/>
            </w:pPr>
            <w:r w:rsidRPr="00DF0C3D">
              <w:t>All providers</w:t>
            </w:r>
          </w:p>
        </w:tc>
        <w:tc>
          <w:tcPr>
            <w:tcW w:w="750" w:type="pct"/>
          </w:tcPr>
          <w:p w14:paraId="3B5F4151" w14:textId="77777777" w:rsidR="00AE2CD1" w:rsidRPr="00DF0C3D" w:rsidRDefault="00AE2CD1" w:rsidP="00FF47D9">
            <w:pPr>
              <w:jc w:val="center"/>
            </w:pPr>
            <w:r w:rsidRPr="00DF0C3D">
              <w:t>78.9%</w:t>
            </w:r>
          </w:p>
        </w:tc>
        <w:tc>
          <w:tcPr>
            <w:tcW w:w="750" w:type="pct"/>
          </w:tcPr>
          <w:p w14:paraId="50599492" w14:textId="77777777" w:rsidR="00AE2CD1" w:rsidRPr="00DF0C3D" w:rsidRDefault="00AE2CD1" w:rsidP="00FF47D9">
            <w:pPr>
              <w:jc w:val="center"/>
            </w:pPr>
            <w:r w:rsidRPr="00DF0C3D">
              <w:t>90.0%</w:t>
            </w:r>
          </w:p>
        </w:tc>
        <w:tc>
          <w:tcPr>
            <w:tcW w:w="750" w:type="pct"/>
          </w:tcPr>
          <w:p w14:paraId="17A57E35" w14:textId="77777777" w:rsidR="00AE2CD1" w:rsidRPr="00DF0C3D" w:rsidRDefault="00AE2CD1" w:rsidP="00FF47D9">
            <w:pPr>
              <w:jc w:val="center"/>
            </w:pPr>
            <w:r w:rsidRPr="00DF0C3D">
              <w:t>82.0%</w:t>
            </w:r>
          </w:p>
        </w:tc>
        <w:tc>
          <w:tcPr>
            <w:tcW w:w="750" w:type="pct"/>
          </w:tcPr>
          <w:p w14:paraId="42E77093" w14:textId="77777777" w:rsidR="00AE2CD1" w:rsidRPr="00DF0C3D" w:rsidRDefault="00AE2CD1" w:rsidP="00FF47D9">
            <w:pPr>
              <w:jc w:val="center"/>
            </w:pPr>
            <w:r w:rsidRPr="00DF0C3D">
              <w:t>72.0%</w:t>
            </w:r>
          </w:p>
        </w:tc>
      </w:tr>
      <w:tr w:rsidR="00AE2CD1" w:rsidRPr="00DF0C3D" w14:paraId="702253BF" w14:textId="77777777" w:rsidTr="00FF47D9">
        <w:tc>
          <w:tcPr>
            <w:tcW w:w="2000" w:type="pct"/>
          </w:tcPr>
          <w:p w14:paraId="194CAC2C" w14:textId="77777777" w:rsidR="00AE2CD1" w:rsidRPr="00DF0C3D" w:rsidRDefault="00AE2CD1" w:rsidP="00FF47D9">
            <w:pPr>
              <w:ind w:left="313"/>
            </w:pPr>
            <w:r w:rsidRPr="00DF0C3D">
              <w:t>Group support providers</w:t>
            </w:r>
          </w:p>
        </w:tc>
        <w:tc>
          <w:tcPr>
            <w:tcW w:w="750" w:type="pct"/>
          </w:tcPr>
          <w:p w14:paraId="2D75D912" w14:textId="77777777" w:rsidR="00AE2CD1" w:rsidRPr="00DF0C3D" w:rsidRDefault="00AE2CD1" w:rsidP="00FF47D9">
            <w:pPr>
              <w:jc w:val="center"/>
            </w:pPr>
            <w:r w:rsidRPr="00DF0C3D">
              <w:t>74.4%</w:t>
            </w:r>
          </w:p>
        </w:tc>
        <w:tc>
          <w:tcPr>
            <w:tcW w:w="750" w:type="pct"/>
          </w:tcPr>
          <w:p w14:paraId="1D154D26" w14:textId="77777777" w:rsidR="00AE2CD1" w:rsidRPr="00DF0C3D" w:rsidRDefault="00AE2CD1" w:rsidP="00FF47D9">
            <w:pPr>
              <w:jc w:val="center"/>
            </w:pPr>
            <w:r w:rsidRPr="00DF0C3D">
              <w:t>89.0%</w:t>
            </w:r>
          </w:p>
        </w:tc>
        <w:tc>
          <w:tcPr>
            <w:tcW w:w="750" w:type="pct"/>
          </w:tcPr>
          <w:p w14:paraId="553D7AD4" w14:textId="77777777" w:rsidR="00AE2CD1" w:rsidRPr="00DF0C3D" w:rsidRDefault="00AE2CD1" w:rsidP="00FF47D9">
            <w:pPr>
              <w:jc w:val="center"/>
            </w:pPr>
            <w:r w:rsidRPr="00DF0C3D">
              <w:t>80.0%</w:t>
            </w:r>
          </w:p>
        </w:tc>
        <w:tc>
          <w:tcPr>
            <w:tcW w:w="750" w:type="pct"/>
          </w:tcPr>
          <w:p w14:paraId="329DF08E" w14:textId="77777777" w:rsidR="00AE2CD1" w:rsidRPr="00DF0C3D" w:rsidRDefault="00AE2CD1" w:rsidP="00FF47D9">
            <w:pPr>
              <w:jc w:val="center"/>
            </w:pPr>
            <w:r w:rsidRPr="00DF0C3D">
              <w:t>70.0%</w:t>
            </w:r>
          </w:p>
        </w:tc>
      </w:tr>
      <w:tr w:rsidR="00AE2CD1" w:rsidRPr="00DF0C3D" w14:paraId="0AB04204"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6FF3B042" w14:textId="77777777" w:rsidR="00AE2CD1" w:rsidRPr="00DF0C3D" w:rsidRDefault="00AE2CD1" w:rsidP="00FF47D9">
            <w:r w:rsidRPr="00DF0C3D">
              <w:t>Permanent Share of Workforce (FTE)</w:t>
            </w:r>
          </w:p>
        </w:tc>
        <w:tc>
          <w:tcPr>
            <w:tcW w:w="750" w:type="pct"/>
          </w:tcPr>
          <w:p w14:paraId="72BDC723" w14:textId="77777777" w:rsidR="00AE2CD1" w:rsidRPr="00DF0C3D" w:rsidRDefault="00AE2CD1" w:rsidP="00FF47D9">
            <w:pPr>
              <w:jc w:val="center"/>
            </w:pPr>
          </w:p>
        </w:tc>
        <w:tc>
          <w:tcPr>
            <w:tcW w:w="750" w:type="pct"/>
          </w:tcPr>
          <w:p w14:paraId="758D90F5" w14:textId="77777777" w:rsidR="00AE2CD1" w:rsidRPr="00DF0C3D" w:rsidRDefault="00AE2CD1" w:rsidP="00FF47D9">
            <w:pPr>
              <w:jc w:val="center"/>
            </w:pPr>
          </w:p>
        </w:tc>
        <w:tc>
          <w:tcPr>
            <w:tcW w:w="750" w:type="pct"/>
          </w:tcPr>
          <w:p w14:paraId="52FF01F6" w14:textId="77777777" w:rsidR="00AE2CD1" w:rsidRPr="00DF0C3D" w:rsidRDefault="00AE2CD1" w:rsidP="00FF47D9">
            <w:pPr>
              <w:jc w:val="center"/>
            </w:pPr>
          </w:p>
        </w:tc>
        <w:tc>
          <w:tcPr>
            <w:tcW w:w="750" w:type="pct"/>
          </w:tcPr>
          <w:p w14:paraId="1BFB170E" w14:textId="77777777" w:rsidR="00AE2CD1" w:rsidRPr="00DF0C3D" w:rsidRDefault="00AE2CD1" w:rsidP="00FF47D9">
            <w:pPr>
              <w:jc w:val="center"/>
            </w:pPr>
          </w:p>
        </w:tc>
      </w:tr>
      <w:tr w:rsidR="00AE2CD1" w:rsidRPr="00DF0C3D" w14:paraId="5C98DBD4" w14:textId="77777777" w:rsidTr="00FF47D9">
        <w:tc>
          <w:tcPr>
            <w:tcW w:w="2000" w:type="pct"/>
          </w:tcPr>
          <w:p w14:paraId="26E14356" w14:textId="77777777" w:rsidR="00AE2CD1" w:rsidRPr="00DF0C3D" w:rsidRDefault="00AE2CD1" w:rsidP="00FF47D9">
            <w:pPr>
              <w:ind w:left="313"/>
            </w:pPr>
            <w:r w:rsidRPr="00DF0C3D">
              <w:t>All provider</w:t>
            </w:r>
          </w:p>
        </w:tc>
        <w:tc>
          <w:tcPr>
            <w:tcW w:w="750" w:type="pct"/>
          </w:tcPr>
          <w:p w14:paraId="2AE0F058" w14:textId="77777777" w:rsidR="00AE2CD1" w:rsidRPr="00DF0C3D" w:rsidRDefault="00AE2CD1" w:rsidP="00FF47D9">
            <w:pPr>
              <w:jc w:val="center"/>
            </w:pPr>
            <w:r w:rsidRPr="00DF0C3D">
              <w:t>60.0%</w:t>
            </w:r>
          </w:p>
        </w:tc>
        <w:tc>
          <w:tcPr>
            <w:tcW w:w="750" w:type="pct"/>
          </w:tcPr>
          <w:p w14:paraId="127118FE" w14:textId="77777777" w:rsidR="00AE2CD1" w:rsidRPr="00DF0C3D" w:rsidRDefault="00AE2CD1" w:rsidP="00FF47D9">
            <w:pPr>
              <w:jc w:val="center"/>
            </w:pPr>
            <w:r w:rsidRPr="00DF0C3D">
              <w:t>94.5%</w:t>
            </w:r>
          </w:p>
        </w:tc>
        <w:tc>
          <w:tcPr>
            <w:tcW w:w="750" w:type="pct"/>
          </w:tcPr>
          <w:p w14:paraId="17D88485" w14:textId="77777777" w:rsidR="00AE2CD1" w:rsidRPr="00DF0C3D" w:rsidRDefault="00AE2CD1" w:rsidP="00FF47D9">
            <w:pPr>
              <w:jc w:val="center"/>
            </w:pPr>
            <w:r w:rsidRPr="00DF0C3D">
              <w:t>63.8%</w:t>
            </w:r>
          </w:p>
        </w:tc>
        <w:tc>
          <w:tcPr>
            <w:tcW w:w="750" w:type="pct"/>
          </w:tcPr>
          <w:p w14:paraId="6860974A" w14:textId="77777777" w:rsidR="00AE2CD1" w:rsidRPr="00DF0C3D" w:rsidRDefault="00AE2CD1" w:rsidP="00FF47D9">
            <w:pPr>
              <w:jc w:val="center"/>
            </w:pPr>
            <w:r w:rsidRPr="00DF0C3D">
              <w:t>28.7%</w:t>
            </w:r>
          </w:p>
        </w:tc>
      </w:tr>
      <w:tr w:rsidR="00AE2CD1" w:rsidRPr="00DF0C3D" w14:paraId="7DCF9E97"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6F364E12" w14:textId="77777777" w:rsidR="00AE2CD1" w:rsidRPr="00DF0C3D" w:rsidRDefault="00AE2CD1" w:rsidP="00FF47D9">
            <w:pPr>
              <w:ind w:left="313"/>
            </w:pPr>
            <w:r w:rsidRPr="00DF0C3D">
              <w:t>Group support providers</w:t>
            </w:r>
          </w:p>
        </w:tc>
        <w:tc>
          <w:tcPr>
            <w:tcW w:w="750" w:type="pct"/>
          </w:tcPr>
          <w:p w14:paraId="115E04A0" w14:textId="77777777" w:rsidR="00AE2CD1" w:rsidRPr="00DF0C3D" w:rsidRDefault="00AE2CD1" w:rsidP="00FF47D9">
            <w:pPr>
              <w:jc w:val="center"/>
            </w:pPr>
            <w:r w:rsidRPr="00DF0C3D">
              <w:t>64.1%</w:t>
            </w:r>
          </w:p>
        </w:tc>
        <w:tc>
          <w:tcPr>
            <w:tcW w:w="750" w:type="pct"/>
          </w:tcPr>
          <w:p w14:paraId="5EE419CE" w14:textId="77777777" w:rsidR="00AE2CD1" w:rsidRPr="00DF0C3D" w:rsidRDefault="00AE2CD1" w:rsidP="00FF47D9">
            <w:pPr>
              <w:jc w:val="center"/>
            </w:pPr>
            <w:r w:rsidRPr="00DF0C3D">
              <w:t>94.4%</w:t>
            </w:r>
          </w:p>
        </w:tc>
        <w:tc>
          <w:tcPr>
            <w:tcW w:w="750" w:type="pct"/>
          </w:tcPr>
          <w:p w14:paraId="6FBEF011" w14:textId="77777777" w:rsidR="00AE2CD1" w:rsidRPr="00DF0C3D" w:rsidRDefault="00AE2CD1" w:rsidP="00FF47D9">
            <w:pPr>
              <w:jc w:val="center"/>
            </w:pPr>
            <w:r w:rsidRPr="00DF0C3D">
              <w:t>75.0%</w:t>
            </w:r>
          </w:p>
        </w:tc>
        <w:tc>
          <w:tcPr>
            <w:tcW w:w="750" w:type="pct"/>
          </w:tcPr>
          <w:p w14:paraId="0B0C9C2A" w14:textId="77777777" w:rsidR="00AE2CD1" w:rsidRPr="00DF0C3D" w:rsidRDefault="00AE2CD1" w:rsidP="00FF47D9">
            <w:pPr>
              <w:jc w:val="center"/>
            </w:pPr>
            <w:r w:rsidRPr="00DF0C3D">
              <w:t>39.1%</w:t>
            </w:r>
          </w:p>
        </w:tc>
      </w:tr>
      <w:tr w:rsidR="00AE2CD1" w:rsidRPr="00DF0C3D" w14:paraId="5060BB74" w14:textId="77777777" w:rsidTr="00FF47D9">
        <w:tc>
          <w:tcPr>
            <w:tcW w:w="2000" w:type="pct"/>
          </w:tcPr>
          <w:p w14:paraId="210414EC" w14:textId="77777777" w:rsidR="00AE2CD1" w:rsidRPr="00DF0C3D" w:rsidRDefault="00AE2CD1" w:rsidP="00FF47D9">
            <w:r w:rsidRPr="00DF0C3D">
              <w:t>Workers Compensation Premium</w:t>
            </w:r>
          </w:p>
        </w:tc>
        <w:tc>
          <w:tcPr>
            <w:tcW w:w="750" w:type="pct"/>
          </w:tcPr>
          <w:p w14:paraId="34A36432" w14:textId="77777777" w:rsidR="00AE2CD1" w:rsidRPr="00DF0C3D" w:rsidRDefault="00AE2CD1" w:rsidP="00FF47D9">
            <w:pPr>
              <w:jc w:val="center"/>
            </w:pPr>
          </w:p>
        </w:tc>
        <w:tc>
          <w:tcPr>
            <w:tcW w:w="750" w:type="pct"/>
          </w:tcPr>
          <w:p w14:paraId="7B47B06C" w14:textId="77777777" w:rsidR="00AE2CD1" w:rsidRPr="00DF0C3D" w:rsidRDefault="00AE2CD1" w:rsidP="00FF47D9">
            <w:pPr>
              <w:jc w:val="center"/>
            </w:pPr>
          </w:p>
        </w:tc>
        <w:tc>
          <w:tcPr>
            <w:tcW w:w="750" w:type="pct"/>
          </w:tcPr>
          <w:p w14:paraId="08480C69" w14:textId="77777777" w:rsidR="00AE2CD1" w:rsidRPr="00DF0C3D" w:rsidRDefault="00AE2CD1" w:rsidP="00FF47D9">
            <w:pPr>
              <w:jc w:val="center"/>
            </w:pPr>
          </w:p>
        </w:tc>
        <w:tc>
          <w:tcPr>
            <w:tcW w:w="750" w:type="pct"/>
          </w:tcPr>
          <w:p w14:paraId="4F10BE48" w14:textId="77777777" w:rsidR="00AE2CD1" w:rsidRPr="00DF0C3D" w:rsidRDefault="00AE2CD1" w:rsidP="00FF47D9">
            <w:pPr>
              <w:jc w:val="center"/>
            </w:pPr>
          </w:p>
        </w:tc>
      </w:tr>
      <w:tr w:rsidR="00AE2CD1" w:rsidRPr="00DF0C3D" w14:paraId="0909FFE7"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2A042F2D" w14:textId="77777777" w:rsidR="00AE2CD1" w:rsidRPr="00DF0C3D" w:rsidRDefault="00AE2CD1" w:rsidP="00FF47D9">
            <w:pPr>
              <w:ind w:left="313"/>
            </w:pPr>
            <w:r w:rsidRPr="00DF0C3D">
              <w:t>All providers</w:t>
            </w:r>
          </w:p>
        </w:tc>
        <w:tc>
          <w:tcPr>
            <w:tcW w:w="750" w:type="pct"/>
          </w:tcPr>
          <w:p w14:paraId="7D92A99C" w14:textId="77777777" w:rsidR="00AE2CD1" w:rsidRPr="00DF0C3D" w:rsidRDefault="00AE2CD1" w:rsidP="00FF47D9">
            <w:pPr>
              <w:jc w:val="center"/>
            </w:pPr>
            <w:r w:rsidRPr="00DF0C3D">
              <w:t>3.2%</w:t>
            </w:r>
          </w:p>
        </w:tc>
        <w:tc>
          <w:tcPr>
            <w:tcW w:w="750" w:type="pct"/>
          </w:tcPr>
          <w:p w14:paraId="7E81C4D2" w14:textId="77777777" w:rsidR="00AE2CD1" w:rsidRPr="00DF0C3D" w:rsidRDefault="00AE2CD1" w:rsidP="00FF47D9">
            <w:pPr>
              <w:jc w:val="center"/>
            </w:pPr>
            <w:r w:rsidRPr="00DF0C3D">
              <w:t>2.0%</w:t>
            </w:r>
          </w:p>
        </w:tc>
        <w:tc>
          <w:tcPr>
            <w:tcW w:w="750" w:type="pct"/>
          </w:tcPr>
          <w:p w14:paraId="5368B5EE" w14:textId="77777777" w:rsidR="00AE2CD1" w:rsidRPr="00DF0C3D" w:rsidRDefault="00AE2CD1" w:rsidP="00FF47D9">
            <w:pPr>
              <w:jc w:val="center"/>
            </w:pPr>
            <w:r w:rsidRPr="00DF0C3D">
              <w:t>2.5%</w:t>
            </w:r>
          </w:p>
        </w:tc>
        <w:tc>
          <w:tcPr>
            <w:tcW w:w="750" w:type="pct"/>
          </w:tcPr>
          <w:p w14:paraId="73185F39" w14:textId="77777777" w:rsidR="00AE2CD1" w:rsidRPr="00DF0C3D" w:rsidRDefault="00AE2CD1" w:rsidP="00FF47D9">
            <w:pPr>
              <w:jc w:val="center"/>
            </w:pPr>
            <w:r w:rsidRPr="00DF0C3D">
              <w:t>4.0%</w:t>
            </w:r>
          </w:p>
        </w:tc>
      </w:tr>
      <w:tr w:rsidR="00AE2CD1" w:rsidRPr="00DF0C3D" w14:paraId="3700571E" w14:textId="77777777" w:rsidTr="00FF47D9">
        <w:tc>
          <w:tcPr>
            <w:tcW w:w="2000" w:type="pct"/>
          </w:tcPr>
          <w:p w14:paraId="5FAAED80" w14:textId="77777777" w:rsidR="00AE2CD1" w:rsidRPr="00DF0C3D" w:rsidRDefault="00AE2CD1" w:rsidP="00FF47D9">
            <w:pPr>
              <w:ind w:left="313"/>
            </w:pPr>
            <w:r w:rsidRPr="00DF0C3D">
              <w:t>Group support providers</w:t>
            </w:r>
          </w:p>
        </w:tc>
        <w:tc>
          <w:tcPr>
            <w:tcW w:w="750" w:type="pct"/>
          </w:tcPr>
          <w:p w14:paraId="3B662443" w14:textId="77777777" w:rsidR="00AE2CD1" w:rsidRPr="00DF0C3D" w:rsidRDefault="00AE2CD1" w:rsidP="00FF47D9">
            <w:pPr>
              <w:jc w:val="center"/>
            </w:pPr>
            <w:r w:rsidRPr="00DF0C3D">
              <w:t>2.0%</w:t>
            </w:r>
          </w:p>
        </w:tc>
        <w:tc>
          <w:tcPr>
            <w:tcW w:w="750" w:type="pct"/>
          </w:tcPr>
          <w:p w14:paraId="5889F33C" w14:textId="77777777" w:rsidR="00AE2CD1" w:rsidRPr="00DF0C3D" w:rsidRDefault="00AE2CD1" w:rsidP="00FF47D9">
            <w:pPr>
              <w:jc w:val="center"/>
            </w:pPr>
            <w:r w:rsidRPr="00DF0C3D">
              <w:t>0.9%</w:t>
            </w:r>
          </w:p>
        </w:tc>
        <w:tc>
          <w:tcPr>
            <w:tcW w:w="750" w:type="pct"/>
          </w:tcPr>
          <w:p w14:paraId="3F4516EB" w14:textId="77777777" w:rsidR="00AE2CD1" w:rsidRPr="00DF0C3D" w:rsidRDefault="00AE2CD1" w:rsidP="00FF47D9">
            <w:pPr>
              <w:jc w:val="center"/>
            </w:pPr>
            <w:r w:rsidRPr="00DF0C3D">
              <w:t>1.7%</w:t>
            </w:r>
          </w:p>
        </w:tc>
        <w:tc>
          <w:tcPr>
            <w:tcW w:w="750" w:type="pct"/>
          </w:tcPr>
          <w:p w14:paraId="588D1235" w14:textId="77777777" w:rsidR="00AE2CD1" w:rsidRPr="00DF0C3D" w:rsidRDefault="00AE2CD1" w:rsidP="00FF47D9">
            <w:pPr>
              <w:jc w:val="center"/>
            </w:pPr>
            <w:r w:rsidRPr="00DF0C3D">
              <w:t>2.5%</w:t>
            </w:r>
          </w:p>
        </w:tc>
      </w:tr>
      <w:tr w:rsidR="00AE2CD1" w:rsidRPr="00DF0C3D" w14:paraId="20A71BC3"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231AE7E7" w14:textId="77777777" w:rsidR="00AE2CD1" w:rsidRPr="00DF0C3D" w:rsidRDefault="00AE2CD1" w:rsidP="00FF47D9">
            <w:r w:rsidRPr="00DF0C3D">
              <w:t>Overheads</w:t>
            </w:r>
          </w:p>
        </w:tc>
        <w:tc>
          <w:tcPr>
            <w:tcW w:w="750" w:type="pct"/>
          </w:tcPr>
          <w:p w14:paraId="5A3F3FC4" w14:textId="77777777" w:rsidR="00AE2CD1" w:rsidRPr="00DF0C3D" w:rsidRDefault="00AE2CD1" w:rsidP="00FF47D9">
            <w:pPr>
              <w:jc w:val="center"/>
            </w:pPr>
          </w:p>
        </w:tc>
        <w:tc>
          <w:tcPr>
            <w:tcW w:w="750" w:type="pct"/>
          </w:tcPr>
          <w:p w14:paraId="477E1A8B" w14:textId="77777777" w:rsidR="00AE2CD1" w:rsidRPr="00DF0C3D" w:rsidRDefault="00AE2CD1" w:rsidP="00FF47D9">
            <w:pPr>
              <w:jc w:val="center"/>
            </w:pPr>
          </w:p>
        </w:tc>
        <w:tc>
          <w:tcPr>
            <w:tcW w:w="750" w:type="pct"/>
          </w:tcPr>
          <w:p w14:paraId="4BCD2641" w14:textId="77777777" w:rsidR="00AE2CD1" w:rsidRPr="00DF0C3D" w:rsidRDefault="00AE2CD1" w:rsidP="00FF47D9">
            <w:pPr>
              <w:jc w:val="center"/>
            </w:pPr>
          </w:p>
        </w:tc>
        <w:tc>
          <w:tcPr>
            <w:tcW w:w="750" w:type="pct"/>
          </w:tcPr>
          <w:p w14:paraId="18416AB3" w14:textId="77777777" w:rsidR="00AE2CD1" w:rsidRPr="00DF0C3D" w:rsidRDefault="00AE2CD1" w:rsidP="00FF47D9">
            <w:pPr>
              <w:jc w:val="center"/>
            </w:pPr>
          </w:p>
        </w:tc>
      </w:tr>
      <w:tr w:rsidR="00AE2CD1" w:rsidRPr="00DF0C3D" w14:paraId="59E5948A" w14:textId="77777777" w:rsidTr="00FF47D9">
        <w:tc>
          <w:tcPr>
            <w:tcW w:w="2000" w:type="pct"/>
          </w:tcPr>
          <w:p w14:paraId="45E0CD4C" w14:textId="77777777" w:rsidR="00AE2CD1" w:rsidRPr="00DF0C3D" w:rsidRDefault="00AE2CD1" w:rsidP="00FF47D9">
            <w:pPr>
              <w:ind w:left="313"/>
            </w:pPr>
            <w:r w:rsidRPr="00DF0C3D">
              <w:t>All providers</w:t>
            </w:r>
          </w:p>
        </w:tc>
        <w:tc>
          <w:tcPr>
            <w:tcW w:w="750" w:type="pct"/>
          </w:tcPr>
          <w:p w14:paraId="5C30C50F" w14:textId="77777777" w:rsidR="00AE2CD1" w:rsidRPr="00DF0C3D" w:rsidRDefault="00AE2CD1" w:rsidP="00FF47D9">
            <w:pPr>
              <w:jc w:val="center"/>
            </w:pPr>
            <w:r w:rsidRPr="00DF0C3D">
              <w:t>44.2%</w:t>
            </w:r>
          </w:p>
        </w:tc>
        <w:tc>
          <w:tcPr>
            <w:tcW w:w="750" w:type="pct"/>
          </w:tcPr>
          <w:p w14:paraId="5604B23B" w14:textId="77777777" w:rsidR="00AE2CD1" w:rsidRPr="00DF0C3D" w:rsidRDefault="00AE2CD1" w:rsidP="00FF47D9">
            <w:pPr>
              <w:jc w:val="center"/>
            </w:pPr>
            <w:r w:rsidRPr="00DF0C3D">
              <w:t>21.8%</w:t>
            </w:r>
          </w:p>
        </w:tc>
        <w:tc>
          <w:tcPr>
            <w:tcW w:w="750" w:type="pct"/>
          </w:tcPr>
          <w:p w14:paraId="0D365CD9" w14:textId="77777777" w:rsidR="00AE2CD1" w:rsidRPr="00DF0C3D" w:rsidRDefault="00AE2CD1" w:rsidP="00FF47D9">
            <w:pPr>
              <w:jc w:val="center"/>
            </w:pPr>
            <w:r w:rsidRPr="00DF0C3D">
              <w:t>35.9%</w:t>
            </w:r>
          </w:p>
        </w:tc>
        <w:tc>
          <w:tcPr>
            <w:tcW w:w="750" w:type="pct"/>
          </w:tcPr>
          <w:p w14:paraId="7994BB62" w14:textId="77777777" w:rsidR="00AE2CD1" w:rsidRPr="00DF0C3D" w:rsidRDefault="00AE2CD1" w:rsidP="00FF47D9">
            <w:pPr>
              <w:jc w:val="center"/>
            </w:pPr>
            <w:r w:rsidRPr="00DF0C3D">
              <w:t>56.3%</w:t>
            </w:r>
          </w:p>
        </w:tc>
      </w:tr>
      <w:tr w:rsidR="00AE2CD1" w:rsidRPr="00DF0C3D" w14:paraId="4E4504E8"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57804860" w14:textId="77777777" w:rsidR="00AE2CD1" w:rsidRPr="00DF0C3D" w:rsidRDefault="00AE2CD1" w:rsidP="00FF47D9">
            <w:pPr>
              <w:ind w:left="313"/>
            </w:pPr>
            <w:r w:rsidRPr="00DF0C3D">
              <w:t>Group support providers</w:t>
            </w:r>
          </w:p>
        </w:tc>
        <w:tc>
          <w:tcPr>
            <w:tcW w:w="750" w:type="pct"/>
          </w:tcPr>
          <w:p w14:paraId="6F656755" w14:textId="77777777" w:rsidR="00AE2CD1" w:rsidRPr="00DF0C3D" w:rsidRDefault="00AE2CD1" w:rsidP="00FF47D9">
            <w:pPr>
              <w:jc w:val="center"/>
            </w:pPr>
            <w:r w:rsidRPr="00DF0C3D">
              <w:t>45.2%</w:t>
            </w:r>
          </w:p>
        </w:tc>
        <w:tc>
          <w:tcPr>
            <w:tcW w:w="750" w:type="pct"/>
          </w:tcPr>
          <w:p w14:paraId="203A2DA1" w14:textId="77777777" w:rsidR="00AE2CD1" w:rsidRPr="00DF0C3D" w:rsidRDefault="00AE2CD1" w:rsidP="00FF47D9">
            <w:pPr>
              <w:jc w:val="center"/>
            </w:pPr>
            <w:r w:rsidRPr="00DF0C3D">
              <w:t>18.0%</w:t>
            </w:r>
          </w:p>
        </w:tc>
        <w:tc>
          <w:tcPr>
            <w:tcW w:w="750" w:type="pct"/>
          </w:tcPr>
          <w:p w14:paraId="72F535CE" w14:textId="77777777" w:rsidR="00AE2CD1" w:rsidRPr="00DF0C3D" w:rsidRDefault="00AE2CD1" w:rsidP="00FF47D9">
            <w:pPr>
              <w:jc w:val="center"/>
            </w:pPr>
            <w:r w:rsidRPr="00DF0C3D">
              <w:t>39.9%</w:t>
            </w:r>
          </w:p>
        </w:tc>
        <w:tc>
          <w:tcPr>
            <w:tcW w:w="750" w:type="pct"/>
          </w:tcPr>
          <w:p w14:paraId="441E0224" w14:textId="77777777" w:rsidR="00AE2CD1" w:rsidRPr="00DF0C3D" w:rsidRDefault="00AE2CD1" w:rsidP="00FF47D9">
            <w:pPr>
              <w:jc w:val="center"/>
            </w:pPr>
            <w:r w:rsidRPr="00DF0C3D">
              <w:t>60.7%</w:t>
            </w:r>
          </w:p>
        </w:tc>
      </w:tr>
      <w:tr w:rsidR="00AE2CD1" w:rsidRPr="00DF0C3D" w14:paraId="5DE03FC7" w14:textId="77777777" w:rsidTr="00FF47D9">
        <w:tc>
          <w:tcPr>
            <w:tcW w:w="2000" w:type="pct"/>
          </w:tcPr>
          <w:p w14:paraId="48DA0C5A" w14:textId="77777777" w:rsidR="00AE2CD1" w:rsidRPr="00DF0C3D" w:rsidRDefault="00AE2CD1" w:rsidP="00FF47D9">
            <w:r w:rsidRPr="00DF0C3D">
              <w:t>EBIDTA as a share of total revenue</w:t>
            </w:r>
          </w:p>
        </w:tc>
        <w:tc>
          <w:tcPr>
            <w:tcW w:w="750" w:type="pct"/>
          </w:tcPr>
          <w:p w14:paraId="7018AAE4" w14:textId="77777777" w:rsidR="00AE2CD1" w:rsidRPr="00DF0C3D" w:rsidRDefault="00AE2CD1" w:rsidP="00FF47D9">
            <w:pPr>
              <w:jc w:val="center"/>
            </w:pPr>
          </w:p>
        </w:tc>
        <w:tc>
          <w:tcPr>
            <w:tcW w:w="750" w:type="pct"/>
          </w:tcPr>
          <w:p w14:paraId="7D60D0A1" w14:textId="77777777" w:rsidR="00AE2CD1" w:rsidRPr="00DF0C3D" w:rsidRDefault="00AE2CD1" w:rsidP="00FF47D9">
            <w:pPr>
              <w:jc w:val="center"/>
            </w:pPr>
          </w:p>
        </w:tc>
        <w:tc>
          <w:tcPr>
            <w:tcW w:w="750" w:type="pct"/>
          </w:tcPr>
          <w:p w14:paraId="0630AE99" w14:textId="77777777" w:rsidR="00AE2CD1" w:rsidRPr="00DF0C3D" w:rsidRDefault="00AE2CD1" w:rsidP="00FF47D9">
            <w:pPr>
              <w:jc w:val="center"/>
            </w:pPr>
          </w:p>
        </w:tc>
        <w:tc>
          <w:tcPr>
            <w:tcW w:w="750" w:type="pct"/>
          </w:tcPr>
          <w:p w14:paraId="14A6CBAC" w14:textId="77777777" w:rsidR="00AE2CD1" w:rsidRPr="00DF0C3D" w:rsidRDefault="00AE2CD1" w:rsidP="00FF47D9">
            <w:pPr>
              <w:jc w:val="center"/>
            </w:pPr>
          </w:p>
        </w:tc>
      </w:tr>
      <w:tr w:rsidR="00AE2CD1" w:rsidRPr="00DF0C3D" w14:paraId="65348611" w14:textId="77777777" w:rsidTr="00FF47D9">
        <w:trPr>
          <w:cnfStyle w:val="000000100000" w:firstRow="0" w:lastRow="0" w:firstColumn="0" w:lastColumn="0" w:oddVBand="0" w:evenVBand="0" w:oddHBand="1" w:evenHBand="0" w:firstRowFirstColumn="0" w:firstRowLastColumn="0" w:lastRowFirstColumn="0" w:lastRowLastColumn="0"/>
        </w:trPr>
        <w:tc>
          <w:tcPr>
            <w:tcW w:w="2000" w:type="pct"/>
          </w:tcPr>
          <w:p w14:paraId="7EFB9B44" w14:textId="77777777" w:rsidR="00AE2CD1" w:rsidRPr="00DF0C3D" w:rsidRDefault="00AE2CD1" w:rsidP="00FF47D9">
            <w:pPr>
              <w:ind w:left="313"/>
            </w:pPr>
            <w:r w:rsidRPr="00DF0C3D">
              <w:t>All providers</w:t>
            </w:r>
          </w:p>
        </w:tc>
        <w:tc>
          <w:tcPr>
            <w:tcW w:w="750" w:type="pct"/>
          </w:tcPr>
          <w:p w14:paraId="15808813" w14:textId="77777777" w:rsidR="00AE2CD1" w:rsidRPr="00DF0C3D" w:rsidRDefault="00AE2CD1" w:rsidP="00FF47D9">
            <w:pPr>
              <w:jc w:val="center"/>
            </w:pPr>
            <w:r w:rsidRPr="00DF0C3D">
              <w:t>13.3%</w:t>
            </w:r>
          </w:p>
        </w:tc>
        <w:tc>
          <w:tcPr>
            <w:tcW w:w="750" w:type="pct"/>
          </w:tcPr>
          <w:p w14:paraId="7EF10ADA" w14:textId="77777777" w:rsidR="00AE2CD1" w:rsidRPr="00DF0C3D" w:rsidRDefault="00AE2CD1" w:rsidP="00FF47D9">
            <w:pPr>
              <w:jc w:val="center"/>
            </w:pPr>
            <w:r w:rsidRPr="00DF0C3D">
              <w:t>21.4%</w:t>
            </w:r>
          </w:p>
        </w:tc>
        <w:tc>
          <w:tcPr>
            <w:tcW w:w="750" w:type="pct"/>
          </w:tcPr>
          <w:p w14:paraId="003A581E" w14:textId="77777777" w:rsidR="00AE2CD1" w:rsidRPr="00DF0C3D" w:rsidRDefault="00AE2CD1" w:rsidP="00FF47D9">
            <w:pPr>
              <w:jc w:val="center"/>
            </w:pPr>
            <w:r w:rsidRPr="00DF0C3D">
              <w:t>10.9%</w:t>
            </w:r>
          </w:p>
        </w:tc>
        <w:tc>
          <w:tcPr>
            <w:tcW w:w="750" w:type="pct"/>
          </w:tcPr>
          <w:p w14:paraId="59532162" w14:textId="77777777" w:rsidR="00AE2CD1" w:rsidRPr="00DF0C3D" w:rsidRDefault="00AE2CD1" w:rsidP="00FF47D9">
            <w:pPr>
              <w:jc w:val="center"/>
            </w:pPr>
            <w:r w:rsidRPr="00DF0C3D">
              <w:t>3.9%</w:t>
            </w:r>
          </w:p>
        </w:tc>
      </w:tr>
      <w:tr w:rsidR="00AE2CD1" w:rsidRPr="00DF0C3D" w14:paraId="7375D06F" w14:textId="77777777" w:rsidTr="00FF47D9">
        <w:tc>
          <w:tcPr>
            <w:tcW w:w="2000" w:type="pct"/>
          </w:tcPr>
          <w:p w14:paraId="2B081DC2" w14:textId="77777777" w:rsidR="00AE2CD1" w:rsidRPr="00DF0C3D" w:rsidRDefault="00AE2CD1" w:rsidP="00FF47D9">
            <w:pPr>
              <w:ind w:left="313"/>
            </w:pPr>
            <w:r w:rsidRPr="00DF0C3D">
              <w:t>Group support providers</w:t>
            </w:r>
          </w:p>
        </w:tc>
        <w:tc>
          <w:tcPr>
            <w:tcW w:w="750" w:type="pct"/>
          </w:tcPr>
          <w:p w14:paraId="716A5E4F" w14:textId="77777777" w:rsidR="00AE2CD1" w:rsidRPr="00DF0C3D" w:rsidRDefault="00AE2CD1" w:rsidP="00FF47D9">
            <w:pPr>
              <w:jc w:val="center"/>
            </w:pPr>
            <w:r w:rsidRPr="00DF0C3D">
              <w:t>9.3%</w:t>
            </w:r>
          </w:p>
        </w:tc>
        <w:tc>
          <w:tcPr>
            <w:tcW w:w="750" w:type="pct"/>
          </w:tcPr>
          <w:p w14:paraId="18B0FDCE" w14:textId="77777777" w:rsidR="00AE2CD1" w:rsidRPr="00DF0C3D" w:rsidRDefault="00AE2CD1" w:rsidP="00FF47D9">
            <w:pPr>
              <w:jc w:val="center"/>
            </w:pPr>
            <w:r w:rsidRPr="00DF0C3D">
              <w:t>16.8%</w:t>
            </w:r>
          </w:p>
        </w:tc>
        <w:tc>
          <w:tcPr>
            <w:tcW w:w="750" w:type="pct"/>
          </w:tcPr>
          <w:p w14:paraId="59057A1D" w14:textId="77777777" w:rsidR="00AE2CD1" w:rsidRPr="00DF0C3D" w:rsidRDefault="00AE2CD1" w:rsidP="00FF47D9">
            <w:pPr>
              <w:jc w:val="center"/>
            </w:pPr>
            <w:r w:rsidRPr="00DF0C3D">
              <w:t>9.5%</w:t>
            </w:r>
          </w:p>
        </w:tc>
        <w:tc>
          <w:tcPr>
            <w:tcW w:w="750" w:type="pct"/>
          </w:tcPr>
          <w:p w14:paraId="422A7FCE" w14:textId="77777777" w:rsidR="00AE2CD1" w:rsidRPr="00DF0C3D" w:rsidRDefault="00AE2CD1" w:rsidP="00FF47D9">
            <w:pPr>
              <w:jc w:val="center"/>
            </w:pPr>
            <w:r w:rsidRPr="00DF0C3D">
              <w:t>0.9%</w:t>
            </w:r>
          </w:p>
        </w:tc>
      </w:tr>
    </w:tbl>
    <w:p w14:paraId="09CA20EC" w14:textId="2D67FDFC" w:rsidR="00AE2CD1" w:rsidRPr="00DF0C3D" w:rsidRDefault="00AE2CD1" w:rsidP="00AE2CD1">
      <w:pPr>
        <w:pStyle w:val="Heading2"/>
        <w:ind w:left="576" w:hanging="576"/>
      </w:pPr>
      <w:bookmarkStart w:id="201" w:name="_Toc102744321"/>
      <w:bookmarkStart w:id="202" w:name="_Toc106272586"/>
      <w:r w:rsidRPr="00DF0C3D">
        <w:t>Discussion</w:t>
      </w:r>
      <w:bookmarkEnd w:id="201"/>
      <w:bookmarkEnd w:id="202"/>
    </w:p>
    <w:p w14:paraId="2A5DB51C" w14:textId="77777777" w:rsidR="00AE2CD1" w:rsidRPr="00DF0C3D" w:rsidRDefault="00AE2CD1" w:rsidP="00AE2CD1">
      <w:pPr>
        <w:pStyle w:val="Heading3"/>
      </w:pPr>
      <w:r w:rsidRPr="00DF0C3D">
        <w:t>Transitional Arrangements</w:t>
      </w:r>
    </w:p>
    <w:p w14:paraId="67F9AF90" w14:textId="77777777" w:rsidR="00AE2CD1" w:rsidRPr="00DF0C3D" w:rsidRDefault="00AE2CD1" w:rsidP="00AE2CD1">
      <w:r w:rsidRPr="00DF0C3D">
        <w:t>The new pricing arrangements for group-based core supports (introduced on 1 July 2020) provide participants with a more accurate link between costs and individual participants than the previous arrangements. Programs of support will also drive better outcomes for people and improve the quality of the support delivered, including through the inclusion of goal reporting as part of a program of support.</w:t>
      </w:r>
    </w:p>
    <w:p w14:paraId="70D11096" w14:textId="23CE1554" w:rsidR="00AE2CD1" w:rsidRPr="00DF0C3D" w:rsidRDefault="00AE2CD1" w:rsidP="00AE2CD1">
      <w:r w:rsidRPr="00DF0C3D">
        <w:t>However, since the current pricing arrangements for group-based core supports were introduced on 1 July 2020 some providers have raised concerns that the new arrangements have increased their overhead costs and administrative complexity for providers and participants. As noted above, these concerns are not reflected in the results of the financial benchmarking survey, which confirm that efficient providers of group</w:t>
      </w:r>
      <w:r w:rsidR="002D33AA">
        <w:t>-</w:t>
      </w:r>
      <w:r w:rsidRPr="00DF0C3D">
        <w:t xml:space="preserve">based core supports have, if anything, lower overheads costs than efficient providers of other supports. Moreover, a significant number of others have successfully moved to the new arrangements. As noted above, of the 7,206 registered and unregistered providers who delivered group-based core supports to agency-managed and plan-managed participants in 2020-21, more than half </w:t>
      </w:r>
      <w:r w:rsidRPr="00DF0C3D">
        <w:lastRenderedPageBreak/>
        <w:t>(64.8%) are using the new arrangements – this includes 24.8% of providers who claimed under both arrangements. That is, almost two thirds of all providers of group</w:t>
      </w:r>
      <w:r w:rsidR="002D33AA">
        <w:t>-</w:t>
      </w:r>
      <w:r w:rsidRPr="00DF0C3D">
        <w:t>based core supports have either commenced or finished the transition.</w:t>
      </w:r>
    </w:p>
    <w:p w14:paraId="1F762C33" w14:textId="083A7772" w:rsidR="00AE2CD1" w:rsidRPr="00DF0C3D" w:rsidRDefault="00AE2CD1" w:rsidP="00AE2CD1">
      <w:r w:rsidRPr="00DF0C3D">
        <w:t>However</w:t>
      </w:r>
      <w:r w:rsidR="002D33AA">
        <w:t>,</w:t>
      </w:r>
      <w:r w:rsidRPr="00DF0C3D">
        <w:t xml:space="preserve"> providers of group</w:t>
      </w:r>
      <w:r w:rsidR="002D33AA">
        <w:t>-</w:t>
      </w:r>
      <w:r w:rsidRPr="00DF0C3D">
        <w:t>based core supports have had to deal with a number of external exigencies in the last two years because of the pandemic. This may have delayed their ability of some providers to move to the new arrangements as they dealt with these issues. It is therefore recommended that the transitional pricing arrangements for group</w:t>
      </w:r>
      <w:r w:rsidR="002D33AA">
        <w:t>-</w:t>
      </w:r>
      <w:r w:rsidRPr="00DF0C3D">
        <w:t xml:space="preserve">based core supports be extended until 30 June 2023 to allow providers more time to adjust to the new pricing arrangements. </w:t>
      </w:r>
    </w:p>
    <w:p w14:paraId="138A74F9" w14:textId="6A4499D4" w:rsidR="00AE2CD1" w:rsidRPr="00DF0C3D" w:rsidRDefault="00AE2CD1" w:rsidP="00AE2CD1">
      <w:r w:rsidRPr="00DF0C3D">
        <w:t xml:space="preserve">It is also recommended that </w:t>
      </w:r>
      <w:r w:rsidR="00133BF2">
        <w:t>the NDIA</w:t>
      </w:r>
      <w:r w:rsidRPr="00DF0C3D">
        <w:t xml:space="preserve"> work closely with those providers who have not yet transitioned to the new arrangements to assist them to make the transition. </w:t>
      </w:r>
      <w:r w:rsidR="00133BF2">
        <w:t>The NDIA</w:t>
      </w:r>
      <w:r w:rsidRPr="00DF0C3D">
        <w:t xml:space="preserve"> should also develop better guidance material for participants, providers, </w:t>
      </w:r>
      <w:r w:rsidR="00CF490E">
        <w:t>P</w:t>
      </w:r>
      <w:r w:rsidRPr="00DF0C3D">
        <w:t xml:space="preserve">lan </w:t>
      </w:r>
      <w:r w:rsidR="00CF490E">
        <w:t>M</w:t>
      </w:r>
      <w:r w:rsidRPr="00DF0C3D">
        <w:t xml:space="preserve">anagers and </w:t>
      </w:r>
      <w:r w:rsidR="00CF490E">
        <w:t>S</w:t>
      </w:r>
      <w:r w:rsidRPr="00DF0C3D">
        <w:t xml:space="preserve">upport </w:t>
      </w:r>
      <w:r w:rsidR="00CF490E">
        <w:t>C</w:t>
      </w:r>
      <w:r w:rsidRPr="00DF0C3D">
        <w:t>oordinators on the new (post 2020) pricing arrangements including better guidance on the billing for non-face-to-face supports.</w:t>
      </w:r>
    </w:p>
    <w:p w14:paraId="41B64322" w14:textId="77777777" w:rsidR="00AE2CD1" w:rsidRPr="00DF0C3D" w:rsidRDefault="00AE2CD1" w:rsidP="00AE2CD1">
      <w:pPr>
        <w:pStyle w:val="Heading3"/>
      </w:pPr>
      <w:r w:rsidRPr="00DF0C3D">
        <w:t>Price limits</w:t>
      </w:r>
    </w:p>
    <w:p w14:paraId="083A3E8E" w14:textId="1442D992" w:rsidR="00AE2CD1" w:rsidRPr="00DF0C3D" w:rsidRDefault="00AE2CD1" w:rsidP="00AE2CD1">
      <w:r w:rsidRPr="00DF0C3D">
        <w:t xml:space="preserve">The benchmarking survey results (see </w:t>
      </w:r>
      <w:r w:rsidRPr="00DF0C3D">
        <w:fldChar w:fldCharType="begin"/>
      </w:r>
      <w:r w:rsidRPr="00DF0C3D">
        <w:instrText xml:space="preserve"> REF _Ref98258958 \h  \* MERGEFORMAT </w:instrText>
      </w:r>
      <w:r w:rsidRPr="00DF0C3D">
        <w:fldChar w:fldCharType="separate"/>
      </w:r>
      <w:r w:rsidR="0015299C" w:rsidRPr="00DF0C3D">
        <w:t xml:space="preserve">Exhibit </w:t>
      </w:r>
      <w:r w:rsidR="0015299C">
        <w:rPr>
          <w:noProof/>
        </w:rPr>
        <w:t>23</w:t>
      </w:r>
      <w:r w:rsidRPr="00DF0C3D">
        <w:fldChar w:fldCharType="end"/>
      </w:r>
      <w:r w:rsidRPr="00DF0C3D">
        <w:t>) do not support the claims made by some providers in their submissions that the costs of delivering group</w:t>
      </w:r>
      <w:r w:rsidR="00156D2D">
        <w:t>-</w:t>
      </w:r>
      <w:r w:rsidRPr="00DF0C3D">
        <w:t>based core supports are higher than the costs of delivering other core supports. Indeed, efficient providers of group</w:t>
      </w:r>
      <w:r w:rsidR="00156D2D">
        <w:t>-</w:t>
      </w:r>
      <w:r w:rsidRPr="00DF0C3D">
        <w:t>based core supports have a significantly lower overheads ratio (18.0%) than efficient providers of other core supports (21.8%). While wages appear to be slightly higher for workers delivering group</w:t>
      </w:r>
      <w:r w:rsidR="00156D2D">
        <w:t>-</w:t>
      </w:r>
      <w:r w:rsidRPr="00DF0C3D">
        <w:t>based core supports (increasing provider costs), supervision ratios are also higher (decreasing costs) and workers compensation premiums are lower (decreasing costs).</w:t>
      </w:r>
    </w:p>
    <w:p w14:paraId="3D7E80D6" w14:textId="77777777" w:rsidR="00AE2CD1" w:rsidRPr="00DF0C3D" w:rsidRDefault="00AE2CD1" w:rsidP="00AE2CD1">
      <w:pPr>
        <w:pStyle w:val="Heading3"/>
      </w:pPr>
      <w:r w:rsidRPr="00DF0C3D">
        <w:t>Programs of Support</w:t>
      </w:r>
    </w:p>
    <w:p w14:paraId="392174E0" w14:textId="0CCC0751" w:rsidR="00AE2CD1" w:rsidRPr="00DF0C3D" w:rsidRDefault="00AE2CD1" w:rsidP="00AE2CD1">
      <w:r w:rsidRPr="00DF0C3D">
        <w:t>The suggestion made by some providers that the 12</w:t>
      </w:r>
      <w:r w:rsidR="00EB4799">
        <w:t>-</w:t>
      </w:r>
      <w:r w:rsidRPr="00DF0C3D">
        <w:t xml:space="preserve">week timespan for programs of support is restrictive and causes administrative burden is not accepted. Choice and control by participants is fundamental to the design of the NDIS. It is therefore very reasonable to expect that a provider will regularly discuss with a participant the extent to which a program of support continues to be appropriate for the participant. The current 12-week limit on the duration of program of support is considered to strike the right balance between reducing administrative complexity for providers and ensuring choice and control for participants. </w:t>
      </w:r>
    </w:p>
    <w:p w14:paraId="538D74C3" w14:textId="1C3EEA03" w:rsidR="00AE2CD1" w:rsidRPr="00DF0C3D" w:rsidRDefault="00AE2CD1" w:rsidP="00AE2CD1">
      <w:r w:rsidRPr="00DF0C3D">
        <w:t xml:space="preserve">However, it is clear from the submissions received in response to the Consultation Paper that some participants and providers require more guidance on the appropriate arrangements for the delivery and billing of programs of support. It is therefore recommended that </w:t>
      </w:r>
      <w:r w:rsidR="00133BF2">
        <w:t>the NDIA</w:t>
      </w:r>
      <w:r w:rsidRPr="00DF0C3D">
        <w:t xml:space="preserve"> should develop better guidance material for participants, providers, </w:t>
      </w:r>
      <w:r w:rsidR="00CF490E">
        <w:t>P</w:t>
      </w:r>
      <w:r w:rsidRPr="00DF0C3D">
        <w:t xml:space="preserve">lan </w:t>
      </w:r>
      <w:r w:rsidR="00CF490E">
        <w:t>M</w:t>
      </w:r>
      <w:r w:rsidRPr="00DF0C3D">
        <w:t xml:space="preserve">anagers and </w:t>
      </w:r>
      <w:r w:rsidR="00CF490E">
        <w:t>S</w:t>
      </w:r>
      <w:r w:rsidRPr="00DF0C3D">
        <w:t xml:space="preserve">upport </w:t>
      </w:r>
      <w:r w:rsidR="00CF490E">
        <w:t>C</w:t>
      </w:r>
      <w:r w:rsidRPr="00DF0C3D">
        <w:t>oordinators on the on the appropriate arrangements for the delivery and billing of programs of support.</w:t>
      </w:r>
    </w:p>
    <w:p w14:paraId="74C5504D" w14:textId="10FEB4F0" w:rsidR="00AE2CD1" w:rsidRPr="00DF0C3D" w:rsidRDefault="00AE2CD1" w:rsidP="00AE2CD1">
      <w:pPr>
        <w:pStyle w:val="Heading2"/>
        <w:ind w:left="576" w:hanging="576"/>
      </w:pPr>
      <w:bookmarkStart w:id="203" w:name="_Toc102744322"/>
      <w:bookmarkStart w:id="204" w:name="_Toc106272587"/>
      <w:r w:rsidRPr="00DF0C3D">
        <w:lastRenderedPageBreak/>
        <w:t>Recommendations</w:t>
      </w:r>
      <w:bookmarkEnd w:id="203"/>
      <w:bookmarkEnd w:id="204"/>
      <w:r w:rsidR="00782620" w:rsidRPr="00DF0C3D">
        <w:t xml:space="preserve"> </w:t>
      </w:r>
    </w:p>
    <w:p w14:paraId="50A696A7" w14:textId="327B8ECB" w:rsidR="00AE2CD1" w:rsidRPr="00DF0C3D" w:rsidRDefault="00AC4DCB" w:rsidP="0016491E">
      <w:pPr>
        <w:pStyle w:val="RecHeading"/>
      </w:pPr>
      <w:r>
        <w:t>Recommendation 18</w:t>
      </w:r>
    </w:p>
    <w:p w14:paraId="21EE681A" w14:textId="2F53D163" w:rsidR="00AE2CD1" w:rsidRPr="00DF0C3D" w:rsidRDefault="00AE2CD1" w:rsidP="0016491E">
      <w:pPr>
        <w:pStyle w:val="RecText"/>
      </w:pPr>
      <w:r w:rsidRPr="00DF0C3D">
        <w:t>The transitional pricing arrangements for group</w:t>
      </w:r>
      <w:r w:rsidR="00077756">
        <w:t>-</w:t>
      </w:r>
      <w:r w:rsidRPr="00DF0C3D">
        <w:t>based core supports should be extended until 30 June 2023 to allow providers more time to adjust to the new pricing arrangements.</w:t>
      </w:r>
    </w:p>
    <w:p w14:paraId="521C6258" w14:textId="5D3CD43F" w:rsidR="00AE2CD1" w:rsidRPr="00DF0C3D" w:rsidRDefault="00AE2CD1" w:rsidP="0016491E">
      <w:pPr>
        <w:pStyle w:val="RecHeading"/>
      </w:pPr>
      <w:r w:rsidRPr="00DF0C3D">
        <w:t xml:space="preserve">Recommendation </w:t>
      </w:r>
      <w:r w:rsidR="00AC4DCB">
        <w:t>19</w:t>
      </w:r>
      <w:r w:rsidRPr="00DF0C3D">
        <w:t xml:space="preserve"> </w:t>
      </w:r>
    </w:p>
    <w:p w14:paraId="25F5ACF3" w14:textId="4F59203A" w:rsidR="00AE2CD1" w:rsidRPr="00DF0C3D" w:rsidRDefault="00133BF2" w:rsidP="0016491E">
      <w:pPr>
        <w:pStyle w:val="RecText"/>
      </w:pPr>
      <w:r>
        <w:t>The NDIA</w:t>
      </w:r>
      <w:r w:rsidR="00AE2CD1" w:rsidRPr="00DF0C3D">
        <w:t xml:space="preserve"> should work closely with those providers who have not yet transitioned to the new arrangements to assist them to make the transition. </w:t>
      </w:r>
    </w:p>
    <w:p w14:paraId="5CF8BE18" w14:textId="2CD2DB18" w:rsidR="00AE2CD1" w:rsidRPr="00DF0C3D" w:rsidRDefault="00AE2CD1" w:rsidP="0016491E">
      <w:pPr>
        <w:pStyle w:val="RecHeading"/>
      </w:pPr>
      <w:r w:rsidRPr="00DF0C3D">
        <w:t xml:space="preserve">Recommendation </w:t>
      </w:r>
      <w:r w:rsidR="00AC4DCB">
        <w:t>20</w:t>
      </w:r>
    </w:p>
    <w:p w14:paraId="4DA17410" w14:textId="392F9720" w:rsidR="00AE2CD1" w:rsidRPr="00DF0C3D" w:rsidRDefault="00133BF2" w:rsidP="0016491E">
      <w:pPr>
        <w:pStyle w:val="RecText"/>
      </w:pPr>
      <w:r>
        <w:t>The NDIA</w:t>
      </w:r>
      <w:r w:rsidR="00AE2CD1" w:rsidRPr="00DF0C3D">
        <w:t xml:space="preserve"> should develop better guidance material for participants, providers, </w:t>
      </w:r>
      <w:r w:rsidR="00CF490E">
        <w:t>P</w:t>
      </w:r>
      <w:r w:rsidR="00AE2CD1" w:rsidRPr="00DF0C3D">
        <w:t xml:space="preserve">lan </w:t>
      </w:r>
      <w:r w:rsidR="00CF490E">
        <w:t>M</w:t>
      </w:r>
      <w:r w:rsidR="00AE2CD1" w:rsidRPr="00DF0C3D">
        <w:t xml:space="preserve">anagers and </w:t>
      </w:r>
      <w:r w:rsidR="00CF490E">
        <w:t>S</w:t>
      </w:r>
      <w:r w:rsidR="00AE2CD1" w:rsidRPr="00DF0C3D">
        <w:t xml:space="preserve">upport </w:t>
      </w:r>
      <w:r w:rsidR="00CF490E">
        <w:t>C</w:t>
      </w:r>
      <w:r w:rsidR="00AE2CD1" w:rsidRPr="00DF0C3D">
        <w:t>oordinators on the new (post 2020) pricing arrangements including better guidance on the billing for non-face-to-face supports and on the appropriate arrangements for the delivery and billing of programs of support.</w:t>
      </w:r>
    </w:p>
    <w:p w14:paraId="0F076E35" w14:textId="77777777" w:rsidR="009F132C" w:rsidRPr="00DF0C3D" w:rsidRDefault="009F132C" w:rsidP="009F132C">
      <w:pPr>
        <w:pStyle w:val="Heading5"/>
      </w:pPr>
      <w:r w:rsidRPr="00DF0C3D">
        <w:t>Endnotes</w:t>
      </w:r>
    </w:p>
    <w:p w14:paraId="197EB2DF" w14:textId="77777777" w:rsidR="009F132C" w:rsidRPr="00DF0C3D" w:rsidRDefault="009F132C" w:rsidP="009F132C">
      <w:pPr>
        <w:sectPr w:rsidR="009F132C"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6BAD6251" w14:textId="77777777" w:rsidR="00B321E1" w:rsidRPr="00DF0C3D" w:rsidRDefault="00B321E1" w:rsidP="00657BD3">
      <w:pPr>
        <w:pStyle w:val="Heading1"/>
      </w:pPr>
      <w:bookmarkStart w:id="205" w:name="_Toc106272588"/>
      <w:r w:rsidRPr="00DF0C3D">
        <w:lastRenderedPageBreak/>
        <w:t>Therapy Supports</w:t>
      </w:r>
      <w:bookmarkEnd w:id="205"/>
    </w:p>
    <w:p w14:paraId="065273D7" w14:textId="5B55FFA3" w:rsidR="009F132C" w:rsidRPr="00DF0C3D" w:rsidRDefault="00B321E1" w:rsidP="009F132C">
      <w:r w:rsidRPr="00DF0C3D">
        <w:t xml:space="preserve">This </w:t>
      </w:r>
      <w:r w:rsidR="00EF1354">
        <w:t>c</w:t>
      </w:r>
      <w:r w:rsidRPr="00DF0C3D">
        <w:t xml:space="preserve">hapter examines the pricing arrangements for </w:t>
      </w:r>
      <w:r w:rsidR="00084B61">
        <w:t>therapy</w:t>
      </w:r>
      <w:r w:rsidRPr="00DF0C3D">
        <w:t xml:space="preserve"> supports in the National Disability Insurance Scheme (NDIS), including the extent to which they are appropriately aligned with those in comparable schemes, and with the private market for </w:t>
      </w:r>
      <w:r w:rsidR="00084B61">
        <w:t>therapy</w:t>
      </w:r>
      <w:r w:rsidRPr="00DF0C3D">
        <w:t xml:space="preserve"> supports.</w:t>
      </w:r>
      <w:r w:rsidR="009F132C" w:rsidRPr="00DF0C3D">
        <w:t xml:space="preserve"> </w:t>
      </w:r>
    </w:p>
    <w:p w14:paraId="17419160" w14:textId="18B25875" w:rsidR="00766140" w:rsidRPr="00DF0C3D" w:rsidRDefault="004D622A" w:rsidP="00867C13">
      <w:pPr>
        <w:pStyle w:val="DotPoint"/>
        <w:numPr>
          <w:ilvl w:val="0"/>
          <w:numId w:val="1"/>
        </w:numPr>
      </w:pPr>
      <w:r w:rsidRPr="00DF0C3D">
        <w:t xml:space="preserve">Section 6.1 </w:t>
      </w:r>
      <w:r w:rsidR="00766140" w:rsidRPr="00DF0C3D">
        <w:t>provides an overview of the current and historical pricing arrangements for therapy supports in the NDIS, and participant and provider statistics on the use of therapy supports in the NDIS.</w:t>
      </w:r>
    </w:p>
    <w:p w14:paraId="4972C8D2" w14:textId="02D5E5DC" w:rsidR="00766140" w:rsidRPr="00DF0C3D" w:rsidRDefault="006B36DA" w:rsidP="00766140">
      <w:pPr>
        <w:pStyle w:val="DotPoint"/>
        <w:numPr>
          <w:ilvl w:val="0"/>
          <w:numId w:val="1"/>
        </w:numPr>
      </w:pPr>
      <w:r w:rsidRPr="00DF0C3D">
        <w:t>Section 6</w:t>
      </w:r>
      <w:r w:rsidR="00766140" w:rsidRPr="00DF0C3D">
        <w:t xml:space="preserve">.2 provides an outline of the issues that were raised about the pricing arrangements for </w:t>
      </w:r>
      <w:r w:rsidR="00084B61">
        <w:t>therapy supports</w:t>
      </w:r>
      <w:r w:rsidR="00766140" w:rsidRPr="00DF0C3D">
        <w:t xml:space="preserve"> in the consultations. </w:t>
      </w:r>
    </w:p>
    <w:p w14:paraId="2AC25DB6" w14:textId="2F8A7CE1" w:rsidR="006B36DA" w:rsidRPr="00DF0C3D" w:rsidRDefault="006B36DA" w:rsidP="00766140">
      <w:pPr>
        <w:pStyle w:val="DotPoint"/>
        <w:numPr>
          <w:ilvl w:val="0"/>
          <w:numId w:val="1"/>
        </w:numPr>
      </w:pPr>
      <w:r w:rsidRPr="00DF0C3D">
        <w:t>Section 6.3 examines the extent of the NDIS market for therapy supports</w:t>
      </w:r>
    </w:p>
    <w:p w14:paraId="6EE58213" w14:textId="310B8682" w:rsidR="006B36DA" w:rsidRPr="00DF0C3D" w:rsidRDefault="006B36DA" w:rsidP="00766140">
      <w:pPr>
        <w:pStyle w:val="DotPoint"/>
        <w:numPr>
          <w:ilvl w:val="0"/>
          <w:numId w:val="1"/>
        </w:numPr>
      </w:pPr>
      <w:r w:rsidRPr="00DF0C3D">
        <w:t>Section 6.4 examines the private market for therapy services.</w:t>
      </w:r>
    </w:p>
    <w:p w14:paraId="0C484225" w14:textId="2C4F1709" w:rsidR="004D622A" w:rsidRPr="00DF0C3D" w:rsidRDefault="004D622A" w:rsidP="004D622A">
      <w:pPr>
        <w:pStyle w:val="DotPoint"/>
        <w:numPr>
          <w:ilvl w:val="0"/>
          <w:numId w:val="1"/>
        </w:numPr>
      </w:pPr>
      <w:r w:rsidRPr="00DF0C3D">
        <w:t xml:space="preserve">Section </w:t>
      </w:r>
      <w:r w:rsidR="006B36DA" w:rsidRPr="00DF0C3D">
        <w:t>6.5</w:t>
      </w:r>
      <w:r w:rsidRPr="00DF0C3D">
        <w:t xml:space="preserve"> compares the current NDIS pricing arrangements with those that operate in other insurance schemes and funding programs.</w:t>
      </w:r>
    </w:p>
    <w:p w14:paraId="74AA171B" w14:textId="454A1C55" w:rsidR="00766140" w:rsidRPr="00DF0C3D" w:rsidRDefault="007A705B" w:rsidP="004D622A">
      <w:pPr>
        <w:pStyle w:val="DotPoint"/>
        <w:numPr>
          <w:ilvl w:val="0"/>
          <w:numId w:val="1"/>
        </w:numPr>
      </w:pPr>
      <w:r>
        <w:t>Section 6.6 provide</w:t>
      </w:r>
      <w:r w:rsidR="006B36DA" w:rsidRPr="00DF0C3D">
        <w:t xml:space="preserve">s relevant employment </w:t>
      </w:r>
      <w:r w:rsidR="00084B61">
        <w:t>stat</w:t>
      </w:r>
      <w:r w:rsidR="00EF1354">
        <w:t>i</w:t>
      </w:r>
      <w:r w:rsidR="00084B61">
        <w:t>stics.</w:t>
      </w:r>
      <w:r w:rsidR="006B36DA" w:rsidRPr="00DF0C3D">
        <w:t xml:space="preserve"> </w:t>
      </w:r>
    </w:p>
    <w:p w14:paraId="53A92F1F" w14:textId="6E194DD2" w:rsidR="004D622A" w:rsidRPr="00DF0C3D" w:rsidRDefault="00766140" w:rsidP="009F132C">
      <w:pPr>
        <w:pStyle w:val="DotPoint"/>
        <w:numPr>
          <w:ilvl w:val="0"/>
          <w:numId w:val="1"/>
        </w:numPr>
      </w:pPr>
      <w:r w:rsidRPr="00DF0C3D">
        <w:t>Section 6.7</w:t>
      </w:r>
      <w:r w:rsidR="004D622A" w:rsidRPr="00DF0C3D">
        <w:t xml:space="preserve"> draws conclusions from the available evidence and recommends some changes to the pricing arrangements for </w:t>
      </w:r>
      <w:r w:rsidR="006B36DA" w:rsidRPr="00DF0C3D">
        <w:t>therapy</w:t>
      </w:r>
      <w:r w:rsidR="004D622A" w:rsidRPr="00DF0C3D">
        <w:t xml:space="preserve"> supports</w:t>
      </w:r>
      <w:r w:rsidR="006B36DA" w:rsidRPr="00DF0C3D">
        <w:t xml:space="preserve"> in the NDIS</w:t>
      </w:r>
      <w:r w:rsidR="004D622A" w:rsidRPr="00DF0C3D">
        <w:t xml:space="preserve">. </w:t>
      </w:r>
    </w:p>
    <w:p w14:paraId="12D91D20" w14:textId="77777777" w:rsidR="004D622A" w:rsidRPr="00DF0C3D" w:rsidRDefault="004D622A" w:rsidP="004D622A">
      <w:pPr>
        <w:pStyle w:val="Heading2"/>
        <w:spacing w:before="200"/>
      </w:pPr>
      <w:bookmarkStart w:id="206" w:name="_Toc102744325"/>
      <w:bookmarkStart w:id="207" w:name="_Toc106272589"/>
      <w:r w:rsidRPr="00DF0C3D">
        <w:t>Background</w:t>
      </w:r>
      <w:bookmarkEnd w:id="206"/>
      <w:bookmarkEnd w:id="207"/>
    </w:p>
    <w:p w14:paraId="2E3F1F2E" w14:textId="77777777" w:rsidR="004D622A" w:rsidRPr="00DF0C3D" w:rsidRDefault="004D622A" w:rsidP="004D622A">
      <w:r w:rsidRPr="00DF0C3D">
        <w:rPr>
          <w:szCs w:val="22"/>
        </w:rPr>
        <w:t xml:space="preserve">Therapy services are among the crucial supports available to NDIS participants. These supports are delivered by </w:t>
      </w:r>
      <w:r w:rsidRPr="00DF0C3D">
        <w:t>Art Therapists, Audiologists, Counsellors, Developmental Educators, Dietitians, Exercise Physiologists, Music Therapists, Occupational Therapists, Orthoptists, Physiotherapists, Podiatrists, Psychologists, Rehabilitation Counsellors, Social Workers, and Speech Pathologists.</w:t>
      </w:r>
    </w:p>
    <w:p w14:paraId="469BF749" w14:textId="77777777" w:rsidR="004D622A" w:rsidRPr="00DF0C3D" w:rsidRDefault="004D622A" w:rsidP="004D622A">
      <w:pPr>
        <w:rPr>
          <w:szCs w:val="22"/>
        </w:rPr>
      </w:pPr>
      <w:r w:rsidRPr="00DF0C3D">
        <w:t>For Scheme purposes:</w:t>
      </w:r>
    </w:p>
    <w:p w14:paraId="686A819C" w14:textId="77777777" w:rsidR="004D622A" w:rsidRPr="00DF0C3D" w:rsidRDefault="004D622A" w:rsidP="004D622A">
      <w:pPr>
        <w:pStyle w:val="DotPoint"/>
        <w:numPr>
          <w:ilvl w:val="0"/>
          <w:numId w:val="1"/>
        </w:numPr>
      </w:pPr>
      <w:r w:rsidRPr="00DF0C3D">
        <w:t>An Art Therapist is defined to be a person who is a Professional Member with the Australian, New Zealand and Asian Creative Arts Therapy Association (ANZACATA).</w:t>
      </w:r>
    </w:p>
    <w:p w14:paraId="58FB328F" w14:textId="77777777" w:rsidR="004D622A" w:rsidRPr="00DF0C3D" w:rsidRDefault="004D622A" w:rsidP="004D622A">
      <w:pPr>
        <w:pStyle w:val="DotPoint"/>
        <w:numPr>
          <w:ilvl w:val="0"/>
          <w:numId w:val="1"/>
        </w:numPr>
      </w:pPr>
      <w:r w:rsidRPr="00DF0C3D">
        <w:t>An Audiologist is defined to be a person who is either currently certified as an Audiology Australia Accredited Audiologist by Audiology Australia or as a Full Member as an audiologist with the Australian College of Audiology.</w:t>
      </w:r>
    </w:p>
    <w:p w14:paraId="37CF7F93" w14:textId="77777777" w:rsidR="004D622A" w:rsidRPr="00DF0C3D" w:rsidRDefault="004D622A" w:rsidP="004D622A">
      <w:pPr>
        <w:pStyle w:val="DotPoint"/>
        <w:numPr>
          <w:ilvl w:val="0"/>
          <w:numId w:val="1"/>
        </w:numPr>
      </w:pPr>
      <w:r w:rsidRPr="00DF0C3D">
        <w:t>A Counsellor is defined to be a person who is either a member of the Australian Counselling Association or an accredited PACFA Registrant with the Psychotherapy and Counselling Federation of Australia.</w:t>
      </w:r>
    </w:p>
    <w:p w14:paraId="2E5E0C43" w14:textId="77777777" w:rsidR="004D622A" w:rsidRPr="00DF0C3D" w:rsidRDefault="004D622A" w:rsidP="004D622A">
      <w:pPr>
        <w:pStyle w:val="DotPoint"/>
        <w:numPr>
          <w:ilvl w:val="0"/>
          <w:numId w:val="1"/>
        </w:numPr>
      </w:pPr>
      <w:r w:rsidRPr="00DF0C3D">
        <w:t xml:space="preserve">A Developmental Educator is defined to be a person who is a Full Member of Developmental Educators Australia Inc. </w:t>
      </w:r>
    </w:p>
    <w:p w14:paraId="6909225B" w14:textId="77777777" w:rsidR="004D622A" w:rsidRPr="00DF0C3D" w:rsidRDefault="004D622A" w:rsidP="004D622A">
      <w:pPr>
        <w:pStyle w:val="DotPoint"/>
        <w:numPr>
          <w:ilvl w:val="0"/>
          <w:numId w:val="1"/>
        </w:numPr>
      </w:pPr>
      <w:r w:rsidRPr="00DF0C3D">
        <w:t>A Dietitian is defined to be a person who is an Accredited Practising Dietitian with the Dietitians Association of Australia.</w:t>
      </w:r>
    </w:p>
    <w:p w14:paraId="1E77E9DB" w14:textId="77777777" w:rsidR="004D622A" w:rsidRPr="00DF0C3D" w:rsidRDefault="004D622A" w:rsidP="004D622A">
      <w:pPr>
        <w:pStyle w:val="DotPoint"/>
        <w:numPr>
          <w:ilvl w:val="0"/>
          <w:numId w:val="1"/>
        </w:numPr>
      </w:pPr>
      <w:r w:rsidRPr="00DF0C3D">
        <w:lastRenderedPageBreak/>
        <w:t>An Exercise Physiologist is defined to be a person who is an Accredited exercise physiologist with Exercise and Sports Science Australia</w:t>
      </w:r>
    </w:p>
    <w:p w14:paraId="79534681" w14:textId="04A0E655" w:rsidR="004D622A" w:rsidRPr="00DF0C3D" w:rsidRDefault="004D622A" w:rsidP="004D622A">
      <w:pPr>
        <w:pStyle w:val="DotPoint"/>
        <w:numPr>
          <w:ilvl w:val="0"/>
          <w:numId w:val="1"/>
        </w:numPr>
      </w:pPr>
      <w:r w:rsidRPr="00DF0C3D">
        <w:t>A Music Therapist is defined to be a person who is an Act</w:t>
      </w:r>
      <w:r w:rsidR="00061045" w:rsidRPr="00DF0C3D">
        <w:t>ive Registered Music Therapist</w:t>
      </w:r>
      <w:r w:rsidRPr="00DF0C3D">
        <w:t xml:space="preserve"> with the Australian Music Therapy Association.</w:t>
      </w:r>
    </w:p>
    <w:p w14:paraId="0AC4BBCD" w14:textId="1FCD83E0" w:rsidR="004D622A" w:rsidRPr="00DF0C3D" w:rsidRDefault="004D622A" w:rsidP="004D622A">
      <w:pPr>
        <w:pStyle w:val="DotPoint"/>
        <w:numPr>
          <w:ilvl w:val="0"/>
          <w:numId w:val="1"/>
        </w:numPr>
      </w:pPr>
      <w:r w:rsidRPr="00DF0C3D">
        <w:t>An Occupational Therapist i</w:t>
      </w:r>
      <w:r w:rsidR="00061045" w:rsidRPr="00DF0C3D">
        <w:t xml:space="preserve">s defined to be a person who </w:t>
      </w:r>
      <w:r w:rsidRPr="00DF0C3D">
        <w:t>has a Current AHPRA Registration as an Occupational Therapist.</w:t>
      </w:r>
    </w:p>
    <w:p w14:paraId="3869FD9E" w14:textId="663D7A58" w:rsidR="00061045" w:rsidRPr="00DF0C3D" w:rsidRDefault="00061045" w:rsidP="00061045">
      <w:pPr>
        <w:pStyle w:val="DotPoint"/>
      </w:pPr>
      <w:r w:rsidRPr="00DF0C3D">
        <w:t>An Orthoptist is defined to be a person who has a current registration with the Australian Orthoptic Board.</w:t>
      </w:r>
    </w:p>
    <w:p w14:paraId="3865618B" w14:textId="590C3AF5" w:rsidR="004D622A" w:rsidRPr="00DF0C3D" w:rsidRDefault="004D622A" w:rsidP="004D622A">
      <w:pPr>
        <w:pStyle w:val="DotPoint"/>
        <w:numPr>
          <w:ilvl w:val="0"/>
          <w:numId w:val="1"/>
        </w:numPr>
      </w:pPr>
      <w:r w:rsidRPr="00DF0C3D">
        <w:t>A Physiotherapist i</w:t>
      </w:r>
      <w:r w:rsidR="00061045" w:rsidRPr="00DF0C3D">
        <w:t xml:space="preserve">s defined to be a person who </w:t>
      </w:r>
      <w:r w:rsidRPr="00DF0C3D">
        <w:t>has a Current AHPRA Registration as a Physiotherapist.</w:t>
      </w:r>
    </w:p>
    <w:p w14:paraId="245BE292" w14:textId="7BF2C017" w:rsidR="004D622A" w:rsidRPr="00DF0C3D" w:rsidRDefault="004D622A" w:rsidP="004D622A">
      <w:pPr>
        <w:pStyle w:val="DotPoint"/>
        <w:numPr>
          <w:ilvl w:val="0"/>
          <w:numId w:val="1"/>
        </w:numPr>
      </w:pPr>
      <w:r w:rsidRPr="00DF0C3D">
        <w:t>A Podiatrist is defined to</w:t>
      </w:r>
      <w:r w:rsidR="00061045" w:rsidRPr="00DF0C3D">
        <w:t xml:space="preserve"> be a person who </w:t>
      </w:r>
      <w:r w:rsidRPr="00DF0C3D">
        <w:t>has a Current AHPRA Registration as a Podiatrist.</w:t>
      </w:r>
    </w:p>
    <w:p w14:paraId="740FC30B" w14:textId="03145DB8" w:rsidR="004D622A" w:rsidRPr="00DF0C3D" w:rsidRDefault="004D622A" w:rsidP="004D622A">
      <w:pPr>
        <w:pStyle w:val="DotPoint"/>
        <w:numPr>
          <w:ilvl w:val="0"/>
          <w:numId w:val="1"/>
        </w:numPr>
      </w:pPr>
      <w:r w:rsidRPr="00DF0C3D">
        <w:t>A Psychologist i</w:t>
      </w:r>
      <w:r w:rsidR="00061045" w:rsidRPr="00DF0C3D">
        <w:t xml:space="preserve">s defined to be a person who </w:t>
      </w:r>
      <w:r w:rsidRPr="00DF0C3D">
        <w:t>has a Current AHPRA Registration as a Psychologist.</w:t>
      </w:r>
    </w:p>
    <w:p w14:paraId="1BBA6C31" w14:textId="77777777" w:rsidR="004D622A" w:rsidRPr="00DF0C3D" w:rsidRDefault="004D622A" w:rsidP="004D622A">
      <w:pPr>
        <w:pStyle w:val="DotPoint"/>
        <w:numPr>
          <w:ilvl w:val="0"/>
          <w:numId w:val="1"/>
        </w:numPr>
      </w:pPr>
      <w:r w:rsidRPr="00DF0C3D">
        <w:t>A Rehabilitation Counsellor is defined to be a person who is member of the Australian Society of Rehabilitation Counsellors Inc. or equivalent.</w:t>
      </w:r>
    </w:p>
    <w:p w14:paraId="59D55C8E" w14:textId="77777777" w:rsidR="004D622A" w:rsidRPr="00DF0C3D" w:rsidRDefault="004D622A" w:rsidP="004D622A">
      <w:pPr>
        <w:pStyle w:val="DotPoint"/>
        <w:numPr>
          <w:ilvl w:val="0"/>
          <w:numId w:val="1"/>
        </w:numPr>
      </w:pPr>
      <w:r w:rsidRPr="00DF0C3D">
        <w:t>A Social Worker is defined to be a person who is a member of the Australian Association of Social Workers.</w:t>
      </w:r>
    </w:p>
    <w:p w14:paraId="694C9BBC" w14:textId="77777777" w:rsidR="004D622A" w:rsidRPr="00DF0C3D" w:rsidRDefault="004D622A" w:rsidP="004D622A">
      <w:pPr>
        <w:pStyle w:val="DotPoint"/>
        <w:numPr>
          <w:ilvl w:val="0"/>
          <w:numId w:val="1"/>
        </w:numPr>
      </w:pPr>
      <w:r w:rsidRPr="00DF0C3D">
        <w:t>A Speech Pathologist is defined to be a person who is a Certified Practising Speech Pathologist (CPSP) as approved by Speech Pathology Australia.</w:t>
      </w:r>
    </w:p>
    <w:p w14:paraId="3AFF6792" w14:textId="77777777" w:rsidR="004D622A" w:rsidRPr="00DF0C3D" w:rsidRDefault="004D622A" w:rsidP="004D622A">
      <w:r w:rsidRPr="00DF0C3D">
        <w:t>Therapy services can also be delivered by Therapy Assistants working under the delegation and direct supervision at all times of a therapist. Where a support is delivered by a therapy assistant, the therapy assistant must be covered by the professional indemnity insurance of the supervising therapist (or the therapist's or therapy assistant's employing provider).</w:t>
      </w:r>
    </w:p>
    <w:p w14:paraId="73351192" w14:textId="77777777" w:rsidR="004D622A" w:rsidRPr="00DF0C3D" w:rsidRDefault="004D622A" w:rsidP="004D622A">
      <w:r w:rsidRPr="00DF0C3D">
        <w:t xml:space="preserve">Within the NDIS, most therapy is delivered under three provider registration groups: </w:t>
      </w:r>
    </w:p>
    <w:p w14:paraId="55EFFD75" w14:textId="77777777" w:rsidR="004D622A" w:rsidRPr="00DF0C3D" w:rsidRDefault="004D622A" w:rsidP="004D622A">
      <w:pPr>
        <w:pStyle w:val="DotPoint"/>
        <w:numPr>
          <w:ilvl w:val="0"/>
          <w:numId w:val="1"/>
        </w:numPr>
      </w:pPr>
      <w:r w:rsidRPr="00DF0C3D">
        <w:rPr>
          <w:b/>
        </w:rPr>
        <w:t>Therapeutic Supports (0128)</w:t>
      </w:r>
      <w:r w:rsidRPr="00DF0C3D">
        <w:t>: Provision of a mix of therapies, to assist participants aged from 7 years to apply their functional skills to improve participation and independence in daily, practical activities in areas such as language and communication, personal care, mobility and movement, interpersonal interactions and community living.</w:t>
      </w:r>
    </w:p>
    <w:p w14:paraId="72DB4F3D" w14:textId="77777777" w:rsidR="004D622A" w:rsidRPr="00DF0C3D" w:rsidRDefault="004D622A" w:rsidP="004D622A">
      <w:pPr>
        <w:pStyle w:val="DotPoint"/>
        <w:numPr>
          <w:ilvl w:val="0"/>
          <w:numId w:val="1"/>
        </w:numPr>
      </w:pPr>
      <w:r w:rsidRPr="00DF0C3D">
        <w:rPr>
          <w:b/>
        </w:rPr>
        <w:t>Early Intervention Supports for Early Childhood (0118)</w:t>
      </w:r>
      <w:r w:rsidRPr="00DF0C3D">
        <w:t>: Provision of a mix of therapies, and a key worker for the family. Supports children 0-6 years with developmental delay or disability and their families to achieve better long-term outcomes, regardless of diagnosis.</w:t>
      </w:r>
    </w:p>
    <w:p w14:paraId="627BB9EA" w14:textId="77777777" w:rsidR="004D622A" w:rsidRPr="00DF0C3D" w:rsidRDefault="004D622A" w:rsidP="004D622A">
      <w:pPr>
        <w:pStyle w:val="DotPoint"/>
        <w:numPr>
          <w:ilvl w:val="0"/>
          <w:numId w:val="1"/>
        </w:numPr>
      </w:pPr>
      <w:r w:rsidRPr="00DF0C3D">
        <w:rPr>
          <w:b/>
        </w:rPr>
        <w:t>Exercise Physiology &amp; Personal Well-being Activities (0126):</w:t>
      </w:r>
      <w:r w:rsidRPr="00DF0C3D">
        <w:t xml:space="preserve"> Physical wellbeing activities promote and encourage physical well-being, including exercise.</w:t>
      </w:r>
    </w:p>
    <w:p w14:paraId="3F982F6F" w14:textId="77777777" w:rsidR="004D622A" w:rsidRPr="00DF0C3D" w:rsidRDefault="004D622A" w:rsidP="004D622A">
      <w:pPr>
        <w:pStyle w:val="DotPoint"/>
        <w:numPr>
          <w:ilvl w:val="0"/>
          <w:numId w:val="0"/>
        </w:numPr>
      </w:pPr>
      <w:r w:rsidRPr="00DF0C3D">
        <w:t>Therapists also deliver supports under the following registration groups:</w:t>
      </w:r>
    </w:p>
    <w:p w14:paraId="4C607E9B" w14:textId="77777777" w:rsidR="004D622A" w:rsidRPr="00DF0C3D" w:rsidRDefault="004D622A" w:rsidP="004D622A">
      <w:pPr>
        <w:pStyle w:val="DotPoint"/>
        <w:numPr>
          <w:ilvl w:val="0"/>
          <w:numId w:val="1"/>
        </w:numPr>
      </w:pPr>
      <w:r w:rsidRPr="00DF0C3D">
        <w:rPr>
          <w:b/>
        </w:rPr>
        <w:t>Specialist Positive Behaviour Support (0110)</w:t>
      </w:r>
      <w:r w:rsidRPr="00DF0C3D">
        <w:t>: Includes support items provided by allied health professionals with specialist skills in positive behaviour support including assessment and the development of a comprehensive plan that aims to reduce and manage behaviours of concern.</w:t>
      </w:r>
    </w:p>
    <w:p w14:paraId="2CE5CC83" w14:textId="77777777" w:rsidR="004D622A" w:rsidRPr="00DF0C3D" w:rsidRDefault="004D622A" w:rsidP="004D622A">
      <w:pPr>
        <w:pStyle w:val="DotPoint"/>
        <w:numPr>
          <w:ilvl w:val="0"/>
          <w:numId w:val="1"/>
        </w:numPr>
      </w:pPr>
      <w:r w:rsidRPr="00DF0C3D">
        <w:rPr>
          <w:b/>
        </w:rPr>
        <w:lastRenderedPageBreak/>
        <w:t>Custom Prostheses and Orthoses (0135)</w:t>
      </w:r>
      <w:r w:rsidRPr="00DF0C3D">
        <w:t>: Prescription and manufacture of customised prostheses or orthoses requiring specialist skills.</w:t>
      </w:r>
    </w:p>
    <w:p w14:paraId="06E38D05" w14:textId="77777777" w:rsidR="004D622A" w:rsidRPr="00DF0C3D" w:rsidRDefault="004D622A" w:rsidP="004D622A">
      <w:pPr>
        <w:pStyle w:val="DotPoint"/>
        <w:numPr>
          <w:ilvl w:val="0"/>
          <w:numId w:val="1"/>
        </w:numPr>
      </w:pPr>
      <w:r w:rsidRPr="00DF0C3D">
        <w:rPr>
          <w:b/>
        </w:rPr>
        <w:t>Specialised Hearing Services (0119):</w:t>
      </w:r>
      <w:r w:rsidRPr="00DF0C3D">
        <w:t xml:space="preserve"> Specialised hearing services for children and adults with complex needs. </w:t>
      </w:r>
    </w:p>
    <w:p w14:paraId="62A59A9B" w14:textId="77777777" w:rsidR="004D622A" w:rsidRPr="00DF0C3D" w:rsidRDefault="004D622A" w:rsidP="004D622A">
      <w:pPr>
        <w:pStyle w:val="DotPoint"/>
        <w:numPr>
          <w:ilvl w:val="0"/>
          <w:numId w:val="1"/>
        </w:numPr>
      </w:pPr>
      <w:r w:rsidRPr="00DF0C3D">
        <w:rPr>
          <w:b/>
        </w:rPr>
        <w:t>Hearing Services (0134):</w:t>
      </w:r>
      <w:r w:rsidRPr="00DF0C3D">
        <w:t xml:space="preserve"> Hearing services for children and adults.</w:t>
      </w:r>
    </w:p>
    <w:p w14:paraId="06292971" w14:textId="77777777" w:rsidR="004D622A" w:rsidRPr="00DF0C3D" w:rsidRDefault="004D622A" w:rsidP="004D622A">
      <w:pPr>
        <w:pStyle w:val="Heading3"/>
      </w:pPr>
      <w:r w:rsidRPr="00DF0C3D">
        <w:t>Current Pricing Arrangements</w:t>
      </w:r>
    </w:p>
    <w:p w14:paraId="74279490" w14:textId="57482A48" w:rsidR="004D622A" w:rsidRPr="00DF0C3D" w:rsidRDefault="004D622A" w:rsidP="004D622A">
      <w:pPr>
        <w:rPr>
          <w:lang w:eastAsia="en-AU"/>
        </w:rPr>
      </w:pPr>
      <w:r w:rsidRPr="00DF0C3D">
        <w:t>There are currently 14 different therapy support items in the Capacity Building Support Categories.</w:t>
      </w:r>
      <w:r w:rsidRPr="00DF0C3D">
        <w:rPr>
          <w:rStyle w:val="EndnoteReference"/>
          <w:rFonts w:cstheme="minorHAnsi"/>
        </w:rPr>
        <w:endnoteReference w:id="81"/>
      </w:r>
      <w:r w:rsidRPr="00DF0C3D">
        <w:t xml:space="preserve"> These </w:t>
      </w:r>
      <w:r w:rsidRPr="00DF0C3D">
        <w:rPr>
          <w:rFonts w:cstheme="minorHAnsi"/>
        </w:rPr>
        <w:t>supports</w:t>
      </w:r>
      <w:r w:rsidRPr="00DF0C3D">
        <w:t xml:space="preserve"> </w:t>
      </w:r>
      <w:r w:rsidRPr="00DF0C3D">
        <w:rPr>
          <w:lang w:eastAsia="en-AU"/>
        </w:rPr>
        <w:t>can be delivered to individual participants or to groups of participants. Where supports are delivered to groups of participants the hourly price limit is divided by the number of participants in the group. Price limits do not vary according to the Time of Day / Day of Week that the support is delivered. However</w:t>
      </w:r>
      <w:r w:rsidR="00E13756">
        <w:rPr>
          <w:lang w:eastAsia="en-AU"/>
        </w:rPr>
        <w:t>,</w:t>
      </w:r>
      <w:r w:rsidRPr="00DF0C3D">
        <w:rPr>
          <w:lang w:eastAsia="en-AU"/>
        </w:rPr>
        <w:t xml:space="preserve"> they do vary by state/territory and according to the Type of Therapist that delivers the support. </w:t>
      </w:r>
    </w:p>
    <w:p w14:paraId="2D7B4137" w14:textId="77777777" w:rsidR="004D622A" w:rsidRPr="00DF0C3D" w:rsidRDefault="004D622A" w:rsidP="004D622A">
      <w:pPr>
        <w:rPr>
          <w:lang w:eastAsia="en-AU"/>
        </w:rPr>
      </w:pPr>
      <w:r w:rsidRPr="00DF0C3D">
        <w:rPr>
          <w:lang w:eastAsia="en-AU"/>
        </w:rPr>
        <w:t xml:space="preserve">As well as direct service provision, therapists can claim for Non-Face-to-Face </w:t>
      </w:r>
      <w:r w:rsidRPr="00DF0C3D">
        <w:rPr>
          <w:rFonts w:cstheme="minorHAnsi"/>
        </w:rPr>
        <w:t>Support</w:t>
      </w:r>
      <w:r w:rsidRPr="00DF0C3D">
        <w:rPr>
          <w:lang w:eastAsia="en-AU"/>
        </w:rPr>
        <w:t xml:space="preserve"> Provision, Provider Travel, Short Notice Cancellations and NDIA Requested Reports. They can also claim for any non-labour costs associated with claimable Provider Travel.</w:t>
      </w:r>
    </w:p>
    <w:p w14:paraId="6C8199D8" w14:textId="77777777" w:rsidR="004D622A" w:rsidRPr="00DF0C3D" w:rsidRDefault="004D622A" w:rsidP="004D622A">
      <w:pPr>
        <w:pStyle w:val="Heading4"/>
      </w:pPr>
      <w:r w:rsidRPr="00DF0C3D">
        <w:t>Early Childhood Intervention Supports (under 7 years)</w:t>
      </w:r>
    </w:p>
    <w:p w14:paraId="42F7DC85" w14:textId="77777777" w:rsidR="004D622A" w:rsidRPr="00DF0C3D" w:rsidRDefault="004D622A" w:rsidP="004D622A">
      <w:pPr>
        <w:rPr>
          <w:rFonts w:eastAsiaTheme="minorHAnsi" w:cs="Arial"/>
          <w:szCs w:val="22"/>
          <w:lang w:eastAsia="en-US"/>
        </w:rPr>
      </w:pPr>
      <w:bookmarkStart w:id="208" w:name="_Early_Childhood_Intervention"/>
      <w:bookmarkEnd w:id="208"/>
      <w:r w:rsidRPr="00DF0C3D">
        <w:rPr>
          <w:rFonts w:cs="Arial"/>
        </w:rPr>
        <w:t>The support items provide capacity building supports, including key worker, to assist a child (under 7 years of age) with developmental delay or disability and their family or carers in home, community and early childhood education settings, to work towards increased functional independence and social participation.</w:t>
      </w:r>
    </w:p>
    <w:p w14:paraId="39D3A745" w14:textId="5046FEAE" w:rsidR="004D622A" w:rsidRPr="00DF0C3D" w:rsidRDefault="004D622A" w:rsidP="004D622A">
      <w:pPr>
        <w:pStyle w:val="Caption"/>
      </w:pPr>
      <w:bookmarkStart w:id="209" w:name="_Toc101279966"/>
      <w:bookmarkStart w:id="210" w:name="_Toc108620512"/>
      <w:r w:rsidRPr="00DF0C3D">
        <w:t xml:space="preserve">Exhibit </w:t>
      </w:r>
      <w:r w:rsidR="002B459B">
        <w:fldChar w:fldCharType="begin"/>
      </w:r>
      <w:r w:rsidR="002B459B">
        <w:instrText xml:space="preserve"> SEQ Exhibit \* ARABIC </w:instrText>
      </w:r>
      <w:r w:rsidR="002B459B">
        <w:fldChar w:fldCharType="separate"/>
      </w:r>
      <w:r w:rsidR="0015299C">
        <w:rPr>
          <w:noProof/>
        </w:rPr>
        <w:t>24</w:t>
      </w:r>
      <w:r w:rsidR="002B459B">
        <w:rPr>
          <w:noProof/>
        </w:rPr>
        <w:fldChar w:fldCharType="end"/>
      </w:r>
      <w:r w:rsidRPr="00DF0C3D">
        <w:t>: Therapy Price Limits – Early Childhood Intervention Supports (under 7 years)</w:t>
      </w:r>
      <w:bookmarkEnd w:id="209"/>
      <w:bookmarkEnd w:id="210"/>
      <w:r w:rsidRPr="00DF0C3D">
        <w:t xml:space="preserve"> </w:t>
      </w:r>
    </w:p>
    <w:tbl>
      <w:tblPr>
        <w:tblStyle w:val="GridTable4-Accent12"/>
        <w:tblW w:w="5000" w:type="pct"/>
        <w:tblInd w:w="-5" w:type="dxa"/>
        <w:tblLook w:val="0420" w:firstRow="1" w:lastRow="0" w:firstColumn="0" w:lastColumn="0" w:noHBand="0" w:noVBand="1"/>
        <w:tblCaption w:val="Therapy Price Limits – Early Childhood Intervention Supports (under 7 years)"/>
        <w:tblDescription w:val="NDIS pricing details for early childhood intervention supports including the item code, item name, unit of measure, and price limits."/>
      </w:tblPr>
      <w:tblGrid>
        <w:gridCol w:w="1630"/>
        <w:gridCol w:w="3672"/>
        <w:gridCol w:w="563"/>
        <w:gridCol w:w="795"/>
        <w:gridCol w:w="795"/>
        <w:gridCol w:w="803"/>
        <w:gridCol w:w="803"/>
      </w:tblGrid>
      <w:tr w:rsidR="004D622A" w:rsidRPr="00DF0C3D" w14:paraId="461F68CA" w14:textId="77777777" w:rsidTr="00212851">
        <w:trPr>
          <w:cnfStyle w:val="100000000000" w:firstRow="1" w:lastRow="0" w:firstColumn="0" w:lastColumn="0" w:oddVBand="0" w:evenVBand="0" w:oddHBand="0" w:evenHBand="0" w:firstRowFirstColumn="0" w:firstRowLastColumn="0" w:lastRowFirstColumn="0" w:lastRowLastColumn="0"/>
          <w:tblHeader/>
        </w:trPr>
        <w:tc>
          <w:tcPr>
            <w:tcW w:w="946" w:type="pct"/>
          </w:tcPr>
          <w:p w14:paraId="07C4CA73" w14:textId="77777777" w:rsidR="004D622A" w:rsidRPr="00DF0C3D" w:rsidRDefault="004D622A" w:rsidP="00212851">
            <w:pPr>
              <w:keepNext/>
              <w:rPr>
                <w:rFonts w:eastAsia="Times New Roman" w:cs="Arial"/>
                <w:szCs w:val="16"/>
                <w:lang w:eastAsia="en-AU"/>
              </w:rPr>
            </w:pPr>
            <w:r w:rsidRPr="00DF0C3D">
              <w:rPr>
                <w:rFonts w:eastAsia="Times New Roman" w:cs="Arial"/>
                <w:szCs w:val="16"/>
                <w:lang w:eastAsia="en-AU"/>
              </w:rPr>
              <w:t>Item Number</w:t>
            </w:r>
          </w:p>
        </w:tc>
        <w:tc>
          <w:tcPr>
            <w:tcW w:w="2072" w:type="pct"/>
          </w:tcPr>
          <w:p w14:paraId="23976317" w14:textId="77777777" w:rsidR="004D622A" w:rsidRPr="00DF0C3D" w:rsidRDefault="004D622A" w:rsidP="00212851">
            <w:pPr>
              <w:keepNext/>
              <w:rPr>
                <w:rFonts w:eastAsia="Times New Roman" w:cs="Arial"/>
                <w:szCs w:val="16"/>
                <w:lang w:eastAsia="en-AU"/>
              </w:rPr>
            </w:pPr>
            <w:r w:rsidRPr="00DF0C3D">
              <w:rPr>
                <w:rFonts w:eastAsia="Times New Roman" w:cs="Arial"/>
                <w:szCs w:val="16"/>
                <w:lang w:eastAsia="en-AU"/>
              </w:rPr>
              <w:t>Item Name and Notes</w:t>
            </w:r>
          </w:p>
        </w:tc>
        <w:tc>
          <w:tcPr>
            <w:tcW w:w="322" w:type="pct"/>
          </w:tcPr>
          <w:p w14:paraId="01C11D82" w14:textId="77777777" w:rsidR="004D622A" w:rsidRPr="00DF0C3D" w:rsidRDefault="004D622A" w:rsidP="00212851">
            <w:pPr>
              <w:keepNext/>
              <w:jc w:val="center"/>
              <w:rPr>
                <w:rFonts w:eastAsia="Times New Roman" w:cs="Arial"/>
                <w:szCs w:val="16"/>
                <w:lang w:eastAsia="en-AU"/>
              </w:rPr>
            </w:pPr>
            <w:r w:rsidRPr="00DF0C3D">
              <w:rPr>
                <w:rFonts w:eastAsia="Times New Roman" w:cs="Arial"/>
                <w:szCs w:val="16"/>
                <w:lang w:eastAsia="en-AU"/>
              </w:rPr>
              <w:t>Unit</w:t>
            </w:r>
          </w:p>
        </w:tc>
        <w:tc>
          <w:tcPr>
            <w:tcW w:w="413" w:type="pct"/>
          </w:tcPr>
          <w:p w14:paraId="6895C7E2" w14:textId="77777777" w:rsidR="004D622A" w:rsidRPr="00DF0C3D" w:rsidRDefault="004D622A" w:rsidP="00212851">
            <w:pPr>
              <w:keepNext/>
              <w:jc w:val="center"/>
              <w:rPr>
                <w:rFonts w:eastAsia="Times New Roman" w:cs="Arial"/>
                <w:szCs w:val="16"/>
                <w:lang w:eastAsia="en-AU"/>
              </w:rPr>
            </w:pPr>
            <w:r w:rsidRPr="00DF0C3D">
              <w:rPr>
                <w:rFonts w:eastAsia="Times New Roman" w:cs="Arial"/>
                <w:szCs w:val="16"/>
                <w:lang w:eastAsia="en-AU"/>
              </w:rPr>
              <w:t>NSW</w:t>
            </w:r>
            <w:r w:rsidRPr="00DF0C3D">
              <w:rPr>
                <w:rFonts w:eastAsia="Times New Roman" w:cs="Arial"/>
                <w:szCs w:val="16"/>
                <w:lang w:eastAsia="en-AU"/>
              </w:rPr>
              <w:br/>
              <w:t>VIC</w:t>
            </w:r>
            <w:r w:rsidRPr="00DF0C3D">
              <w:rPr>
                <w:rFonts w:eastAsia="Times New Roman" w:cs="Arial"/>
                <w:szCs w:val="16"/>
                <w:lang w:eastAsia="en-AU"/>
              </w:rPr>
              <w:br/>
              <w:t>QLD</w:t>
            </w:r>
            <w:r w:rsidRPr="00DF0C3D">
              <w:rPr>
                <w:rFonts w:eastAsia="Times New Roman" w:cs="Arial"/>
                <w:szCs w:val="16"/>
                <w:lang w:eastAsia="en-AU"/>
              </w:rPr>
              <w:br/>
              <w:t>ACT</w:t>
            </w:r>
          </w:p>
        </w:tc>
        <w:tc>
          <w:tcPr>
            <w:tcW w:w="413" w:type="pct"/>
          </w:tcPr>
          <w:p w14:paraId="55222A21" w14:textId="77777777" w:rsidR="004D622A" w:rsidRPr="00DF0C3D" w:rsidRDefault="004D622A" w:rsidP="00212851">
            <w:pPr>
              <w:keepNext/>
              <w:jc w:val="center"/>
              <w:rPr>
                <w:rFonts w:eastAsia="Times New Roman" w:cs="Arial"/>
                <w:szCs w:val="16"/>
                <w:lang w:eastAsia="en-AU"/>
              </w:rPr>
            </w:pPr>
            <w:r w:rsidRPr="00DF0C3D">
              <w:rPr>
                <w:rFonts w:eastAsia="Times New Roman" w:cs="Arial"/>
                <w:szCs w:val="16"/>
                <w:lang w:eastAsia="en-AU"/>
              </w:rPr>
              <w:t>WA</w:t>
            </w:r>
            <w:r w:rsidRPr="00DF0C3D">
              <w:rPr>
                <w:rFonts w:eastAsia="Times New Roman" w:cs="Arial"/>
                <w:szCs w:val="16"/>
                <w:lang w:eastAsia="en-AU"/>
              </w:rPr>
              <w:br/>
              <w:t>SA</w:t>
            </w:r>
            <w:r w:rsidRPr="00DF0C3D">
              <w:rPr>
                <w:rFonts w:eastAsia="Times New Roman" w:cs="Arial"/>
                <w:szCs w:val="16"/>
                <w:lang w:eastAsia="en-AU"/>
              </w:rPr>
              <w:br/>
              <w:t>TAS</w:t>
            </w:r>
            <w:r w:rsidRPr="00DF0C3D">
              <w:rPr>
                <w:rFonts w:eastAsia="Times New Roman" w:cs="Arial"/>
                <w:szCs w:val="16"/>
                <w:lang w:eastAsia="en-AU"/>
              </w:rPr>
              <w:br/>
              <w:t>NT</w:t>
            </w:r>
          </w:p>
        </w:tc>
        <w:tc>
          <w:tcPr>
            <w:tcW w:w="418" w:type="pct"/>
          </w:tcPr>
          <w:p w14:paraId="1AB71C97" w14:textId="77777777" w:rsidR="004D622A" w:rsidRPr="00DF0C3D" w:rsidRDefault="004D622A" w:rsidP="00212851">
            <w:pPr>
              <w:keepNext/>
              <w:jc w:val="center"/>
              <w:rPr>
                <w:rFonts w:eastAsia="Times New Roman" w:cs="Arial"/>
                <w:szCs w:val="16"/>
                <w:lang w:eastAsia="en-AU"/>
              </w:rPr>
            </w:pPr>
            <w:r w:rsidRPr="00DF0C3D">
              <w:rPr>
                <w:rFonts w:eastAsia="Times New Roman" w:cs="Arial"/>
                <w:szCs w:val="16"/>
                <w:lang w:eastAsia="en-AU"/>
              </w:rPr>
              <w:t>Remote</w:t>
            </w:r>
          </w:p>
        </w:tc>
        <w:tc>
          <w:tcPr>
            <w:tcW w:w="417" w:type="pct"/>
          </w:tcPr>
          <w:p w14:paraId="7DD09635" w14:textId="77777777" w:rsidR="004D622A" w:rsidRPr="00DF0C3D" w:rsidRDefault="004D622A" w:rsidP="00212851">
            <w:pPr>
              <w:keepNext/>
              <w:jc w:val="center"/>
              <w:rPr>
                <w:rFonts w:eastAsia="Times New Roman" w:cs="Arial"/>
                <w:szCs w:val="16"/>
                <w:lang w:eastAsia="en-AU"/>
              </w:rPr>
            </w:pPr>
            <w:r w:rsidRPr="00DF0C3D">
              <w:rPr>
                <w:rFonts w:eastAsia="Times New Roman" w:cs="Arial"/>
                <w:szCs w:val="16"/>
                <w:lang w:eastAsia="en-AU"/>
              </w:rPr>
              <w:t>Very Remote</w:t>
            </w:r>
          </w:p>
        </w:tc>
      </w:tr>
      <w:tr w:rsidR="004D622A" w:rsidRPr="00DF0C3D" w14:paraId="165B0AEC" w14:textId="77777777" w:rsidTr="00212851">
        <w:trPr>
          <w:cnfStyle w:val="000000100000" w:firstRow="0" w:lastRow="0" w:firstColumn="0" w:lastColumn="0" w:oddVBand="0" w:evenVBand="0" w:oddHBand="1" w:evenHBand="0" w:firstRowFirstColumn="0" w:firstRowLastColumn="0" w:lastRowFirstColumn="0" w:lastRowLastColumn="0"/>
        </w:trPr>
        <w:tc>
          <w:tcPr>
            <w:tcW w:w="946" w:type="pct"/>
          </w:tcPr>
          <w:p w14:paraId="3E03D8D6" w14:textId="77777777" w:rsidR="004D622A" w:rsidRPr="00DF0C3D" w:rsidRDefault="004D622A" w:rsidP="00212851">
            <w:pPr>
              <w:rPr>
                <w:rFonts w:eastAsia="Times New Roman" w:cs="Arial"/>
                <w:color w:val="000000"/>
                <w:szCs w:val="18"/>
                <w:lang w:eastAsia="en-AU"/>
              </w:rPr>
            </w:pPr>
            <w:r w:rsidRPr="00DF0C3D">
              <w:rPr>
                <w:rFonts w:eastAsia="Times New Roman" w:cs="Arial"/>
                <w:color w:val="000000"/>
                <w:szCs w:val="16"/>
                <w:lang w:eastAsia="en-AU"/>
              </w:rPr>
              <w:t>15_001_0118_1_3</w:t>
            </w:r>
          </w:p>
        </w:tc>
        <w:tc>
          <w:tcPr>
            <w:tcW w:w="2072" w:type="pct"/>
          </w:tcPr>
          <w:p w14:paraId="34A26036"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Capacity Building Supports for Early Childhood Interventions - Psychology</w:t>
            </w:r>
          </w:p>
        </w:tc>
        <w:tc>
          <w:tcPr>
            <w:tcW w:w="322" w:type="pct"/>
          </w:tcPr>
          <w:p w14:paraId="5451C29F" w14:textId="77777777" w:rsidR="004D622A" w:rsidRPr="00DF0C3D" w:rsidRDefault="004D622A" w:rsidP="00212851">
            <w:pPr>
              <w:jc w:val="center"/>
              <w:rPr>
                <w:rFonts w:eastAsia="Times New Roman" w:cs="Arial"/>
                <w:color w:val="000000"/>
                <w:szCs w:val="18"/>
                <w:lang w:eastAsia="en-AU"/>
              </w:rPr>
            </w:pPr>
            <w:r w:rsidRPr="00DF0C3D">
              <w:rPr>
                <w:rFonts w:eastAsia="Times New Roman" w:cs="Arial"/>
                <w:color w:val="000000"/>
                <w:szCs w:val="16"/>
                <w:lang w:eastAsia="en-AU"/>
              </w:rPr>
              <w:t>Hour</w:t>
            </w:r>
          </w:p>
        </w:tc>
        <w:tc>
          <w:tcPr>
            <w:tcW w:w="413" w:type="pct"/>
          </w:tcPr>
          <w:p w14:paraId="5FA420C8"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$214.41</w:t>
            </w:r>
          </w:p>
        </w:tc>
        <w:tc>
          <w:tcPr>
            <w:tcW w:w="413" w:type="pct"/>
          </w:tcPr>
          <w:p w14:paraId="368A7C63"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$234.83</w:t>
            </w:r>
          </w:p>
        </w:tc>
        <w:tc>
          <w:tcPr>
            <w:tcW w:w="418" w:type="pct"/>
          </w:tcPr>
          <w:p w14:paraId="79D2B2BC"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$328.76</w:t>
            </w:r>
          </w:p>
        </w:tc>
        <w:tc>
          <w:tcPr>
            <w:tcW w:w="417" w:type="pct"/>
          </w:tcPr>
          <w:p w14:paraId="231FCF29"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$352.25</w:t>
            </w:r>
          </w:p>
        </w:tc>
      </w:tr>
      <w:tr w:rsidR="004D622A" w:rsidRPr="00DF0C3D" w14:paraId="31BEB062" w14:textId="77777777" w:rsidTr="00212851">
        <w:tc>
          <w:tcPr>
            <w:tcW w:w="946" w:type="pct"/>
          </w:tcPr>
          <w:p w14:paraId="3DBECDF6"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15_003_0118_1_3</w:t>
            </w:r>
          </w:p>
        </w:tc>
        <w:tc>
          <w:tcPr>
            <w:tcW w:w="2072" w:type="pct"/>
          </w:tcPr>
          <w:p w14:paraId="5BF0221E"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Capacity Building Supports for Early Childhood Interventions - Physiotherapy</w:t>
            </w:r>
          </w:p>
        </w:tc>
        <w:tc>
          <w:tcPr>
            <w:tcW w:w="322" w:type="pct"/>
          </w:tcPr>
          <w:p w14:paraId="2659CB3E"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5DD6C40A" w14:textId="77777777" w:rsidR="004D622A" w:rsidRPr="00DF0C3D" w:rsidRDefault="004D622A" w:rsidP="00212851">
            <w:pPr>
              <w:jc w:val="center"/>
            </w:pPr>
            <w:r w:rsidRPr="00DF0C3D">
              <w:t>$193.99</w:t>
            </w:r>
          </w:p>
        </w:tc>
        <w:tc>
          <w:tcPr>
            <w:tcW w:w="413" w:type="pct"/>
          </w:tcPr>
          <w:p w14:paraId="132BAE85" w14:textId="77777777" w:rsidR="004D622A" w:rsidRPr="00DF0C3D" w:rsidRDefault="004D622A" w:rsidP="00212851">
            <w:pPr>
              <w:jc w:val="center"/>
              <w:rPr>
                <w:rFonts w:eastAsia="Times New Roman" w:cs="Arial"/>
                <w:color w:val="000000"/>
                <w:szCs w:val="16"/>
                <w:lang w:eastAsia="en-AU"/>
              </w:rPr>
            </w:pPr>
            <w:r w:rsidRPr="00DF0C3D">
              <w:t>$224.62</w:t>
            </w:r>
          </w:p>
        </w:tc>
        <w:tc>
          <w:tcPr>
            <w:tcW w:w="418" w:type="pct"/>
          </w:tcPr>
          <w:p w14:paraId="0DD2D399" w14:textId="77777777" w:rsidR="004D622A" w:rsidRPr="00DF0C3D" w:rsidRDefault="004D622A" w:rsidP="00212851">
            <w:pPr>
              <w:jc w:val="center"/>
              <w:rPr>
                <w:rFonts w:eastAsia="Times New Roman" w:cs="Arial"/>
                <w:color w:val="000000"/>
                <w:szCs w:val="16"/>
                <w:lang w:eastAsia="en-AU"/>
              </w:rPr>
            </w:pPr>
            <w:r w:rsidRPr="00DF0C3D">
              <w:t>$314.47</w:t>
            </w:r>
          </w:p>
        </w:tc>
        <w:tc>
          <w:tcPr>
            <w:tcW w:w="417" w:type="pct"/>
          </w:tcPr>
          <w:p w14:paraId="6C0C5FA8" w14:textId="77777777" w:rsidR="004D622A" w:rsidRPr="00DF0C3D" w:rsidRDefault="004D622A" w:rsidP="00212851">
            <w:pPr>
              <w:jc w:val="center"/>
              <w:rPr>
                <w:rFonts w:eastAsia="Times New Roman" w:cs="Arial"/>
                <w:color w:val="000000"/>
                <w:szCs w:val="16"/>
                <w:lang w:eastAsia="en-AU"/>
              </w:rPr>
            </w:pPr>
            <w:r w:rsidRPr="00DF0C3D">
              <w:t>$336.93</w:t>
            </w:r>
          </w:p>
        </w:tc>
      </w:tr>
      <w:tr w:rsidR="004D622A" w:rsidRPr="00DF0C3D" w14:paraId="2C8680B9" w14:textId="77777777" w:rsidTr="00212851">
        <w:trPr>
          <w:cnfStyle w:val="000000100000" w:firstRow="0" w:lastRow="0" w:firstColumn="0" w:lastColumn="0" w:oddVBand="0" w:evenVBand="0" w:oddHBand="1" w:evenHBand="0" w:firstRowFirstColumn="0" w:firstRowLastColumn="0" w:lastRowFirstColumn="0" w:lastRowLastColumn="0"/>
        </w:trPr>
        <w:tc>
          <w:tcPr>
            <w:tcW w:w="946" w:type="pct"/>
          </w:tcPr>
          <w:p w14:paraId="7B817F48"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15_005_0118_1_3</w:t>
            </w:r>
          </w:p>
        </w:tc>
        <w:tc>
          <w:tcPr>
            <w:tcW w:w="2072" w:type="pct"/>
          </w:tcPr>
          <w:p w14:paraId="31FCEBA3"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Capacity Building Supports for Early Childhood Interventions - Other Therapy</w:t>
            </w:r>
          </w:p>
          <w:p w14:paraId="4EE89711" w14:textId="77777777" w:rsidR="004D622A" w:rsidRPr="00DF0C3D" w:rsidRDefault="004D622A" w:rsidP="00212851">
            <w:pPr>
              <w:pStyle w:val="ListParagraph"/>
              <w:numPr>
                <w:ilvl w:val="0"/>
                <w:numId w:val="5"/>
              </w:numPr>
              <w:contextualSpacing w:val="0"/>
              <w:rPr>
                <w:rFonts w:eastAsia="Times New Roman" w:cs="Arial"/>
                <w:color w:val="000000"/>
                <w:szCs w:val="16"/>
                <w:lang w:eastAsia="en-AU"/>
              </w:rPr>
            </w:pPr>
            <w:r w:rsidRPr="00DF0C3D">
              <w:rPr>
                <w:rFonts w:eastAsia="Times New Roman" w:cs="Arial"/>
                <w:color w:val="000000"/>
                <w:szCs w:val="16"/>
                <w:lang w:eastAsia="en-AU"/>
              </w:rPr>
              <w:t>Support must be delivered by a suitably qualified allied health professional or early childhood educator.</w:t>
            </w:r>
          </w:p>
        </w:tc>
        <w:tc>
          <w:tcPr>
            <w:tcW w:w="322" w:type="pct"/>
          </w:tcPr>
          <w:p w14:paraId="4BF8529F"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108689BD" w14:textId="77777777" w:rsidR="004D622A" w:rsidRPr="00DF0C3D" w:rsidRDefault="004D622A" w:rsidP="00212851">
            <w:pPr>
              <w:jc w:val="center"/>
            </w:pPr>
            <w:r w:rsidRPr="00DF0C3D">
              <w:t>$193.99</w:t>
            </w:r>
          </w:p>
        </w:tc>
        <w:tc>
          <w:tcPr>
            <w:tcW w:w="413" w:type="pct"/>
          </w:tcPr>
          <w:p w14:paraId="145EC153" w14:textId="77777777" w:rsidR="004D622A" w:rsidRPr="00DF0C3D" w:rsidRDefault="004D622A" w:rsidP="00212851">
            <w:pPr>
              <w:jc w:val="center"/>
            </w:pPr>
            <w:r w:rsidRPr="00DF0C3D">
              <w:t>$193.99</w:t>
            </w:r>
          </w:p>
        </w:tc>
        <w:tc>
          <w:tcPr>
            <w:tcW w:w="418" w:type="pct"/>
          </w:tcPr>
          <w:p w14:paraId="122B4055" w14:textId="77777777" w:rsidR="004D622A" w:rsidRPr="00DF0C3D" w:rsidRDefault="004D622A" w:rsidP="00212851">
            <w:pPr>
              <w:jc w:val="center"/>
            </w:pPr>
            <w:r w:rsidRPr="00DF0C3D">
              <w:t>$271.59</w:t>
            </w:r>
          </w:p>
        </w:tc>
        <w:tc>
          <w:tcPr>
            <w:tcW w:w="417" w:type="pct"/>
          </w:tcPr>
          <w:p w14:paraId="204FB2AE" w14:textId="77777777" w:rsidR="004D622A" w:rsidRPr="00DF0C3D" w:rsidRDefault="004D622A" w:rsidP="00212851">
            <w:pPr>
              <w:jc w:val="center"/>
            </w:pPr>
            <w:r w:rsidRPr="00DF0C3D">
              <w:t>$290.99</w:t>
            </w:r>
          </w:p>
        </w:tc>
      </w:tr>
      <w:tr w:rsidR="004D622A" w:rsidRPr="00DF0C3D" w14:paraId="43FE8818" w14:textId="77777777" w:rsidTr="00212851">
        <w:tc>
          <w:tcPr>
            <w:tcW w:w="946" w:type="pct"/>
          </w:tcPr>
          <w:p w14:paraId="3F0505EF"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15_007_0118_1_3</w:t>
            </w:r>
          </w:p>
        </w:tc>
        <w:tc>
          <w:tcPr>
            <w:tcW w:w="2072" w:type="pct"/>
          </w:tcPr>
          <w:p w14:paraId="3EC17BAA"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Capacity Building Supports for Early Childhood - Allied Health Assistant - Level 1</w:t>
            </w:r>
          </w:p>
          <w:p w14:paraId="1FB1FA6F" w14:textId="77777777" w:rsidR="004D622A" w:rsidRPr="00DF0C3D" w:rsidRDefault="004D622A" w:rsidP="00212851">
            <w:pPr>
              <w:pStyle w:val="ListParagraph"/>
              <w:numPr>
                <w:ilvl w:val="0"/>
                <w:numId w:val="5"/>
              </w:numPr>
              <w:contextualSpacing w:val="0"/>
              <w:rPr>
                <w:rFonts w:eastAsia="Times New Roman" w:cs="Arial"/>
                <w:color w:val="000000"/>
                <w:szCs w:val="16"/>
                <w:lang w:eastAsia="en-AU"/>
              </w:rPr>
            </w:pPr>
            <w:r w:rsidRPr="00DF0C3D">
              <w:rPr>
                <w:rFonts w:eastAsia="Times New Roman" w:cs="Arial"/>
                <w:color w:val="000000"/>
                <w:szCs w:val="16"/>
                <w:lang w:eastAsia="en-AU"/>
              </w:rPr>
              <w:t>Support must be delivered by an allied health assistant working under the delegation and direct supervision at all times of a therapist.</w:t>
            </w:r>
          </w:p>
        </w:tc>
        <w:tc>
          <w:tcPr>
            <w:tcW w:w="322" w:type="pct"/>
          </w:tcPr>
          <w:p w14:paraId="09E1275B"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1DAF75EC" w14:textId="77777777" w:rsidR="004D622A" w:rsidRPr="00DF0C3D" w:rsidRDefault="004D622A" w:rsidP="00212851">
            <w:pPr>
              <w:jc w:val="center"/>
            </w:pPr>
            <w:r w:rsidRPr="00DF0C3D">
              <w:t>$56.16</w:t>
            </w:r>
          </w:p>
        </w:tc>
        <w:tc>
          <w:tcPr>
            <w:tcW w:w="413" w:type="pct"/>
          </w:tcPr>
          <w:p w14:paraId="6F4BAA7C" w14:textId="77777777" w:rsidR="004D622A" w:rsidRPr="00DF0C3D" w:rsidRDefault="004D622A" w:rsidP="00212851">
            <w:pPr>
              <w:jc w:val="center"/>
            </w:pPr>
            <w:r w:rsidRPr="00DF0C3D">
              <w:t>$56.16</w:t>
            </w:r>
          </w:p>
        </w:tc>
        <w:tc>
          <w:tcPr>
            <w:tcW w:w="418" w:type="pct"/>
          </w:tcPr>
          <w:p w14:paraId="44D84963" w14:textId="77777777" w:rsidR="004D622A" w:rsidRPr="00DF0C3D" w:rsidRDefault="004D622A" w:rsidP="00212851">
            <w:pPr>
              <w:jc w:val="center"/>
            </w:pPr>
            <w:r w:rsidRPr="00DF0C3D">
              <w:t>$78.62</w:t>
            </w:r>
          </w:p>
        </w:tc>
        <w:tc>
          <w:tcPr>
            <w:tcW w:w="417" w:type="pct"/>
          </w:tcPr>
          <w:p w14:paraId="38843BFF" w14:textId="77777777" w:rsidR="004D622A" w:rsidRPr="00DF0C3D" w:rsidRDefault="004D622A" w:rsidP="00212851">
            <w:pPr>
              <w:jc w:val="center"/>
            </w:pPr>
            <w:r w:rsidRPr="00DF0C3D">
              <w:t>$84.24</w:t>
            </w:r>
          </w:p>
        </w:tc>
      </w:tr>
      <w:tr w:rsidR="004D622A" w:rsidRPr="00DF0C3D" w14:paraId="588DDE11" w14:textId="77777777" w:rsidTr="00212851">
        <w:trPr>
          <w:cnfStyle w:val="000000100000" w:firstRow="0" w:lastRow="0" w:firstColumn="0" w:lastColumn="0" w:oddVBand="0" w:evenVBand="0" w:oddHBand="1" w:evenHBand="0" w:firstRowFirstColumn="0" w:firstRowLastColumn="0" w:lastRowFirstColumn="0" w:lastRowLastColumn="0"/>
        </w:trPr>
        <w:tc>
          <w:tcPr>
            <w:tcW w:w="946" w:type="pct"/>
          </w:tcPr>
          <w:p w14:paraId="16B7CE1F"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15_008_0118_1_3</w:t>
            </w:r>
          </w:p>
        </w:tc>
        <w:tc>
          <w:tcPr>
            <w:tcW w:w="2072" w:type="pct"/>
          </w:tcPr>
          <w:p w14:paraId="246B4717"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Capacity Building Supports for Early Childhood - Allied Health Assistant - Level 2</w:t>
            </w:r>
          </w:p>
          <w:p w14:paraId="4293104D" w14:textId="77777777" w:rsidR="004D622A" w:rsidRPr="00DF0C3D" w:rsidRDefault="004D622A" w:rsidP="00212851">
            <w:pPr>
              <w:pStyle w:val="ListParagraph"/>
              <w:numPr>
                <w:ilvl w:val="0"/>
                <w:numId w:val="5"/>
              </w:numPr>
              <w:contextualSpacing w:val="0"/>
              <w:rPr>
                <w:rFonts w:eastAsia="Times New Roman" w:cs="Arial"/>
                <w:color w:val="000000"/>
                <w:szCs w:val="16"/>
                <w:lang w:eastAsia="en-AU"/>
              </w:rPr>
            </w:pPr>
            <w:r w:rsidRPr="00DF0C3D">
              <w:rPr>
                <w:rFonts w:eastAsia="Times New Roman" w:cs="Arial"/>
                <w:color w:val="000000"/>
                <w:szCs w:val="16"/>
                <w:lang w:eastAsia="en-AU"/>
              </w:rPr>
              <w:t xml:space="preserve">Support must be delivered by an allied health assistant working under the delegation and supervision of a therapist, where the therapist is satisfied that the allied health assistant is able to work independently without direct supervision at all times. </w:t>
            </w:r>
          </w:p>
        </w:tc>
        <w:tc>
          <w:tcPr>
            <w:tcW w:w="322" w:type="pct"/>
          </w:tcPr>
          <w:p w14:paraId="1EE536BC"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5A719F30" w14:textId="77777777" w:rsidR="004D622A" w:rsidRPr="00DF0C3D" w:rsidRDefault="004D622A" w:rsidP="00212851">
            <w:pPr>
              <w:jc w:val="center"/>
            </w:pPr>
            <w:r w:rsidRPr="00DF0C3D">
              <w:t>$86.79</w:t>
            </w:r>
          </w:p>
        </w:tc>
        <w:tc>
          <w:tcPr>
            <w:tcW w:w="413" w:type="pct"/>
          </w:tcPr>
          <w:p w14:paraId="53F4ECEC" w14:textId="77777777" w:rsidR="004D622A" w:rsidRPr="00DF0C3D" w:rsidRDefault="004D622A" w:rsidP="00212851">
            <w:pPr>
              <w:jc w:val="center"/>
            </w:pPr>
            <w:r w:rsidRPr="00DF0C3D">
              <w:t>$86.79</w:t>
            </w:r>
          </w:p>
        </w:tc>
        <w:tc>
          <w:tcPr>
            <w:tcW w:w="418" w:type="pct"/>
          </w:tcPr>
          <w:p w14:paraId="7631F691" w14:textId="77777777" w:rsidR="004D622A" w:rsidRPr="00DF0C3D" w:rsidRDefault="004D622A" w:rsidP="00212851">
            <w:pPr>
              <w:jc w:val="center"/>
            </w:pPr>
            <w:r w:rsidRPr="00DF0C3D">
              <w:t>$121.51</w:t>
            </w:r>
          </w:p>
        </w:tc>
        <w:tc>
          <w:tcPr>
            <w:tcW w:w="417" w:type="pct"/>
          </w:tcPr>
          <w:p w14:paraId="75CD1AE6" w14:textId="77777777" w:rsidR="004D622A" w:rsidRPr="00DF0C3D" w:rsidRDefault="004D622A" w:rsidP="00212851">
            <w:pPr>
              <w:jc w:val="center"/>
            </w:pPr>
            <w:r w:rsidRPr="00DF0C3D">
              <w:t>$130.19</w:t>
            </w:r>
          </w:p>
        </w:tc>
      </w:tr>
    </w:tbl>
    <w:p w14:paraId="558D1D66" w14:textId="77777777" w:rsidR="004D622A" w:rsidRPr="00DF0C3D" w:rsidRDefault="004D622A" w:rsidP="004D622A">
      <w:pPr>
        <w:spacing w:before="0" w:line="200" w:lineRule="atLeast"/>
        <w:rPr>
          <w:rFonts w:cs="Arial"/>
          <w:sz w:val="16"/>
          <w:szCs w:val="16"/>
        </w:rPr>
      </w:pPr>
      <w:bookmarkStart w:id="211" w:name="_Toc18605736"/>
      <w:bookmarkStart w:id="212" w:name="_Toc18605814"/>
      <w:bookmarkStart w:id="213" w:name="_Toc20081332"/>
      <w:bookmarkStart w:id="214" w:name="_Toc41159167"/>
      <w:bookmarkStart w:id="215" w:name="_Ref42683186"/>
      <w:bookmarkStart w:id="216" w:name="_Ref42685309"/>
      <w:bookmarkStart w:id="217" w:name="_Toc97019885"/>
      <w:r w:rsidRPr="00DF0C3D">
        <w:rPr>
          <w:rFonts w:cs="Arial"/>
          <w:sz w:val="16"/>
          <w:szCs w:val="16"/>
        </w:rPr>
        <w:t>NOTE: Where a support is delivered by an allied health assistant, the allied health assistant must be covered by the professional indemnity insurance of the supervising therapist (or the therapist's or allied health assistant's employing provider).</w:t>
      </w:r>
    </w:p>
    <w:p w14:paraId="21ADA920" w14:textId="77777777" w:rsidR="004D622A" w:rsidRPr="00DF0C3D" w:rsidRDefault="004D622A" w:rsidP="004D622A">
      <w:pPr>
        <w:pStyle w:val="Heading4"/>
      </w:pPr>
      <w:r w:rsidRPr="00DF0C3D">
        <w:lastRenderedPageBreak/>
        <w:t>Therapy Supports (over 7 years)</w:t>
      </w:r>
      <w:bookmarkEnd w:id="211"/>
      <w:bookmarkEnd w:id="212"/>
      <w:bookmarkEnd w:id="213"/>
      <w:bookmarkEnd w:id="214"/>
      <w:bookmarkEnd w:id="215"/>
      <w:bookmarkEnd w:id="216"/>
      <w:bookmarkEnd w:id="217"/>
    </w:p>
    <w:p w14:paraId="1E3DE6A7" w14:textId="249DC442" w:rsidR="004D622A" w:rsidRPr="00DF0C3D" w:rsidRDefault="004D622A" w:rsidP="004D622A">
      <w:r w:rsidRPr="00DF0C3D">
        <w:rPr>
          <w:rFonts w:cs="Arial"/>
        </w:rPr>
        <w:t xml:space="preserve">These support items provide therapeutic services to participants (over 7 years). </w:t>
      </w:r>
      <w:r w:rsidRPr="00DF0C3D">
        <w:t xml:space="preserve">In the NDIS, therapy supports are for participants with an established disability, where maximum medical improvement has been reached, to facilitate functional improvement. For people who access </w:t>
      </w:r>
      <w:r w:rsidR="00133BF2">
        <w:t>the NDIS</w:t>
      </w:r>
      <w:r w:rsidRPr="00DF0C3D">
        <w:t xml:space="preserve"> as ‘early intervention’ NDIS participants, reasonable and necessary supports are likely to be a blend of medical and disability therapies, but should be predominantly disability therapy supports. Therapy in this context must be aimed at adjustment, adaption, and building capacity for community participation.</w:t>
      </w:r>
    </w:p>
    <w:p w14:paraId="47C646B8" w14:textId="77777777" w:rsidR="004D622A" w:rsidRPr="00DF0C3D" w:rsidRDefault="004D622A" w:rsidP="004D622A">
      <w:r w:rsidRPr="00DF0C3D">
        <w:t>Maintenance care can be claimed against a participant’s plan, where the primary purpose is to provide ongoing support for a participant in order to maintain a level of functioning including long term therapy/support required to achieve small incremental gains or to prevent functional decline. In general, maintenance therapy that is reasonable and necessary should be delivered by carers who are or can be trained in this if required. Where a participant has a medical condition or disability that requires a particular regime to maintain functioning of a body part, or to slow the deterioration of a medical condition or body part, then these support items can be used to deliver reasonable and necessary training for non-qualified personnel to assist a participant, as part of usual daily care.</w:t>
      </w:r>
    </w:p>
    <w:p w14:paraId="1C93E793" w14:textId="3BE3C41C" w:rsidR="004D622A" w:rsidRPr="00DF0C3D" w:rsidRDefault="004D622A" w:rsidP="004D622A">
      <w:pPr>
        <w:pStyle w:val="Caption"/>
      </w:pPr>
      <w:bookmarkStart w:id="218" w:name="_Toc101279967"/>
      <w:bookmarkStart w:id="219" w:name="_Toc108620513"/>
      <w:r w:rsidRPr="00DF0C3D">
        <w:t xml:space="preserve">Exhibit </w:t>
      </w:r>
      <w:r w:rsidR="002B459B">
        <w:fldChar w:fldCharType="begin"/>
      </w:r>
      <w:r w:rsidR="002B459B">
        <w:instrText xml:space="preserve"> SEQ Exhibit \* ARABIC </w:instrText>
      </w:r>
      <w:r w:rsidR="002B459B">
        <w:fldChar w:fldCharType="separate"/>
      </w:r>
      <w:r w:rsidR="0015299C">
        <w:rPr>
          <w:noProof/>
        </w:rPr>
        <w:t>25</w:t>
      </w:r>
      <w:r w:rsidR="002B459B">
        <w:rPr>
          <w:noProof/>
        </w:rPr>
        <w:fldChar w:fldCharType="end"/>
      </w:r>
      <w:r w:rsidRPr="00DF0C3D">
        <w:t>: Therapy Price Limits – Therapy Supports (over 7 years)</w:t>
      </w:r>
      <w:bookmarkEnd w:id="218"/>
      <w:bookmarkEnd w:id="219"/>
    </w:p>
    <w:tbl>
      <w:tblPr>
        <w:tblStyle w:val="GridTable4-Accent12"/>
        <w:tblW w:w="4994" w:type="pct"/>
        <w:tblInd w:w="-5" w:type="dxa"/>
        <w:tblLook w:val="0420" w:firstRow="1" w:lastRow="0" w:firstColumn="0" w:lastColumn="0" w:noHBand="0" w:noVBand="1"/>
        <w:tblCaption w:val="Therapy Price Limits - Therapy Supports (over 7 years)"/>
        <w:tblDescription w:val="NDIS pricing details for therapy supports including the item code, item name, unit of measure, and price limits."/>
      </w:tblPr>
      <w:tblGrid>
        <w:gridCol w:w="1626"/>
        <w:gridCol w:w="3665"/>
        <w:gridCol w:w="563"/>
        <w:gridCol w:w="795"/>
        <w:gridCol w:w="795"/>
        <w:gridCol w:w="803"/>
        <w:gridCol w:w="803"/>
      </w:tblGrid>
      <w:tr w:rsidR="004D622A" w:rsidRPr="00DF0C3D" w14:paraId="69B846EA" w14:textId="77777777" w:rsidTr="00212851">
        <w:trPr>
          <w:cnfStyle w:val="100000000000" w:firstRow="1" w:lastRow="0" w:firstColumn="0" w:lastColumn="0" w:oddVBand="0" w:evenVBand="0" w:oddHBand="0" w:evenHBand="0" w:firstRowFirstColumn="0" w:firstRowLastColumn="0" w:lastRowFirstColumn="0" w:lastRowLastColumn="0"/>
          <w:tblHeader/>
        </w:trPr>
        <w:tc>
          <w:tcPr>
            <w:tcW w:w="945" w:type="pct"/>
          </w:tcPr>
          <w:p w14:paraId="7127A700" w14:textId="77777777" w:rsidR="004D622A" w:rsidRPr="00DF0C3D" w:rsidRDefault="004D622A" w:rsidP="00212851">
            <w:pPr>
              <w:rPr>
                <w:rFonts w:eastAsia="Times New Roman" w:cs="Arial"/>
                <w:szCs w:val="16"/>
                <w:lang w:eastAsia="en-AU"/>
              </w:rPr>
            </w:pPr>
            <w:r w:rsidRPr="00DF0C3D">
              <w:rPr>
                <w:rFonts w:eastAsia="Times New Roman" w:cs="Arial"/>
                <w:szCs w:val="16"/>
                <w:lang w:eastAsia="en-AU"/>
              </w:rPr>
              <w:t>Item Number</w:t>
            </w:r>
          </w:p>
        </w:tc>
        <w:tc>
          <w:tcPr>
            <w:tcW w:w="2071" w:type="pct"/>
          </w:tcPr>
          <w:p w14:paraId="193E9879" w14:textId="77777777" w:rsidR="004D622A" w:rsidRPr="00DF0C3D" w:rsidRDefault="004D622A" w:rsidP="00212851">
            <w:pPr>
              <w:rPr>
                <w:rFonts w:eastAsia="Times New Roman" w:cs="Arial"/>
                <w:szCs w:val="16"/>
                <w:lang w:eastAsia="en-AU"/>
              </w:rPr>
            </w:pPr>
            <w:r w:rsidRPr="00DF0C3D">
              <w:rPr>
                <w:rFonts w:eastAsia="Times New Roman" w:cs="Arial"/>
                <w:szCs w:val="16"/>
                <w:lang w:eastAsia="en-AU"/>
              </w:rPr>
              <w:t>Item Name and Notes</w:t>
            </w:r>
          </w:p>
        </w:tc>
        <w:tc>
          <w:tcPr>
            <w:tcW w:w="321" w:type="pct"/>
          </w:tcPr>
          <w:p w14:paraId="116C1BF9"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Unit</w:t>
            </w:r>
          </w:p>
        </w:tc>
        <w:tc>
          <w:tcPr>
            <w:tcW w:w="413" w:type="pct"/>
          </w:tcPr>
          <w:p w14:paraId="7B79D3E7"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NSW</w:t>
            </w:r>
            <w:r w:rsidRPr="00DF0C3D">
              <w:rPr>
                <w:rFonts w:eastAsia="Times New Roman" w:cs="Arial"/>
                <w:szCs w:val="16"/>
                <w:lang w:eastAsia="en-AU"/>
              </w:rPr>
              <w:br/>
              <w:t>VIC</w:t>
            </w:r>
            <w:r w:rsidRPr="00DF0C3D">
              <w:rPr>
                <w:rFonts w:eastAsia="Times New Roman" w:cs="Arial"/>
                <w:szCs w:val="16"/>
                <w:lang w:eastAsia="en-AU"/>
              </w:rPr>
              <w:br/>
              <w:t>QLD</w:t>
            </w:r>
            <w:r w:rsidRPr="00DF0C3D">
              <w:rPr>
                <w:rFonts w:eastAsia="Times New Roman" w:cs="Arial"/>
                <w:szCs w:val="16"/>
                <w:lang w:eastAsia="en-AU"/>
              </w:rPr>
              <w:br/>
              <w:t>ACT</w:t>
            </w:r>
          </w:p>
        </w:tc>
        <w:tc>
          <w:tcPr>
            <w:tcW w:w="413" w:type="pct"/>
          </w:tcPr>
          <w:p w14:paraId="0BC34AD1"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WA</w:t>
            </w:r>
          </w:p>
          <w:p w14:paraId="5E19FE2E"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SA</w:t>
            </w:r>
          </w:p>
          <w:p w14:paraId="263904C7"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TAS</w:t>
            </w:r>
          </w:p>
          <w:p w14:paraId="74790681"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NT</w:t>
            </w:r>
          </w:p>
        </w:tc>
        <w:tc>
          <w:tcPr>
            <w:tcW w:w="418" w:type="pct"/>
          </w:tcPr>
          <w:p w14:paraId="61FB7640"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Remote</w:t>
            </w:r>
          </w:p>
        </w:tc>
        <w:tc>
          <w:tcPr>
            <w:tcW w:w="418" w:type="pct"/>
          </w:tcPr>
          <w:p w14:paraId="06F46AF7" w14:textId="77777777" w:rsidR="004D622A" w:rsidRPr="00DF0C3D" w:rsidRDefault="004D622A" w:rsidP="00212851">
            <w:pPr>
              <w:jc w:val="center"/>
              <w:rPr>
                <w:rFonts w:eastAsia="Times New Roman" w:cs="Arial"/>
                <w:szCs w:val="16"/>
                <w:lang w:eastAsia="en-AU"/>
              </w:rPr>
            </w:pPr>
            <w:r w:rsidRPr="00DF0C3D">
              <w:rPr>
                <w:rFonts w:eastAsia="Times New Roman" w:cs="Arial"/>
                <w:szCs w:val="16"/>
                <w:lang w:eastAsia="en-AU"/>
              </w:rPr>
              <w:t>Very Remote</w:t>
            </w:r>
          </w:p>
        </w:tc>
      </w:tr>
      <w:tr w:rsidR="004D622A" w:rsidRPr="00DF0C3D" w14:paraId="7B2FE68D" w14:textId="77777777" w:rsidTr="00212851">
        <w:trPr>
          <w:cnfStyle w:val="000000100000" w:firstRow="0" w:lastRow="0" w:firstColumn="0" w:lastColumn="0" w:oddVBand="0" w:evenVBand="0" w:oddHBand="1" w:evenHBand="0" w:firstRowFirstColumn="0" w:firstRowLastColumn="0" w:lastRowFirstColumn="0" w:lastRowLastColumn="0"/>
        </w:trPr>
        <w:tc>
          <w:tcPr>
            <w:tcW w:w="945" w:type="pct"/>
          </w:tcPr>
          <w:p w14:paraId="5D858042" w14:textId="77777777" w:rsidR="004D622A" w:rsidRPr="00DF0C3D" w:rsidRDefault="004D622A" w:rsidP="00212851">
            <w:r w:rsidRPr="00DF0C3D">
              <w:rPr>
                <w:rFonts w:eastAsia="Times New Roman" w:cs="Arial"/>
                <w:color w:val="000000"/>
                <w:szCs w:val="16"/>
                <w:lang w:eastAsia="en-AU"/>
              </w:rPr>
              <w:t>15_043_0128_1_3</w:t>
            </w:r>
          </w:p>
        </w:tc>
        <w:tc>
          <w:tcPr>
            <w:tcW w:w="2071" w:type="pct"/>
          </w:tcPr>
          <w:p w14:paraId="65964A7A"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Counselling</w:t>
            </w:r>
          </w:p>
          <w:p w14:paraId="51B416BE" w14:textId="77777777" w:rsidR="004D622A" w:rsidRPr="00DF0C3D" w:rsidRDefault="004D622A" w:rsidP="00212851">
            <w:pPr>
              <w:pStyle w:val="ListParagraph"/>
              <w:numPr>
                <w:ilvl w:val="0"/>
                <w:numId w:val="5"/>
              </w:numPr>
              <w:contextualSpacing w:val="0"/>
              <w:rPr>
                <w:rFonts w:eastAsia="Times New Roman" w:cs="Arial"/>
                <w:color w:val="000000"/>
                <w:szCs w:val="16"/>
                <w:lang w:eastAsia="en-AU"/>
              </w:rPr>
            </w:pPr>
            <w:r w:rsidRPr="00DF0C3D">
              <w:rPr>
                <w:rFonts w:eastAsia="Times New Roman" w:cs="Arial"/>
                <w:color w:val="000000"/>
                <w:szCs w:val="16"/>
                <w:lang w:eastAsia="en-AU"/>
              </w:rPr>
              <w:t>Provision to a participant of a support to facilitate self-knowledge, emotional acceptance and growth, and the optimal development of personal resources, to help the participant work towards their personal goals and gain greater insight into their lives.</w:t>
            </w:r>
          </w:p>
        </w:tc>
        <w:tc>
          <w:tcPr>
            <w:tcW w:w="321" w:type="pct"/>
          </w:tcPr>
          <w:p w14:paraId="04D94A7F"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1F0BAAF4" w14:textId="77777777" w:rsidR="004D622A" w:rsidRPr="00DF0C3D" w:rsidRDefault="004D622A" w:rsidP="00212851">
            <w:pPr>
              <w:jc w:val="center"/>
              <w:rPr>
                <w:rFonts w:eastAsia="Times New Roman" w:cs="Arial"/>
                <w:color w:val="000000"/>
                <w:szCs w:val="16"/>
                <w:lang w:eastAsia="en-AU"/>
              </w:rPr>
            </w:pPr>
            <w:r w:rsidRPr="00DF0C3D">
              <w:t>$156.16</w:t>
            </w:r>
          </w:p>
        </w:tc>
        <w:tc>
          <w:tcPr>
            <w:tcW w:w="413" w:type="pct"/>
          </w:tcPr>
          <w:p w14:paraId="1DAA0AB0" w14:textId="77777777" w:rsidR="004D622A" w:rsidRPr="00DF0C3D" w:rsidRDefault="004D622A" w:rsidP="00212851">
            <w:pPr>
              <w:jc w:val="center"/>
              <w:rPr>
                <w:rFonts w:eastAsia="Times New Roman" w:cs="Arial"/>
                <w:color w:val="000000"/>
                <w:szCs w:val="16"/>
                <w:lang w:eastAsia="en-AU"/>
              </w:rPr>
            </w:pPr>
            <w:r w:rsidRPr="00DF0C3D">
              <w:t>$156.16</w:t>
            </w:r>
          </w:p>
        </w:tc>
        <w:tc>
          <w:tcPr>
            <w:tcW w:w="418" w:type="pct"/>
          </w:tcPr>
          <w:p w14:paraId="1F68D6AF" w14:textId="77777777" w:rsidR="004D622A" w:rsidRPr="00DF0C3D" w:rsidRDefault="004D622A" w:rsidP="00212851">
            <w:pPr>
              <w:jc w:val="center"/>
              <w:rPr>
                <w:rFonts w:eastAsia="Times New Roman" w:cs="Arial"/>
                <w:color w:val="000000"/>
                <w:szCs w:val="16"/>
                <w:lang w:eastAsia="en-AU"/>
              </w:rPr>
            </w:pPr>
            <w:r w:rsidRPr="00DF0C3D">
              <w:t>$218.62</w:t>
            </w:r>
          </w:p>
        </w:tc>
        <w:tc>
          <w:tcPr>
            <w:tcW w:w="418" w:type="pct"/>
          </w:tcPr>
          <w:p w14:paraId="1400BBC3" w14:textId="77777777" w:rsidR="004D622A" w:rsidRPr="00DF0C3D" w:rsidRDefault="004D622A" w:rsidP="00212851">
            <w:pPr>
              <w:jc w:val="center"/>
              <w:rPr>
                <w:rFonts w:eastAsia="Times New Roman" w:cs="Arial"/>
                <w:color w:val="000000"/>
                <w:szCs w:val="16"/>
                <w:lang w:eastAsia="en-AU"/>
              </w:rPr>
            </w:pPr>
            <w:r w:rsidRPr="00DF0C3D">
              <w:t>$234.24</w:t>
            </w:r>
          </w:p>
        </w:tc>
      </w:tr>
      <w:tr w:rsidR="004D622A" w:rsidRPr="00DF0C3D" w14:paraId="4E0690DF" w14:textId="77777777" w:rsidTr="00212851">
        <w:tc>
          <w:tcPr>
            <w:tcW w:w="945" w:type="pct"/>
          </w:tcPr>
          <w:p w14:paraId="77ACB0B2" w14:textId="77777777" w:rsidR="004D622A" w:rsidRPr="00DF0C3D" w:rsidRDefault="004D622A" w:rsidP="00212851">
            <w:r w:rsidRPr="00DF0C3D">
              <w:rPr>
                <w:rFonts w:eastAsia="Times New Roman" w:cs="Arial"/>
                <w:color w:val="000000"/>
                <w:szCs w:val="16"/>
                <w:lang w:eastAsia="en-AU"/>
              </w:rPr>
              <w:t>15_052_0128_1_3</w:t>
            </w:r>
          </w:p>
        </w:tc>
        <w:tc>
          <w:tcPr>
            <w:tcW w:w="2071" w:type="pct"/>
          </w:tcPr>
          <w:p w14:paraId="37039812"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Therapy Assistant - Level 1</w:t>
            </w:r>
          </w:p>
          <w:p w14:paraId="1FEDCAAD" w14:textId="77777777" w:rsidR="004D622A" w:rsidRPr="00DF0C3D" w:rsidRDefault="004D622A" w:rsidP="00212851">
            <w:pPr>
              <w:pStyle w:val="ListParagraph"/>
              <w:numPr>
                <w:ilvl w:val="0"/>
                <w:numId w:val="5"/>
              </w:numPr>
              <w:contextualSpacing w:val="0"/>
              <w:rPr>
                <w:rFonts w:eastAsia="Times New Roman" w:cs="Arial"/>
                <w:color w:val="000000"/>
                <w:szCs w:val="16"/>
                <w:lang w:eastAsia="en-AU"/>
              </w:rPr>
            </w:pPr>
            <w:r w:rsidRPr="00DF0C3D">
              <w:rPr>
                <w:rFonts w:eastAsia="Times New Roman" w:cs="Arial"/>
                <w:color w:val="000000"/>
                <w:szCs w:val="16"/>
                <w:lang w:eastAsia="en-AU"/>
              </w:rPr>
              <w:t>Provision to a participant of a therapeutic support by an allied health assistant working under the delegation and direct supervision at all times of a therapist.</w:t>
            </w:r>
          </w:p>
        </w:tc>
        <w:tc>
          <w:tcPr>
            <w:tcW w:w="321" w:type="pct"/>
          </w:tcPr>
          <w:p w14:paraId="0085040D"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09F918DA" w14:textId="77777777" w:rsidR="004D622A" w:rsidRPr="00DF0C3D" w:rsidRDefault="004D622A" w:rsidP="00212851">
            <w:pPr>
              <w:jc w:val="center"/>
              <w:rPr>
                <w:rFonts w:eastAsia="Times New Roman" w:cs="Arial"/>
                <w:color w:val="000000"/>
                <w:szCs w:val="16"/>
                <w:lang w:eastAsia="en-AU"/>
              </w:rPr>
            </w:pPr>
            <w:r w:rsidRPr="00DF0C3D">
              <w:t>$56.16</w:t>
            </w:r>
          </w:p>
        </w:tc>
        <w:tc>
          <w:tcPr>
            <w:tcW w:w="413" w:type="pct"/>
          </w:tcPr>
          <w:p w14:paraId="343B2A87" w14:textId="77777777" w:rsidR="004D622A" w:rsidRPr="00DF0C3D" w:rsidRDefault="004D622A" w:rsidP="00212851">
            <w:pPr>
              <w:jc w:val="center"/>
              <w:rPr>
                <w:rFonts w:eastAsia="Times New Roman" w:cs="Arial"/>
                <w:color w:val="000000"/>
                <w:szCs w:val="16"/>
                <w:lang w:eastAsia="en-AU"/>
              </w:rPr>
            </w:pPr>
            <w:r w:rsidRPr="00DF0C3D">
              <w:t>$56.16</w:t>
            </w:r>
          </w:p>
        </w:tc>
        <w:tc>
          <w:tcPr>
            <w:tcW w:w="418" w:type="pct"/>
          </w:tcPr>
          <w:p w14:paraId="5CDB5F63" w14:textId="77777777" w:rsidR="004D622A" w:rsidRPr="00DF0C3D" w:rsidRDefault="004D622A" w:rsidP="00212851">
            <w:pPr>
              <w:jc w:val="center"/>
              <w:rPr>
                <w:rFonts w:eastAsia="Times New Roman" w:cs="Arial"/>
                <w:color w:val="000000"/>
                <w:szCs w:val="16"/>
                <w:lang w:eastAsia="en-AU"/>
              </w:rPr>
            </w:pPr>
            <w:r w:rsidRPr="00DF0C3D">
              <w:t>$78.62</w:t>
            </w:r>
          </w:p>
        </w:tc>
        <w:tc>
          <w:tcPr>
            <w:tcW w:w="418" w:type="pct"/>
          </w:tcPr>
          <w:p w14:paraId="66E72F18" w14:textId="77777777" w:rsidR="004D622A" w:rsidRPr="00DF0C3D" w:rsidRDefault="004D622A" w:rsidP="00212851">
            <w:pPr>
              <w:jc w:val="center"/>
              <w:rPr>
                <w:rFonts w:eastAsia="Times New Roman" w:cs="Arial"/>
                <w:color w:val="000000"/>
                <w:szCs w:val="16"/>
                <w:lang w:eastAsia="en-AU"/>
              </w:rPr>
            </w:pPr>
            <w:r w:rsidRPr="00DF0C3D">
              <w:t>$84.24</w:t>
            </w:r>
          </w:p>
        </w:tc>
      </w:tr>
      <w:tr w:rsidR="004D622A" w:rsidRPr="00DF0C3D" w14:paraId="0CA50F4A" w14:textId="77777777" w:rsidTr="00212851">
        <w:trPr>
          <w:cnfStyle w:val="000000100000" w:firstRow="0" w:lastRow="0" w:firstColumn="0" w:lastColumn="0" w:oddVBand="0" w:evenVBand="0" w:oddHBand="1" w:evenHBand="0" w:firstRowFirstColumn="0" w:firstRowLastColumn="0" w:lastRowFirstColumn="0" w:lastRowLastColumn="0"/>
        </w:trPr>
        <w:tc>
          <w:tcPr>
            <w:tcW w:w="945" w:type="pct"/>
          </w:tcPr>
          <w:p w14:paraId="6CF09D17" w14:textId="77777777" w:rsidR="004D622A" w:rsidRPr="00DF0C3D" w:rsidRDefault="004D622A" w:rsidP="00212851">
            <w:r w:rsidRPr="00DF0C3D">
              <w:rPr>
                <w:rFonts w:eastAsia="Times New Roman" w:cs="Arial"/>
                <w:color w:val="000000"/>
                <w:szCs w:val="16"/>
                <w:lang w:eastAsia="en-AU"/>
              </w:rPr>
              <w:t>15_053_0128_1_3</w:t>
            </w:r>
          </w:p>
        </w:tc>
        <w:tc>
          <w:tcPr>
            <w:tcW w:w="2071" w:type="pct"/>
          </w:tcPr>
          <w:p w14:paraId="65C772A4" w14:textId="77777777" w:rsidR="004D622A" w:rsidRPr="00DF0C3D" w:rsidRDefault="004D622A" w:rsidP="00212851">
            <w:pPr>
              <w:rPr>
                <w:rFonts w:eastAsia="Times New Roman" w:cs="Arial"/>
                <w:szCs w:val="16"/>
                <w:lang w:eastAsia="en-AU"/>
              </w:rPr>
            </w:pPr>
            <w:r w:rsidRPr="00DF0C3D">
              <w:rPr>
                <w:rFonts w:eastAsia="Times New Roman" w:cs="Arial"/>
                <w:szCs w:val="16"/>
                <w:lang w:eastAsia="en-AU"/>
              </w:rPr>
              <w:t>Therapy Assistant - Level 2</w:t>
            </w:r>
          </w:p>
          <w:p w14:paraId="2F85DE03" w14:textId="77777777" w:rsidR="004D622A" w:rsidRPr="00DF0C3D" w:rsidRDefault="004D622A" w:rsidP="00212851">
            <w:pPr>
              <w:pStyle w:val="ListParagraph"/>
              <w:numPr>
                <w:ilvl w:val="0"/>
                <w:numId w:val="5"/>
              </w:numPr>
              <w:contextualSpacing w:val="0"/>
              <w:rPr>
                <w:rFonts w:eastAsia="Times New Roman" w:cs="Arial"/>
                <w:szCs w:val="16"/>
                <w:lang w:eastAsia="en-AU"/>
              </w:rPr>
            </w:pPr>
            <w:r w:rsidRPr="00DF0C3D">
              <w:rPr>
                <w:rFonts w:eastAsia="Times New Roman" w:cs="Arial"/>
                <w:szCs w:val="16"/>
                <w:lang w:eastAsia="en-AU"/>
              </w:rPr>
              <w:t>Provision to a participant of a therapeutic support by an allied health assistant working under the delegation and supervision of a therapist, where the therapist is satisfied that the allied health assistant is able to work independently without direct supervision at all times.</w:t>
            </w:r>
          </w:p>
        </w:tc>
        <w:tc>
          <w:tcPr>
            <w:tcW w:w="321" w:type="pct"/>
          </w:tcPr>
          <w:p w14:paraId="3DA2EA2A"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2DFE1544" w14:textId="77777777" w:rsidR="004D622A" w:rsidRPr="00DF0C3D" w:rsidRDefault="004D622A" w:rsidP="00212851">
            <w:pPr>
              <w:jc w:val="center"/>
              <w:rPr>
                <w:rFonts w:eastAsia="Times New Roman" w:cs="Arial"/>
                <w:color w:val="000000"/>
                <w:szCs w:val="16"/>
                <w:lang w:eastAsia="en-AU"/>
              </w:rPr>
            </w:pPr>
            <w:r w:rsidRPr="00DF0C3D">
              <w:t>$86.79</w:t>
            </w:r>
          </w:p>
        </w:tc>
        <w:tc>
          <w:tcPr>
            <w:tcW w:w="413" w:type="pct"/>
          </w:tcPr>
          <w:p w14:paraId="07829A8A" w14:textId="77777777" w:rsidR="004D622A" w:rsidRPr="00DF0C3D" w:rsidRDefault="004D622A" w:rsidP="00212851">
            <w:pPr>
              <w:jc w:val="center"/>
              <w:rPr>
                <w:rFonts w:eastAsia="Times New Roman" w:cs="Arial"/>
                <w:color w:val="000000"/>
                <w:szCs w:val="16"/>
                <w:lang w:eastAsia="en-AU"/>
              </w:rPr>
            </w:pPr>
            <w:r w:rsidRPr="00DF0C3D">
              <w:t>$86.79</w:t>
            </w:r>
          </w:p>
        </w:tc>
        <w:tc>
          <w:tcPr>
            <w:tcW w:w="418" w:type="pct"/>
          </w:tcPr>
          <w:p w14:paraId="386F4287" w14:textId="77777777" w:rsidR="004D622A" w:rsidRPr="00DF0C3D" w:rsidRDefault="004D622A" w:rsidP="00212851">
            <w:pPr>
              <w:jc w:val="center"/>
              <w:rPr>
                <w:rFonts w:eastAsia="Times New Roman" w:cs="Arial"/>
                <w:color w:val="000000"/>
                <w:szCs w:val="16"/>
                <w:lang w:eastAsia="en-AU"/>
              </w:rPr>
            </w:pPr>
            <w:r w:rsidRPr="00DF0C3D">
              <w:t>$121.51</w:t>
            </w:r>
          </w:p>
        </w:tc>
        <w:tc>
          <w:tcPr>
            <w:tcW w:w="418" w:type="pct"/>
          </w:tcPr>
          <w:p w14:paraId="1F57F6D5" w14:textId="77777777" w:rsidR="004D622A" w:rsidRPr="00DF0C3D" w:rsidRDefault="004D622A" w:rsidP="00212851">
            <w:pPr>
              <w:jc w:val="center"/>
              <w:rPr>
                <w:rFonts w:eastAsia="Times New Roman" w:cs="Arial"/>
                <w:color w:val="000000"/>
                <w:szCs w:val="16"/>
                <w:lang w:eastAsia="en-AU"/>
              </w:rPr>
            </w:pPr>
            <w:r w:rsidRPr="00DF0C3D">
              <w:t>$130.19</w:t>
            </w:r>
          </w:p>
        </w:tc>
      </w:tr>
      <w:tr w:rsidR="004D622A" w:rsidRPr="00DF0C3D" w14:paraId="7AD01328" w14:textId="77777777" w:rsidTr="00212851">
        <w:tc>
          <w:tcPr>
            <w:tcW w:w="945" w:type="pct"/>
          </w:tcPr>
          <w:p w14:paraId="33484F6B" w14:textId="77777777" w:rsidR="004D622A" w:rsidRPr="00DF0C3D" w:rsidRDefault="004D622A" w:rsidP="00212851">
            <w:pPr>
              <w:rPr>
                <w:rFonts w:eastAsia="Times New Roman" w:cs="Arial"/>
                <w:color w:val="000000"/>
                <w:szCs w:val="18"/>
                <w:lang w:eastAsia="en-AU"/>
              </w:rPr>
            </w:pPr>
            <w:r w:rsidRPr="00DF0C3D">
              <w:t>15_054_0128_1_3</w:t>
            </w:r>
          </w:p>
        </w:tc>
        <w:tc>
          <w:tcPr>
            <w:tcW w:w="2071" w:type="pct"/>
          </w:tcPr>
          <w:p w14:paraId="781B84EC"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Assessment, Recommendation, Therapy or Training (including Assistive Technology) - Psychology</w:t>
            </w:r>
          </w:p>
        </w:tc>
        <w:tc>
          <w:tcPr>
            <w:tcW w:w="321" w:type="pct"/>
          </w:tcPr>
          <w:p w14:paraId="52C755C2" w14:textId="77777777" w:rsidR="004D622A" w:rsidRPr="00DF0C3D" w:rsidRDefault="004D622A" w:rsidP="00212851">
            <w:pPr>
              <w:jc w:val="center"/>
              <w:rPr>
                <w:rFonts w:eastAsia="Times New Roman" w:cs="Arial"/>
                <w:color w:val="000000"/>
                <w:szCs w:val="18"/>
                <w:lang w:eastAsia="en-AU"/>
              </w:rPr>
            </w:pPr>
            <w:r w:rsidRPr="00DF0C3D">
              <w:rPr>
                <w:rFonts w:eastAsia="Times New Roman" w:cs="Arial"/>
                <w:color w:val="000000"/>
                <w:szCs w:val="16"/>
                <w:lang w:eastAsia="en-AU"/>
              </w:rPr>
              <w:t>Hour</w:t>
            </w:r>
          </w:p>
        </w:tc>
        <w:tc>
          <w:tcPr>
            <w:tcW w:w="413" w:type="pct"/>
          </w:tcPr>
          <w:p w14:paraId="4431CF6A"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$214.41</w:t>
            </w:r>
          </w:p>
        </w:tc>
        <w:tc>
          <w:tcPr>
            <w:tcW w:w="413" w:type="pct"/>
          </w:tcPr>
          <w:p w14:paraId="45EEEA7A"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$234.83</w:t>
            </w:r>
          </w:p>
        </w:tc>
        <w:tc>
          <w:tcPr>
            <w:tcW w:w="418" w:type="pct"/>
          </w:tcPr>
          <w:p w14:paraId="79A62368"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$328.76</w:t>
            </w:r>
          </w:p>
        </w:tc>
        <w:tc>
          <w:tcPr>
            <w:tcW w:w="418" w:type="pct"/>
          </w:tcPr>
          <w:p w14:paraId="75A94BDB"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$352.25</w:t>
            </w:r>
          </w:p>
        </w:tc>
      </w:tr>
      <w:tr w:rsidR="004D622A" w:rsidRPr="00DF0C3D" w14:paraId="08D7AC69" w14:textId="77777777" w:rsidTr="00212851">
        <w:trPr>
          <w:cnfStyle w:val="000000100000" w:firstRow="0" w:lastRow="0" w:firstColumn="0" w:lastColumn="0" w:oddVBand="0" w:evenVBand="0" w:oddHBand="1" w:evenHBand="0" w:firstRowFirstColumn="0" w:firstRowLastColumn="0" w:lastRowFirstColumn="0" w:lastRowLastColumn="0"/>
        </w:trPr>
        <w:tc>
          <w:tcPr>
            <w:tcW w:w="945" w:type="pct"/>
          </w:tcPr>
          <w:p w14:paraId="1B7BD673" w14:textId="77777777" w:rsidR="004D622A" w:rsidRPr="00DF0C3D" w:rsidRDefault="004D622A" w:rsidP="00212851">
            <w:r w:rsidRPr="00DF0C3D">
              <w:t>15_055_0128_1_3</w:t>
            </w:r>
          </w:p>
        </w:tc>
        <w:tc>
          <w:tcPr>
            <w:tcW w:w="2071" w:type="pct"/>
          </w:tcPr>
          <w:p w14:paraId="78DEC96C"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Assessment, Recommendation, Therapy or Training (including Assistive Technology) - Physiotherapy</w:t>
            </w:r>
          </w:p>
        </w:tc>
        <w:tc>
          <w:tcPr>
            <w:tcW w:w="321" w:type="pct"/>
          </w:tcPr>
          <w:p w14:paraId="15E237A9"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227E18F3" w14:textId="77777777" w:rsidR="004D622A" w:rsidRPr="00DF0C3D" w:rsidRDefault="004D622A" w:rsidP="00212851">
            <w:pPr>
              <w:jc w:val="center"/>
              <w:rPr>
                <w:rFonts w:eastAsia="Times New Roman" w:cs="Arial"/>
                <w:color w:val="000000"/>
                <w:szCs w:val="16"/>
                <w:lang w:eastAsia="en-AU"/>
              </w:rPr>
            </w:pPr>
            <w:r w:rsidRPr="00DF0C3D">
              <w:t>$193.99</w:t>
            </w:r>
          </w:p>
        </w:tc>
        <w:tc>
          <w:tcPr>
            <w:tcW w:w="413" w:type="pct"/>
          </w:tcPr>
          <w:p w14:paraId="5A8FF1DA" w14:textId="77777777" w:rsidR="004D622A" w:rsidRPr="00DF0C3D" w:rsidRDefault="004D622A" w:rsidP="00212851">
            <w:pPr>
              <w:jc w:val="center"/>
              <w:rPr>
                <w:rFonts w:eastAsia="Times New Roman" w:cs="Arial"/>
                <w:color w:val="000000"/>
                <w:szCs w:val="16"/>
                <w:lang w:eastAsia="en-AU"/>
              </w:rPr>
            </w:pPr>
            <w:r w:rsidRPr="00DF0C3D">
              <w:t>$224.62</w:t>
            </w:r>
          </w:p>
        </w:tc>
        <w:tc>
          <w:tcPr>
            <w:tcW w:w="418" w:type="pct"/>
          </w:tcPr>
          <w:p w14:paraId="5F3E0E49" w14:textId="77777777" w:rsidR="004D622A" w:rsidRPr="00DF0C3D" w:rsidRDefault="004D622A" w:rsidP="00212851">
            <w:pPr>
              <w:jc w:val="center"/>
              <w:rPr>
                <w:rFonts w:eastAsia="Times New Roman" w:cs="Arial"/>
                <w:color w:val="000000"/>
                <w:szCs w:val="16"/>
                <w:lang w:eastAsia="en-AU"/>
              </w:rPr>
            </w:pPr>
            <w:r w:rsidRPr="00DF0C3D">
              <w:t>$314.47</w:t>
            </w:r>
          </w:p>
        </w:tc>
        <w:tc>
          <w:tcPr>
            <w:tcW w:w="418" w:type="pct"/>
          </w:tcPr>
          <w:p w14:paraId="6AB6FB68" w14:textId="77777777" w:rsidR="004D622A" w:rsidRPr="00DF0C3D" w:rsidRDefault="004D622A" w:rsidP="00212851">
            <w:pPr>
              <w:jc w:val="center"/>
              <w:rPr>
                <w:rFonts w:eastAsia="Times New Roman" w:cs="Arial"/>
                <w:color w:val="000000"/>
                <w:szCs w:val="16"/>
                <w:lang w:eastAsia="en-AU"/>
              </w:rPr>
            </w:pPr>
            <w:r w:rsidRPr="00DF0C3D">
              <w:t>$336.93</w:t>
            </w:r>
          </w:p>
        </w:tc>
      </w:tr>
      <w:tr w:rsidR="004D622A" w:rsidRPr="00DF0C3D" w14:paraId="5487D938" w14:textId="77777777" w:rsidTr="00212851">
        <w:tc>
          <w:tcPr>
            <w:tcW w:w="945" w:type="pct"/>
          </w:tcPr>
          <w:p w14:paraId="54FDF3A3" w14:textId="77777777" w:rsidR="004D622A" w:rsidRPr="00DF0C3D" w:rsidRDefault="004D622A" w:rsidP="00212851">
            <w:r w:rsidRPr="00DF0C3D">
              <w:rPr>
                <w:rFonts w:eastAsia="Times New Roman" w:cs="Arial"/>
                <w:color w:val="000000"/>
                <w:szCs w:val="16"/>
                <w:lang w:eastAsia="en-AU"/>
              </w:rPr>
              <w:t>15_056_0128_1_3</w:t>
            </w:r>
          </w:p>
        </w:tc>
        <w:tc>
          <w:tcPr>
            <w:tcW w:w="2071" w:type="pct"/>
          </w:tcPr>
          <w:p w14:paraId="2D789699"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Assessment, Recommendation, Therapy or Training (including Assistive Technology) - Other Therapy</w:t>
            </w:r>
          </w:p>
        </w:tc>
        <w:tc>
          <w:tcPr>
            <w:tcW w:w="321" w:type="pct"/>
          </w:tcPr>
          <w:p w14:paraId="06363205"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68299366" w14:textId="77777777" w:rsidR="004D622A" w:rsidRPr="00DF0C3D" w:rsidRDefault="004D622A" w:rsidP="00212851">
            <w:pPr>
              <w:jc w:val="center"/>
            </w:pPr>
            <w:r w:rsidRPr="00DF0C3D">
              <w:t>$193.99</w:t>
            </w:r>
          </w:p>
        </w:tc>
        <w:tc>
          <w:tcPr>
            <w:tcW w:w="413" w:type="pct"/>
          </w:tcPr>
          <w:p w14:paraId="1E08A8FE" w14:textId="77777777" w:rsidR="004D622A" w:rsidRPr="00DF0C3D" w:rsidRDefault="004D622A" w:rsidP="00212851">
            <w:pPr>
              <w:jc w:val="center"/>
            </w:pPr>
            <w:r w:rsidRPr="00DF0C3D">
              <w:t>$193.99</w:t>
            </w:r>
          </w:p>
        </w:tc>
        <w:tc>
          <w:tcPr>
            <w:tcW w:w="418" w:type="pct"/>
          </w:tcPr>
          <w:p w14:paraId="4D47D231" w14:textId="77777777" w:rsidR="004D622A" w:rsidRPr="00DF0C3D" w:rsidRDefault="004D622A" w:rsidP="00212851">
            <w:pPr>
              <w:jc w:val="center"/>
            </w:pPr>
            <w:r w:rsidRPr="00DF0C3D">
              <w:t>$271.59</w:t>
            </w:r>
          </w:p>
        </w:tc>
        <w:tc>
          <w:tcPr>
            <w:tcW w:w="418" w:type="pct"/>
          </w:tcPr>
          <w:p w14:paraId="57578B4C" w14:textId="77777777" w:rsidR="004D622A" w:rsidRPr="00DF0C3D" w:rsidRDefault="004D622A" w:rsidP="00212851">
            <w:pPr>
              <w:jc w:val="center"/>
            </w:pPr>
            <w:r w:rsidRPr="00DF0C3D">
              <w:t>$290.99</w:t>
            </w:r>
          </w:p>
        </w:tc>
      </w:tr>
      <w:tr w:rsidR="004D622A" w:rsidRPr="00DF0C3D" w14:paraId="5B42178A" w14:textId="77777777" w:rsidTr="00212851">
        <w:trPr>
          <w:cnfStyle w:val="000000100000" w:firstRow="0" w:lastRow="0" w:firstColumn="0" w:lastColumn="0" w:oddVBand="0" w:evenVBand="0" w:oddHBand="1" w:evenHBand="0" w:firstRowFirstColumn="0" w:firstRowLastColumn="0" w:lastRowFirstColumn="0" w:lastRowLastColumn="0"/>
        </w:trPr>
        <w:tc>
          <w:tcPr>
            <w:tcW w:w="945" w:type="pct"/>
          </w:tcPr>
          <w:p w14:paraId="7AA527C9" w14:textId="77777777" w:rsidR="004D622A" w:rsidRPr="00DF0C3D" w:rsidRDefault="004D622A" w:rsidP="00212851">
            <w:r w:rsidRPr="00DF0C3D">
              <w:rPr>
                <w:rFonts w:eastAsia="Times New Roman" w:cs="Arial"/>
                <w:color w:val="000000"/>
                <w:szCs w:val="16"/>
                <w:lang w:eastAsia="en-AU"/>
              </w:rPr>
              <w:t>15_062_0128_3_3</w:t>
            </w:r>
          </w:p>
        </w:tc>
        <w:tc>
          <w:tcPr>
            <w:tcW w:w="2071" w:type="pct"/>
          </w:tcPr>
          <w:p w14:paraId="2CF4402F"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Dietitian Consultation And Diet Plan Development</w:t>
            </w:r>
          </w:p>
          <w:p w14:paraId="314F0FC9" w14:textId="77777777" w:rsidR="004D622A" w:rsidRPr="00DF0C3D" w:rsidRDefault="004D622A" w:rsidP="004D622A">
            <w:pPr>
              <w:pStyle w:val="ListParagraph"/>
              <w:numPr>
                <w:ilvl w:val="0"/>
                <w:numId w:val="26"/>
              </w:numPr>
              <w:contextualSpacing w:val="0"/>
              <w:rPr>
                <w:rFonts w:eastAsia="Times New Roman" w:cs="Arial"/>
                <w:color w:val="000000"/>
                <w:szCs w:val="16"/>
                <w:lang w:eastAsia="en-AU"/>
              </w:rPr>
            </w:pPr>
            <w:r w:rsidRPr="00DF0C3D">
              <w:rPr>
                <w:rFonts w:eastAsia="Times New Roman" w:cs="Arial"/>
                <w:color w:val="000000"/>
                <w:szCs w:val="16"/>
                <w:lang w:eastAsia="en-AU"/>
              </w:rPr>
              <w:lastRenderedPageBreak/>
              <w:t xml:space="preserve">Provision of advice to a participant on managing diet for health and well-being due to the impact of their disability </w:t>
            </w:r>
          </w:p>
        </w:tc>
        <w:tc>
          <w:tcPr>
            <w:tcW w:w="321" w:type="pct"/>
          </w:tcPr>
          <w:p w14:paraId="411D5B26"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lastRenderedPageBreak/>
              <w:t>Hour</w:t>
            </w:r>
          </w:p>
        </w:tc>
        <w:tc>
          <w:tcPr>
            <w:tcW w:w="413" w:type="pct"/>
          </w:tcPr>
          <w:p w14:paraId="1E3EA570" w14:textId="77777777" w:rsidR="004D622A" w:rsidRPr="00DF0C3D" w:rsidRDefault="004D622A" w:rsidP="00212851">
            <w:pPr>
              <w:jc w:val="center"/>
            </w:pPr>
            <w:r w:rsidRPr="00DF0C3D">
              <w:t>$193.99</w:t>
            </w:r>
          </w:p>
        </w:tc>
        <w:tc>
          <w:tcPr>
            <w:tcW w:w="413" w:type="pct"/>
          </w:tcPr>
          <w:p w14:paraId="645D6AFD" w14:textId="77777777" w:rsidR="004D622A" w:rsidRPr="00DF0C3D" w:rsidRDefault="004D622A" w:rsidP="00212851">
            <w:pPr>
              <w:jc w:val="center"/>
            </w:pPr>
            <w:r w:rsidRPr="00DF0C3D">
              <w:t>$193.99</w:t>
            </w:r>
          </w:p>
        </w:tc>
        <w:tc>
          <w:tcPr>
            <w:tcW w:w="418" w:type="pct"/>
          </w:tcPr>
          <w:p w14:paraId="6EDE59AD" w14:textId="77777777" w:rsidR="004D622A" w:rsidRPr="00DF0C3D" w:rsidRDefault="004D622A" w:rsidP="00212851">
            <w:pPr>
              <w:jc w:val="center"/>
            </w:pPr>
            <w:r w:rsidRPr="00DF0C3D">
              <w:t>$271.59</w:t>
            </w:r>
          </w:p>
        </w:tc>
        <w:tc>
          <w:tcPr>
            <w:tcW w:w="418" w:type="pct"/>
          </w:tcPr>
          <w:p w14:paraId="63234605" w14:textId="77777777" w:rsidR="004D622A" w:rsidRPr="00DF0C3D" w:rsidRDefault="004D622A" w:rsidP="00212851">
            <w:pPr>
              <w:jc w:val="center"/>
            </w:pPr>
            <w:r w:rsidRPr="00DF0C3D">
              <w:t>$290.99</w:t>
            </w:r>
          </w:p>
        </w:tc>
      </w:tr>
      <w:tr w:rsidR="004D622A" w:rsidRPr="00DF0C3D" w14:paraId="1E253D80" w14:textId="77777777" w:rsidTr="00212851">
        <w:tc>
          <w:tcPr>
            <w:tcW w:w="945" w:type="pct"/>
          </w:tcPr>
          <w:p w14:paraId="118DEE4A" w14:textId="77777777" w:rsidR="004D622A" w:rsidRPr="00DF0C3D" w:rsidRDefault="004D622A" w:rsidP="00212851">
            <w:r w:rsidRPr="00DF0C3D">
              <w:rPr>
                <w:rFonts w:eastAsia="Times New Roman" w:cs="Arial"/>
                <w:color w:val="000000"/>
                <w:szCs w:val="16"/>
                <w:lang w:eastAsia="en-AU"/>
              </w:rPr>
              <w:t>15_200_0126_1_3</w:t>
            </w:r>
          </w:p>
        </w:tc>
        <w:tc>
          <w:tcPr>
            <w:tcW w:w="2071" w:type="pct"/>
          </w:tcPr>
          <w:p w14:paraId="0CFB489B"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Exercise Physiology</w:t>
            </w:r>
          </w:p>
          <w:p w14:paraId="1F1D0CDF" w14:textId="77777777" w:rsidR="004D622A" w:rsidRPr="00DF0C3D" w:rsidRDefault="004D622A" w:rsidP="004D622A">
            <w:pPr>
              <w:pStyle w:val="ListParagraph"/>
              <w:numPr>
                <w:ilvl w:val="0"/>
                <w:numId w:val="26"/>
              </w:numPr>
              <w:contextualSpacing w:val="0"/>
              <w:rPr>
                <w:rFonts w:eastAsia="Times New Roman" w:cs="Arial"/>
                <w:color w:val="000000"/>
                <w:szCs w:val="16"/>
                <w:lang w:eastAsia="en-AU"/>
              </w:rPr>
            </w:pPr>
            <w:r w:rsidRPr="00DF0C3D">
              <w:rPr>
                <w:rFonts w:eastAsia="Times New Roman" w:cs="Arial"/>
                <w:color w:val="000000"/>
                <w:szCs w:val="16"/>
                <w:lang w:eastAsia="en-AU"/>
              </w:rPr>
              <w:t xml:space="preserve">Provision of advice to a participant regarding exercise required due to the impact of their disability to a participant. </w:t>
            </w:r>
          </w:p>
        </w:tc>
        <w:tc>
          <w:tcPr>
            <w:tcW w:w="321" w:type="pct"/>
          </w:tcPr>
          <w:p w14:paraId="38838115"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27FBD3B4" w14:textId="77777777" w:rsidR="004D622A" w:rsidRPr="00DF0C3D" w:rsidRDefault="004D622A" w:rsidP="00212851">
            <w:pPr>
              <w:jc w:val="center"/>
            </w:pPr>
            <w:r w:rsidRPr="00DF0C3D">
              <w:t>$166.99</w:t>
            </w:r>
          </w:p>
        </w:tc>
        <w:tc>
          <w:tcPr>
            <w:tcW w:w="413" w:type="pct"/>
          </w:tcPr>
          <w:p w14:paraId="02F56867" w14:textId="77777777" w:rsidR="004D622A" w:rsidRPr="00DF0C3D" w:rsidRDefault="004D622A" w:rsidP="00212851">
            <w:pPr>
              <w:jc w:val="center"/>
            </w:pPr>
            <w:r w:rsidRPr="00DF0C3D">
              <w:t>$166.99</w:t>
            </w:r>
          </w:p>
        </w:tc>
        <w:tc>
          <w:tcPr>
            <w:tcW w:w="418" w:type="pct"/>
          </w:tcPr>
          <w:p w14:paraId="1BB2D9E3" w14:textId="77777777" w:rsidR="004D622A" w:rsidRPr="00DF0C3D" w:rsidRDefault="004D622A" w:rsidP="00212851">
            <w:pPr>
              <w:jc w:val="center"/>
            </w:pPr>
            <w:r w:rsidRPr="00DF0C3D">
              <w:t>$233.79</w:t>
            </w:r>
          </w:p>
        </w:tc>
        <w:tc>
          <w:tcPr>
            <w:tcW w:w="418" w:type="pct"/>
          </w:tcPr>
          <w:p w14:paraId="375DA239" w14:textId="77777777" w:rsidR="004D622A" w:rsidRPr="00DF0C3D" w:rsidRDefault="004D622A" w:rsidP="00212851">
            <w:pPr>
              <w:jc w:val="center"/>
            </w:pPr>
            <w:r w:rsidRPr="00DF0C3D">
              <w:t>$250.49</w:t>
            </w:r>
          </w:p>
        </w:tc>
      </w:tr>
      <w:tr w:rsidR="004D622A" w:rsidRPr="00DF0C3D" w14:paraId="3120F981" w14:textId="77777777" w:rsidTr="00212851">
        <w:trPr>
          <w:cnfStyle w:val="000000100000" w:firstRow="0" w:lastRow="0" w:firstColumn="0" w:lastColumn="0" w:oddVBand="0" w:evenVBand="0" w:oddHBand="1" w:evenHBand="0" w:firstRowFirstColumn="0" w:firstRowLastColumn="0" w:lastRowFirstColumn="0" w:lastRowLastColumn="0"/>
        </w:trPr>
        <w:tc>
          <w:tcPr>
            <w:tcW w:w="945" w:type="pct"/>
          </w:tcPr>
          <w:p w14:paraId="15B51458" w14:textId="77777777" w:rsidR="004D622A" w:rsidRPr="00DF0C3D" w:rsidRDefault="004D622A" w:rsidP="00212851">
            <w:r w:rsidRPr="00DF0C3D">
              <w:rPr>
                <w:rFonts w:eastAsia="Times New Roman" w:cs="Arial"/>
                <w:color w:val="000000"/>
                <w:szCs w:val="16"/>
                <w:lang w:eastAsia="en-AU"/>
              </w:rPr>
              <w:t>15_200_0128_1_3</w:t>
            </w:r>
          </w:p>
        </w:tc>
        <w:tc>
          <w:tcPr>
            <w:tcW w:w="2071" w:type="pct"/>
          </w:tcPr>
          <w:p w14:paraId="5EDA3A53" w14:textId="77777777" w:rsidR="004D622A" w:rsidRPr="00DF0C3D" w:rsidRDefault="004D622A" w:rsidP="00212851">
            <w:pPr>
              <w:rPr>
                <w:rFonts w:eastAsia="Times New Roman" w:cs="Arial"/>
                <w:color w:val="000000"/>
                <w:szCs w:val="16"/>
                <w:lang w:eastAsia="en-AU"/>
              </w:rPr>
            </w:pPr>
            <w:r w:rsidRPr="00DF0C3D">
              <w:rPr>
                <w:rFonts w:eastAsia="Times New Roman" w:cs="Arial"/>
                <w:color w:val="000000"/>
                <w:szCs w:val="16"/>
                <w:lang w:eastAsia="en-AU"/>
              </w:rPr>
              <w:t>Exercise Physiology</w:t>
            </w:r>
          </w:p>
        </w:tc>
        <w:tc>
          <w:tcPr>
            <w:tcW w:w="321" w:type="pct"/>
          </w:tcPr>
          <w:p w14:paraId="74FC717E" w14:textId="77777777" w:rsidR="004D622A" w:rsidRPr="00DF0C3D" w:rsidRDefault="004D622A" w:rsidP="00212851">
            <w:pPr>
              <w:jc w:val="center"/>
              <w:rPr>
                <w:rFonts w:eastAsia="Times New Roman" w:cs="Arial"/>
                <w:color w:val="000000"/>
                <w:szCs w:val="16"/>
                <w:lang w:eastAsia="en-AU"/>
              </w:rPr>
            </w:pPr>
            <w:r w:rsidRPr="00DF0C3D">
              <w:rPr>
                <w:rFonts w:eastAsia="Times New Roman" w:cs="Arial"/>
                <w:color w:val="000000"/>
                <w:szCs w:val="16"/>
                <w:lang w:eastAsia="en-AU"/>
              </w:rPr>
              <w:t>Hour</w:t>
            </w:r>
          </w:p>
        </w:tc>
        <w:tc>
          <w:tcPr>
            <w:tcW w:w="413" w:type="pct"/>
          </w:tcPr>
          <w:p w14:paraId="139AEBD5" w14:textId="77777777" w:rsidR="004D622A" w:rsidRPr="00DF0C3D" w:rsidRDefault="004D622A" w:rsidP="00212851">
            <w:pPr>
              <w:jc w:val="center"/>
            </w:pPr>
            <w:r w:rsidRPr="00DF0C3D">
              <w:t>$166.99</w:t>
            </w:r>
          </w:p>
        </w:tc>
        <w:tc>
          <w:tcPr>
            <w:tcW w:w="413" w:type="pct"/>
          </w:tcPr>
          <w:p w14:paraId="39560400" w14:textId="77777777" w:rsidR="004D622A" w:rsidRPr="00DF0C3D" w:rsidRDefault="004D622A" w:rsidP="00212851">
            <w:pPr>
              <w:jc w:val="center"/>
            </w:pPr>
            <w:r w:rsidRPr="00DF0C3D">
              <w:t>$166.99</w:t>
            </w:r>
          </w:p>
        </w:tc>
        <w:tc>
          <w:tcPr>
            <w:tcW w:w="418" w:type="pct"/>
          </w:tcPr>
          <w:p w14:paraId="33E441A0" w14:textId="77777777" w:rsidR="004D622A" w:rsidRPr="00DF0C3D" w:rsidRDefault="004D622A" w:rsidP="00212851">
            <w:pPr>
              <w:jc w:val="center"/>
            </w:pPr>
            <w:r w:rsidRPr="00DF0C3D">
              <w:t>$233.79</w:t>
            </w:r>
          </w:p>
        </w:tc>
        <w:tc>
          <w:tcPr>
            <w:tcW w:w="418" w:type="pct"/>
          </w:tcPr>
          <w:p w14:paraId="56B677DB" w14:textId="77777777" w:rsidR="004D622A" w:rsidRPr="00DF0C3D" w:rsidRDefault="004D622A" w:rsidP="00212851">
            <w:pPr>
              <w:jc w:val="center"/>
            </w:pPr>
            <w:r w:rsidRPr="00DF0C3D">
              <w:t>$250.49</w:t>
            </w:r>
          </w:p>
        </w:tc>
      </w:tr>
    </w:tbl>
    <w:p w14:paraId="5910A7BF" w14:textId="77777777" w:rsidR="004D622A" w:rsidRPr="00DF0C3D" w:rsidRDefault="004D622A" w:rsidP="004D622A">
      <w:pPr>
        <w:spacing w:before="0" w:line="200" w:lineRule="atLeast"/>
        <w:rPr>
          <w:rFonts w:cs="Arial"/>
          <w:sz w:val="16"/>
          <w:szCs w:val="16"/>
        </w:rPr>
      </w:pPr>
      <w:r w:rsidRPr="00DF0C3D">
        <w:rPr>
          <w:rFonts w:cs="Arial"/>
          <w:sz w:val="16"/>
          <w:szCs w:val="16"/>
        </w:rPr>
        <w:t>Note: Where a support is delivered by a therapy assistant, the therapy assistant must be covered by the professional indemnity insurance of the supervising therapist (or the therapist's or therapy assistant's employing provider).</w:t>
      </w:r>
    </w:p>
    <w:p w14:paraId="6F003B14" w14:textId="1E97AED3" w:rsidR="004D622A" w:rsidRPr="00DF0C3D" w:rsidRDefault="004D622A" w:rsidP="004D622A">
      <w:pPr>
        <w:rPr>
          <w:lang w:eastAsia="en-AU"/>
        </w:rPr>
      </w:pPr>
      <w:r w:rsidRPr="00DF0C3D">
        <w:rPr>
          <w:lang w:eastAsia="en-AU"/>
        </w:rPr>
        <w:t xml:space="preserve">As </w:t>
      </w:r>
      <w:r w:rsidRPr="00DF0C3D">
        <w:rPr>
          <w:lang w:eastAsia="en-AU"/>
        </w:rPr>
        <w:fldChar w:fldCharType="begin"/>
      </w:r>
      <w:r w:rsidRPr="00DF0C3D">
        <w:rPr>
          <w:lang w:eastAsia="en-AU"/>
        </w:rPr>
        <w:instrText xml:space="preserve"> REF _Ref100577773 \h  \* MERGEFORMAT </w:instrText>
      </w:r>
      <w:r w:rsidRPr="00DF0C3D">
        <w:rPr>
          <w:lang w:eastAsia="en-AU"/>
        </w:rPr>
      </w:r>
      <w:r w:rsidRPr="00DF0C3D">
        <w:rPr>
          <w:lang w:eastAsia="en-AU"/>
        </w:rPr>
        <w:fldChar w:fldCharType="separate"/>
      </w:r>
      <w:r w:rsidR="0015299C" w:rsidRPr="00DF0C3D">
        <w:t xml:space="preserve">Exhibit </w:t>
      </w:r>
      <w:r w:rsidR="0015299C">
        <w:rPr>
          <w:noProof/>
        </w:rPr>
        <w:t>26</w:t>
      </w:r>
      <w:r w:rsidRPr="00DF0C3D">
        <w:rPr>
          <w:lang w:eastAsia="en-AU"/>
        </w:rPr>
        <w:fldChar w:fldCharType="end"/>
      </w:r>
      <w:r w:rsidRPr="00DF0C3D">
        <w:rPr>
          <w:lang w:eastAsia="en-AU"/>
        </w:rPr>
        <w:t xml:space="preserve"> illustrates, there are separate price limits for supports delivered by:</w:t>
      </w:r>
    </w:p>
    <w:p w14:paraId="76E74F4B" w14:textId="77777777" w:rsidR="004D622A" w:rsidRPr="00DF0C3D" w:rsidRDefault="004D622A" w:rsidP="004D622A">
      <w:pPr>
        <w:pStyle w:val="DotPoint"/>
        <w:numPr>
          <w:ilvl w:val="0"/>
          <w:numId w:val="1"/>
        </w:numPr>
        <w:rPr>
          <w:lang w:eastAsia="en-AU"/>
        </w:rPr>
      </w:pPr>
      <w:r w:rsidRPr="00DF0C3D">
        <w:rPr>
          <w:lang w:eastAsia="en-AU"/>
        </w:rPr>
        <w:t>Psychologists</w:t>
      </w:r>
    </w:p>
    <w:p w14:paraId="22D9F924" w14:textId="77777777" w:rsidR="004D622A" w:rsidRPr="00DF0C3D" w:rsidRDefault="004D622A" w:rsidP="004D622A">
      <w:pPr>
        <w:pStyle w:val="DotPoint"/>
        <w:numPr>
          <w:ilvl w:val="0"/>
          <w:numId w:val="1"/>
        </w:numPr>
        <w:rPr>
          <w:lang w:eastAsia="en-AU"/>
        </w:rPr>
      </w:pPr>
      <w:r w:rsidRPr="00DF0C3D">
        <w:rPr>
          <w:lang w:eastAsia="en-AU"/>
        </w:rPr>
        <w:t>Physiotherapists</w:t>
      </w:r>
    </w:p>
    <w:p w14:paraId="1F37AE86" w14:textId="77777777" w:rsidR="004D622A" w:rsidRPr="00DF0C3D" w:rsidRDefault="004D622A" w:rsidP="004D622A">
      <w:pPr>
        <w:pStyle w:val="DotPoint"/>
        <w:numPr>
          <w:ilvl w:val="0"/>
          <w:numId w:val="1"/>
        </w:numPr>
        <w:rPr>
          <w:lang w:eastAsia="en-AU"/>
        </w:rPr>
      </w:pPr>
      <w:r w:rsidRPr="00DF0C3D">
        <w:rPr>
          <w:lang w:eastAsia="en-AU"/>
        </w:rPr>
        <w:t>Dietitians</w:t>
      </w:r>
    </w:p>
    <w:p w14:paraId="362F195B" w14:textId="77777777" w:rsidR="004D622A" w:rsidRPr="00DF0C3D" w:rsidRDefault="004D622A" w:rsidP="004D622A">
      <w:pPr>
        <w:pStyle w:val="DotPoint"/>
        <w:numPr>
          <w:ilvl w:val="0"/>
          <w:numId w:val="1"/>
        </w:numPr>
        <w:rPr>
          <w:lang w:eastAsia="en-AU"/>
        </w:rPr>
      </w:pPr>
      <w:r w:rsidRPr="00DF0C3D">
        <w:rPr>
          <w:lang w:eastAsia="en-AU"/>
        </w:rPr>
        <w:t>Exercise Physiologists</w:t>
      </w:r>
    </w:p>
    <w:p w14:paraId="47EC8742" w14:textId="77777777" w:rsidR="004D622A" w:rsidRPr="00DF0C3D" w:rsidRDefault="004D622A" w:rsidP="004D622A">
      <w:pPr>
        <w:pStyle w:val="DotPoint"/>
        <w:numPr>
          <w:ilvl w:val="0"/>
          <w:numId w:val="1"/>
        </w:numPr>
        <w:rPr>
          <w:lang w:eastAsia="en-AU"/>
        </w:rPr>
      </w:pPr>
      <w:r w:rsidRPr="00DF0C3D">
        <w:rPr>
          <w:lang w:eastAsia="en-AU"/>
        </w:rPr>
        <w:t>Counsellors</w:t>
      </w:r>
    </w:p>
    <w:p w14:paraId="580DC897" w14:textId="2847DE13" w:rsidR="004D622A" w:rsidRPr="00DF0C3D" w:rsidRDefault="004D622A" w:rsidP="004D622A">
      <w:pPr>
        <w:pStyle w:val="DotPoint"/>
        <w:numPr>
          <w:ilvl w:val="0"/>
          <w:numId w:val="1"/>
        </w:numPr>
        <w:rPr>
          <w:lang w:eastAsia="en-AU"/>
        </w:rPr>
      </w:pPr>
      <w:r w:rsidRPr="00DF0C3D">
        <w:rPr>
          <w:lang w:eastAsia="en-AU"/>
        </w:rPr>
        <w:t xml:space="preserve">Other Therapists </w:t>
      </w:r>
      <w:r w:rsidRPr="00DF0C3D">
        <w:rPr>
          <w:lang w:eastAsia="en-AU"/>
        </w:rPr>
        <w:softHyphen/>
        <w:t>– Art therapists, Audiologists, Developmental Educators, Music Therapists, Occupational Therapists, Orthoptists, Podiatrists, Social Workers, and Speech Pathologists</w:t>
      </w:r>
    </w:p>
    <w:p w14:paraId="23D52BFD" w14:textId="77777777" w:rsidR="004D622A" w:rsidRPr="00DF0C3D" w:rsidRDefault="004D622A" w:rsidP="004D622A">
      <w:pPr>
        <w:pStyle w:val="DotPoint"/>
        <w:numPr>
          <w:ilvl w:val="0"/>
          <w:numId w:val="1"/>
        </w:numPr>
        <w:rPr>
          <w:lang w:eastAsia="en-AU"/>
        </w:rPr>
      </w:pPr>
      <w:r w:rsidRPr="00DF0C3D">
        <w:rPr>
          <w:lang w:eastAsia="en-AU"/>
        </w:rPr>
        <w:t>Therapy Assistants.</w:t>
      </w:r>
    </w:p>
    <w:p w14:paraId="4405484D" w14:textId="79C927DC" w:rsidR="004D622A" w:rsidRPr="00DF0C3D" w:rsidRDefault="004D622A" w:rsidP="004D622A">
      <w:pPr>
        <w:pStyle w:val="Caption"/>
      </w:pPr>
      <w:bookmarkStart w:id="220" w:name="_Ref100577773"/>
      <w:bookmarkStart w:id="221" w:name="_Toc101279968"/>
      <w:bookmarkStart w:id="222" w:name="_Toc108620514"/>
      <w:r w:rsidRPr="00DF0C3D">
        <w:t xml:space="preserve">Exhibit </w:t>
      </w:r>
      <w:r w:rsidR="002B459B">
        <w:fldChar w:fldCharType="begin"/>
      </w:r>
      <w:r w:rsidR="002B459B">
        <w:instrText xml:space="preserve"> SEQ Exhibit \* ARABIC </w:instrText>
      </w:r>
      <w:r w:rsidR="002B459B">
        <w:fldChar w:fldCharType="separate"/>
      </w:r>
      <w:r w:rsidR="0015299C">
        <w:rPr>
          <w:noProof/>
        </w:rPr>
        <w:t>26</w:t>
      </w:r>
      <w:r w:rsidR="002B459B">
        <w:rPr>
          <w:noProof/>
        </w:rPr>
        <w:fldChar w:fldCharType="end"/>
      </w:r>
      <w:bookmarkEnd w:id="220"/>
      <w:r w:rsidRPr="00DF0C3D">
        <w:t>: 2021-22 Price Limits for Therapy Supports</w:t>
      </w:r>
      <w:bookmarkEnd w:id="221"/>
      <w:bookmarkEnd w:id="222"/>
    </w:p>
    <w:tbl>
      <w:tblPr>
        <w:tblStyle w:val="GridTable4-Accent12"/>
        <w:tblW w:w="5000" w:type="pct"/>
        <w:tblInd w:w="-5" w:type="dxa"/>
        <w:tblLook w:val="0420" w:firstRow="1" w:lastRow="0" w:firstColumn="0" w:lastColumn="0" w:noHBand="0" w:noVBand="1"/>
        <w:tblCaption w:val="2021-22 Price Limits for Therapy Supports"/>
        <w:tblDescription w:val="Price limits for the different types of therapists in the NDIS."/>
      </w:tblPr>
      <w:tblGrid>
        <w:gridCol w:w="3625"/>
        <w:gridCol w:w="1359"/>
        <w:gridCol w:w="1359"/>
        <w:gridCol w:w="1359"/>
        <w:gridCol w:w="1359"/>
      </w:tblGrid>
      <w:tr w:rsidR="004D622A" w:rsidRPr="00DF0C3D" w14:paraId="46B8B679" w14:textId="77777777" w:rsidTr="00061045">
        <w:trPr>
          <w:cnfStyle w:val="100000000000" w:firstRow="1" w:lastRow="0" w:firstColumn="0" w:lastColumn="0" w:oddVBand="0" w:evenVBand="0" w:oddHBand="0" w:evenHBand="0" w:firstRowFirstColumn="0" w:firstRowLastColumn="0" w:lastRowFirstColumn="0" w:lastRowLastColumn="0"/>
          <w:tblHeader/>
        </w:trPr>
        <w:tc>
          <w:tcPr>
            <w:tcW w:w="2000" w:type="pct"/>
          </w:tcPr>
          <w:p w14:paraId="19B37F14" w14:textId="77777777" w:rsidR="004D622A" w:rsidRPr="00DF0C3D" w:rsidRDefault="004D622A" w:rsidP="00212851">
            <w:pPr>
              <w:pStyle w:val="ListParagraph"/>
              <w:keepNext/>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Type of Therapist</w:t>
            </w:r>
          </w:p>
        </w:tc>
        <w:tc>
          <w:tcPr>
            <w:tcW w:w="750" w:type="pct"/>
            <w:vAlign w:val="center"/>
          </w:tcPr>
          <w:p w14:paraId="161ED239"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asciiTheme="minorHAnsi" w:hAnsiTheme="minorHAnsi" w:cstheme="minorHAnsi"/>
                <w:szCs w:val="16"/>
                <w:lang w:eastAsia="en-AU"/>
              </w:rPr>
              <w:t>NSW / VIC / QLD / ACT</w:t>
            </w:r>
          </w:p>
        </w:tc>
        <w:tc>
          <w:tcPr>
            <w:tcW w:w="750" w:type="pct"/>
            <w:vAlign w:val="center"/>
          </w:tcPr>
          <w:p w14:paraId="377391C6"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asciiTheme="minorHAnsi" w:hAnsiTheme="minorHAnsi" w:cstheme="minorHAnsi"/>
                <w:szCs w:val="16"/>
                <w:lang w:eastAsia="en-AU"/>
              </w:rPr>
              <w:t>SA / WA / TAS / NT</w:t>
            </w:r>
          </w:p>
        </w:tc>
        <w:tc>
          <w:tcPr>
            <w:tcW w:w="750" w:type="pct"/>
            <w:vAlign w:val="center"/>
          </w:tcPr>
          <w:p w14:paraId="67AC3431"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asciiTheme="minorHAnsi" w:hAnsiTheme="minorHAnsi" w:cstheme="minorHAnsi"/>
                <w:szCs w:val="16"/>
                <w:lang w:eastAsia="en-AU"/>
              </w:rPr>
              <w:t>Remote</w:t>
            </w:r>
          </w:p>
        </w:tc>
        <w:tc>
          <w:tcPr>
            <w:tcW w:w="750" w:type="pct"/>
            <w:vAlign w:val="center"/>
          </w:tcPr>
          <w:p w14:paraId="545B1EC8"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asciiTheme="minorHAnsi" w:hAnsiTheme="minorHAnsi" w:cstheme="minorHAnsi"/>
                <w:szCs w:val="16"/>
                <w:lang w:eastAsia="en-AU"/>
              </w:rPr>
              <w:t>Very Remote</w:t>
            </w:r>
          </w:p>
        </w:tc>
      </w:tr>
      <w:tr w:rsidR="004D622A" w:rsidRPr="00DF0C3D" w14:paraId="3C8EF87A" w14:textId="77777777" w:rsidTr="00061045">
        <w:trPr>
          <w:cnfStyle w:val="000000100000" w:firstRow="0" w:lastRow="0" w:firstColumn="0" w:lastColumn="0" w:oddVBand="0" w:evenVBand="0" w:oddHBand="1" w:evenHBand="0" w:firstRowFirstColumn="0" w:firstRowLastColumn="0" w:lastRowFirstColumn="0" w:lastRowLastColumn="0"/>
        </w:trPr>
        <w:tc>
          <w:tcPr>
            <w:tcW w:w="2000" w:type="pct"/>
          </w:tcPr>
          <w:p w14:paraId="373D154D" w14:textId="77777777" w:rsidR="004D622A" w:rsidRPr="00DF0C3D" w:rsidRDefault="004D622A" w:rsidP="00212851">
            <w:pPr>
              <w:pStyle w:val="ListParagraph"/>
              <w:keepNext/>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Psychology</w:t>
            </w:r>
          </w:p>
        </w:tc>
        <w:tc>
          <w:tcPr>
            <w:tcW w:w="750" w:type="pct"/>
            <w:vAlign w:val="center"/>
          </w:tcPr>
          <w:p w14:paraId="3D67008B"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eastAsia="Times New Roman" w:cs="Arial"/>
                <w:color w:val="000000"/>
                <w:szCs w:val="16"/>
                <w:lang w:eastAsia="en-AU"/>
              </w:rPr>
              <w:t>$214.41</w:t>
            </w:r>
          </w:p>
        </w:tc>
        <w:tc>
          <w:tcPr>
            <w:tcW w:w="750" w:type="pct"/>
            <w:vAlign w:val="center"/>
          </w:tcPr>
          <w:p w14:paraId="338C989B"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eastAsia="Times New Roman" w:cs="Arial"/>
                <w:color w:val="000000"/>
                <w:szCs w:val="16"/>
                <w:lang w:eastAsia="en-AU"/>
              </w:rPr>
              <w:t>$234.83</w:t>
            </w:r>
          </w:p>
        </w:tc>
        <w:tc>
          <w:tcPr>
            <w:tcW w:w="750" w:type="pct"/>
            <w:vAlign w:val="center"/>
          </w:tcPr>
          <w:p w14:paraId="33C7506B"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eastAsia="Times New Roman" w:cs="Arial"/>
                <w:color w:val="000000"/>
                <w:szCs w:val="16"/>
                <w:lang w:eastAsia="en-AU"/>
              </w:rPr>
              <w:t>$328.76</w:t>
            </w:r>
          </w:p>
        </w:tc>
        <w:tc>
          <w:tcPr>
            <w:tcW w:w="750" w:type="pct"/>
            <w:vAlign w:val="center"/>
          </w:tcPr>
          <w:p w14:paraId="0064F81C"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rPr>
                <w:rFonts w:eastAsia="Times New Roman" w:cs="Arial"/>
                <w:color w:val="000000"/>
                <w:szCs w:val="16"/>
                <w:lang w:eastAsia="en-AU"/>
              </w:rPr>
              <w:t>$352.25</w:t>
            </w:r>
          </w:p>
        </w:tc>
      </w:tr>
      <w:tr w:rsidR="004D622A" w:rsidRPr="00DF0C3D" w14:paraId="1F2869A6" w14:textId="77777777" w:rsidTr="00061045">
        <w:tc>
          <w:tcPr>
            <w:tcW w:w="2000" w:type="pct"/>
          </w:tcPr>
          <w:p w14:paraId="53DF43E7"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Physiotherapy</w:t>
            </w:r>
          </w:p>
        </w:tc>
        <w:tc>
          <w:tcPr>
            <w:tcW w:w="750" w:type="pct"/>
            <w:vAlign w:val="center"/>
          </w:tcPr>
          <w:p w14:paraId="373CC624"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$193.99</w:t>
            </w:r>
          </w:p>
        </w:tc>
        <w:tc>
          <w:tcPr>
            <w:tcW w:w="750" w:type="pct"/>
            <w:vAlign w:val="center"/>
          </w:tcPr>
          <w:p w14:paraId="318A2906"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$224.62</w:t>
            </w:r>
          </w:p>
        </w:tc>
        <w:tc>
          <w:tcPr>
            <w:tcW w:w="750" w:type="pct"/>
            <w:vAlign w:val="center"/>
          </w:tcPr>
          <w:p w14:paraId="1C548BC5"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$314.47</w:t>
            </w:r>
          </w:p>
        </w:tc>
        <w:tc>
          <w:tcPr>
            <w:tcW w:w="750" w:type="pct"/>
            <w:vAlign w:val="center"/>
          </w:tcPr>
          <w:p w14:paraId="7282CE11"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$336.93</w:t>
            </w:r>
          </w:p>
        </w:tc>
      </w:tr>
      <w:tr w:rsidR="004D622A" w:rsidRPr="00DF0C3D" w14:paraId="188DE31C"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6C69C85D" w14:textId="77777777" w:rsidR="004D622A" w:rsidRPr="00DF0C3D" w:rsidRDefault="004D622A" w:rsidP="00212851">
            <w:pPr>
              <w:pStyle w:val="ListParagraph"/>
              <w:keepNext/>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Art Therapy</w:t>
            </w:r>
          </w:p>
        </w:tc>
        <w:tc>
          <w:tcPr>
            <w:tcW w:w="750" w:type="pct"/>
            <w:vMerge w:val="restart"/>
            <w:shd w:val="clear" w:color="auto" w:fill="E8CAED" w:themeFill="text1" w:themeFillTint="33"/>
            <w:vAlign w:val="center"/>
          </w:tcPr>
          <w:p w14:paraId="3138876E"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t>$193.99</w:t>
            </w:r>
          </w:p>
        </w:tc>
        <w:tc>
          <w:tcPr>
            <w:tcW w:w="750" w:type="pct"/>
            <w:vMerge w:val="restart"/>
            <w:shd w:val="clear" w:color="auto" w:fill="E8CAED" w:themeFill="text1" w:themeFillTint="33"/>
            <w:vAlign w:val="center"/>
          </w:tcPr>
          <w:p w14:paraId="60B05350"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t>$193.99</w:t>
            </w:r>
          </w:p>
        </w:tc>
        <w:tc>
          <w:tcPr>
            <w:tcW w:w="750" w:type="pct"/>
            <w:vMerge w:val="restart"/>
            <w:shd w:val="clear" w:color="auto" w:fill="E8CAED" w:themeFill="text1" w:themeFillTint="33"/>
            <w:vAlign w:val="center"/>
          </w:tcPr>
          <w:p w14:paraId="6779016C"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t>$271.59</w:t>
            </w:r>
          </w:p>
        </w:tc>
        <w:tc>
          <w:tcPr>
            <w:tcW w:w="750" w:type="pct"/>
            <w:vMerge w:val="restart"/>
            <w:shd w:val="clear" w:color="auto" w:fill="E8CAED" w:themeFill="text1" w:themeFillTint="33"/>
            <w:vAlign w:val="center"/>
          </w:tcPr>
          <w:p w14:paraId="28387283" w14:textId="77777777" w:rsidR="004D622A" w:rsidRPr="00DF0C3D" w:rsidRDefault="004D622A" w:rsidP="00212851">
            <w:pPr>
              <w:pStyle w:val="ListParagraph"/>
              <w:keepNext/>
              <w:ind w:left="0"/>
              <w:contextualSpacing w:val="0"/>
              <w:jc w:val="center"/>
              <w:rPr>
                <w:rFonts w:asciiTheme="minorHAnsi" w:hAnsiTheme="minorHAnsi" w:cstheme="minorHAnsi"/>
                <w:szCs w:val="16"/>
                <w:lang w:eastAsia="en-AU"/>
              </w:rPr>
            </w:pPr>
            <w:r w:rsidRPr="00DF0C3D">
              <w:t>$290.99</w:t>
            </w:r>
          </w:p>
        </w:tc>
      </w:tr>
      <w:tr w:rsidR="004D622A" w:rsidRPr="00DF0C3D" w14:paraId="4EBA8B33" w14:textId="77777777" w:rsidTr="00547A26">
        <w:tc>
          <w:tcPr>
            <w:tcW w:w="2000" w:type="pct"/>
            <w:shd w:val="clear" w:color="auto" w:fill="E8CAED" w:themeFill="text1" w:themeFillTint="33"/>
          </w:tcPr>
          <w:p w14:paraId="164E62A5"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Audiology</w:t>
            </w:r>
          </w:p>
        </w:tc>
        <w:tc>
          <w:tcPr>
            <w:tcW w:w="750" w:type="pct"/>
            <w:vMerge/>
            <w:shd w:val="clear" w:color="auto" w:fill="E8CAED" w:themeFill="text1" w:themeFillTint="33"/>
            <w:vAlign w:val="center"/>
          </w:tcPr>
          <w:p w14:paraId="582B13A1"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079CF077"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2AC1CB11"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679809BD" w14:textId="77777777" w:rsidR="004D622A" w:rsidRPr="00DF0C3D" w:rsidRDefault="004D622A" w:rsidP="00212851">
            <w:pPr>
              <w:pStyle w:val="ListParagraph"/>
              <w:ind w:left="0"/>
              <w:jc w:val="center"/>
              <w:rPr>
                <w:rFonts w:asciiTheme="minorHAnsi" w:hAnsiTheme="minorHAnsi" w:cstheme="minorHAnsi"/>
                <w:szCs w:val="16"/>
                <w:lang w:eastAsia="en-AU"/>
              </w:rPr>
            </w:pPr>
          </w:p>
        </w:tc>
      </w:tr>
      <w:tr w:rsidR="004D622A" w:rsidRPr="00DF0C3D" w14:paraId="388DA11D"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657B00D0"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Dietetics</w:t>
            </w:r>
          </w:p>
        </w:tc>
        <w:tc>
          <w:tcPr>
            <w:tcW w:w="750" w:type="pct"/>
            <w:vMerge/>
            <w:shd w:val="clear" w:color="auto" w:fill="E8CAED" w:themeFill="text1" w:themeFillTint="33"/>
            <w:vAlign w:val="center"/>
          </w:tcPr>
          <w:p w14:paraId="3ADB0ADF"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003CE8A7"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3BB607C4"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5154AD6A" w14:textId="77777777" w:rsidR="004D622A" w:rsidRPr="00DF0C3D" w:rsidRDefault="004D622A" w:rsidP="00212851">
            <w:pPr>
              <w:pStyle w:val="ListParagraph"/>
              <w:ind w:left="0"/>
              <w:jc w:val="center"/>
              <w:rPr>
                <w:rFonts w:asciiTheme="minorHAnsi" w:hAnsiTheme="minorHAnsi" w:cstheme="minorHAnsi"/>
                <w:szCs w:val="16"/>
                <w:lang w:eastAsia="en-AU"/>
              </w:rPr>
            </w:pPr>
          </w:p>
        </w:tc>
      </w:tr>
      <w:tr w:rsidR="004D622A" w:rsidRPr="00DF0C3D" w14:paraId="39F5C631" w14:textId="77777777" w:rsidTr="00547A26">
        <w:tc>
          <w:tcPr>
            <w:tcW w:w="2000" w:type="pct"/>
            <w:shd w:val="clear" w:color="auto" w:fill="E8CAED" w:themeFill="text1" w:themeFillTint="33"/>
          </w:tcPr>
          <w:p w14:paraId="2C6A94B4"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Music Therapy</w:t>
            </w:r>
          </w:p>
        </w:tc>
        <w:tc>
          <w:tcPr>
            <w:tcW w:w="750" w:type="pct"/>
            <w:vMerge/>
            <w:shd w:val="clear" w:color="auto" w:fill="E8CAED" w:themeFill="text1" w:themeFillTint="33"/>
            <w:vAlign w:val="center"/>
          </w:tcPr>
          <w:p w14:paraId="0FD77597"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57C6DE2C"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0346204B"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34519CB6" w14:textId="77777777" w:rsidR="004D622A" w:rsidRPr="00DF0C3D" w:rsidRDefault="004D622A" w:rsidP="00212851">
            <w:pPr>
              <w:pStyle w:val="ListParagraph"/>
              <w:ind w:left="0"/>
              <w:jc w:val="center"/>
              <w:rPr>
                <w:rFonts w:asciiTheme="minorHAnsi" w:hAnsiTheme="minorHAnsi" w:cstheme="minorHAnsi"/>
                <w:szCs w:val="16"/>
                <w:lang w:eastAsia="en-AU"/>
              </w:rPr>
            </w:pPr>
          </w:p>
        </w:tc>
      </w:tr>
      <w:tr w:rsidR="004D622A" w:rsidRPr="00DF0C3D" w14:paraId="0A38738F"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24C108A4"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Occupational Therapy</w:t>
            </w:r>
          </w:p>
        </w:tc>
        <w:tc>
          <w:tcPr>
            <w:tcW w:w="750" w:type="pct"/>
            <w:vMerge/>
            <w:shd w:val="clear" w:color="auto" w:fill="E8CAED" w:themeFill="text1" w:themeFillTint="33"/>
            <w:vAlign w:val="center"/>
          </w:tcPr>
          <w:p w14:paraId="1C752FF5"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56BD7C34"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3E52CB8E"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0957D94F" w14:textId="77777777" w:rsidR="004D622A" w:rsidRPr="00DF0C3D" w:rsidRDefault="004D622A" w:rsidP="00212851">
            <w:pPr>
              <w:pStyle w:val="ListParagraph"/>
              <w:ind w:left="0"/>
              <w:jc w:val="center"/>
              <w:rPr>
                <w:rFonts w:asciiTheme="minorHAnsi" w:hAnsiTheme="minorHAnsi" w:cstheme="minorHAnsi"/>
                <w:szCs w:val="16"/>
                <w:lang w:eastAsia="en-AU"/>
              </w:rPr>
            </w:pPr>
          </w:p>
        </w:tc>
      </w:tr>
      <w:tr w:rsidR="00CE36F4" w:rsidRPr="00DF0C3D" w14:paraId="783211CB" w14:textId="77777777" w:rsidTr="00547A26">
        <w:tc>
          <w:tcPr>
            <w:tcW w:w="2000" w:type="pct"/>
            <w:shd w:val="clear" w:color="auto" w:fill="E8CAED" w:themeFill="text1" w:themeFillTint="33"/>
          </w:tcPr>
          <w:p w14:paraId="4CF5B1CE" w14:textId="1C8A2FD4" w:rsidR="00CE36F4" w:rsidRPr="00DF0C3D" w:rsidRDefault="00CE36F4" w:rsidP="00212851">
            <w:pPr>
              <w:pStyle w:val="ListParagraph"/>
              <w:ind w:left="0"/>
              <w:contextualSpacing w:val="0"/>
              <w:rPr>
                <w:rFonts w:asciiTheme="minorHAnsi" w:hAnsiTheme="minorHAnsi" w:cstheme="minorHAnsi"/>
                <w:szCs w:val="16"/>
                <w:lang w:eastAsia="en-AU"/>
              </w:rPr>
            </w:pPr>
            <w:r>
              <w:rPr>
                <w:rFonts w:asciiTheme="minorHAnsi" w:hAnsiTheme="minorHAnsi" w:cstheme="minorHAnsi"/>
                <w:szCs w:val="16"/>
                <w:lang w:eastAsia="en-AU"/>
              </w:rPr>
              <w:t>Orthoptics</w:t>
            </w:r>
          </w:p>
        </w:tc>
        <w:tc>
          <w:tcPr>
            <w:tcW w:w="750" w:type="pct"/>
            <w:vMerge/>
            <w:shd w:val="clear" w:color="auto" w:fill="E8CAED" w:themeFill="text1" w:themeFillTint="33"/>
            <w:vAlign w:val="center"/>
          </w:tcPr>
          <w:p w14:paraId="08B3012F" w14:textId="77777777" w:rsidR="00CE36F4" w:rsidRPr="00DF0C3D" w:rsidRDefault="00CE36F4"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56411747" w14:textId="77777777" w:rsidR="00CE36F4" w:rsidRPr="00DF0C3D" w:rsidRDefault="00CE36F4"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1A26E945" w14:textId="77777777" w:rsidR="00CE36F4" w:rsidRPr="00DF0C3D" w:rsidRDefault="00CE36F4"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61CFB3D0" w14:textId="77777777" w:rsidR="00CE36F4" w:rsidRPr="00DF0C3D" w:rsidRDefault="00CE36F4" w:rsidP="00212851">
            <w:pPr>
              <w:pStyle w:val="ListParagraph"/>
              <w:ind w:left="0"/>
              <w:jc w:val="center"/>
              <w:rPr>
                <w:rFonts w:asciiTheme="minorHAnsi" w:hAnsiTheme="minorHAnsi" w:cstheme="minorHAnsi"/>
                <w:szCs w:val="16"/>
                <w:lang w:eastAsia="en-AU"/>
              </w:rPr>
            </w:pPr>
          </w:p>
        </w:tc>
      </w:tr>
      <w:tr w:rsidR="004D622A" w:rsidRPr="00DF0C3D" w14:paraId="0D160DA8"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32B5EFD8"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Podiatry</w:t>
            </w:r>
          </w:p>
        </w:tc>
        <w:tc>
          <w:tcPr>
            <w:tcW w:w="750" w:type="pct"/>
            <w:vMerge/>
            <w:shd w:val="clear" w:color="auto" w:fill="E8CAED" w:themeFill="text1" w:themeFillTint="33"/>
            <w:vAlign w:val="center"/>
          </w:tcPr>
          <w:p w14:paraId="08BF0278"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22CE76A2"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65A9F1CD"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43AE3437" w14:textId="77777777" w:rsidR="004D622A" w:rsidRPr="00DF0C3D" w:rsidRDefault="004D622A" w:rsidP="00212851">
            <w:pPr>
              <w:pStyle w:val="ListParagraph"/>
              <w:ind w:left="0"/>
              <w:jc w:val="center"/>
              <w:rPr>
                <w:rFonts w:asciiTheme="minorHAnsi" w:hAnsiTheme="minorHAnsi" w:cstheme="minorHAnsi"/>
                <w:szCs w:val="16"/>
                <w:lang w:eastAsia="en-AU"/>
              </w:rPr>
            </w:pPr>
          </w:p>
        </w:tc>
      </w:tr>
      <w:tr w:rsidR="004D622A" w:rsidRPr="00DF0C3D" w14:paraId="68F7E483" w14:textId="77777777" w:rsidTr="00547A26">
        <w:tc>
          <w:tcPr>
            <w:tcW w:w="2000" w:type="pct"/>
            <w:shd w:val="clear" w:color="auto" w:fill="E8CAED" w:themeFill="text1" w:themeFillTint="33"/>
          </w:tcPr>
          <w:p w14:paraId="22169A2F"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Social Work</w:t>
            </w:r>
          </w:p>
        </w:tc>
        <w:tc>
          <w:tcPr>
            <w:tcW w:w="750" w:type="pct"/>
            <w:vMerge/>
            <w:shd w:val="clear" w:color="auto" w:fill="E8CAED" w:themeFill="text1" w:themeFillTint="33"/>
            <w:vAlign w:val="center"/>
          </w:tcPr>
          <w:p w14:paraId="5825C0BC"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3B5FC6F6"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64609CF6" w14:textId="77777777" w:rsidR="004D622A" w:rsidRPr="00DF0C3D" w:rsidRDefault="004D622A" w:rsidP="00212851">
            <w:pPr>
              <w:pStyle w:val="ListParagraph"/>
              <w:ind w:left="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69728226" w14:textId="77777777" w:rsidR="004D622A" w:rsidRPr="00DF0C3D" w:rsidRDefault="004D622A" w:rsidP="00212851">
            <w:pPr>
              <w:pStyle w:val="ListParagraph"/>
              <w:ind w:left="0"/>
              <w:jc w:val="center"/>
              <w:rPr>
                <w:rFonts w:asciiTheme="minorHAnsi" w:hAnsiTheme="minorHAnsi" w:cstheme="minorHAnsi"/>
                <w:szCs w:val="16"/>
                <w:lang w:eastAsia="en-AU"/>
              </w:rPr>
            </w:pPr>
          </w:p>
        </w:tc>
      </w:tr>
      <w:tr w:rsidR="004D622A" w:rsidRPr="00DF0C3D" w14:paraId="7CB9A4FE"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09066756"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Speech Pathology</w:t>
            </w:r>
          </w:p>
        </w:tc>
        <w:tc>
          <w:tcPr>
            <w:tcW w:w="750" w:type="pct"/>
            <w:vMerge/>
            <w:shd w:val="clear" w:color="auto" w:fill="E8CAED" w:themeFill="text1" w:themeFillTint="33"/>
            <w:vAlign w:val="center"/>
          </w:tcPr>
          <w:p w14:paraId="55B6F760"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673D135C"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2D1CA96F"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p>
        </w:tc>
        <w:tc>
          <w:tcPr>
            <w:tcW w:w="750" w:type="pct"/>
            <w:vMerge/>
            <w:shd w:val="clear" w:color="auto" w:fill="E8CAED" w:themeFill="text1" w:themeFillTint="33"/>
            <w:vAlign w:val="center"/>
          </w:tcPr>
          <w:p w14:paraId="3F9CC836"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p>
        </w:tc>
      </w:tr>
      <w:tr w:rsidR="004D622A" w:rsidRPr="00DF0C3D" w14:paraId="2A32FCBD" w14:textId="77777777" w:rsidTr="00547A26">
        <w:tc>
          <w:tcPr>
            <w:tcW w:w="2000" w:type="pct"/>
            <w:shd w:val="clear" w:color="auto" w:fill="auto"/>
          </w:tcPr>
          <w:p w14:paraId="78FB9B42"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Exercise Physiology</w:t>
            </w:r>
          </w:p>
        </w:tc>
        <w:tc>
          <w:tcPr>
            <w:tcW w:w="750" w:type="pct"/>
            <w:shd w:val="clear" w:color="auto" w:fill="auto"/>
            <w:vAlign w:val="center"/>
          </w:tcPr>
          <w:p w14:paraId="67801DE6"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$166.99</w:t>
            </w:r>
          </w:p>
        </w:tc>
        <w:tc>
          <w:tcPr>
            <w:tcW w:w="750" w:type="pct"/>
            <w:shd w:val="clear" w:color="auto" w:fill="auto"/>
            <w:vAlign w:val="center"/>
          </w:tcPr>
          <w:p w14:paraId="3907E230"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$166.99</w:t>
            </w:r>
          </w:p>
        </w:tc>
        <w:tc>
          <w:tcPr>
            <w:tcW w:w="750" w:type="pct"/>
            <w:shd w:val="clear" w:color="auto" w:fill="auto"/>
            <w:vAlign w:val="center"/>
          </w:tcPr>
          <w:p w14:paraId="7E7D18E9"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$233.79</w:t>
            </w:r>
          </w:p>
        </w:tc>
        <w:tc>
          <w:tcPr>
            <w:tcW w:w="750" w:type="pct"/>
            <w:shd w:val="clear" w:color="auto" w:fill="auto"/>
            <w:vAlign w:val="center"/>
          </w:tcPr>
          <w:p w14:paraId="20319BCE"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$250.49</w:t>
            </w:r>
          </w:p>
        </w:tc>
      </w:tr>
      <w:tr w:rsidR="004D622A" w:rsidRPr="00DF0C3D" w14:paraId="502C0ADC"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01169C68"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Counselling</w:t>
            </w:r>
          </w:p>
        </w:tc>
        <w:tc>
          <w:tcPr>
            <w:tcW w:w="750" w:type="pct"/>
            <w:shd w:val="clear" w:color="auto" w:fill="E8CAED" w:themeFill="text1" w:themeFillTint="33"/>
            <w:vAlign w:val="center"/>
          </w:tcPr>
          <w:p w14:paraId="5B7AE8AB"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$156.16</w:t>
            </w:r>
          </w:p>
        </w:tc>
        <w:tc>
          <w:tcPr>
            <w:tcW w:w="750" w:type="pct"/>
            <w:shd w:val="clear" w:color="auto" w:fill="E8CAED" w:themeFill="text1" w:themeFillTint="33"/>
            <w:vAlign w:val="center"/>
          </w:tcPr>
          <w:p w14:paraId="153CCC61"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$156.16</w:t>
            </w:r>
          </w:p>
        </w:tc>
        <w:tc>
          <w:tcPr>
            <w:tcW w:w="750" w:type="pct"/>
            <w:shd w:val="clear" w:color="auto" w:fill="E8CAED" w:themeFill="text1" w:themeFillTint="33"/>
            <w:vAlign w:val="center"/>
          </w:tcPr>
          <w:p w14:paraId="58796587"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$218.62</w:t>
            </w:r>
          </w:p>
        </w:tc>
        <w:tc>
          <w:tcPr>
            <w:tcW w:w="750" w:type="pct"/>
            <w:shd w:val="clear" w:color="auto" w:fill="E8CAED" w:themeFill="text1" w:themeFillTint="33"/>
            <w:vAlign w:val="center"/>
          </w:tcPr>
          <w:p w14:paraId="4438C00A"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$234.24</w:t>
            </w:r>
          </w:p>
        </w:tc>
      </w:tr>
      <w:tr w:rsidR="004D622A" w:rsidRPr="00DF0C3D" w14:paraId="3BE28DF0" w14:textId="77777777" w:rsidTr="00547A26">
        <w:tc>
          <w:tcPr>
            <w:tcW w:w="2000" w:type="pct"/>
            <w:shd w:val="clear" w:color="auto" w:fill="auto"/>
          </w:tcPr>
          <w:p w14:paraId="44A981D9"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Therapy Assistant Level 1</w:t>
            </w:r>
          </w:p>
        </w:tc>
        <w:tc>
          <w:tcPr>
            <w:tcW w:w="750" w:type="pct"/>
            <w:shd w:val="clear" w:color="auto" w:fill="auto"/>
            <w:vAlign w:val="center"/>
          </w:tcPr>
          <w:p w14:paraId="35E73933"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$56.16</w:t>
            </w:r>
          </w:p>
        </w:tc>
        <w:tc>
          <w:tcPr>
            <w:tcW w:w="750" w:type="pct"/>
            <w:shd w:val="clear" w:color="auto" w:fill="auto"/>
            <w:vAlign w:val="center"/>
          </w:tcPr>
          <w:p w14:paraId="028A2B6E"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$56.16</w:t>
            </w:r>
          </w:p>
        </w:tc>
        <w:tc>
          <w:tcPr>
            <w:tcW w:w="750" w:type="pct"/>
            <w:shd w:val="clear" w:color="auto" w:fill="auto"/>
            <w:vAlign w:val="center"/>
          </w:tcPr>
          <w:p w14:paraId="09B0BC88"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$78.62</w:t>
            </w:r>
          </w:p>
        </w:tc>
        <w:tc>
          <w:tcPr>
            <w:tcW w:w="750" w:type="pct"/>
            <w:shd w:val="clear" w:color="auto" w:fill="auto"/>
            <w:vAlign w:val="center"/>
          </w:tcPr>
          <w:p w14:paraId="5C3D6F45"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$84.24</w:t>
            </w:r>
          </w:p>
        </w:tc>
      </w:tr>
      <w:tr w:rsidR="004D622A" w:rsidRPr="00DF0C3D" w14:paraId="1D465DC5" w14:textId="77777777" w:rsidTr="00547A26">
        <w:trPr>
          <w:cnfStyle w:val="000000100000" w:firstRow="0" w:lastRow="0" w:firstColumn="0" w:lastColumn="0" w:oddVBand="0" w:evenVBand="0" w:oddHBand="1" w:evenHBand="0" w:firstRowFirstColumn="0" w:firstRowLastColumn="0" w:lastRowFirstColumn="0" w:lastRowLastColumn="0"/>
        </w:trPr>
        <w:tc>
          <w:tcPr>
            <w:tcW w:w="2000" w:type="pct"/>
            <w:shd w:val="clear" w:color="auto" w:fill="E8CAED" w:themeFill="text1" w:themeFillTint="33"/>
          </w:tcPr>
          <w:p w14:paraId="7D6BFF9C" w14:textId="77777777" w:rsidR="004D622A" w:rsidRPr="00DF0C3D" w:rsidRDefault="004D622A" w:rsidP="00212851">
            <w:pPr>
              <w:pStyle w:val="ListParagraph"/>
              <w:ind w:left="0"/>
              <w:contextualSpacing w:val="0"/>
              <w:rPr>
                <w:rFonts w:asciiTheme="minorHAnsi" w:hAnsiTheme="minorHAnsi" w:cstheme="minorHAnsi"/>
                <w:szCs w:val="16"/>
                <w:lang w:eastAsia="en-AU"/>
              </w:rPr>
            </w:pPr>
            <w:r w:rsidRPr="00DF0C3D">
              <w:rPr>
                <w:rFonts w:asciiTheme="minorHAnsi" w:hAnsiTheme="minorHAnsi" w:cstheme="minorHAnsi"/>
                <w:szCs w:val="16"/>
                <w:lang w:eastAsia="en-AU"/>
              </w:rPr>
              <w:t>Therapy Assistant Level 2</w:t>
            </w:r>
          </w:p>
        </w:tc>
        <w:tc>
          <w:tcPr>
            <w:tcW w:w="750" w:type="pct"/>
            <w:shd w:val="clear" w:color="auto" w:fill="E8CAED" w:themeFill="text1" w:themeFillTint="33"/>
            <w:vAlign w:val="center"/>
          </w:tcPr>
          <w:p w14:paraId="3339F231"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$86.79</w:t>
            </w:r>
          </w:p>
        </w:tc>
        <w:tc>
          <w:tcPr>
            <w:tcW w:w="750" w:type="pct"/>
            <w:shd w:val="clear" w:color="auto" w:fill="E8CAED" w:themeFill="text1" w:themeFillTint="33"/>
            <w:vAlign w:val="center"/>
          </w:tcPr>
          <w:p w14:paraId="510D18A4"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$86.79</w:t>
            </w:r>
          </w:p>
        </w:tc>
        <w:tc>
          <w:tcPr>
            <w:tcW w:w="750" w:type="pct"/>
            <w:shd w:val="clear" w:color="auto" w:fill="E8CAED" w:themeFill="text1" w:themeFillTint="33"/>
            <w:vAlign w:val="center"/>
          </w:tcPr>
          <w:p w14:paraId="7E77396B"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$121.51</w:t>
            </w:r>
          </w:p>
        </w:tc>
        <w:tc>
          <w:tcPr>
            <w:tcW w:w="750" w:type="pct"/>
            <w:shd w:val="clear" w:color="auto" w:fill="E8CAED" w:themeFill="text1" w:themeFillTint="33"/>
            <w:vAlign w:val="center"/>
          </w:tcPr>
          <w:p w14:paraId="3EE2C903" w14:textId="77777777" w:rsidR="004D622A" w:rsidRPr="00DF0C3D" w:rsidRDefault="004D622A" w:rsidP="00212851">
            <w:pPr>
              <w:pStyle w:val="ListParagraph"/>
              <w:ind w:left="0"/>
              <w:contextualSpacing w:val="0"/>
              <w:jc w:val="center"/>
              <w:rPr>
                <w:rFonts w:asciiTheme="minorHAnsi" w:hAnsiTheme="minorHAnsi" w:cstheme="minorHAnsi"/>
                <w:szCs w:val="16"/>
                <w:lang w:eastAsia="en-AU"/>
              </w:rPr>
            </w:pPr>
            <w:r w:rsidRPr="00DF0C3D">
              <w:t>$130.19</w:t>
            </w:r>
          </w:p>
        </w:tc>
      </w:tr>
    </w:tbl>
    <w:p w14:paraId="2F8814B3" w14:textId="77777777" w:rsidR="004D622A" w:rsidRPr="00DF0C3D" w:rsidRDefault="004D622A" w:rsidP="004D622A">
      <w:pPr>
        <w:pStyle w:val="Heading3"/>
      </w:pPr>
      <w:r w:rsidRPr="00DF0C3D">
        <w:t>Historical Development of the Current Pricing Arrangements</w:t>
      </w:r>
    </w:p>
    <w:p w14:paraId="128EF178" w14:textId="3FD03407" w:rsidR="004D622A" w:rsidRPr="00DF0C3D" w:rsidRDefault="004D622A" w:rsidP="004D622A">
      <w:r w:rsidRPr="00DF0C3D">
        <w:t>In the trial phase of the NDIS (which had limited participant numbers) markets were regulated using unit price caps. These caps were in most cases determined using ‘cost-plus’ inputs</w:t>
      </w:r>
      <w:r w:rsidR="008A7DA6">
        <w:t>-</w:t>
      </w:r>
      <w:r w:rsidRPr="00DF0C3D">
        <w:t xml:space="preserve">based pricing based on block funding allocations made to providers prior to the NDIS. As the NDIS transitioned towards full rollout, annual price reviews were undertaken, whereby </w:t>
      </w:r>
      <w:r w:rsidRPr="00DF0C3D">
        <w:lastRenderedPageBreak/>
        <w:t xml:space="preserve">the unit price caps introduced were indexed annually based on updates to the costing methodology and consultations. </w:t>
      </w:r>
    </w:p>
    <w:p w14:paraId="10D2454A" w14:textId="1B2DEDE3" w:rsidR="004D622A" w:rsidRPr="00DF0C3D" w:rsidRDefault="004D622A" w:rsidP="004D622A">
      <w:pPr>
        <w:pStyle w:val="Caption"/>
      </w:pPr>
      <w:bookmarkStart w:id="223" w:name="_Ref100652489"/>
      <w:bookmarkStart w:id="224" w:name="_Toc101279969"/>
      <w:bookmarkStart w:id="225" w:name="_Toc108620515"/>
      <w:r w:rsidRPr="00DF0C3D">
        <w:t xml:space="preserve">Exhibit </w:t>
      </w:r>
      <w:r w:rsidR="002B459B">
        <w:fldChar w:fldCharType="begin"/>
      </w:r>
      <w:r w:rsidR="002B459B">
        <w:instrText xml:space="preserve"> SEQ Exhibit \* ARABIC </w:instrText>
      </w:r>
      <w:r w:rsidR="002B459B">
        <w:fldChar w:fldCharType="separate"/>
      </w:r>
      <w:r w:rsidR="0015299C">
        <w:rPr>
          <w:noProof/>
        </w:rPr>
        <w:t>27</w:t>
      </w:r>
      <w:r w:rsidR="002B459B">
        <w:rPr>
          <w:noProof/>
        </w:rPr>
        <w:fldChar w:fldCharType="end"/>
      </w:r>
      <w:bookmarkEnd w:id="223"/>
      <w:r w:rsidRPr="00DF0C3D">
        <w:t>: Therapy Pricing Review, 2018 to 2021</w:t>
      </w:r>
      <w:bookmarkEnd w:id="224"/>
      <w:bookmarkEnd w:id="225"/>
    </w:p>
    <w:p w14:paraId="6DB8E04D" w14:textId="77777777" w:rsidR="004D622A" w:rsidRPr="00DF0C3D" w:rsidRDefault="004D622A" w:rsidP="004D622A">
      <w:pPr>
        <w:jc w:val="center"/>
      </w:pPr>
      <w:r w:rsidRPr="00DF0C3D">
        <w:rPr>
          <w:noProof/>
          <w:lang w:eastAsia="en-AU"/>
        </w:rPr>
        <w:drawing>
          <wp:inline distT="0" distB="0" distL="0" distR="0" wp14:anchorId="183B8C8E" wp14:editId="3F8BEF1D">
            <wp:extent cx="5040000" cy="2394000"/>
            <wp:effectExtent l="0" t="0" r="8255" b="6350"/>
            <wp:docPr id="461" name="Picture 461" descr="Timeline of therapy pricing reviews for the NDIS.&#10;&#10;2018 - Independent Pricing Review released February 2018.&#10;2018 - NDIA 18/19 Price Guide, effective July 2018.&#10;2019 - Pricing Review of Therapy released March 2019.&#10;2019 - NDIA 19/20 Price Guide effective July 2019.&#10;2020 - NDIA 2020 Price Guide released 30 April to 30 June 2020 (COVID-19 loading)&#10;2021-22 - Current Annual Pricing Review" title="Therapy Pricing Review, 2018 to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5040000" cy="2394000"/>
                    </a:xfrm>
                    <a:prstGeom prst="rect">
                      <a:avLst/>
                    </a:prstGeom>
                    <a:noFill/>
                  </pic:spPr>
                </pic:pic>
              </a:graphicData>
            </a:graphic>
          </wp:inline>
        </w:drawing>
      </w:r>
    </w:p>
    <w:p w14:paraId="6881E18E" w14:textId="0E09247D" w:rsidR="004D622A" w:rsidRPr="00DF0C3D" w:rsidRDefault="004D622A" w:rsidP="004D622A">
      <w:r w:rsidRPr="00DF0C3D">
        <w:t xml:space="preserve">In 2019, the </w:t>
      </w:r>
      <w:r w:rsidR="001B00A4">
        <w:t>National Disability Insurance Agency (</w:t>
      </w:r>
      <w:r w:rsidRPr="00DF0C3D">
        <w:t>NDIA</w:t>
      </w:r>
      <w:r w:rsidR="001B00A4">
        <w:t>)</w:t>
      </w:r>
      <w:r w:rsidRPr="00DF0C3D">
        <w:t xml:space="preserve"> conducted a review of the price control arrangements and other market settings for therapy services under the NDIS (2019 Review of Therapy Pricing Arrangements).</w:t>
      </w:r>
      <w:r w:rsidRPr="00DF0C3D">
        <w:rPr>
          <w:rStyle w:val="EndnoteReference"/>
          <w:szCs w:val="22"/>
        </w:rPr>
        <w:endnoteReference w:id="82"/>
      </w:r>
      <w:r w:rsidRPr="00DF0C3D">
        <w:t xml:space="preserve"> As a consequence, several key recommendations were implemented including increasing the price limit to the 75</w:t>
      </w:r>
      <w:r w:rsidRPr="00DF0C3D">
        <w:rPr>
          <w:vertAlign w:val="superscript"/>
        </w:rPr>
        <w:t>th</w:t>
      </w:r>
      <w:r w:rsidRPr="00DF0C3D">
        <w:t xml:space="preserve"> percentile of the observed private billing distribution, based on a perceived lack of power to influence prices in the therapy market, and in order to strike a balance between ensuring participants’ ability to choose and fund different providers in the market and delivering value for money. The new price limits for therapy supports were introduced on 1 July 2019. They have not been increased since then.</w:t>
      </w:r>
    </w:p>
    <w:p w14:paraId="59B700E4" w14:textId="4A58A797" w:rsidR="004D622A" w:rsidRPr="00DF0C3D" w:rsidRDefault="004D622A" w:rsidP="004D622A">
      <w:r w:rsidRPr="00DF0C3D">
        <w:fldChar w:fldCharType="begin"/>
      </w:r>
      <w:r w:rsidRPr="00DF0C3D">
        <w:instrText xml:space="preserve"> REF _Ref83303742 \h  \* MERGEFORMAT </w:instrText>
      </w:r>
      <w:r w:rsidRPr="00DF0C3D">
        <w:fldChar w:fldCharType="separate"/>
      </w:r>
      <w:r w:rsidR="0015299C" w:rsidRPr="00DF0C3D">
        <w:t xml:space="preserve">Exhibit </w:t>
      </w:r>
      <w:r w:rsidR="0015299C">
        <w:rPr>
          <w:noProof/>
        </w:rPr>
        <w:t>28</w:t>
      </w:r>
      <w:r w:rsidRPr="00DF0C3D">
        <w:fldChar w:fldCharType="end"/>
      </w:r>
      <w:r w:rsidRPr="00DF0C3D">
        <w:t xml:space="preserve"> illustrates the historical price limits for therapy supports in the NDIS (other than exercise physiology and counselling).</w:t>
      </w:r>
    </w:p>
    <w:p w14:paraId="5CAA11C7" w14:textId="53F34B6C" w:rsidR="004D622A" w:rsidRPr="00DF0C3D" w:rsidRDefault="004D622A" w:rsidP="004D622A">
      <w:pPr>
        <w:pStyle w:val="Caption"/>
      </w:pPr>
      <w:bookmarkStart w:id="226" w:name="_Ref83303742"/>
      <w:bookmarkStart w:id="227" w:name="_Toc83292081"/>
      <w:bookmarkStart w:id="228" w:name="_Toc93921187"/>
      <w:bookmarkStart w:id="229" w:name="_Toc101279970"/>
      <w:bookmarkStart w:id="230" w:name="_Toc108620516"/>
      <w:r w:rsidRPr="00DF0C3D">
        <w:t xml:space="preserve">Exhibit </w:t>
      </w:r>
      <w:r w:rsidR="002B459B">
        <w:fldChar w:fldCharType="begin"/>
      </w:r>
      <w:r w:rsidR="002B459B">
        <w:instrText xml:space="preserve"> </w:instrText>
      </w:r>
      <w:r w:rsidR="002B459B">
        <w:instrText xml:space="preserve">SEQ Exhibit \* ARABIC </w:instrText>
      </w:r>
      <w:r w:rsidR="002B459B">
        <w:fldChar w:fldCharType="separate"/>
      </w:r>
      <w:r w:rsidR="0015299C">
        <w:rPr>
          <w:noProof/>
        </w:rPr>
        <w:t>28</w:t>
      </w:r>
      <w:r w:rsidR="002B459B">
        <w:rPr>
          <w:noProof/>
        </w:rPr>
        <w:fldChar w:fldCharType="end"/>
      </w:r>
      <w:bookmarkEnd w:id="226"/>
      <w:r w:rsidRPr="00DF0C3D">
        <w:t>: Therapy support price limits by geography from FY16 to FY21</w:t>
      </w:r>
      <w:bookmarkEnd w:id="227"/>
      <w:bookmarkEnd w:id="228"/>
      <w:bookmarkEnd w:id="229"/>
      <w:bookmarkEnd w:id="230"/>
    </w:p>
    <w:p w14:paraId="0378EF2A" w14:textId="77777777" w:rsidR="004D622A" w:rsidRPr="00DF0C3D" w:rsidRDefault="004D622A" w:rsidP="00547A26">
      <w:pPr>
        <w:jc w:val="center"/>
      </w:pPr>
      <w:r w:rsidRPr="00DF0C3D">
        <w:rPr>
          <w:noProof/>
          <w:lang w:eastAsia="en-AU"/>
        </w:rPr>
        <w:drawing>
          <wp:inline distT="0" distB="0" distL="0" distR="0" wp14:anchorId="766108F8" wp14:editId="03A1FF58">
            <wp:extent cx="5400000" cy="2545200"/>
            <wp:effectExtent l="0" t="0" r="0" b="0"/>
            <wp:docPr id="22" name="Picture 22" descr="There was steady growth in NDIS therapy pricing from FY16 to FY19 (annual inflationary increases). There was a large jump in pricing seen from FY19 to FY20 due to pricing changes introduced and a later COVID-19 loading, where prices have stayed the same after these have been accounted for." title="Therapy support price limits by geography from FY16 to FY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400000" cy="2545200"/>
                    </a:xfrm>
                    <a:prstGeom prst="rect">
                      <a:avLst/>
                    </a:prstGeom>
                    <a:noFill/>
                  </pic:spPr>
                </pic:pic>
              </a:graphicData>
            </a:graphic>
          </wp:inline>
        </w:drawing>
      </w:r>
    </w:p>
    <w:p w14:paraId="3A1B06FD" w14:textId="77777777" w:rsidR="00766140" w:rsidRPr="00DF0C3D" w:rsidRDefault="00766140" w:rsidP="00766140">
      <w:pPr>
        <w:pStyle w:val="Heading3"/>
      </w:pPr>
      <w:bookmarkStart w:id="231" w:name="_Toc102744327"/>
      <w:bookmarkStart w:id="232" w:name="_Toc102744326"/>
      <w:r w:rsidRPr="00DF0C3D">
        <w:lastRenderedPageBreak/>
        <w:t>Scheme Statistics</w:t>
      </w:r>
      <w:bookmarkEnd w:id="231"/>
    </w:p>
    <w:p w14:paraId="39E7EFF4" w14:textId="47D6332F" w:rsidR="00766140" w:rsidRPr="00DF0C3D" w:rsidRDefault="00766140" w:rsidP="00766140">
      <w:r w:rsidRPr="00DF0C3D">
        <w:t xml:space="preserve">In </w:t>
      </w:r>
      <w:r w:rsidRPr="00DF0C3D">
        <w:rPr>
          <w:rFonts w:cstheme="minorHAnsi"/>
        </w:rPr>
        <w:t>the</w:t>
      </w:r>
      <w:r w:rsidRPr="00DF0C3D">
        <w:t xml:space="preserve"> first half of 2021-22, some 271,752 participants (59% of all active participants) purchased therapy supports through their plans. These supports were delivered by 38,573 providers at a cost of $1.125 billion. Expenditure on therapy supports accounted for almost 13% of all expenditure by </w:t>
      </w:r>
      <w:r w:rsidR="00133BF2">
        <w:t>the NDIS</w:t>
      </w:r>
      <w:r w:rsidRPr="00DF0C3D">
        <w:t xml:space="preserve"> in the first half of 2021-22. </w:t>
      </w:r>
    </w:p>
    <w:p w14:paraId="11ED2787" w14:textId="32216A8F" w:rsidR="00766140" w:rsidRPr="00DF0C3D" w:rsidRDefault="00766140" w:rsidP="00766140">
      <w:r w:rsidRPr="00DF0C3D">
        <w:t>On average, each participant who received therapy supports in the first half of 2021-22 received supports worth $4,140 over the six</w:t>
      </w:r>
      <w:r w:rsidR="00E2680E">
        <w:t>-</w:t>
      </w:r>
      <w:r w:rsidRPr="00DF0C3D">
        <w:t>month period. The average revenue per provider over that six</w:t>
      </w:r>
      <w:r w:rsidR="00E2680E">
        <w:t>-</w:t>
      </w:r>
      <w:r w:rsidRPr="00DF0C3D">
        <w:t xml:space="preserve">month period was $28,971. </w:t>
      </w:r>
      <w:r w:rsidRPr="00DF0C3D">
        <w:fldChar w:fldCharType="begin"/>
      </w:r>
      <w:r w:rsidRPr="00DF0C3D">
        <w:instrText xml:space="preserve"> REF _Ref100585087 \h  \* MERGEFORMAT </w:instrText>
      </w:r>
      <w:r w:rsidRPr="00DF0C3D">
        <w:fldChar w:fldCharType="separate"/>
      </w:r>
      <w:r w:rsidR="0015299C" w:rsidRPr="00DF0C3D">
        <w:t xml:space="preserve">Exhibit </w:t>
      </w:r>
      <w:r w:rsidR="0015299C">
        <w:rPr>
          <w:noProof/>
        </w:rPr>
        <w:t>29</w:t>
      </w:r>
      <w:r w:rsidRPr="00DF0C3D">
        <w:fldChar w:fldCharType="end"/>
      </w:r>
      <w:r w:rsidRPr="00DF0C3D">
        <w:t xml:space="preserve"> provides further detail by type of therapy.</w:t>
      </w:r>
    </w:p>
    <w:p w14:paraId="52122F3F" w14:textId="68E46954" w:rsidR="00766140" w:rsidRPr="00DF0C3D" w:rsidRDefault="00766140" w:rsidP="00766140">
      <w:pPr>
        <w:pStyle w:val="Caption"/>
      </w:pPr>
      <w:bookmarkStart w:id="233" w:name="_Ref100585087"/>
      <w:bookmarkStart w:id="234" w:name="_Toc101279971"/>
      <w:bookmarkStart w:id="235" w:name="_Toc108620517"/>
      <w:r w:rsidRPr="00DF0C3D">
        <w:t xml:space="preserve">Exhibit </w:t>
      </w:r>
      <w:r w:rsidR="002B459B">
        <w:fldChar w:fldCharType="begin"/>
      </w:r>
      <w:r w:rsidR="002B459B">
        <w:instrText xml:space="preserve"> SEQ Exhibit \* ARABIC </w:instrText>
      </w:r>
      <w:r w:rsidR="002B459B">
        <w:fldChar w:fldCharType="separate"/>
      </w:r>
      <w:r w:rsidR="0015299C">
        <w:rPr>
          <w:noProof/>
        </w:rPr>
        <w:t>29</w:t>
      </w:r>
      <w:r w:rsidR="002B459B">
        <w:rPr>
          <w:noProof/>
        </w:rPr>
        <w:fldChar w:fldCharType="end"/>
      </w:r>
      <w:bookmarkEnd w:id="233"/>
      <w:r w:rsidRPr="00DF0C3D">
        <w:t>: Scheme Expenditure by Type of Therapy, First Half of 2021-22</w:t>
      </w:r>
      <w:bookmarkEnd w:id="234"/>
      <w:bookmarkEnd w:id="235"/>
    </w:p>
    <w:tbl>
      <w:tblPr>
        <w:tblStyle w:val="GridTable4-Accent12"/>
        <w:tblW w:w="5003" w:type="pct"/>
        <w:tblInd w:w="-5" w:type="dxa"/>
        <w:tblLook w:val="0460" w:firstRow="1" w:lastRow="1" w:firstColumn="0" w:lastColumn="0" w:noHBand="0" w:noVBand="1"/>
        <w:tblCaption w:val="Scheme Expenditure By Type of Therapy, First Half of 2021-22"/>
        <w:tblDescription w:val="Scheme expenditure by the type oif therapist by the number of participants, total amount claimed, average spend per participant, number of providers and average claimed by providers."/>
      </w:tblPr>
      <w:tblGrid>
        <w:gridCol w:w="3379"/>
        <w:gridCol w:w="1132"/>
        <w:gridCol w:w="1227"/>
        <w:gridCol w:w="1110"/>
        <w:gridCol w:w="1110"/>
        <w:gridCol w:w="1108"/>
      </w:tblGrid>
      <w:tr w:rsidR="00766140" w:rsidRPr="00DF0C3D" w14:paraId="428E3404" w14:textId="77777777" w:rsidTr="00061045">
        <w:trPr>
          <w:cnfStyle w:val="100000000000" w:firstRow="1" w:lastRow="0" w:firstColumn="0" w:lastColumn="0" w:oddVBand="0" w:evenVBand="0" w:oddHBand="0" w:evenHBand="0" w:firstRowFirstColumn="0" w:firstRowLastColumn="0" w:lastRowFirstColumn="0" w:lastRowLastColumn="0"/>
          <w:trHeight w:val="300"/>
          <w:tblHeader/>
        </w:trPr>
        <w:tc>
          <w:tcPr>
            <w:tcW w:w="1866" w:type="pct"/>
            <w:noWrap/>
            <w:vAlign w:val="center"/>
            <w:hideMark/>
          </w:tcPr>
          <w:p w14:paraId="1EAB6F7C" w14:textId="77777777" w:rsidR="00766140" w:rsidRPr="00DF0C3D" w:rsidRDefault="00766140" w:rsidP="00061045">
            <w:pP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Type of Therapist</w:t>
            </w:r>
          </w:p>
        </w:tc>
        <w:tc>
          <w:tcPr>
            <w:tcW w:w="614" w:type="pct"/>
            <w:vAlign w:val="center"/>
            <w:hideMark/>
          </w:tcPr>
          <w:p w14:paraId="31E0BB98" w14:textId="77777777" w:rsidR="00766140" w:rsidRPr="00DF0C3D" w:rsidRDefault="00766140" w:rsidP="00061045">
            <w:pPr>
              <w:jc w:val="righ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Number of Participants</w:t>
            </w:r>
          </w:p>
        </w:tc>
        <w:tc>
          <w:tcPr>
            <w:tcW w:w="679" w:type="pct"/>
            <w:vAlign w:val="center"/>
            <w:hideMark/>
          </w:tcPr>
          <w:p w14:paraId="15897E01" w14:textId="77777777" w:rsidR="00766140" w:rsidRPr="00DF0C3D" w:rsidRDefault="00766140" w:rsidP="00061045">
            <w:pPr>
              <w:jc w:val="righ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Total Amount Claimed</w:t>
            </w:r>
          </w:p>
        </w:tc>
        <w:tc>
          <w:tcPr>
            <w:tcW w:w="614" w:type="pct"/>
            <w:vAlign w:val="center"/>
            <w:hideMark/>
          </w:tcPr>
          <w:p w14:paraId="56B3A04A" w14:textId="77777777" w:rsidR="00766140" w:rsidRPr="00DF0C3D" w:rsidRDefault="00766140" w:rsidP="00061045">
            <w:pPr>
              <w:jc w:val="righ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Average Spend per Participant</w:t>
            </w:r>
          </w:p>
        </w:tc>
        <w:tc>
          <w:tcPr>
            <w:tcW w:w="614" w:type="pct"/>
            <w:vAlign w:val="center"/>
            <w:hideMark/>
          </w:tcPr>
          <w:p w14:paraId="44190C00" w14:textId="77777777" w:rsidR="00766140" w:rsidRPr="00DF0C3D" w:rsidRDefault="00766140" w:rsidP="00061045">
            <w:pPr>
              <w:jc w:val="righ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Number of Providers</w:t>
            </w:r>
          </w:p>
        </w:tc>
        <w:tc>
          <w:tcPr>
            <w:tcW w:w="614" w:type="pct"/>
            <w:vAlign w:val="center"/>
            <w:hideMark/>
          </w:tcPr>
          <w:p w14:paraId="0FEE4308" w14:textId="77777777" w:rsidR="00766140" w:rsidRPr="00DF0C3D" w:rsidRDefault="00766140" w:rsidP="00061045">
            <w:pPr>
              <w:jc w:val="righ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Average Spend per Provider</w:t>
            </w:r>
          </w:p>
        </w:tc>
      </w:tr>
      <w:tr w:rsidR="00766140" w:rsidRPr="00DF0C3D" w14:paraId="74316C43" w14:textId="77777777" w:rsidTr="00061045">
        <w:trPr>
          <w:cnfStyle w:val="000000100000" w:firstRow="0" w:lastRow="0" w:firstColumn="0" w:lastColumn="0" w:oddVBand="0" w:evenVBand="0" w:oddHBand="1" w:evenHBand="0" w:firstRowFirstColumn="0" w:firstRowLastColumn="0" w:lastRowFirstColumn="0" w:lastRowLastColumn="0"/>
          <w:trHeight w:val="300"/>
        </w:trPr>
        <w:tc>
          <w:tcPr>
            <w:tcW w:w="1866" w:type="pct"/>
            <w:noWrap/>
            <w:vAlign w:val="center"/>
            <w:hideMark/>
          </w:tcPr>
          <w:p w14:paraId="646E5A70"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Psychology</w:t>
            </w:r>
          </w:p>
        </w:tc>
        <w:tc>
          <w:tcPr>
            <w:tcW w:w="614" w:type="pct"/>
            <w:noWrap/>
            <w:vAlign w:val="center"/>
            <w:hideMark/>
          </w:tcPr>
          <w:p w14:paraId="7890647C"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72,058</w:t>
            </w:r>
          </w:p>
        </w:tc>
        <w:tc>
          <w:tcPr>
            <w:tcW w:w="679" w:type="pct"/>
            <w:noWrap/>
            <w:vAlign w:val="center"/>
            <w:hideMark/>
          </w:tcPr>
          <w:p w14:paraId="566BD52B"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$122.8 m</w:t>
            </w:r>
          </w:p>
        </w:tc>
        <w:tc>
          <w:tcPr>
            <w:tcW w:w="614" w:type="pct"/>
            <w:noWrap/>
            <w:vAlign w:val="center"/>
            <w:hideMark/>
          </w:tcPr>
          <w:p w14:paraId="01DDB0A9"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$1,704</w:t>
            </w:r>
          </w:p>
        </w:tc>
        <w:tc>
          <w:tcPr>
            <w:tcW w:w="614" w:type="pct"/>
            <w:noWrap/>
            <w:vAlign w:val="center"/>
            <w:hideMark/>
          </w:tcPr>
          <w:p w14:paraId="30CEF54C"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10,483</w:t>
            </w:r>
          </w:p>
        </w:tc>
        <w:tc>
          <w:tcPr>
            <w:tcW w:w="614" w:type="pct"/>
            <w:noWrap/>
            <w:vAlign w:val="center"/>
            <w:hideMark/>
          </w:tcPr>
          <w:p w14:paraId="0EA53D6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$11,549</w:t>
            </w:r>
          </w:p>
        </w:tc>
      </w:tr>
      <w:tr w:rsidR="00766140" w:rsidRPr="00DF0C3D" w14:paraId="616DD0AC" w14:textId="77777777" w:rsidTr="00061045">
        <w:trPr>
          <w:trHeight w:val="300"/>
        </w:trPr>
        <w:tc>
          <w:tcPr>
            <w:tcW w:w="1866" w:type="pct"/>
            <w:noWrap/>
            <w:vAlign w:val="center"/>
            <w:hideMark/>
          </w:tcPr>
          <w:p w14:paraId="271329FF"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Physiotherapy</w:t>
            </w:r>
          </w:p>
        </w:tc>
        <w:tc>
          <w:tcPr>
            <w:tcW w:w="614" w:type="pct"/>
            <w:noWrap/>
            <w:vAlign w:val="center"/>
            <w:hideMark/>
          </w:tcPr>
          <w:p w14:paraId="253EE59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74,814</w:t>
            </w:r>
          </w:p>
        </w:tc>
        <w:tc>
          <w:tcPr>
            <w:tcW w:w="679" w:type="pct"/>
            <w:noWrap/>
            <w:vAlign w:val="center"/>
            <w:hideMark/>
          </w:tcPr>
          <w:p w14:paraId="78FAB66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$139.6 m</w:t>
            </w:r>
          </w:p>
        </w:tc>
        <w:tc>
          <w:tcPr>
            <w:tcW w:w="614" w:type="pct"/>
            <w:noWrap/>
            <w:vAlign w:val="center"/>
            <w:hideMark/>
          </w:tcPr>
          <w:p w14:paraId="4534AAD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$1,866</w:t>
            </w:r>
          </w:p>
        </w:tc>
        <w:tc>
          <w:tcPr>
            <w:tcW w:w="614" w:type="pct"/>
            <w:noWrap/>
            <w:vAlign w:val="center"/>
            <w:hideMark/>
          </w:tcPr>
          <w:p w14:paraId="108AEC13"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8,437</w:t>
            </w:r>
          </w:p>
        </w:tc>
        <w:tc>
          <w:tcPr>
            <w:tcW w:w="614" w:type="pct"/>
            <w:noWrap/>
            <w:vAlign w:val="center"/>
            <w:hideMark/>
          </w:tcPr>
          <w:p w14:paraId="3C8F52F2"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$16,439</w:t>
            </w:r>
          </w:p>
        </w:tc>
      </w:tr>
      <w:tr w:rsidR="00766140" w:rsidRPr="00DF0C3D" w14:paraId="3D1CB2EC" w14:textId="77777777" w:rsidTr="00061045">
        <w:trPr>
          <w:cnfStyle w:val="000000100000" w:firstRow="0" w:lastRow="0" w:firstColumn="0" w:lastColumn="0" w:oddVBand="0" w:evenVBand="0" w:oddHBand="1" w:evenHBand="0" w:firstRowFirstColumn="0" w:firstRowLastColumn="0" w:lastRowFirstColumn="0" w:lastRowLastColumn="0"/>
          <w:trHeight w:val="300"/>
        </w:trPr>
        <w:tc>
          <w:tcPr>
            <w:tcW w:w="1866" w:type="pct"/>
            <w:noWrap/>
            <w:vAlign w:val="center"/>
            <w:hideMark/>
          </w:tcPr>
          <w:p w14:paraId="4CEB509E"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Other Therapy</w:t>
            </w:r>
          </w:p>
        </w:tc>
        <w:tc>
          <w:tcPr>
            <w:tcW w:w="614" w:type="pct"/>
            <w:noWrap/>
            <w:vAlign w:val="center"/>
            <w:hideMark/>
          </w:tcPr>
          <w:p w14:paraId="7A809A15"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240,708</w:t>
            </w:r>
          </w:p>
        </w:tc>
        <w:tc>
          <w:tcPr>
            <w:tcW w:w="679" w:type="pct"/>
            <w:noWrap/>
            <w:vAlign w:val="center"/>
            <w:hideMark/>
          </w:tcPr>
          <w:p w14:paraId="32A40BEB"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$745.1 m</w:t>
            </w:r>
          </w:p>
        </w:tc>
        <w:tc>
          <w:tcPr>
            <w:tcW w:w="614" w:type="pct"/>
            <w:noWrap/>
            <w:vAlign w:val="center"/>
            <w:hideMark/>
          </w:tcPr>
          <w:p w14:paraId="5A6A0C9D"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$3,095</w:t>
            </w:r>
          </w:p>
        </w:tc>
        <w:tc>
          <w:tcPr>
            <w:tcW w:w="614" w:type="pct"/>
            <w:noWrap/>
            <w:vAlign w:val="center"/>
            <w:hideMark/>
          </w:tcPr>
          <w:p w14:paraId="3172BF7F"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27,249</w:t>
            </w:r>
          </w:p>
        </w:tc>
        <w:tc>
          <w:tcPr>
            <w:tcW w:w="614" w:type="pct"/>
            <w:noWrap/>
            <w:vAlign w:val="center"/>
            <w:hideMark/>
          </w:tcPr>
          <w:p w14:paraId="1A294A86"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$27,190</w:t>
            </w:r>
          </w:p>
        </w:tc>
      </w:tr>
      <w:tr w:rsidR="00766140" w:rsidRPr="00DF0C3D" w14:paraId="7FF682B0" w14:textId="77777777" w:rsidTr="00061045">
        <w:trPr>
          <w:trHeight w:val="300"/>
        </w:trPr>
        <w:tc>
          <w:tcPr>
            <w:tcW w:w="1866" w:type="pct"/>
            <w:noWrap/>
            <w:vAlign w:val="center"/>
            <w:hideMark/>
          </w:tcPr>
          <w:p w14:paraId="1108E313"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Audiology</w:t>
            </w:r>
          </w:p>
        </w:tc>
        <w:tc>
          <w:tcPr>
            <w:tcW w:w="614" w:type="pct"/>
            <w:noWrap/>
            <w:vAlign w:val="center"/>
            <w:hideMark/>
          </w:tcPr>
          <w:p w14:paraId="1CFC137D"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427</w:t>
            </w:r>
          </w:p>
        </w:tc>
        <w:tc>
          <w:tcPr>
            <w:tcW w:w="679" w:type="pct"/>
            <w:noWrap/>
            <w:vAlign w:val="center"/>
            <w:hideMark/>
          </w:tcPr>
          <w:p w14:paraId="0D84761C"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$170,063</w:t>
            </w:r>
          </w:p>
        </w:tc>
        <w:tc>
          <w:tcPr>
            <w:tcW w:w="614" w:type="pct"/>
            <w:noWrap/>
            <w:vAlign w:val="center"/>
            <w:hideMark/>
          </w:tcPr>
          <w:p w14:paraId="2DB3BF87"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$398</w:t>
            </w:r>
          </w:p>
        </w:tc>
        <w:tc>
          <w:tcPr>
            <w:tcW w:w="614" w:type="pct"/>
            <w:noWrap/>
            <w:vAlign w:val="center"/>
            <w:hideMark/>
          </w:tcPr>
          <w:p w14:paraId="63C77016"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92</w:t>
            </w:r>
          </w:p>
        </w:tc>
        <w:tc>
          <w:tcPr>
            <w:tcW w:w="614" w:type="pct"/>
            <w:noWrap/>
            <w:vAlign w:val="center"/>
            <w:hideMark/>
          </w:tcPr>
          <w:p w14:paraId="7523F83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$1,803</w:t>
            </w:r>
          </w:p>
        </w:tc>
      </w:tr>
      <w:tr w:rsidR="00766140" w:rsidRPr="00DF0C3D" w14:paraId="6A17FFA5" w14:textId="77777777" w:rsidTr="00061045">
        <w:trPr>
          <w:cnfStyle w:val="000000100000" w:firstRow="0" w:lastRow="0" w:firstColumn="0" w:lastColumn="0" w:oddVBand="0" w:evenVBand="0" w:oddHBand="1" w:evenHBand="0" w:firstRowFirstColumn="0" w:firstRowLastColumn="0" w:lastRowFirstColumn="0" w:lastRowLastColumn="0"/>
          <w:trHeight w:val="300"/>
        </w:trPr>
        <w:tc>
          <w:tcPr>
            <w:tcW w:w="1866" w:type="pct"/>
            <w:noWrap/>
            <w:vAlign w:val="center"/>
            <w:hideMark/>
          </w:tcPr>
          <w:p w14:paraId="2F008E01"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Dietitian</w:t>
            </w:r>
          </w:p>
        </w:tc>
        <w:tc>
          <w:tcPr>
            <w:tcW w:w="614" w:type="pct"/>
            <w:noWrap/>
            <w:vAlign w:val="center"/>
            <w:hideMark/>
          </w:tcPr>
          <w:p w14:paraId="43547DC7"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15,029</w:t>
            </w:r>
          </w:p>
        </w:tc>
        <w:tc>
          <w:tcPr>
            <w:tcW w:w="679" w:type="pct"/>
            <w:noWrap/>
            <w:vAlign w:val="center"/>
            <w:hideMark/>
          </w:tcPr>
          <w:p w14:paraId="1B6A04BA"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$11.5 m</w:t>
            </w:r>
          </w:p>
        </w:tc>
        <w:tc>
          <w:tcPr>
            <w:tcW w:w="614" w:type="pct"/>
            <w:noWrap/>
            <w:vAlign w:val="center"/>
            <w:hideMark/>
          </w:tcPr>
          <w:p w14:paraId="4D44075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$772</w:t>
            </w:r>
          </w:p>
        </w:tc>
        <w:tc>
          <w:tcPr>
            <w:tcW w:w="614" w:type="pct"/>
            <w:noWrap/>
            <w:vAlign w:val="center"/>
            <w:hideMark/>
          </w:tcPr>
          <w:p w14:paraId="45DAA884"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1,771</w:t>
            </w:r>
          </w:p>
        </w:tc>
        <w:tc>
          <w:tcPr>
            <w:tcW w:w="614" w:type="pct"/>
            <w:noWrap/>
            <w:vAlign w:val="center"/>
            <w:hideMark/>
          </w:tcPr>
          <w:p w14:paraId="707F98DB"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$6,506</w:t>
            </w:r>
          </w:p>
        </w:tc>
      </w:tr>
      <w:tr w:rsidR="00766140" w:rsidRPr="00DF0C3D" w14:paraId="0027F6CA" w14:textId="77777777" w:rsidTr="00061045">
        <w:trPr>
          <w:trHeight w:val="300"/>
        </w:trPr>
        <w:tc>
          <w:tcPr>
            <w:tcW w:w="1866" w:type="pct"/>
            <w:noWrap/>
            <w:vAlign w:val="center"/>
            <w:hideMark/>
          </w:tcPr>
          <w:p w14:paraId="35B740F9"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Exercise</w:t>
            </w:r>
          </w:p>
        </w:tc>
        <w:tc>
          <w:tcPr>
            <w:tcW w:w="614" w:type="pct"/>
            <w:noWrap/>
            <w:vAlign w:val="center"/>
            <w:hideMark/>
          </w:tcPr>
          <w:p w14:paraId="524456BD"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28,787</w:t>
            </w:r>
          </w:p>
        </w:tc>
        <w:tc>
          <w:tcPr>
            <w:tcW w:w="679" w:type="pct"/>
            <w:noWrap/>
            <w:vAlign w:val="center"/>
            <w:hideMark/>
          </w:tcPr>
          <w:p w14:paraId="22C0790A"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$48.2 m</w:t>
            </w:r>
          </w:p>
        </w:tc>
        <w:tc>
          <w:tcPr>
            <w:tcW w:w="614" w:type="pct"/>
            <w:noWrap/>
            <w:vAlign w:val="center"/>
            <w:hideMark/>
          </w:tcPr>
          <w:p w14:paraId="4CF02915"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$1,674</w:t>
            </w:r>
          </w:p>
        </w:tc>
        <w:tc>
          <w:tcPr>
            <w:tcW w:w="614" w:type="pct"/>
            <w:noWrap/>
            <w:vAlign w:val="center"/>
            <w:hideMark/>
          </w:tcPr>
          <w:p w14:paraId="3464EA2A"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4,314</w:t>
            </w:r>
          </w:p>
        </w:tc>
        <w:tc>
          <w:tcPr>
            <w:tcW w:w="614" w:type="pct"/>
            <w:noWrap/>
            <w:vAlign w:val="center"/>
            <w:hideMark/>
          </w:tcPr>
          <w:p w14:paraId="1E781770"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$11,080</w:t>
            </w:r>
          </w:p>
        </w:tc>
      </w:tr>
      <w:tr w:rsidR="00766140" w:rsidRPr="00DF0C3D" w14:paraId="6E120C26" w14:textId="77777777" w:rsidTr="00061045">
        <w:trPr>
          <w:cnfStyle w:val="000000100000" w:firstRow="0" w:lastRow="0" w:firstColumn="0" w:lastColumn="0" w:oddVBand="0" w:evenVBand="0" w:oddHBand="1" w:evenHBand="0" w:firstRowFirstColumn="0" w:firstRowLastColumn="0" w:lastRowFirstColumn="0" w:lastRowLastColumn="0"/>
          <w:trHeight w:val="300"/>
        </w:trPr>
        <w:tc>
          <w:tcPr>
            <w:tcW w:w="1866" w:type="pct"/>
            <w:noWrap/>
            <w:vAlign w:val="center"/>
            <w:hideMark/>
          </w:tcPr>
          <w:p w14:paraId="1833415B"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Counselling</w:t>
            </w:r>
          </w:p>
        </w:tc>
        <w:tc>
          <w:tcPr>
            <w:tcW w:w="614" w:type="pct"/>
            <w:noWrap/>
            <w:vAlign w:val="center"/>
            <w:hideMark/>
          </w:tcPr>
          <w:p w14:paraId="015F0CB7"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16,641</w:t>
            </w:r>
          </w:p>
        </w:tc>
        <w:tc>
          <w:tcPr>
            <w:tcW w:w="679" w:type="pct"/>
            <w:noWrap/>
            <w:vAlign w:val="center"/>
            <w:hideMark/>
          </w:tcPr>
          <w:p w14:paraId="3677835B"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$22.5 m</w:t>
            </w:r>
          </w:p>
        </w:tc>
        <w:tc>
          <w:tcPr>
            <w:tcW w:w="614" w:type="pct"/>
            <w:noWrap/>
            <w:vAlign w:val="center"/>
            <w:hideMark/>
          </w:tcPr>
          <w:p w14:paraId="21F712E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$1,353</w:t>
            </w:r>
          </w:p>
        </w:tc>
        <w:tc>
          <w:tcPr>
            <w:tcW w:w="614" w:type="pct"/>
            <w:noWrap/>
            <w:vAlign w:val="center"/>
            <w:hideMark/>
          </w:tcPr>
          <w:p w14:paraId="1E9D256D"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3,848</w:t>
            </w:r>
          </w:p>
        </w:tc>
        <w:tc>
          <w:tcPr>
            <w:tcW w:w="614" w:type="pct"/>
            <w:noWrap/>
            <w:vAlign w:val="center"/>
            <w:hideMark/>
          </w:tcPr>
          <w:p w14:paraId="0DB1839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$5,804</w:t>
            </w:r>
          </w:p>
        </w:tc>
      </w:tr>
      <w:tr w:rsidR="00766140" w:rsidRPr="00DF0C3D" w14:paraId="1D5992B3" w14:textId="77777777" w:rsidTr="00061045">
        <w:trPr>
          <w:trHeight w:val="300"/>
        </w:trPr>
        <w:tc>
          <w:tcPr>
            <w:tcW w:w="1866" w:type="pct"/>
            <w:noWrap/>
            <w:vAlign w:val="center"/>
            <w:hideMark/>
          </w:tcPr>
          <w:p w14:paraId="4568F4E8" w14:textId="77777777"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Therapy Assistant</w:t>
            </w:r>
          </w:p>
        </w:tc>
        <w:tc>
          <w:tcPr>
            <w:tcW w:w="614" w:type="pct"/>
            <w:noWrap/>
            <w:vAlign w:val="center"/>
            <w:hideMark/>
          </w:tcPr>
          <w:p w14:paraId="66883FB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30,490</w:t>
            </w:r>
          </w:p>
        </w:tc>
        <w:tc>
          <w:tcPr>
            <w:tcW w:w="679" w:type="pct"/>
            <w:noWrap/>
            <w:vAlign w:val="center"/>
            <w:hideMark/>
          </w:tcPr>
          <w:p w14:paraId="14017513"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$35.1 m</w:t>
            </w:r>
          </w:p>
        </w:tc>
        <w:tc>
          <w:tcPr>
            <w:tcW w:w="614" w:type="pct"/>
            <w:noWrap/>
            <w:vAlign w:val="center"/>
            <w:hideMark/>
          </w:tcPr>
          <w:p w14:paraId="16F51DB7"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$1,153</w:t>
            </w:r>
          </w:p>
        </w:tc>
        <w:tc>
          <w:tcPr>
            <w:tcW w:w="614" w:type="pct"/>
            <w:noWrap/>
            <w:vAlign w:val="center"/>
            <w:hideMark/>
          </w:tcPr>
          <w:p w14:paraId="5481B7B7"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3,205</w:t>
            </w:r>
          </w:p>
        </w:tc>
        <w:tc>
          <w:tcPr>
            <w:tcW w:w="614" w:type="pct"/>
            <w:noWrap/>
            <w:vAlign w:val="center"/>
            <w:hideMark/>
          </w:tcPr>
          <w:p w14:paraId="0F71D734"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$10,929</w:t>
            </w:r>
          </w:p>
        </w:tc>
      </w:tr>
      <w:tr w:rsidR="00766140" w:rsidRPr="00DF0C3D" w14:paraId="10770407" w14:textId="77777777" w:rsidTr="00061045">
        <w:trPr>
          <w:cnfStyle w:val="010000000000" w:firstRow="0" w:lastRow="1" w:firstColumn="0" w:lastColumn="0" w:oddVBand="0" w:evenVBand="0" w:oddHBand="0" w:evenHBand="0" w:firstRowFirstColumn="0" w:firstRowLastColumn="0" w:lastRowFirstColumn="0" w:lastRowLastColumn="0"/>
          <w:trHeight w:val="300"/>
        </w:trPr>
        <w:tc>
          <w:tcPr>
            <w:tcW w:w="1866" w:type="pct"/>
            <w:noWrap/>
            <w:vAlign w:val="center"/>
            <w:hideMark/>
          </w:tcPr>
          <w:p w14:paraId="105DA855" w14:textId="26EC663A" w:rsidR="00766140" w:rsidRPr="00DF0C3D" w:rsidRDefault="00766140" w:rsidP="00061045">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TOTAL IN FY2</w:t>
            </w:r>
            <w:r w:rsidR="00E8582C">
              <w:rPr>
                <w:rFonts w:asciiTheme="minorHAnsi" w:eastAsia="Times New Roman" w:hAnsiTheme="minorHAnsi" w:cstheme="minorHAnsi"/>
                <w:color w:val="000000"/>
                <w:szCs w:val="16"/>
                <w:lang w:eastAsia="en-AU"/>
              </w:rPr>
              <w:t>1-</w:t>
            </w:r>
            <w:r w:rsidRPr="00DF0C3D">
              <w:rPr>
                <w:rFonts w:asciiTheme="minorHAnsi" w:eastAsia="Times New Roman" w:hAnsiTheme="minorHAnsi" w:cstheme="minorHAnsi"/>
                <w:color w:val="000000"/>
                <w:szCs w:val="16"/>
                <w:lang w:eastAsia="en-AU"/>
              </w:rPr>
              <w:t>22H1</w:t>
            </w:r>
            <w:r w:rsidRPr="00DF0C3D">
              <w:rPr>
                <w:rFonts w:asciiTheme="minorHAnsi" w:eastAsia="Times New Roman" w:hAnsiTheme="minorHAnsi" w:cstheme="minorHAnsi"/>
                <w:color w:val="000000"/>
                <w:szCs w:val="16"/>
                <w:lang w:eastAsia="en-AU"/>
              </w:rPr>
              <w:br/>
              <w:t>(unique participants/providers)</w:t>
            </w:r>
          </w:p>
        </w:tc>
        <w:tc>
          <w:tcPr>
            <w:tcW w:w="614" w:type="pct"/>
            <w:noWrap/>
            <w:vAlign w:val="center"/>
            <w:hideMark/>
          </w:tcPr>
          <w:p w14:paraId="740F8D68"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271,752</w:t>
            </w:r>
          </w:p>
        </w:tc>
        <w:tc>
          <w:tcPr>
            <w:tcW w:w="679" w:type="pct"/>
            <w:noWrap/>
            <w:vAlign w:val="center"/>
            <w:hideMark/>
          </w:tcPr>
          <w:p w14:paraId="13B0C865"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$1.125 b</w:t>
            </w:r>
          </w:p>
        </w:tc>
        <w:tc>
          <w:tcPr>
            <w:tcW w:w="614" w:type="pct"/>
            <w:noWrap/>
            <w:vAlign w:val="center"/>
            <w:hideMark/>
          </w:tcPr>
          <w:p w14:paraId="000476AE"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$4,140</w:t>
            </w:r>
          </w:p>
        </w:tc>
        <w:tc>
          <w:tcPr>
            <w:tcW w:w="614" w:type="pct"/>
            <w:noWrap/>
            <w:vAlign w:val="center"/>
            <w:hideMark/>
          </w:tcPr>
          <w:p w14:paraId="4649963A"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38,573</w:t>
            </w:r>
          </w:p>
        </w:tc>
        <w:tc>
          <w:tcPr>
            <w:tcW w:w="614" w:type="pct"/>
            <w:noWrap/>
            <w:vAlign w:val="center"/>
            <w:hideMark/>
          </w:tcPr>
          <w:p w14:paraId="1014FE93" w14:textId="77777777" w:rsidR="00766140" w:rsidRPr="00DF0C3D" w:rsidRDefault="00766140" w:rsidP="00061045">
            <w:pPr>
              <w:jc w:val="righ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$28,971</w:t>
            </w:r>
          </w:p>
        </w:tc>
      </w:tr>
    </w:tbl>
    <w:p w14:paraId="40E243FB" w14:textId="77777777" w:rsidR="00766140" w:rsidRPr="00DF0C3D" w:rsidRDefault="00766140" w:rsidP="00766140">
      <w:pPr>
        <w:pStyle w:val="Heading4"/>
      </w:pPr>
      <w:r w:rsidRPr="00DF0C3D">
        <w:t>Participants of Therapy Supports (0128)</w:t>
      </w:r>
    </w:p>
    <w:p w14:paraId="4356B9F1" w14:textId="77777777" w:rsidR="00766140" w:rsidRPr="00DF0C3D" w:rsidRDefault="00766140" w:rsidP="00766140">
      <w:r w:rsidRPr="00DF0C3D">
        <w:t>Some 30 participants spent more than $50,000 from their NDIS plan in the first half of 2021-22 and 5% of participants spent more than $10,000 from their NDIS plan in the first half of 2021-22 on therapy supports. At the other end of the scale, 25% of participants spent less than $1,400 from their NDIS plan in the first half of 2021-22 on therapy supports and 10% of participants spent more than $600 from their NDIS plan in the first half of 2021-22 on therapy supports.</w:t>
      </w:r>
    </w:p>
    <w:p w14:paraId="71283082" w14:textId="77777777" w:rsidR="00766140" w:rsidRPr="00DF0C3D" w:rsidRDefault="00766140" w:rsidP="00766140">
      <w:pPr>
        <w:pStyle w:val="Heading4"/>
      </w:pPr>
      <w:r w:rsidRPr="00DF0C3D">
        <w:t>Providers of Therapy Supports (0128)</w:t>
      </w:r>
    </w:p>
    <w:p w14:paraId="2DD9E2E3" w14:textId="528669FA" w:rsidR="00766140" w:rsidRPr="00DF0C3D" w:rsidRDefault="00766140" w:rsidP="00766140">
      <w:r w:rsidRPr="00DF0C3D">
        <w:t xml:space="preserve">The provision of therapy supports is dominated by a few large providers. The largest five providers each had revenue from the NDIS in the first half of 2021-22 of more than $10 million. These providers accounted for 8.5% of all expenditure on therapy by </w:t>
      </w:r>
      <w:r w:rsidR="00133BF2">
        <w:t>the NDIS</w:t>
      </w:r>
      <w:r w:rsidRPr="00DF0C3D">
        <w:t xml:space="preserve">. A total of 96 providers had revenue from the NDIS in the first half of 2021-22 of more than $1 million. These providers accounted for more than quarter (28.6%) of all expenditure on therapy by </w:t>
      </w:r>
      <w:r w:rsidR="00133BF2">
        <w:t>the NDIS</w:t>
      </w:r>
      <w:r w:rsidRPr="00DF0C3D">
        <w:t xml:space="preserve">. At the other end of the scale, 17,341 providers (about half of all therapy providers) had revenue from the NDIS in the first half of 2021-22 of less than $2000. These providers accounted for less than 1.3% of all expenditure on therapy by </w:t>
      </w:r>
      <w:r w:rsidR="00133BF2">
        <w:t>the NDIS</w:t>
      </w:r>
    </w:p>
    <w:p w14:paraId="517BD900" w14:textId="77777777" w:rsidR="004D622A" w:rsidRPr="00DF0C3D" w:rsidRDefault="004D622A" w:rsidP="004D622A">
      <w:pPr>
        <w:pStyle w:val="Heading2"/>
        <w:spacing w:before="200"/>
      </w:pPr>
      <w:bookmarkStart w:id="236" w:name="_Toc106272590"/>
      <w:r w:rsidRPr="00DF0C3D">
        <w:t>Feedback from consultations</w:t>
      </w:r>
      <w:bookmarkEnd w:id="232"/>
      <w:bookmarkEnd w:id="236"/>
    </w:p>
    <w:p w14:paraId="1740BE6D" w14:textId="77777777" w:rsidR="004D622A" w:rsidRPr="00DF0C3D" w:rsidRDefault="004D622A" w:rsidP="004D622A">
      <w:r w:rsidRPr="00DF0C3D">
        <w:t xml:space="preserve">A total of 122 submissions were received about the pricing arrangements for therapy supports in response to the Consultation Paper. A working group of providers and other stakeholders was also established. The working group had 61 members (from 41 </w:t>
      </w:r>
      <w:r w:rsidRPr="00DF0C3D">
        <w:lastRenderedPageBreak/>
        <w:t xml:space="preserve">organisations) and met, by video-conference, on three occasions: 3 December 2021, 4 February 2022 and 1 March 2022. A detailed report of the consultations is provided in Chapter 6 of the </w:t>
      </w:r>
      <w:r w:rsidRPr="00DF0C3D">
        <w:rPr>
          <w:i/>
        </w:rPr>
        <w:t>2021-22 Annual Pricing Review Report on Consultations.</w:t>
      </w:r>
    </w:p>
    <w:p w14:paraId="303EC7FA" w14:textId="24D07876" w:rsidR="004D622A" w:rsidRPr="00DF0C3D" w:rsidRDefault="00674D53" w:rsidP="00674D53">
      <w:r w:rsidRPr="00DF0C3D">
        <w:t>A</w:t>
      </w:r>
      <w:r w:rsidR="004D622A" w:rsidRPr="00DF0C3D">
        <w:t xml:space="preserve"> number of submissions, and working group members, argued that the current price limits for therapy supports were too low, and that the principal reason advanced for an increase to the price limits was the need to pay higher wages because of a shortage of existing and future therapists (see section 6.1 of the </w:t>
      </w:r>
      <w:r w:rsidR="004D622A" w:rsidRPr="00DF0C3D">
        <w:rPr>
          <w:i/>
        </w:rPr>
        <w:t>Report on Consultations</w:t>
      </w:r>
      <w:r w:rsidRPr="00DF0C3D">
        <w:t>). T</w:t>
      </w:r>
      <w:r w:rsidR="004D622A" w:rsidRPr="00DF0C3D">
        <w:t xml:space="preserve">herapy support providers argued that there were high compliance costs associated with the NDIS Quality and Safeguards Commission </w:t>
      </w:r>
      <w:r w:rsidR="00C7170C">
        <w:t xml:space="preserve">(NDIS Commission) </w:t>
      </w:r>
      <w:r w:rsidR="004D622A" w:rsidRPr="00DF0C3D">
        <w:t>and related audits, which were in many cases unnecessary given the profession</w:t>
      </w:r>
      <w:r w:rsidR="004D622A" w:rsidRPr="00DF0C3D">
        <w:noBreakHyphen/>
        <w:t xml:space="preserve">specific regulation of the Australian Health Practitioner Regulation Agency (see section 6.2 of the </w:t>
      </w:r>
      <w:r w:rsidR="004D622A" w:rsidRPr="00DF0C3D">
        <w:rPr>
          <w:i/>
        </w:rPr>
        <w:t>Report on Consultations</w:t>
      </w:r>
      <w:r w:rsidRPr="00DF0C3D">
        <w:t>).</w:t>
      </w:r>
    </w:p>
    <w:p w14:paraId="7F46B47C" w14:textId="77777777" w:rsidR="00674D53" w:rsidRPr="00DF0C3D" w:rsidRDefault="00674D53" w:rsidP="00674D53">
      <w:r w:rsidRPr="00DF0C3D">
        <w:t>C</w:t>
      </w:r>
      <w:r w:rsidR="004D622A" w:rsidRPr="00DF0C3D">
        <w:rPr>
          <w:rFonts w:cstheme="minorHAnsi"/>
        </w:rPr>
        <w:t xml:space="preserve">onsultations </w:t>
      </w:r>
      <w:r w:rsidR="004D622A" w:rsidRPr="00DF0C3D">
        <w:t>indicated</w:t>
      </w:r>
      <w:r w:rsidR="004D622A" w:rsidRPr="00DF0C3D">
        <w:rPr>
          <w:rFonts w:cstheme="minorHAnsi"/>
        </w:rPr>
        <w:t xml:space="preserve"> that there was strong demand for </w:t>
      </w:r>
      <w:r w:rsidR="004D622A" w:rsidRPr="00DF0C3D">
        <w:t>therapy</w:t>
      </w:r>
      <w:r w:rsidR="004D622A" w:rsidRPr="00DF0C3D">
        <w:rPr>
          <w:rFonts w:cstheme="minorHAnsi"/>
        </w:rPr>
        <w:t xml:space="preserve"> outside the NDIS, and by other public and publicly funded schemes; however, comparisons to other therapy arrangements were not straightforward and needed to be made with care, even recognising that therapists charged NDIS participants more than other patients for what sometimes appeared to be the same service </w:t>
      </w:r>
      <w:r w:rsidR="004D622A" w:rsidRPr="00DF0C3D">
        <w:t xml:space="preserve">(see section 6.3 of the </w:t>
      </w:r>
      <w:r w:rsidR="004D622A" w:rsidRPr="00DF0C3D">
        <w:rPr>
          <w:i/>
        </w:rPr>
        <w:t>Report on Consultations</w:t>
      </w:r>
      <w:r w:rsidR="004D622A" w:rsidRPr="00DF0C3D">
        <w:t>)</w:t>
      </w:r>
      <w:r w:rsidRPr="00DF0C3D">
        <w:t>.</w:t>
      </w:r>
    </w:p>
    <w:p w14:paraId="24DC1297" w14:textId="286677F0" w:rsidR="004D622A" w:rsidRPr="00DF0C3D" w:rsidRDefault="00674D53" w:rsidP="00674D53">
      <w:r w:rsidRPr="00DF0C3D">
        <w:t>It</w:t>
      </w:r>
      <w:r w:rsidR="004D622A" w:rsidRPr="00DF0C3D">
        <w:t xml:space="preserve"> was argued </w:t>
      </w:r>
      <w:r w:rsidR="004D622A" w:rsidRPr="00DF0C3D">
        <w:rPr>
          <w:rFonts w:cstheme="minorHAnsi"/>
        </w:rPr>
        <w:t>that</w:t>
      </w:r>
      <w:r w:rsidR="004D622A" w:rsidRPr="00DF0C3D">
        <w:t xml:space="preserve"> some of the issues currently experienced by providers could be due to insufficient hours for therapy, travel, non</w:t>
      </w:r>
      <w:r w:rsidR="004D622A" w:rsidRPr="00DF0C3D">
        <w:noBreakHyphen/>
        <w:t xml:space="preserve">face to face time and non-billable time being included in a participant’s plan, rather than the price limit being too low (see section 6.4 of the </w:t>
      </w:r>
      <w:r w:rsidR="004D622A" w:rsidRPr="00DF0C3D">
        <w:rPr>
          <w:i/>
        </w:rPr>
        <w:t>Report on Consultations</w:t>
      </w:r>
      <w:r w:rsidR="004D622A" w:rsidRPr="00DF0C3D">
        <w:t>)</w:t>
      </w:r>
      <w:r w:rsidR="004D622A" w:rsidRPr="00DF0C3D">
        <w:rPr>
          <w:bCs/>
        </w:rPr>
        <w:t>.</w:t>
      </w:r>
    </w:p>
    <w:p w14:paraId="29C1EB85" w14:textId="7532554D" w:rsidR="004D622A" w:rsidRPr="00DF0C3D" w:rsidRDefault="004D622A" w:rsidP="004D622A">
      <w:r w:rsidRPr="00DF0C3D">
        <w:t xml:space="preserve">The submissions to this topic included a major joint submission from providers that together account for about 20% of all NDIS expenditure on therapy supports (see section 6.5 of the </w:t>
      </w:r>
      <w:r w:rsidRPr="00DF0C3D">
        <w:rPr>
          <w:i/>
        </w:rPr>
        <w:t>Report on Consultations</w:t>
      </w:r>
      <w:r w:rsidRPr="00DF0C3D">
        <w:t xml:space="preserve">). Among other things, the joint submission made the following recommendations to </w:t>
      </w:r>
      <w:r w:rsidR="00133BF2">
        <w:t>the NDIA</w:t>
      </w:r>
      <w:r w:rsidRPr="00DF0C3D">
        <w:t>:</w:t>
      </w:r>
    </w:p>
    <w:p w14:paraId="0F751DCB" w14:textId="77777777" w:rsidR="004D622A" w:rsidRPr="00DF0C3D" w:rsidRDefault="004D622A" w:rsidP="004D622A">
      <w:pPr>
        <w:pStyle w:val="DotPoint"/>
        <w:numPr>
          <w:ilvl w:val="0"/>
          <w:numId w:val="1"/>
        </w:numPr>
      </w:pPr>
      <w:r w:rsidRPr="00DF0C3D">
        <w:t>Reintroduce price indexation for therapy supports, with an immediate increase recommended to make up for the lack of indexation in previous years, and look to removing price limits in more mature markets in the medium term if not sooner.</w:t>
      </w:r>
    </w:p>
    <w:p w14:paraId="1B04AB5F" w14:textId="77777777" w:rsidR="004D622A" w:rsidRPr="00DF0C3D" w:rsidRDefault="004D622A" w:rsidP="004D622A">
      <w:pPr>
        <w:pStyle w:val="DotPoint"/>
        <w:numPr>
          <w:ilvl w:val="0"/>
          <w:numId w:val="1"/>
        </w:numPr>
      </w:pPr>
      <w:r w:rsidRPr="00DF0C3D">
        <w:t xml:space="preserve">Broaden the definition of billable time to reflect the true productivity of therapy support providers, and work with the providers who made the joint submission to better understand the cost of services, and to develop a mature costing model to help identify the true cost of therapy supports. </w:t>
      </w:r>
    </w:p>
    <w:p w14:paraId="1D2F1EF3" w14:textId="77777777" w:rsidR="004D622A" w:rsidRPr="00DF0C3D" w:rsidRDefault="004D622A" w:rsidP="004D622A">
      <w:pPr>
        <w:pStyle w:val="DotPoint"/>
        <w:numPr>
          <w:ilvl w:val="0"/>
          <w:numId w:val="1"/>
        </w:numPr>
      </w:pPr>
      <w:r w:rsidRPr="00DF0C3D">
        <w:t>Provide more certainty for the future, as providers need to make decisions around services and infrastructure based on forecasts for the next 5-10 years, and give adequate notice of future changes — for example, the 2022-23 pricing framework would ideally be provided by February 2022 to align with budget and planning cycles.</w:t>
      </w:r>
    </w:p>
    <w:p w14:paraId="752AD49C" w14:textId="1105BEF6" w:rsidR="004D622A" w:rsidRPr="00DF0C3D" w:rsidRDefault="00674D53" w:rsidP="004D622A">
      <w:pPr>
        <w:pStyle w:val="Heading2"/>
        <w:spacing w:before="200"/>
      </w:pPr>
      <w:bookmarkStart w:id="237" w:name="_Toc102744328"/>
      <w:bookmarkStart w:id="238" w:name="_Toc106272591"/>
      <w:r w:rsidRPr="00DF0C3D">
        <w:t>NDIS S</w:t>
      </w:r>
      <w:r w:rsidR="004D622A" w:rsidRPr="00DF0C3D">
        <w:t>hare of the Market for Therapy</w:t>
      </w:r>
      <w:bookmarkEnd w:id="237"/>
      <w:bookmarkEnd w:id="238"/>
    </w:p>
    <w:p w14:paraId="072B633B" w14:textId="4DD04A14" w:rsidR="004D622A" w:rsidRPr="00DF0C3D" w:rsidRDefault="004D622A" w:rsidP="004D622A">
      <w:r w:rsidRPr="00DF0C3D">
        <w:rPr>
          <w:noProof/>
          <w:lang w:eastAsia="en-AU"/>
        </w:rPr>
        <w:t>The NDIS accounts for a significant share of the therapy market. In 2019-20, the last year for which complete data exists, the total spend on allied health services from the Medicare Benefits Scheme (MBS), NDIS and private health insurance including related out-of-</w:t>
      </w:r>
      <w:r w:rsidRPr="00DF0C3D">
        <w:t xml:space="preserve">pocket costs is estimated to have been $10.2 billion. In that period the NDIS spent $1.92 billion on therapy supports for participants, representing about a quarter (19%) of the total spend on allied health services from the MBS, NDIS and private health insurance (see </w:t>
      </w:r>
      <w:r w:rsidRPr="00DF0C3D">
        <w:fldChar w:fldCharType="begin"/>
      </w:r>
      <w:r w:rsidRPr="00DF0C3D">
        <w:instrText xml:space="preserve"> REF _Ref99049084 \h  \* MERGEFORMAT </w:instrText>
      </w:r>
      <w:r w:rsidRPr="00DF0C3D">
        <w:fldChar w:fldCharType="separate"/>
      </w:r>
      <w:r w:rsidR="0015299C" w:rsidRPr="00DF0C3D">
        <w:t xml:space="preserve">Exhibit </w:t>
      </w:r>
      <w:r w:rsidR="0015299C">
        <w:rPr>
          <w:noProof/>
        </w:rPr>
        <w:t>30</w:t>
      </w:r>
      <w:r w:rsidRPr="00DF0C3D">
        <w:fldChar w:fldCharType="end"/>
      </w:r>
      <w:r w:rsidRPr="00DF0C3D">
        <w:t xml:space="preserve">). </w:t>
      </w:r>
    </w:p>
    <w:p w14:paraId="268A79F8" w14:textId="02E7B6D6" w:rsidR="004D622A" w:rsidRPr="00DF0C3D" w:rsidRDefault="004D622A" w:rsidP="004D622A">
      <w:pPr>
        <w:pStyle w:val="Caption"/>
      </w:pPr>
      <w:bookmarkStart w:id="239" w:name="_Ref99049084"/>
      <w:bookmarkStart w:id="240" w:name="_Toc101279972"/>
      <w:bookmarkStart w:id="241" w:name="_Toc108620518"/>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30</w:t>
      </w:r>
      <w:r w:rsidR="002B459B">
        <w:rPr>
          <w:noProof/>
        </w:rPr>
        <w:fldChar w:fldCharType="end"/>
      </w:r>
      <w:bookmarkEnd w:id="239"/>
      <w:r w:rsidRPr="00DF0C3D">
        <w:t>: Expenditure on Therapy by Funding Source, 2019-20</w:t>
      </w:r>
      <w:bookmarkEnd w:id="240"/>
      <w:bookmarkEnd w:id="241"/>
    </w:p>
    <w:p w14:paraId="2975E707" w14:textId="77777777" w:rsidR="004D622A" w:rsidRPr="00DF0C3D" w:rsidRDefault="004D622A" w:rsidP="004D622A">
      <w:r w:rsidRPr="00DF0C3D">
        <w:rPr>
          <w:noProof/>
          <w:lang w:eastAsia="en-AU"/>
        </w:rPr>
        <w:drawing>
          <wp:inline distT="0" distB="0" distL="0" distR="0" wp14:anchorId="78CD8026" wp14:editId="7EBA1FF2">
            <wp:extent cx="5040000" cy="2282400"/>
            <wp:effectExtent l="0" t="0" r="8255" b="3810"/>
            <wp:docPr id="20" name="Picture 20" descr="In 2019-20, the total spend on allied health services from the Medicare Benefits Scheme (MBS), NDIS and private health insurance including related out-of-pocket costs is estimated to have been $10.2 billion. In that period the NDIS spent $1.92 billion on therapy supports for participants, representing about a quarter (19%) of the total spend on allied health services from the MBS, NDIS and private health insurance." title="Expenditure on Therapy by Funding Source, 201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5040000" cy="2282400"/>
                    </a:xfrm>
                    <a:prstGeom prst="rect">
                      <a:avLst/>
                    </a:prstGeom>
                    <a:noFill/>
                  </pic:spPr>
                </pic:pic>
              </a:graphicData>
            </a:graphic>
          </wp:inline>
        </w:drawing>
      </w:r>
    </w:p>
    <w:p w14:paraId="2B2CB968" w14:textId="3FCE487C" w:rsidR="004D622A" w:rsidRPr="00DF0C3D" w:rsidRDefault="004D622A" w:rsidP="004D622A">
      <w:r w:rsidRPr="00DF0C3D">
        <w:t xml:space="preserve">As </w:t>
      </w:r>
      <w:r w:rsidRPr="00DF0C3D">
        <w:fldChar w:fldCharType="begin"/>
      </w:r>
      <w:r w:rsidRPr="00DF0C3D">
        <w:instrText xml:space="preserve"> REF _Ref99049955 \h  \* MERGEFORMAT </w:instrText>
      </w:r>
      <w:r w:rsidRPr="00DF0C3D">
        <w:fldChar w:fldCharType="separate"/>
      </w:r>
      <w:r w:rsidR="0015299C" w:rsidRPr="00DF0C3D">
        <w:t xml:space="preserve">Exhibit </w:t>
      </w:r>
      <w:r w:rsidR="0015299C">
        <w:rPr>
          <w:noProof/>
        </w:rPr>
        <w:t>31</w:t>
      </w:r>
      <w:r w:rsidRPr="00DF0C3D">
        <w:fldChar w:fldCharType="end"/>
      </w:r>
      <w:r w:rsidRPr="00DF0C3D">
        <w:t xml:space="preserve"> illustrates, total expenditure on therapy supports across Australia is estimated to have grown by $2.6 billion (or 34%) in the period from 2016-17 to 2019-20. Over the same period, the non-NDIS segment of the therapy market grew by $869 million (12%). That is, the NDIS is both increasing the demand for therapy supports and increasing that demand at a faster rate than supply is growing.</w:t>
      </w:r>
    </w:p>
    <w:p w14:paraId="6DD197A8" w14:textId="66513160" w:rsidR="004D622A" w:rsidRPr="00DF0C3D" w:rsidRDefault="004D622A" w:rsidP="004D622A">
      <w:pPr>
        <w:pStyle w:val="Caption"/>
      </w:pPr>
      <w:bookmarkStart w:id="242" w:name="_Ref99049955"/>
      <w:bookmarkStart w:id="243" w:name="_Toc101279973"/>
      <w:bookmarkStart w:id="244" w:name="_Toc108620519"/>
      <w:r w:rsidRPr="00DF0C3D">
        <w:t xml:space="preserve">Exhibit </w:t>
      </w:r>
      <w:r w:rsidR="002B459B">
        <w:fldChar w:fldCharType="begin"/>
      </w:r>
      <w:r w:rsidR="002B459B">
        <w:instrText xml:space="preserve"> SEQ Exhibit \* ARABIC </w:instrText>
      </w:r>
      <w:r w:rsidR="002B459B">
        <w:fldChar w:fldCharType="separate"/>
      </w:r>
      <w:r w:rsidR="0015299C">
        <w:rPr>
          <w:noProof/>
        </w:rPr>
        <w:t>31</w:t>
      </w:r>
      <w:r w:rsidR="002B459B">
        <w:rPr>
          <w:noProof/>
        </w:rPr>
        <w:fldChar w:fldCharType="end"/>
      </w:r>
      <w:bookmarkEnd w:id="242"/>
      <w:r w:rsidRPr="00DF0C3D">
        <w:t>: Growth in Expenditure on Therapy by Funding Source, 2016-17 to 2019-20</w:t>
      </w:r>
      <w:bookmarkEnd w:id="243"/>
      <w:bookmarkEnd w:id="244"/>
    </w:p>
    <w:p w14:paraId="1CB3EFCF" w14:textId="77777777" w:rsidR="004D622A" w:rsidRPr="00DF0C3D" w:rsidRDefault="004D622A" w:rsidP="004D622A">
      <w:pPr>
        <w:jc w:val="center"/>
      </w:pPr>
      <w:r w:rsidRPr="00DF0C3D">
        <w:rPr>
          <w:noProof/>
          <w:lang w:eastAsia="en-AU"/>
        </w:rPr>
        <w:drawing>
          <wp:inline distT="0" distB="0" distL="0" distR="0" wp14:anchorId="456887B7" wp14:editId="562B5A9C">
            <wp:extent cx="5040000" cy="1994400"/>
            <wp:effectExtent l="0" t="0" r="8255" b="6350"/>
            <wp:docPr id="14" name="Picture 14" descr="Total expenditure on therapy supports across Australia is estimated to have grown by $2.6 billion (or 34%) in the period from 2016-17 to 2019-20. Over the same period, the non-NDIS segment of the therapy market grew by $869 million (12%)." title="Growth in Expenditure on Therapy by Funding Source, 2016-17 to 201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5040000" cy="1994400"/>
                    </a:xfrm>
                    <a:prstGeom prst="rect">
                      <a:avLst/>
                    </a:prstGeom>
                    <a:noFill/>
                  </pic:spPr>
                </pic:pic>
              </a:graphicData>
            </a:graphic>
          </wp:inline>
        </w:drawing>
      </w:r>
    </w:p>
    <w:p w14:paraId="41544704" w14:textId="77777777" w:rsidR="00674D53" w:rsidRPr="00DF0C3D" w:rsidRDefault="00674D53" w:rsidP="00674D53">
      <w:pPr>
        <w:pStyle w:val="Heading2"/>
        <w:spacing w:before="200"/>
      </w:pPr>
      <w:bookmarkStart w:id="245" w:name="_Toc102744331"/>
      <w:bookmarkStart w:id="246" w:name="_Toc106272592"/>
      <w:bookmarkStart w:id="247" w:name="_Toc102744329"/>
      <w:r w:rsidRPr="00DF0C3D">
        <w:t>Registration and Employment Statistics</w:t>
      </w:r>
      <w:bookmarkEnd w:id="245"/>
      <w:bookmarkEnd w:id="246"/>
    </w:p>
    <w:p w14:paraId="593549FB" w14:textId="77777777" w:rsidR="00674D53" w:rsidRPr="00DF0C3D" w:rsidRDefault="00674D53" w:rsidP="00674D53">
      <w:r w:rsidRPr="00DF0C3D">
        <w:t>As of 2020-21, there were:</w:t>
      </w:r>
    </w:p>
    <w:p w14:paraId="6C6400BE" w14:textId="77777777" w:rsidR="00674D53" w:rsidRPr="00DF0C3D" w:rsidRDefault="00674D53" w:rsidP="00674D53">
      <w:pPr>
        <w:pStyle w:val="DotPoint"/>
        <w:numPr>
          <w:ilvl w:val="0"/>
          <w:numId w:val="1"/>
        </w:numPr>
      </w:pPr>
      <w:r w:rsidRPr="00DF0C3D">
        <w:t>41,817 Psychologists registered with the Australian Health Practitioners Registration Agency (AHPRA). The number of registrations grew by 19.6% between 2016-17 and 2020-21.</w:t>
      </w:r>
    </w:p>
    <w:p w14:paraId="537D5BB4" w14:textId="77777777" w:rsidR="00674D53" w:rsidRPr="00DF0C3D" w:rsidRDefault="00674D53" w:rsidP="00674D53">
      <w:pPr>
        <w:pStyle w:val="DotPoint"/>
        <w:numPr>
          <w:ilvl w:val="0"/>
          <w:numId w:val="1"/>
        </w:numPr>
      </w:pPr>
      <w:r w:rsidRPr="00DF0C3D">
        <w:t xml:space="preserve">37,650 Physiotherapists registered with AHPRA. The number of registrations grew by 24.0% between 2016-17 and 2020-21. </w:t>
      </w:r>
    </w:p>
    <w:p w14:paraId="0B33EAC6" w14:textId="77777777" w:rsidR="00674D53" w:rsidRPr="00DF0C3D" w:rsidRDefault="00674D53" w:rsidP="00674D53">
      <w:pPr>
        <w:pStyle w:val="DotPoint"/>
        <w:numPr>
          <w:ilvl w:val="0"/>
          <w:numId w:val="1"/>
        </w:numPr>
      </w:pPr>
      <w:r w:rsidRPr="00DF0C3D">
        <w:t xml:space="preserve">25,632 Occupational Therapists registered with AHPRA. The number of registrations grew by 31.3% between 2016-17 and 2020-21. </w:t>
      </w:r>
    </w:p>
    <w:p w14:paraId="61C2745C" w14:textId="77777777" w:rsidR="00674D53" w:rsidRPr="00DF0C3D" w:rsidRDefault="00674D53" w:rsidP="00674D53">
      <w:pPr>
        <w:pStyle w:val="DotPoint"/>
        <w:numPr>
          <w:ilvl w:val="0"/>
          <w:numId w:val="1"/>
        </w:numPr>
      </w:pPr>
      <w:r w:rsidRPr="00DF0C3D">
        <w:t>5,783 Podiatrists registered with AHPRA. The number of registrations grew by 17.4% between 2016-17 and 2020-21.</w:t>
      </w:r>
      <w:r w:rsidRPr="00DF0C3D">
        <w:rPr>
          <w:rStyle w:val="EndnoteReference"/>
        </w:rPr>
        <w:endnoteReference w:id="83"/>
      </w:r>
      <w:r w:rsidRPr="00DF0C3D">
        <w:t xml:space="preserve"> </w:t>
      </w:r>
    </w:p>
    <w:p w14:paraId="7BF6E3BB" w14:textId="03A59727" w:rsidR="00674D53" w:rsidRPr="00DF0C3D" w:rsidRDefault="00674D53" w:rsidP="00674D53">
      <w:r w:rsidRPr="00DF0C3D">
        <w:lastRenderedPageBreak/>
        <w:t xml:space="preserve">The number of therapists in Australia has grown significantly in the last five years (see </w:t>
      </w:r>
      <w:r w:rsidRPr="00DF0C3D">
        <w:fldChar w:fldCharType="begin"/>
      </w:r>
      <w:r w:rsidRPr="00DF0C3D">
        <w:instrText xml:space="preserve"> REF _Ref100649261 \h  \* MERGEFORMAT </w:instrText>
      </w:r>
      <w:r w:rsidRPr="00DF0C3D">
        <w:fldChar w:fldCharType="separate"/>
      </w:r>
      <w:r w:rsidR="0015299C" w:rsidRPr="00DF0C3D">
        <w:t xml:space="preserve">Exhibit </w:t>
      </w:r>
      <w:r w:rsidR="0015299C">
        <w:rPr>
          <w:noProof/>
        </w:rPr>
        <w:t>32</w:t>
      </w:r>
      <w:r w:rsidRPr="00DF0C3D">
        <w:fldChar w:fldCharType="end"/>
      </w:r>
      <w:r w:rsidRPr="00DF0C3D">
        <w:t xml:space="preserve">). </w:t>
      </w:r>
    </w:p>
    <w:p w14:paraId="498B75DE" w14:textId="6ED6EC1D" w:rsidR="00674D53" w:rsidRPr="00DF0C3D" w:rsidRDefault="00674D53" w:rsidP="00674D53">
      <w:pPr>
        <w:pStyle w:val="Caption"/>
      </w:pPr>
      <w:bookmarkStart w:id="248" w:name="_Ref100649261"/>
      <w:bookmarkStart w:id="249" w:name="_Toc101279978"/>
      <w:bookmarkStart w:id="250" w:name="_Toc108620520"/>
      <w:r w:rsidRPr="00DF0C3D">
        <w:t xml:space="preserve">Exhibit </w:t>
      </w:r>
      <w:r w:rsidR="002B459B">
        <w:fldChar w:fldCharType="begin"/>
      </w:r>
      <w:r w:rsidR="002B459B">
        <w:instrText xml:space="preserve"> SEQ Exhibit \* ARABIC </w:instrText>
      </w:r>
      <w:r w:rsidR="002B459B">
        <w:fldChar w:fldCharType="separate"/>
      </w:r>
      <w:r w:rsidR="0015299C">
        <w:rPr>
          <w:noProof/>
        </w:rPr>
        <w:t>32</w:t>
      </w:r>
      <w:r w:rsidR="002B459B">
        <w:rPr>
          <w:noProof/>
        </w:rPr>
        <w:fldChar w:fldCharType="end"/>
      </w:r>
      <w:bookmarkEnd w:id="248"/>
      <w:r w:rsidRPr="00DF0C3D">
        <w:t>: Number of Therapists, FY2016-17 to FY2020-21</w:t>
      </w:r>
      <w:bookmarkEnd w:id="249"/>
      <w:bookmarkEnd w:id="250"/>
    </w:p>
    <w:p w14:paraId="0635A616" w14:textId="77777777" w:rsidR="00674D53" w:rsidRPr="00DF0C3D" w:rsidRDefault="00674D53" w:rsidP="00674D53">
      <w:pPr>
        <w:jc w:val="center"/>
      </w:pPr>
      <w:r w:rsidRPr="00DF0C3D">
        <w:rPr>
          <w:noProof/>
          <w:lang w:eastAsia="en-AU"/>
        </w:rPr>
        <w:drawing>
          <wp:inline distT="0" distB="0" distL="0" distR="0" wp14:anchorId="797706A2" wp14:editId="66465C07">
            <wp:extent cx="5040000" cy="3297600"/>
            <wp:effectExtent l="0" t="0" r="8255" b="0"/>
            <wp:docPr id="17" name="Picture 17" descr="The number of Occupational Therapists, Physiotherapists and Psychologists have grown at a steady pace year on year, whereas Podiatrists have seen little growth over the same time frame." title="Number of Therapists, FY2016-17 to FY20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5040000" cy="3297600"/>
                    </a:xfrm>
                    <a:prstGeom prst="rect">
                      <a:avLst/>
                    </a:prstGeom>
                    <a:noFill/>
                  </pic:spPr>
                </pic:pic>
              </a:graphicData>
            </a:graphic>
          </wp:inline>
        </w:drawing>
      </w:r>
    </w:p>
    <w:p w14:paraId="533144B3" w14:textId="77777777" w:rsidR="00674D53" w:rsidRPr="00DF0C3D" w:rsidRDefault="00674D53" w:rsidP="00674D53">
      <w:r w:rsidRPr="00DF0C3D">
        <w:t>The National Skills Commission projects that this trend will continue over the next five years. Indeed, therapists make up three of the 11 fastest growing occupations among the 444 occupations whose employment growth projected by the National Skills Commission.</w:t>
      </w:r>
    </w:p>
    <w:p w14:paraId="24257566" w14:textId="77777777" w:rsidR="00674D53" w:rsidRPr="00DF0C3D" w:rsidRDefault="00674D53" w:rsidP="00674D53">
      <w:pPr>
        <w:pStyle w:val="DotPoint"/>
        <w:numPr>
          <w:ilvl w:val="0"/>
          <w:numId w:val="1"/>
        </w:numPr>
      </w:pPr>
      <w:r w:rsidRPr="00DF0C3D">
        <w:t>The number of employed Audiologists and Speech Pathologists is projected to grow by 34.7% between 2021 and 2026, which is more than three times the projected rate of growth of the entire Australian workforce over that period (9.1%). The projected employment growth for Audiologists and Speech Pathologists is the sixth highest of all of the 444 occupations projected by the National Skills Commission.</w:t>
      </w:r>
    </w:p>
    <w:p w14:paraId="4C1592E2" w14:textId="77777777" w:rsidR="00674D53" w:rsidRPr="00DF0C3D" w:rsidRDefault="00674D53" w:rsidP="00674D53">
      <w:pPr>
        <w:pStyle w:val="DotPoint"/>
        <w:numPr>
          <w:ilvl w:val="0"/>
          <w:numId w:val="1"/>
        </w:numPr>
      </w:pPr>
      <w:r w:rsidRPr="00DF0C3D">
        <w:t>The number of employed Podiatrists is projected to grow by a further 31.8% between 2021 and 2026. The projected employment growth for Podiatrists is the eighth highest of all of the 444 occupations projected by the National Skills Commission.</w:t>
      </w:r>
    </w:p>
    <w:p w14:paraId="72B0D738" w14:textId="77777777" w:rsidR="00674D53" w:rsidRPr="00DF0C3D" w:rsidRDefault="00674D53" w:rsidP="00674D53">
      <w:pPr>
        <w:pStyle w:val="DotPoint"/>
        <w:numPr>
          <w:ilvl w:val="0"/>
          <w:numId w:val="1"/>
        </w:numPr>
      </w:pPr>
      <w:r w:rsidRPr="00DF0C3D">
        <w:t>The number of employed Physiotherapists is projected to grow by a further 28.7% between 2021 and 2026. The projected employment growth for Physiotherapists is the eleventh highest of all of the 444 occupations projected by the National Skills Commission.</w:t>
      </w:r>
    </w:p>
    <w:p w14:paraId="053D677F" w14:textId="77777777" w:rsidR="00674D53" w:rsidRPr="00DF0C3D" w:rsidRDefault="00674D53" w:rsidP="00674D53">
      <w:pPr>
        <w:pStyle w:val="DotPoint"/>
        <w:numPr>
          <w:ilvl w:val="0"/>
          <w:numId w:val="1"/>
        </w:numPr>
      </w:pPr>
      <w:r w:rsidRPr="00DF0C3D">
        <w:t>The number of employed occupational therapists is projected to grow by a further 7.4% between 2021 and 2026.</w:t>
      </w:r>
      <w:r w:rsidRPr="00DF0C3D">
        <w:rPr>
          <w:rStyle w:val="EndnoteReference"/>
        </w:rPr>
        <w:endnoteReference w:id="84"/>
      </w:r>
    </w:p>
    <w:p w14:paraId="1FB83932" w14:textId="77777777" w:rsidR="00674D53" w:rsidRPr="00DF0C3D" w:rsidRDefault="00674D53" w:rsidP="00674D53">
      <w:r w:rsidRPr="00DF0C3D">
        <w:t>Orthotists (Prosthetists) and Social Workers are two of the 44 occupations listed on the Priority Migration Skilled Occupation List, which identifies the occupations that fill critical skills needs to support Australia’s economic recovery from COVID-19.</w:t>
      </w:r>
      <w:r w:rsidRPr="00DF0C3D">
        <w:rPr>
          <w:rStyle w:val="EndnoteReference"/>
        </w:rPr>
        <w:endnoteReference w:id="85"/>
      </w:r>
    </w:p>
    <w:p w14:paraId="3E03A1B4" w14:textId="77777777" w:rsidR="004D622A" w:rsidRPr="00DF0C3D" w:rsidRDefault="004D622A" w:rsidP="004D622A">
      <w:pPr>
        <w:pStyle w:val="Heading2"/>
        <w:spacing w:before="200"/>
      </w:pPr>
      <w:bookmarkStart w:id="251" w:name="_Toc106272593"/>
      <w:r w:rsidRPr="00DF0C3D">
        <w:lastRenderedPageBreak/>
        <w:t>Private Billing Rates</w:t>
      </w:r>
      <w:bookmarkEnd w:id="247"/>
      <w:bookmarkEnd w:id="251"/>
    </w:p>
    <w:p w14:paraId="2C5F5780" w14:textId="0485A01D" w:rsidR="004D622A" w:rsidRPr="00DF0C3D" w:rsidRDefault="004D622A" w:rsidP="004D622A">
      <w:r w:rsidRPr="00DF0C3D">
        <w:t>This section analyses a data set of 7,055 private billing rates for therapy services, including 4,014 billing rates for weekday services.</w:t>
      </w:r>
      <w:r w:rsidRPr="00DF0C3D">
        <w:rPr>
          <w:rStyle w:val="EndnoteReference"/>
        </w:rPr>
        <w:endnoteReference w:id="86"/>
      </w:r>
      <w:r w:rsidRPr="00DF0C3D">
        <w:t xml:space="preserve"> These billing rates were converted to effective hourly rates based on the length of consultation. The average effective hourly rate for weekday supports in the survey sample was $162 (median $165). The smallest effective hourly rate that was observed in the data set was $50 and the largest was $290. There was a wide distribution of billing points for all types of therapies (see </w:t>
      </w:r>
      <w:r w:rsidRPr="00DF0C3D">
        <w:fldChar w:fldCharType="begin"/>
      </w:r>
      <w:r w:rsidRPr="00DF0C3D">
        <w:instrText xml:space="preserve"> REF _Ref99050451 \h  \* MERGEFORMAT </w:instrText>
      </w:r>
      <w:r w:rsidRPr="00DF0C3D">
        <w:fldChar w:fldCharType="separate"/>
      </w:r>
      <w:r w:rsidR="0015299C" w:rsidRPr="00DF0C3D">
        <w:t xml:space="preserve">Exhibit </w:t>
      </w:r>
      <w:r w:rsidR="0015299C">
        <w:rPr>
          <w:noProof/>
        </w:rPr>
        <w:t>33</w:t>
      </w:r>
      <w:r w:rsidRPr="00DF0C3D">
        <w:fldChar w:fldCharType="end"/>
      </w:r>
      <w:r w:rsidRPr="00DF0C3D">
        <w:t>).</w:t>
      </w:r>
    </w:p>
    <w:p w14:paraId="60AC8C8F" w14:textId="1AF6528A" w:rsidR="004D622A" w:rsidRPr="00DF0C3D" w:rsidRDefault="004D622A" w:rsidP="004D622A">
      <w:pPr>
        <w:pStyle w:val="Caption"/>
      </w:pPr>
      <w:bookmarkStart w:id="252" w:name="_Ref99050451"/>
      <w:bookmarkStart w:id="253" w:name="_Toc101279974"/>
      <w:bookmarkStart w:id="254" w:name="_Toc108620521"/>
      <w:r w:rsidRPr="00DF0C3D">
        <w:t xml:space="preserve">Exhibit </w:t>
      </w:r>
      <w:r w:rsidR="002B459B">
        <w:fldChar w:fldCharType="begin"/>
      </w:r>
      <w:r w:rsidR="002B459B">
        <w:instrText xml:space="preserve"> SEQ Exhibit \* ARABIC </w:instrText>
      </w:r>
      <w:r w:rsidR="002B459B">
        <w:fldChar w:fldCharType="separate"/>
      </w:r>
      <w:r w:rsidR="0015299C">
        <w:rPr>
          <w:noProof/>
        </w:rPr>
        <w:t>33</w:t>
      </w:r>
      <w:r w:rsidR="002B459B">
        <w:rPr>
          <w:noProof/>
        </w:rPr>
        <w:fldChar w:fldCharType="end"/>
      </w:r>
      <w:bookmarkEnd w:id="252"/>
      <w:r w:rsidRPr="00DF0C3D">
        <w:t>: Distributional Statistics of Private Billing Rates, by Therapy Type</w:t>
      </w:r>
      <w:bookmarkEnd w:id="253"/>
      <w:bookmarkEnd w:id="254"/>
    </w:p>
    <w:p w14:paraId="56993997" w14:textId="77777777" w:rsidR="004D622A" w:rsidRPr="00DF0C3D" w:rsidRDefault="004D622A" w:rsidP="00061045">
      <w:pPr>
        <w:jc w:val="center"/>
      </w:pPr>
      <w:r w:rsidRPr="00DF0C3D">
        <w:rPr>
          <w:noProof/>
          <w:lang w:eastAsia="en-AU"/>
        </w:rPr>
        <w:drawing>
          <wp:inline distT="0" distB="0" distL="0" distR="0" wp14:anchorId="583FF86C" wp14:editId="292A3AB3">
            <wp:extent cx="5040000" cy="2833200"/>
            <wp:effectExtent l="0" t="0" r="8255" b="5715"/>
            <wp:docPr id="16" name="Picture 16" descr="The average effective hourly rate for weekday supports in the survey sample was $162 (median $165). The smallest effective hourly rate that was observed in the data set was $50 and the largest was $290. There was a wide distribution of billing points for all types of therapies." title="Distributional Statistics of Private Billing Rates, by Therapy Ty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stretch>
                      <a:fillRect/>
                    </a:stretch>
                  </pic:blipFill>
                  <pic:spPr>
                    <a:xfrm>
                      <a:off x="0" y="0"/>
                      <a:ext cx="5040000" cy="2833200"/>
                    </a:xfrm>
                    <a:prstGeom prst="rect">
                      <a:avLst/>
                    </a:prstGeom>
                  </pic:spPr>
                </pic:pic>
              </a:graphicData>
            </a:graphic>
          </wp:inline>
        </w:drawing>
      </w:r>
    </w:p>
    <w:tbl>
      <w:tblPr>
        <w:tblStyle w:val="GridTable4-Accent12"/>
        <w:tblW w:w="5000" w:type="pct"/>
        <w:tblInd w:w="0" w:type="dxa"/>
        <w:tblLook w:val="0420" w:firstRow="1" w:lastRow="0" w:firstColumn="0" w:lastColumn="0" w:noHBand="0" w:noVBand="1"/>
        <w:tblCaption w:val="Therapist private billing rate statistics - Table 1"/>
        <w:tblDescription w:val="Descriptive statistics for Art Therapy, Audiology, Counselling, Dietetics, Exercise Physiology, Music Therapy and Occupational Therapy,"/>
      </w:tblPr>
      <w:tblGrid>
        <w:gridCol w:w="1901"/>
        <w:gridCol w:w="965"/>
        <w:gridCol w:w="999"/>
        <w:gridCol w:w="1132"/>
        <w:gridCol w:w="883"/>
        <w:gridCol w:w="1070"/>
        <w:gridCol w:w="881"/>
        <w:gridCol w:w="1230"/>
      </w:tblGrid>
      <w:tr w:rsidR="004D622A" w:rsidRPr="00DF0C3D" w14:paraId="022C2CA8" w14:textId="77777777" w:rsidTr="00212851">
        <w:trPr>
          <w:cnfStyle w:val="100000000000" w:firstRow="1" w:lastRow="0" w:firstColumn="0" w:lastColumn="0" w:oddVBand="0" w:evenVBand="0" w:oddHBand="0" w:evenHBand="0" w:firstRowFirstColumn="0" w:firstRowLastColumn="0" w:lastRowFirstColumn="0" w:lastRowLastColumn="0"/>
          <w:tblHeader/>
        </w:trPr>
        <w:tc>
          <w:tcPr>
            <w:tcW w:w="1112" w:type="pct"/>
          </w:tcPr>
          <w:p w14:paraId="4F43486C"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Statistic</w:t>
            </w:r>
          </w:p>
        </w:tc>
        <w:tc>
          <w:tcPr>
            <w:tcW w:w="595" w:type="pct"/>
          </w:tcPr>
          <w:p w14:paraId="633E26A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Art Therapy</w:t>
            </w:r>
          </w:p>
        </w:tc>
        <w:tc>
          <w:tcPr>
            <w:tcW w:w="549" w:type="pct"/>
          </w:tcPr>
          <w:p w14:paraId="625DE98C"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Audiology</w:t>
            </w:r>
          </w:p>
        </w:tc>
        <w:tc>
          <w:tcPr>
            <w:tcW w:w="549" w:type="pct"/>
          </w:tcPr>
          <w:p w14:paraId="47D59CFD"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Counselling</w:t>
            </w:r>
          </w:p>
        </w:tc>
        <w:tc>
          <w:tcPr>
            <w:tcW w:w="549" w:type="pct"/>
          </w:tcPr>
          <w:p w14:paraId="68F47CC9"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Dietetics</w:t>
            </w:r>
          </w:p>
        </w:tc>
        <w:tc>
          <w:tcPr>
            <w:tcW w:w="549" w:type="pct"/>
          </w:tcPr>
          <w:p w14:paraId="066413EC"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Exercise Physiology</w:t>
            </w:r>
          </w:p>
        </w:tc>
        <w:tc>
          <w:tcPr>
            <w:tcW w:w="549" w:type="pct"/>
          </w:tcPr>
          <w:p w14:paraId="485D0399"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Music Therapy</w:t>
            </w:r>
          </w:p>
        </w:tc>
        <w:tc>
          <w:tcPr>
            <w:tcW w:w="548" w:type="pct"/>
          </w:tcPr>
          <w:p w14:paraId="335FEDA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Occupational Therapy</w:t>
            </w:r>
          </w:p>
        </w:tc>
      </w:tr>
      <w:tr w:rsidR="004D622A" w:rsidRPr="00DF0C3D" w14:paraId="62D00CCC"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73B9E379" w14:textId="3E4D5825" w:rsidR="004D622A" w:rsidRPr="00DF0C3D" w:rsidRDefault="00061045" w:rsidP="00061045">
            <w:pPr>
              <w:rPr>
                <w:rFonts w:asciiTheme="minorHAnsi" w:hAnsiTheme="minorHAnsi" w:cstheme="minorHAnsi"/>
                <w:szCs w:val="16"/>
              </w:rPr>
            </w:pPr>
            <w:r w:rsidRPr="00DF0C3D">
              <w:rPr>
                <w:rFonts w:asciiTheme="minorHAnsi" w:hAnsiTheme="minorHAnsi" w:cstheme="minorHAnsi"/>
                <w:szCs w:val="16"/>
              </w:rPr>
              <w:t>Ob</w:t>
            </w:r>
            <w:r w:rsidR="004D622A" w:rsidRPr="00DF0C3D">
              <w:rPr>
                <w:rFonts w:asciiTheme="minorHAnsi" w:hAnsiTheme="minorHAnsi" w:cstheme="minorHAnsi"/>
                <w:szCs w:val="16"/>
              </w:rPr>
              <w:t>servations</w:t>
            </w:r>
          </w:p>
        </w:tc>
        <w:tc>
          <w:tcPr>
            <w:tcW w:w="595" w:type="pct"/>
          </w:tcPr>
          <w:p w14:paraId="3D588CE0"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54</w:t>
            </w:r>
          </w:p>
        </w:tc>
        <w:tc>
          <w:tcPr>
            <w:tcW w:w="549" w:type="pct"/>
          </w:tcPr>
          <w:p w14:paraId="092137C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104</w:t>
            </w:r>
          </w:p>
        </w:tc>
        <w:tc>
          <w:tcPr>
            <w:tcW w:w="549" w:type="pct"/>
          </w:tcPr>
          <w:p w14:paraId="5A65B54B"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277</w:t>
            </w:r>
          </w:p>
        </w:tc>
        <w:tc>
          <w:tcPr>
            <w:tcW w:w="549" w:type="pct"/>
          </w:tcPr>
          <w:p w14:paraId="0AE8DC96"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465</w:t>
            </w:r>
          </w:p>
        </w:tc>
        <w:tc>
          <w:tcPr>
            <w:tcW w:w="549" w:type="pct"/>
          </w:tcPr>
          <w:p w14:paraId="22630DE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346</w:t>
            </w:r>
          </w:p>
        </w:tc>
        <w:tc>
          <w:tcPr>
            <w:tcW w:w="549" w:type="pct"/>
          </w:tcPr>
          <w:p w14:paraId="4D194596"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63</w:t>
            </w:r>
          </w:p>
        </w:tc>
        <w:tc>
          <w:tcPr>
            <w:tcW w:w="548" w:type="pct"/>
          </w:tcPr>
          <w:p w14:paraId="5D8F703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260</w:t>
            </w:r>
          </w:p>
        </w:tc>
      </w:tr>
      <w:tr w:rsidR="004D622A" w:rsidRPr="00DF0C3D" w14:paraId="7B30F396" w14:textId="77777777" w:rsidTr="00212851">
        <w:tc>
          <w:tcPr>
            <w:tcW w:w="1112" w:type="pct"/>
          </w:tcPr>
          <w:p w14:paraId="6287D7C2" w14:textId="77777777" w:rsidR="004D622A" w:rsidRPr="00DF0C3D" w:rsidRDefault="004D622A" w:rsidP="00061045">
            <w:pPr>
              <w:rPr>
                <w:rFonts w:asciiTheme="minorHAnsi" w:hAnsiTheme="minorHAnsi" w:cstheme="minorHAnsi"/>
                <w:b/>
                <w:szCs w:val="16"/>
              </w:rPr>
            </w:pPr>
            <w:r w:rsidRPr="00DF0C3D">
              <w:rPr>
                <w:rFonts w:asciiTheme="minorHAnsi" w:hAnsiTheme="minorHAnsi" w:cstheme="minorHAnsi"/>
                <w:b/>
                <w:szCs w:val="16"/>
              </w:rPr>
              <w:t>Mean</w:t>
            </w:r>
          </w:p>
        </w:tc>
        <w:tc>
          <w:tcPr>
            <w:tcW w:w="595" w:type="pct"/>
          </w:tcPr>
          <w:p w14:paraId="106D0BAA"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$126.00</w:t>
            </w:r>
          </w:p>
        </w:tc>
        <w:tc>
          <w:tcPr>
            <w:tcW w:w="549" w:type="pct"/>
          </w:tcPr>
          <w:p w14:paraId="42653899"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$171.00</w:t>
            </w:r>
          </w:p>
        </w:tc>
        <w:tc>
          <w:tcPr>
            <w:tcW w:w="549" w:type="pct"/>
          </w:tcPr>
          <w:p w14:paraId="40391621"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$130.00</w:t>
            </w:r>
          </w:p>
        </w:tc>
        <w:tc>
          <w:tcPr>
            <w:tcW w:w="549" w:type="pct"/>
          </w:tcPr>
          <w:p w14:paraId="6912D3F1"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$165.00</w:t>
            </w:r>
          </w:p>
        </w:tc>
        <w:tc>
          <w:tcPr>
            <w:tcW w:w="549" w:type="pct"/>
          </w:tcPr>
          <w:p w14:paraId="1259AA3B"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$134.00</w:t>
            </w:r>
          </w:p>
        </w:tc>
        <w:tc>
          <w:tcPr>
            <w:tcW w:w="549" w:type="pct"/>
          </w:tcPr>
          <w:p w14:paraId="14E45F92"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$145.00</w:t>
            </w:r>
          </w:p>
        </w:tc>
        <w:tc>
          <w:tcPr>
            <w:tcW w:w="548" w:type="pct"/>
          </w:tcPr>
          <w:p w14:paraId="1833181E" w14:textId="77777777" w:rsidR="004D622A" w:rsidRPr="00DF0C3D" w:rsidRDefault="004D622A" w:rsidP="00061045">
            <w:pPr>
              <w:jc w:val="center"/>
              <w:rPr>
                <w:rFonts w:asciiTheme="minorHAnsi" w:hAnsiTheme="minorHAnsi" w:cstheme="minorHAnsi"/>
                <w:b/>
                <w:szCs w:val="16"/>
              </w:rPr>
            </w:pPr>
            <w:r w:rsidRPr="00DF0C3D">
              <w:rPr>
                <w:rFonts w:asciiTheme="minorHAnsi" w:hAnsiTheme="minorHAnsi" w:cstheme="minorHAnsi"/>
                <w:b/>
                <w:szCs w:val="16"/>
              </w:rPr>
              <w:t>$160.00</w:t>
            </w:r>
          </w:p>
        </w:tc>
      </w:tr>
      <w:tr w:rsidR="004D622A" w:rsidRPr="00DF0C3D" w14:paraId="268D516F"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1FFDC6A4"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Standard deviation</w:t>
            </w:r>
          </w:p>
        </w:tc>
        <w:tc>
          <w:tcPr>
            <w:tcW w:w="595" w:type="pct"/>
          </w:tcPr>
          <w:p w14:paraId="65BA52E0"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35.3</w:t>
            </w:r>
          </w:p>
        </w:tc>
        <w:tc>
          <w:tcPr>
            <w:tcW w:w="549" w:type="pct"/>
          </w:tcPr>
          <w:p w14:paraId="380A3849"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14.7</w:t>
            </w:r>
          </w:p>
        </w:tc>
        <w:tc>
          <w:tcPr>
            <w:tcW w:w="549" w:type="pct"/>
          </w:tcPr>
          <w:p w14:paraId="7B1E2B59"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40.6</w:t>
            </w:r>
          </w:p>
        </w:tc>
        <w:tc>
          <w:tcPr>
            <w:tcW w:w="549" w:type="pct"/>
          </w:tcPr>
          <w:p w14:paraId="4F71E593"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40.4</w:t>
            </w:r>
          </w:p>
        </w:tc>
        <w:tc>
          <w:tcPr>
            <w:tcW w:w="549" w:type="pct"/>
          </w:tcPr>
          <w:p w14:paraId="5F811623"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29.7</w:t>
            </w:r>
          </w:p>
        </w:tc>
        <w:tc>
          <w:tcPr>
            <w:tcW w:w="549" w:type="pct"/>
          </w:tcPr>
          <w:p w14:paraId="763B1F7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53.0</w:t>
            </w:r>
          </w:p>
        </w:tc>
        <w:tc>
          <w:tcPr>
            <w:tcW w:w="548" w:type="pct"/>
          </w:tcPr>
          <w:p w14:paraId="553327DE"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35.4</w:t>
            </w:r>
          </w:p>
        </w:tc>
      </w:tr>
      <w:tr w:rsidR="004D622A" w:rsidRPr="00DF0C3D" w14:paraId="472862F1" w14:textId="77777777" w:rsidTr="00212851">
        <w:tc>
          <w:tcPr>
            <w:tcW w:w="1112" w:type="pct"/>
          </w:tcPr>
          <w:p w14:paraId="1679C460"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Minimum</w:t>
            </w:r>
          </w:p>
        </w:tc>
        <w:tc>
          <w:tcPr>
            <w:tcW w:w="595" w:type="pct"/>
          </w:tcPr>
          <w:p w14:paraId="586F616D"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$60.00</w:t>
            </w:r>
          </w:p>
        </w:tc>
        <w:tc>
          <w:tcPr>
            <w:tcW w:w="549" w:type="pct"/>
          </w:tcPr>
          <w:p w14:paraId="43F98889"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$150.00</w:t>
            </w:r>
          </w:p>
        </w:tc>
        <w:tc>
          <w:tcPr>
            <w:tcW w:w="549" w:type="pct"/>
          </w:tcPr>
          <w:p w14:paraId="56F7C5DC"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$50.00</w:t>
            </w:r>
          </w:p>
        </w:tc>
        <w:tc>
          <w:tcPr>
            <w:tcW w:w="549" w:type="pct"/>
          </w:tcPr>
          <w:p w14:paraId="7A6E7DCF"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$73.00</w:t>
            </w:r>
          </w:p>
        </w:tc>
        <w:tc>
          <w:tcPr>
            <w:tcW w:w="549" w:type="pct"/>
          </w:tcPr>
          <w:p w14:paraId="7BDD55D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$73.00</w:t>
            </w:r>
          </w:p>
        </w:tc>
        <w:tc>
          <w:tcPr>
            <w:tcW w:w="549" w:type="pct"/>
          </w:tcPr>
          <w:p w14:paraId="75326195"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$53.00</w:t>
            </w:r>
          </w:p>
        </w:tc>
        <w:tc>
          <w:tcPr>
            <w:tcW w:w="548" w:type="pct"/>
          </w:tcPr>
          <w:p w14:paraId="28D67A8E"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$83.30</w:t>
            </w:r>
          </w:p>
        </w:tc>
      </w:tr>
      <w:tr w:rsidR="004D622A" w:rsidRPr="00DF0C3D" w14:paraId="68077076"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73688AB8"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25</w:t>
            </w:r>
            <w:r w:rsidRPr="00DF0C3D">
              <w:rPr>
                <w:rFonts w:asciiTheme="minorHAnsi" w:hAnsiTheme="minorHAnsi" w:cstheme="minorHAnsi"/>
                <w:szCs w:val="16"/>
                <w:vertAlign w:val="superscript"/>
              </w:rPr>
              <w:t>th</w:t>
            </w:r>
            <w:r w:rsidRPr="00DF0C3D">
              <w:rPr>
                <w:rFonts w:asciiTheme="minorHAnsi" w:hAnsiTheme="minorHAnsi" w:cstheme="minorHAnsi"/>
                <w:szCs w:val="16"/>
              </w:rPr>
              <w:t xml:space="preserve"> percentile</w:t>
            </w:r>
          </w:p>
        </w:tc>
        <w:tc>
          <w:tcPr>
            <w:tcW w:w="595" w:type="pct"/>
          </w:tcPr>
          <w:p w14:paraId="0C9EA683"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$100.00</w:t>
            </w:r>
          </w:p>
        </w:tc>
        <w:tc>
          <w:tcPr>
            <w:tcW w:w="549" w:type="pct"/>
          </w:tcPr>
          <w:p w14:paraId="3D66B83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$160.00</w:t>
            </w:r>
          </w:p>
        </w:tc>
        <w:tc>
          <w:tcPr>
            <w:tcW w:w="549" w:type="pct"/>
          </w:tcPr>
          <w:p w14:paraId="28B53061"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$90.00</w:t>
            </w:r>
          </w:p>
        </w:tc>
        <w:tc>
          <w:tcPr>
            <w:tcW w:w="549" w:type="pct"/>
          </w:tcPr>
          <w:p w14:paraId="4A0DC763"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$135.00</w:t>
            </w:r>
          </w:p>
        </w:tc>
        <w:tc>
          <w:tcPr>
            <w:tcW w:w="549" w:type="pct"/>
          </w:tcPr>
          <w:p w14:paraId="0DA70C1E"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$110.00</w:t>
            </w:r>
          </w:p>
        </w:tc>
        <w:tc>
          <w:tcPr>
            <w:tcW w:w="549" w:type="pct"/>
          </w:tcPr>
          <w:p w14:paraId="5C8884A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$98.50</w:t>
            </w:r>
          </w:p>
        </w:tc>
        <w:tc>
          <w:tcPr>
            <w:tcW w:w="548" w:type="pct"/>
          </w:tcPr>
          <w:p w14:paraId="7C551B5B"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$140.00</w:t>
            </w:r>
          </w:p>
        </w:tc>
      </w:tr>
      <w:tr w:rsidR="004D622A" w:rsidRPr="00DF0C3D" w14:paraId="6C999E89" w14:textId="77777777" w:rsidTr="00212851">
        <w:tc>
          <w:tcPr>
            <w:tcW w:w="1112" w:type="pct"/>
          </w:tcPr>
          <w:p w14:paraId="00724932"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Median</w:t>
            </w:r>
          </w:p>
        </w:tc>
        <w:tc>
          <w:tcPr>
            <w:tcW w:w="595" w:type="pct"/>
          </w:tcPr>
          <w:p w14:paraId="3B6EACFA"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$120.00</w:t>
            </w:r>
          </w:p>
        </w:tc>
        <w:tc>
          <w:tcPr>
            <w:tcW w:w="549" w:type="pct"/>
          </w:tcPr>
          <w:p w14:paraId="1FEEB3F0"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$170.00</w:t>
            </w:r>
          </w:p>
        </w:tc>
        <w:tc>
          <w:tcPr>
            <w:tcW w:w="549" w:type="pct"/>
          </w:tcPr>
          <w:p w14:paraId="2379B736"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$130.00</w:t>
            </w:r>
          </w:p>
        </w:tc>
        <w:tc>
          <w:tcPr>
            <w:tcW w:w="549" w:type="pct"/>
          </w:tcPr>
          <w:p w14:paraId="0F764EDD"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$165.00</w:t>
            </w:r>
          </w:p>
        </w:tc>
        <w:tc>
          <w:tcPr>
            <w:tcW w:w="549" w:type="pct"/>
          </w:tcPr>
          <w:p w14:paraId="48BC294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$130.00</w:t>
            </w:r>
          </w:p>
        </w:tc>
        <w:tc>
          <w:tcPr>
            <w:tcW w:w="549" w:type="pct"/>
          </w:tcPr>
          <w:p w14:paraId="7587B2EC"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$160.00</w:t>
            </w:r>
          </w:p>
        </w:tc>
        <w:tc>
          <w:tcPr>
            <w:tcW w:w="548" w:type="pct"/>
          </w:tcPr>
          <w:p w14:paraId="71E801CA"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$165.00</w:t>
            </w:r>
          </w:p>
        </w:tc>
      </w:tr>
      <w:tr w:rsidR="004D622A" w:rsidRPr="00DF0C3D" w14:paraId="09D0D04C"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5C63ED39"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75</w:t>
            </w:r>
            <w:r w:rsidRPr="00DF0C3D">
              <w:rPr>
                <w:rFonts w:asciiTheme="minorHAnsi" w:hAnsiTheme="minorHAnsi" w:cstheme="minorHAnsi"/>
                <w:szCs w:val="16"/>
                <w:vertAlign w:val="superscript"/>
              </w:rPr>
              <w:t>th</w:t>
            </w:r>
            <w:r w:rsidRPr="00DF0C3D">
              <w:rPr>
                <w:rFonts w:asciiTheme="minorHAnsi" w:hAnsiTheme="minorHAnsi" w:cstheme="minorHAnsi"/>
                <w:szCs w:val="16"/>
              </w:rPr>
              <w:t xml:space="preserve"> percentile</w:t>
            </w:r>
          </w:p>
        </w:tc>
        <w:tc>
          <w:tcPr>
            <w:tcW w:w="595" w:type="pct"/>
          </w:tcPr>
          <w:p w14:paraId="00907C80"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$150.00</w:t>
            </w:r>
          </w:p>
        </w:tc>
        <w:tc>
          <w:tcPr>
            <w:tcW w:w="549" w:type="pct"/>
          </w:tcPr>
          <w:p w14:paraId="4204F75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$180.00</w:t>
            </w:r>
          </w:p>
        </w:tc>
        <w:tc>
          <w:tcPr>
            <w:tcW w:w="549" w:type="pct"/>
          </w:tcPr>
          <w:p w14:paraId="5391B154"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$160.00</w:t>
            </w:r>
          </w:p>
        </w:tc>
        <w:tc>
          <w:tcPr>
            <w:tcW w:w="549" w:type="pct"/>
          </w:tcPr>
          <w:p w14:paraId="174CB7F6"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$190.00</w:t>
            </w:r>
          </w:p>
        </w:tc>
        <w:tc>
          <w:tcPr>
            <w:tcW w:w="549" w:type="pct"/>
          </w:tcPr>
          <w:p w14:paraId="753A270A"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$154.00</w:t>
            </w:r>
          </w:p>
        </w:tc>
        <w:tc>
          <w:tcPr>
            <w:tcW w:w="549" w:type="pct"/>
          </w:tcPr>
          <w:p w14:paraId="52F8A032"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$185.00</w:t>
            </w:r>
          </w:p>
        </w:tc>
        <w:tc>
          <w:tcPr>
            <w:tcW w:w="548" w:type="pct"/>
          </w:tcPr>
          <w:p w14:paraId="272677DB"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$185.00</w:t>
            </w:r>
          </w:p>
        </w:tc>
      </w:tr>
      <w:tr w:rsidR="004D622A" w:rsidRPr="00DF0C3D" w14:paraId="7511AF04" w14:textId="77777777" w:rsidTr="00212851">
        <w:tc>
          <w:tcPr>
            <w:tcW w:w="1112" w:type="pct"/>
          </w:tcPr>
          <w:p w14:paraId="2AD3AEE1" w14:textId="77777777" w:rsidR="004D622A" w:rsidRPr="00DF0C3D" w:rsidRDefault="004D622A" w:rsidP="00061045">
            <w:pPr>
              <w:rPr>
                <w:rFonts w:asciiTheme="minorHAnsi" w:hAnsiTheme="minorHAnsi" w:cstheme="minorHAnsi"/>
                <w:szCs w:val="16"/>
              </w:rPr>
            </w:pPr>
            <w:r w:rsidRPr="00DF0C3D">
              <w:rPr>
                <w:rFonts w:asciiTheme="minorHAnsi" w:hAnsiTheme="minorHAnsi" w:cstheme="minorHAnsi"/>
                <w:szCs w:val="16"/>
              </w:rPr>
              <w:t>Maximum</w:t>
            </w:r>
          </w:p>
        </w:tc>
        <w:tc>
          <w:tcPr>
            <w:tcW w:w="595" w:type="pct"/>
          </w:tcPr>
          <w:p w14:paraId="15E8BB3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$200.00</w:t>
            </w:r>
          </w:p>
        </w:tc>
        <w:tc>
          <w:tcPr>
            <w:tcW w:w="549" w:type="pct"/>
          </w:tcPr>
          <w:p w14:paraId="1C62FFC7"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$200.00</w:t>
            </w:r>
          </w:p>
        </w:tc>
        <w:tc>
          <w:tcPr>
            <w:tcW w:w="549" w:type="pct"/>
          </w:tcPr>
          <w:p w14:paraId="1CFB441F"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$240.00</w:t>
            </w:r>
          </w:p>
        </w:tc>
        <w:tc>
          <w:tcPr>
            <w:tcW w:w="549" w:type="pct"/>
          </w:tcPr>
          <w:p w14:paraId="6E711008"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$267.00</w:t>
            </w:r>
          </w:p>
        </w:tc>
        <w:tc>
          <w:tcPr>
            <w:tcW w:w="549" w:type="pct"/>
          </w:tcPr>
          <w:p w14:paraId="0280FAA5"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$207.00</w:t>
            </w:r>
          </w:p>
        </w:tc>
        <w:tc>
          <w:tcPr>
            <w:tcW w:w="549" w:type="pct"/>
          </w:tcPr>
          <w:p w14:paraId="291C499C"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$270.00</w:t>
            </w:r>
          </w:p>
        </w:tc>
        <w:tc>
          <w:tcPr>
            <w:tcW w:w="548" w:type="pct"/>
          </w:tcPr>
          <w:p w14:paraId="3D40ABF5" w14:textId="77777777" w:rsidR="004D622A" w:rsidRPr="00DF0C3D" w:rsidRDefault="004D622A" w:rsidP="00061045">
            <w:pPr>
              <w:jc w:val="center"/>
              <w:rPr>
                <w:rFonts w:asciiTheme="minorHAnsi" w:hAnsiTheme="minorHAnsi" w:cstheme="minorHAnsi"/>
                <w:szCs w:val="16"/>
              </w:rPr>
            </w:pPr>
            <w:r w:rsidRPr="00DF0C3D">
              <w:rPr>
                <w:rFonts w:asciiTheme="minorHAnsi" w:hAnsiTheme="minorHAnsi" w:cstheme="minorHAnsi"/>
                <w:szCs w:val="16"/>
              </w:rPr>
              <w:t>$250.00</w:t>
            </w:r>
          </w:p>
        </w:tc>
      </w:tr>
    </w:tbl>
    <w:p w14:paraId="42742490" w14:textId="77777777" w:rsidR="004D622A" w:rsidRPr="00DF0C3D" w:rsidRDefault="004D622A" w:rsidP="004D622A">
      <w:pPr>
        <w:rPr>
          <w:noProof/>
          <w:lang w:eastAsia="en-AU"/>
        </w:rPr>
      </w:pPr>
    </w:p>
    <w:tbl>
      <w:tblPr>
        <w:tblStyle w:val="GridTable4-Accent12"/>
        <w:tblW w:w="5000" w:type="pct"/>
        <w:tblInd w:w="0" w:type="dxa"/>
        <w:tblLook w:val="0420" w:firstRow="1" w:lastRow="0" w:firstColumn="0" w:lastColumn="0" w:noHBand="0" w:noVBand="1"/>
        <w:tblCaption w:val="Therapist private billing rate statistics - Table 2"/>
        <w:tblDescription w:val="Descriptive statistics for Physiotherapy, Podiatry, Psychology, Clincal Psychology, Social Worker, Speech Pathology and Overall."/>
      </w:tblPr>
      <w:tblGrid>
        <w:gridCol w:w="1914"/>
        <w:gridCol w:w="1319"/>
        <w:gridCol w:w="899"/>
        <w:gridCol w:w="1115"/>
        <w:gridCol w:w="1115"/>
        <w:gridCol w:w="899"/>
        <w:gridCol w:w="990"/>
        <w:gridCol w:w="810"/>
      </w:tblGrid>
      <w:tr w:rsidR="004D622A" w:rsidRPr="00DF0C3D" w14:paraId="5DAC6CAC" w14:textId="77777777" w:rsidTr="00212851">
        <w:trPr>
          <w:cnfStyle w:val="100000000000" w:firstRow="1" w:lastRow="0" w:firstColumn="0" w:lastColumn="0" w:oddVBand="0" w:evenVBand="0" w:oddHBand="0" w:evenHBand="0" w:firstRowFirstColumn="0" w:firstRowLastColumn="0" w:lastRowFirstColumn="0" w:lastRowLastColumn="0"/>
          <w:tblHeader/>
        </w:trPr>
        <w:tc>
          <w:tcPr>
            <w:tcW w:w="1112" w:type="pct"/>
          </w:tcPr>
          <w:p w14:paraId="7CAB88BE" w14:textId="77777777" w:rsidR="004D622A" w:rsidRPr="00DF0C3D" w:rsidRDefault="004D622A" w:rsidP="00674D53">
            <w:pPr>
              <w:keepNext/>
              <w:rPr>
                <w:rFonts w:asciiTheme="minorHAnsi" w:hAnsiTheme="minorHAnsi" w:cstheme="minorHAnsi"/>
                <w:szCs w:val="16"/>
              </w:rPr>
            </w:pPr>
            <w:r w:rsidRPr="00DF0C3D">
              <w:rPr>
                <w:rFonts w:asciiTheme="minorHAnsi" w:hAnsiTheme="minorHAnsi" w:cstheme="minorHAnsi"/>
                <w:szCs w:val="16"/>
              </w:rPr>
              <w:t>Statistic</w:t>
            </w:r>
          </w:p>
        </w:tc>
        <w:tc>
          <w:tcPr>
            <w:tcW w:w="576" w:type="pct"/>
          </w:tcPr>
          <w:p w14:paraId="5BA9D875"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Physiotherapy</w:t>
            </w:r>
          </w:p>
        </w:tc>
        <w:tc>
          <w:tcPr>
            <w:tcW w:w="552" w:type="pct"/>
          </w:tcPr>
          <w:p w14:paraId="1DE1EF07"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Podiatry</w:t>
            </w:r>
          </w:p>
        </w:tc>
        <w:tc>
          <w:tcPr>
            <w:tcW w:w="552" w:type="pct"/>
          </w:tcPr>
          <w:p w14:paraId="7F9B8FF1"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Psychology</w:t>
            </w:r>
          </w:p>
        </w:tc>
        <w:tc>
          <w:tcPr>
            <w:tcW w:w="552" w:type="pct"/>
          </w:tcPr>
          <w:p w14:paraId="0DEE1DCB"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Psychology – Clinical</w:t>
            </w:r>
          </w:p>
        </w:tc>
        <w:tc>
          <w:tcPr>
            <w:tcW w:w="552" w:type="pct"/>
          </w:tcPr>
          <w:p w14:paraId="02F9B75D"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Social Worker</w:t>
            </w:r>
          </w:p>
        </w:tc>
        <w:tc>
          <w:tcPr>
            <w:tcW w:w="552" w:type="pct"/>
          </w:tcPr>
          <w:p w14:paraId="40FC0A41"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Speech Pathology</w:t>
            </w:r>
          </w:p>
        </w:tc>
        <w:tc>
          <w:tcPr>
            <w:tcW w:w="553" w:type="pct"/>
          </w:tcPr>
          <w:p w14:paraId="2022448C"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Overall</w:t>
            </w:r>
          </w:p>
        </w:tc>
      </w:tr>
      <w:tr w:rsidR="004D622A" w:rsidRPr="00DF0C3D" w14:paraId="3A5BA246"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3AD1FD11" w14:textId="35C8DC25" w:rsidR="004D622A" w:rsidRPr="00DF0C3D" w:rsidRDefault="00061045" w:rsidP="00674D53">
            <w:pPr>
              <w:keepNext/>
              <w:rPr>
                <w:rFonts w:asciiTheme="minorHAnsi" w:hAnsiTheme="minorHAnsi" w:cstheme="minorHAnsi"/>
                <w:szCs w:val="16"/>
              </w:rPr>
            </w:pPr>
            <w:r w:rsidRPr="00DF0C3D">
              <w:rPr>
                <w:rFonts w:asciiTheme="minorHAnsi" w:hAnsiTheme="minorHAnsi" w:cstheme="minorHAnsi"/>
                <w:szCs w:val="16"/>
              </w:rPr>
              <w:t>O</w:t>
            </w:r>
            <w:r w:rsidR="004D622A" w:rsidRPr="00DF0C3D">
              <w:rPr>
                <w:rFonts w:asciiTheme="minorHAnsi" w:hAnsiTheme="minorHAnsi" w:cstheme="minorHAnsi"/>
                <w:szCs w:val="16"/>
              </w:rPr>
              <w:t>bservations</w:t>
            </w:r>
          </w:p>
        </w:tc>
        <w:tc>
          <w:tcPr>
            <w:tcW w:w="576" w:type="pct"/>
          </w:tcPr>
          <w:p w14:paraId="24E65550"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1051</w:t>
            </w:r>
          </w:p>
        </w:tc>
        <w:tc>
          <w:tcPr>
            <w:tcW w:w="552" w:type="pct"/>
          </w:tcPr>
          <w:p w14:paraId="33639343"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242</w:t>
            </w:r>
          </w:p>
        </w:tc>
        <w:tc>
          <w:tcPr>
            <w:tcW w:w="552" w:type="pct"/>
          </w:tcPr>
          <w:p w14:paraId="0E1549D5"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476</w:t>
            </w:r>
          </w:p>
        </w:tc>
        <w:tc>
          <w:tcPr>
            <w:tcW w:w="552" w:type="pct"/>
          </w:tcPr>
          <w:p w14:paraId="61BE37B5"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2997</w:t>
            </w:r>
          </w:p>
        </w:tc>
        <w:tc>
          <w:tcPr>
            <w:tcW w:w="552" w:type="pct"/>
          </w:tcPr>
          <w:p w14:paraId="596C17F5"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105</w:t>
            </w:r>
          </w:p>
        </w:tc>
        <w:tc>
          <w:tcPr>
            <w:tcW w:w="552" w:type="pct"/>
          </w:tcPr>
          <w:p w14:paraId="22DFFFDA"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274</w:t>
            </w:r>
          </w:p>
        </w:tc>
        <w:tc>
          <w:tcPr>
            <w:tcW w:w="553" w:type="pct"/>
          </w:tcPr>
          <w:p w14:paraId="06670C9D" w14:textId="77777777" w:rsidR="004D622A" w:rsidRPr="00DF0C3D" w:rsidRDefault="004D622A" w:rsidP="00674D53">
            <w:pPr>
              <w:keepNext/>
              <w:jc w:val="center"/>
              <w:rPr>
                <w:rFonts w:asciiTheme="minorHAnsi" w:hAnsiTheme="minorHAnsi" w:cstheme="minorHAnsi"/>
                <w:szCs w:val="16"/>
              </w:rPr>
            </w:pPr>
            <w:r w:rsidRPr="00DF0C3D">
              <w:rPr>
                <w:rFonts w:asciiTheme="minorHAnsi" w:hAnsiTheme="minorHAnsi" w:cstheme="minorHAnsi"/>
                <w:szCs w:val="16"/>
              </w:rPr>
              <w:t>4,014</w:t>
            </w:r>
          </w:p>
        </w:tc>
      </w:tr>
      <w:tr w:rsidR="004D622A" w:rsidRPr="00DF0C3D" w14:paraId="10E20149" w14:textId="77777777" w:rsidTr="00212851">
        <w:tc>
          <w:tcPr>
            <w:tcW w:w="1112" w:type="pct"/>
          </w:tcPr>
          <w:p w14:paraId="686D3CF5" w14:textId="77777777" w:rsidR="004D622A" w:rsidRPr="00DF0C3D" w:rsidRDefault="004D622A" w:rsidP="00674D53">
            <w:pPr>
              <w:rPr>
                <w:rFonts w:asciiTheme="minorHAnsi" w:hAnsiTheme="minorHAnsi" w:cstheme="minorHAnsi"/>
                <w:b/>
                <w:szCs w:val="16"/>
              </w:rPr>
            </w:pPr>
            <w:r w:rsidRPr="00DF0C3D">
              <w:rPr>
                <w:rFonts w:asciiTheme="minorHAnsi" w:hAnsiTheme="minorHAnsi" w:cstheme="minorHAnsi"/>
                <w:b/>
                <w:szCs w:val="16"/>
              </w:rPr>
              <w:t>Mean</w:t>
            </w:r>
          </w:p>
        </w:tc>
        <w:tc>
          <w:tcPr>
            <w:tcW w:w="576" w:type="pct"/>
          </w:tcPr>
          <w:p w14:paraId="41C86190"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$160.00</w:t>
            </w:r>
          </w:p>
        </w:tc>
        <w:tc>
          <w:tcPr>
            <w:tcW w:w="552" w:type="pct"/>
          </w:tcPr>
          <w:p w14:paraId="3F53B3FE"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$141.00</w:t>
            </w:r>
          </w:p>
        </w:tc>
        <w:tc>
          <w:tcPr>
            <w:tcW w:w="552" w:type="pct"/>
          </w:tcPr>
          <w:p w14:paraId="092CF995"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$188.00</w:t>
            </w:r>
          </w:p>
        </w:tc>
        <w:tc>
          <w:tcPr>
            <w:tcW w:w="552" w:type="pct"/>
          </w:tcPr>
          <w:p w14:paraId="1D6F8898"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$217.00</w:t>
            </w:r>
          </w:p>
        </w:tc>
        <w:tc>
          <w:tcPr>
            <w:tcW w:w="552" w:type="pct"/>
          </w:tcPr>
          <w:p w14:paraId="5AD80349"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$159.00</w:t>
            </w:r>
          </w:p>
        </w:tc>
        <w:tc>
          <w:tcPr>
            <w:tcW w:w="552" w:type="pct"/>
          </w:tcPr>
          <w:p w14:paraId="2C030015"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$166.00</w:t>
            </w:r>
          </w:p>
        </w:tc>
        <w:tc>
          <w:tcPr>
            <w:tcW w:w="553" w:type="pct"/>
          </w:tcPr>
          <w:p w14:paraId="0A26E313" w14:textId="77777777" w:rsidR="004D622A" w:rsidRPr="00DF0C3D" w:rsidRDefault="004D622A" w:rsidP="00674D53">
            <w:pPr>
              <w:jc w:val="center"/>
              <w:rPr>
                <w:rFonts w:asciiTheme="minorHAnsi" w:hAnsiTheme="minorHAnsi" w:cstheme="minorHAnsi"/>
                <w:b/>
                <w:szCs w:val="16"/>
              </w:rPr>
            </w:pPr>
            <w:r w:rsidRPr="00DF0C3D">
              <w:rPr>
                <w:rFonts w:asciiTheme="minorHAnsi" w:hAnsiTheme="minorHAnsi" w:cstheme="minorHAnsi"/>
                <w:b/>
                <w:szCs w:val="16"/>
              </w:rPr>
              <w:t>$162.00</w:t>
            </w:r>
          </w:p>
        </w:tc>
      </w:tr>
      <w:tr w:rsidR="004D622A" w:rsidRPr="00DF0C3D" w14:paraId="67A29F9E"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4957F588" w14:textId="77777777" w:rsidR="004D622A" w:rsidRPr="00DF0C3D" w:rsidRDefault="004D622A" w:rsidP="00674D53">
            <w:pPr>
              <w:rPr>
                <w:rFonts w:asciiTheme="minorHAnsi" w:hAnsiTheme="minorHAnsi" w:cstheme="minorHAnsi"/>
                <w:szCs w:val="16"/>
              </w:rPr>
            </w:pPr>
            <w:r w:rsidRPr="00DF0C3D">
              <w:rPr>
                <w:rFonts w:asciiTheme="minorHAnsi" w:hAnsiTheme="minorHAnsi" w:cstheme="minorHAnsi"/>
                <w:szCs w:val="16"/>
              </w:rPr>
              <w:t>Standard deviation</w:t>
            </w:r>
          </w:p>
        </w:tc>
        <w:tc>
          <w:tcPr>
            <w:tcW w:w="576" w:type="pct"/>
          </w:tcPr>
          <w:p w14:paraId="4E733C18"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39.8</w:t>
            </w:r>
          </w:p>
        </w:tc>
        <w:tc>
          <w:tcPr>
            <w:tcW w:w="552" w:type="pct"/>
          </w:tcPr>
          <w:p w14:paraId="35D54ED1"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6.5</w:t>
            </w:r>
          </w:p>
        </w:tc>
        <w:tc>
          <w:tcPr>
            <w:tcW w:w="552" w:type="pct"/>
          </w:tcPr>
          <w:p w14:paraId="533D898E"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39.9</w:t>
            </w:r>
          </w:p>
        </w:tc>
        <w:tc>
          <w:tcPr>
            <w:tcW w:w="552" w:type="pct"/>
          </w:tcPr>
          <w:p w14:paraId="7AD3006C"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26.3</w:t>
            </w:r>
          </w:p>
        </w:tc>
        <w:tc>
          <w:tcPr>
            <w:tcW w:w="552" w:type="pct"/>
          </w:tcPr>
          <w:p w14:paraId="0BC42866"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35.2</w:t>
            </w:r>
          </w:p>
        </w:tc>
        <w:tc>
          <w:tcPr>
            <w:tcW w:w="552" w:type="pct"/>
          </w:tcPr>
          <w:p w14:paraId="7F4E7996"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29.7</w:t>
            </w:r>
          </w:p>
        </w:tc>
        <w:tc>
          <w:tcPr>
            <w:tcW w:w="553" w:type="pct"/>
          </w:tcPr>
          <w:p w14:paraId="009B79F7"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42.0</w:t>
            </w:r>
          </w:p>
        </w:tc>
      </w:tr>
      <w:tr w:rsidR="004D622A" w:rsidRPr="00DF0C3D" w14:paraId="56594ED3" w14:textId="77777777" w:rsidTr="00212851">
        <w:tc>
          <w:tcPr>
            <w:tcW w:w="1112" w:type="pct"/>
          </w:tcPr>
          <w:p w14:paraId="64D254A7" w14:textId="77777777" w:rsidR="004D622A" w:rsidRPr="00DF0C3D" w:rsidRDefault="004D622A" w:rsidP="00674D53">
            <w:pPr>
              <w:rPr>
                <w:rFonts w:asciiTheme="minorHAnsi" w:hAnsiTheme="minorHAnsi" w:cstheme="minorHAnsi"/>
                <w:szCs w:val="16"/>
              </w:rPr>
            </w:pPr>
            <w:r w:rsidRPr="00DF0C3D">
              <w:rPr>
                <w:rFonts w:asciiTheme="minorHAnsi" w:hAnsiTheme="minorHAnsi" w:cstheme="minorHAnsi"/>
                <w:szCs w:val="16"/>
              </w:rPr>
              <w:t>Minimum</w:t>
            </w:r>
          </w:p>
        </w:tc>
        <w:tc>
          <w:tcPr>
            <w:tcW w:w="576" w:type="pct"/>
          </w:tcPr>
          <w:p w14:paraId="74067151"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$67.00</w:t>
            </w:r>
          </w:p>
        </w:tc>
        <w:tc>
          <w:tcPr>
            <w:tcW w:w="552" w:type="pct"/>
          </w:tcPr>
          <w:p w14:paraId="36362AC9"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$65.00</w:t>
            </w:r>
          </w:p>
        </w:tc>
        <w:tc>
          <w:tcPr>
            <w:tcW w:w="552" w:type="pct"/>
          </w:tcPr>
          <w:p w14:paraId="57142C52"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$107.00</w:t>
            </w:r>
          </w:p>
        </w:tc>
        <w:tc>
          <w:tcPr>
            <w:tcW w:w="552" w:type="pct"/>
          </w:tcPr>
          <w:p w14:paraId="3BF534AF"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$140.00</w:t>
            </w:r>
          </w:p>
        </w:tc>
        <w:tc>
          <w:tcPr>
            <w:tcW w:w="552" w:type="pct"/>
          </w:tcPr>
          <w:p w14:paraId="48F2F0D2"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$85.00</w:t>
            </w:r>
          </w:p>
        </w:tc>
        <w:tc>
          <w:tcPr>
            <w:tcW w:w="552" w:type="pct"/>
          </w:tcPr>
          <w:p w14:paraId="2B0D7A90"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$98.00</w:t>
            </w:r>
          </w:p>
        </w:tc>
        <w:tc>
          <w:tcPr>
            <w:tcW w:w="553" w:type="pct"/>
          </w:tcPr>
          <w:p w14:paraId="3F23AAB9"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$50.00</w:t>
            </w:r>
          </w:p>
        </w:tc>
      </w:tr>
      <w:tr w:rsidR="004D622A" w:rsidRPr="00DF0C3D" w14:paraId="5E7CB013"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3B31E9C4" w14:textId="77777777" w:rsidR="004D622A" w:rsidRPr="00DF0C3D" w:rsidRDefault="004D622A" w:rsidP="00674D53">
            <w:pPr>
              <w:rPr>
                <w:rFonts w:asciiTheme="minorHAnsi" w:hAnsiTheme="minorHAnsi" w:cstheme="minorHAnsi"/>
                <w:szCs w:val="16"/>
              </w:rPr>
            </w:pPr>
            <w:r w:rsidRPr="00DF0C3D">
              <w:rPr>
                <w:rFonts w:asciiTheme="minorHAnsi" w:hAnsiTheme="minorHAnsi" w:cstheme="minorHAnsi"/>
                <w:szCs w:val="16"/>
              </w:rPr>
              <w:t>25</w:t>
            </w:r>
            <w:r w:rsidRPr="00DF0C3D">
              <w:rPr>
                <w:rFonts w:asciiTheme="minorHAnsi" w:hAnsiTheme="minorHAnsi" w:cstheme="minorHAnsi"/>
                <w:szCs w:val="16"/>
                <w:vertAlign w:val="superscript"/>
              </w:rPr>
              <w:t>th</w:t>
            </w:r>
            <w:r w:rsidRPr="00DF0C3D">
              <w:rPr>
                <w:rFonts w:asciiTheme="minorHAnsi" w:hAnsiTheme="minorHAnsi" w:cstheme="minorHAnsi"/>
                <w:szCs w:val="16"/>
              </w:rPr>
              <w:t xml:space="preserve"> percentile</w:t>
            </w:r>
          </w:p>
        </w:tc>
        <w:tc>
          <w:tcPr>
            <w:tcW w:w="576" w:type="pct"/>
          </w:tcPr>
          <w:p w14:paraId="04E1DA60"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$130.00</w:t>
            </w:r>
          </w:p>
        </w:tc>
        <w:tc>
          <w:tcPr>
            <w:tcW w:w="552" w:type="pct"/>
          </w:tcPr>
          <w:p w14:paraId="67834401"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$115.00</w:t>
            </w:r>
          </w:p>
        </w:tc>
        <w:tc>
          <w:tcPr>
            <w:tcW w:w="552" w:type="pct"/>
          </w:tcPr>
          <w:p w14:paraId="31D4BDDF"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$170.00</w:t>
            </w:r>
          </w:p>
        </w:tc>
        <w:tc>
          <w:tcPr>
            <w:tcW w:w="552" w:type="pct"/>
          </w:tcPr>
          <w:p w14:paraId="4984CFE1"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$200.00</w:t>
            </w:r>
          </w:p>
        </w:tc>
        <w:tc>
          <w:tcPr>
            <w:tcW w:w="552" w:type="pct"/>
          </w:tcPr>
          <w:p w14:paraId="0727C99A"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$140.00</w:t>
            </w:r>
          </w:p>
        </w:tc>
        <w:tc>
          <w:tcPr>
            <w:tcW w:w="552" w:type="pct"/>
          </w:tcPr>
          <w:p w14:paraId="1C6DCAC6"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$150.00</w:t>
            </w:r>
          </w:p>
        </w:tc>
        <w:tc>
          <w:tcPr>
            <w:tcW w:w="553" w:type="pct"/>
          </w:tcPr>
          <w:p w14:paraId="3B08DFC1"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$130.00</w:t>
            </w:r>
          </w:p>
        </w:tc>
      </w:tr>
      <w:tr w:rsidR="004D622A" w:rsidRPr="00DF0C3D" w14:paraId="0FE0E623" w14:textId="77777777" w:rsidTr="00212851">
        <w:tc>
          <w:tcPr>
            <w:tcW w:w="1112" w:type="pct"/>
          </w:tcPr>
          <w:p w14:paraId="707BB53F" w14:textId="77777777" w:rsidR="004D622A" w:rsidRPr="00DF0C3D" w:rsidRDefault="004D622A" w:rsidP="00674D53">
            <w:pPr>
              <w:rPr>
                <w:rFonts w:asciiTheme="minorHAnsi" w:hAnsiTheme="minorHAnsi" w:cstheme="minorHAnsi"/>
                <w:szCs w:val="16"/>
              </w:rPr>
            </w:pPr>
            <w:r w:rsidRPr="00DF0C3D">
              <w:rPr>
                <w:rFonts w:asciiTheme="minorHAnsi" w:hAnsiTheme="minorHAnsi" w:cstheme="minorHAnsi"/>
                <w:szCs w:val="16"/>
              </w:rPr>
              <w:t>Median</w:t>
            </w:r>
          </w:p>
        </w:tc>
        <w:tc>
          <w:tcPr>
            <w:tcW w:w="576" w:type="pct"/>
          </w:tcPr>
          <w:p w14:paraId="54E524C0"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$160.00</w:t>
            </w:r>
          </w:p>
        </w:tc>
        <w:tc>
          <w:tcPr>
            <w:tcW w:w="552" w:type="pct"/>
          </w:tcPr>
          <w:p w14:paraId="75BFC51F"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$141.00</w:t>
            </w:r>
          </w:p>
        </w:tc>
        <w:tc>
          <w:tcPr>
            <w:tcW w:w="552" w:type="pct"/>
          </w:tcPr>
          <w:p w14:paraId="58FA1B44"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$190.00</w:t>
            </w:r>
          </w:p>
        </w:tc>
        <w:tc>
          <w:tcPr>
            <w:tcW w:w="552" w:type="pct"/>
          </w:tcPr>
          <w:p w14:paraId="0DF4D3DA"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$215.00</w:t>
            </w:r>
          </w:p>
        </w:tc>
        <w:tc>
          <w:tcPr>
            <w:tcW w:w="552" w:type="pct"/>
          </w:tcPr>
          <w:p w14:paraId="04700500"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$160.00</w:t>
            </w:r>
          </w:p>
        </w:tc>
        <w:tc>
          <w:tcPr>
            <w:tcW w:w="552" w:type="pct"/>
          </w:tcPr>
          <w:p w14:paraId="587C8A52"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$170.00</w:t>
            </w:r>
          </w:p>
        </w:tc>
        <w:tc>
          <w:tcPr>
            <w:tcW w:w="553" w:type="pct"/>
          </w:tcPr>
          <w:p w14:paraId="3CD343E8"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$165.00</w:t>
            </w:r>
          </w:p>
        </w:tc>
      </w:tr>
      <w:tr w:rsidR="004D622A" w:rsidRPr="00DF0C3D" w14:paraId="435DADCE" w14:textId="77777777" w:rsidTr="00212851">
        <w:trPr>
          <w:cnfStyle w:val="000000100000" w:firstRow="0" w:lastRow="0" w:firstColumn="0" w:lastColumn="0" w:oddVBand="0" w:evenVBand="0" w:oddHBand="1" w:evenHBand="0" w:firstRowFirstColumn="0" w:firstRowLastColumn="0" w:lastRowFirstColumn="0" w:lastRowLastColumn="0"/>
        </w:trPr>
        <w:tc>
          <w:tcPr>
            <w:tcW w:w="1112" w:type="pct"/>
          </w:tcPr>
          <w:p w14:paraId="41E991CD" w14:textId="77777777" w:rsidR="004D622A" w:rsidRPr="00DF0C3D" w:rsidRDefault="004D622A" w:rsidP="00674D53">
            <w:pPr>
              <w:rPr>
                <w:rFonts w:asciiTheme="minorHAnsi" w:hAnsiTheme="minorHAnsi" w:cstheme="minorHAnsi"/>
                <w:szCs w:val="16"/>
              </w:rPr>
            </w:pPr>
            <w:r w:rsidRPr="00DF0C3D">
              <w:rPr>
                <w:rFonts w:asciiTheme="minorHAnsi" w:hAnsiTheme="minorHAnsi" w:cstheme="minorHAnsi"/>
                <w:szCs w:val="16"/>
              </w:rPr>
              <w:t>75</w:t>
            </w:r>
            <w:r w:rsidRPr="00DF0C3D">
              <w:rPr>
                <w:rFonts w:asciiTheme="minorHAnsi" w:hAnsiTheme="minorHAnsi" w:cstheme="minorHAnsi"/>
                <w:szCs w:val="16"/>
                <w:vertAlign w:val="superscript"/>
              </w:rPr>
              <w:t>th</w:t>
            </w:r>
            <w:r w:rsidRPr="00DF0C3D">
              <w:rPr>
                <w:rFonts w:asciiTheme="minorHAnsi" w:hAnsiTheme="minorHAnsi" w:cstheme="minorHAnsi"/>
                <w:szCs w:val="16"/>
              </w:rPr>
              <w:t xml:space="preserve"> percentile</w:t>
            </w:r>
          </w:p>
        </w:tc>
        <w:tc>
          <w:tcPr>
            <w:tcW w:w="576" w:type="pct"/>
          </w:tcPr>
          <w:p w14:paraId="388B2B15"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$190.00</w:t>
            </w:r>
          </w:p>
        </w:tc>
        <w:tc>
          <w:tcPr>
            <w:tcW w:w="552" w:type="pct"/>
          </w:tcPr>
          <w:p w14:paraId="4E0094A7"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$170.00</w:t>
            </w:r>
          </w:p>
        </w:tc>
        <w:tc>
          <w:tcPr>
            <w:tcW w:w="552" w:type="pct"/>
          </w:tcPr>
          <w:p w14:paraId="0753A436"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$208.00</w:t>
            </w:r>
          </w:p>
        </w:tc>
        <w:tc>
          <w:tcPr>
            <w:tcW w:w="552" w:type="pct"/>
          </w:tcPr>
          <w:p w14:paraId="2ECF616B"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$235.00</w:t>
            </w:r>
          </w:p>
        </w:tc>
        <w:tc>
          <w:tcPr>
            <w:tcW w:w="552" w:type="pct"/>
          </w:tcPr>
          <w:p w14:paraId="64D90961"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$187.00</w:t>
            </w:r>
          </w:p>
        </w:tc>
        <w:tc>
          <w:tcPr>
            <w:tcW w:w="552" w:type="pct"/>
          </w:tcPr>
          <w:p w14:paraId="7549C153"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$180.00</w:t>
            </w:r>
          </w:p>
        </w:tc>
        <w:tc>
          <w:tcPr>
            <w:tcW w:w="553" w:type="pct"/>
          </w:tcPr>
          <w:p w14:paraId="298A8D5B"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$190.00</w:t>
            </w:r>
          </w:p>
        </w:tc>
      </w:tr>
      <w:tr w:rsidR="004D622A" w:rsidRPr="00DF0C3D" w14:paraId="612A06B8" w14:textId="77777777" w:rsidTr="00212851">
        <w:tc>
          <w:tcPr>
            <w:tcW w:w="1112" w:type="pct"/>
          </w:tcPr>
          <w:p w14:paraId="7BE19831" w14:textId="77777777" w:rsidR="004D622A" w:rsidRPr="00DF0C3D" w:rsidRDefault="004D622A" w:rsidP="00674D53">
            <w:pPr>
              <w:rPr>
                <w:rFonts w:asciiTheme="minorHAnsi" w:hAnsiTheme="minorHAnsi" w:cstheme="minorHAnsi"/>
                <w:szCs w:val="16"/>
              </w:rPr>
            </w:pPr>
            <w:r w:rsidRPr="00DF0C3D">
              <w:rPr>
                <w:rFonts w:asciiTheme="minorHAnsi" w:hAnsiTheme="minorHAnsi" w:cstheme="minorHAnsi"/>
                <w:szCs w:val="16"/>
              </w:rPr>
              <w:t>Maximum</w:t>
            </w:r>
          </w:p>
        </w:tc>
        <w:tc>
          <w:tcPr>
            <w:tcW w:w="576" w:type="pct"/>
          </w:tcPr>
          <w:p w14:paraId="18988045"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$280.00</w:t>
            </w:r>
          </w:p>
        </w:tc>
        <w:tc>
          <w:tcPr>
            <w:tcW w:w="552" w:type="pct"/>
          </w:tcPr>
          <w:p w14:paraId="2D7DA345"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$225.00</w:t>
            </w:r>
          </w:p>
        </w:tc>
        <w:tc>
          <w:tcPr>
            <w:tcW w:w="552" w:type="pct"/>
          </w:tcPr>
          <w:p w14:paraId="47ED5D7E"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$260.00</w:t>
            </w:r>
          </w:p>
        </w:tc>
        <w:tc>
          <w:tcPr>
            <w:tcW w:w="552" w:type="pct"/>
          </w:tcPr>
          <w:p w14:paraId="782872ED"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$290.00</w:t>
            </w:r>
          </w:p>
        </w:tc>
        <w:tc>
          <w:tcPr>
            <w:tcW w:w="552" w:type="pct"/>
          </w:tcPr>
          <w:p w14:paraId="42CDEB3A"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$260.00</w:t>
            </w:r>
          </w:p>
        </w:tc>
        <w:tc>
          <w:tcPr>
            <w:tcW w:w="552" w:type="pct"/>
          </w:tcPr>
          <w:p w14:paraId="70C5F718"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$240.00</w:t>
            </w:r>
          </w:p>
        </w:tc>
        <w:tc>
          <w:tcPr>
            <w:tcW w:w="553" w:type="pct"/>
          </w:tcPr>
          <w:p w14:paraId="75A54A8D" w14:textId="77777777" w:rsidR="004D622A" w:rsidRPr="00DF0C3D" w:rsidRDefault="004D622A" w:rsidP="00674D53">
            <w:pPr>
              <w:jc w:val="center"/>
              <w:rPr>
                <w:rFonts w:asciiTheme="minorHAnsi" w:hAnsiTheme="minorHAnsi" w:cstheme="minorHAnsi"/>
                <w:szCs w:val="16"/>
              </w:rPr>
            </w:pPr>
            <w:r w:rsidRPr="00DF0C3D">
              <w:rPr>
                <w:rFonts w:asciiTheme="minorHAnsi" w:hAnsiTheme="minorHAnsi" w:cstheme="minorHAnsi"/>
                <w:szCs w:val="16"/>
              </w:rPr>
              <w:t>$290.00</w:t>
            </w:r>
          </w:p>
        </w:tc>
      </w:tr>
    </w:tbl>
    <w:p w14:paraId="2450B8A8" w14:textId="783E42DA" w:rsidR="004D622A" w:rsidRPr="00DF0C3D" w:rsidRDefault="004D622A" w:rsidP="004D622A">
      <w:pPr>
        <w:rPr>
          <w:noProof/>
          <w:lang w:eastAsia="en-AU"/>
        </w:rPr>
      </w:pPr>
      <w:r w:rsidRPr="00DF0C3D">
        <w:rPr>
          <w:noProof/>
          <w:lang w:eastAsia="en-AU"/>
        </w:rPr>
        <w:t xml:space="preserve">A </w:t>
      </w:r>
      <w:r w:rsidRPr="00DF0C3D">
        <w:t>statistical</w:t>
      </w:r>
      <w:r w:rsidRPr="00DF0C3D">
        <w:rPr>
          <w:noProof/>
          <w:lang w:eastAsia="en-AU"/>
        </w:rPr>
        <w:t xml:space="preserve"> model was built on private billing data set (see </w:t>
      </w:r>
      <w:r w:rsidRPr="00DF0C3D">
        <w:rPr>
          <w:noProof/>
          <w:lang w:eastAsia="en-AU"/>
        </w:rPr>
        <w:fldChar w:fldCharType="begin"/>
      </w:r>
      <w:r w:rsidRPr="00DF0C3D">
        <w:rPr>
          <w:noProof/>
          <w:lang w:eastAsia="en-AU"/>
        </w:rPr>
        <w:instrText xml:space="preserve"> REF _Ref99050513 \h  \* MERGEFORMAT </w:instrText>
      </w:r>
      <w:r w:rsidRPr="00DF0C3D">
        <w:rPr>
          <w:noProof/>
          <w:lang w:eastAsia="en-AU"/>
        </w:rPr>
      </w:r>
      <w:r w:rsidRPr="00DF0C3D">
        <w:rPr>
          <w:noProof/>
          <w:lang w:eastAsia="en-AU"/>
        </w:rPr>
        <w:fldChar w:fldCharType="separate"/>
      </w:r>
      <w:r w:rsidR="0015299C" w:rsidRPr="00DF0C3D">
        <w:t xml:space="preserve">Exhibit </w:t>
      </w:r>
      <w:r w:rsidR="0015299C">
        <w:rPr>
          <w:noProof/>
        </w:rPr>
        <w:t>34</w:t>
      </w:r>
      <w:r w:rsidRPr="00DF0C3D">
        <w:rPr>
          <w:noProof/>
          <w:lang w:eastAsia="en-AU"/>
        </w:rPr>
        <w:fldChar w:fldCharType="end"/>
      </w:r>
      <w:r w:rsidRPr="00DF0C3D">
        <w:rPr>
          <w:noProof/>
          <w:lang w:eastAsia="en-AU"/>
        </w:rPr>
        <w:t xml:space="preserve">). The modelling began with indicator variables for each state/territory, each type of therapy, a regional indicator, and </w:t>
      </w:r>
      <w:r w:rsidRPr="00DF0C3D">
        <w:rPr>
          <w:noProof/>
          <w:lang w:eastAsia="en-AU"/>
        </w:rPr>
        <w:lastRenderedPageBreak/>
        <w:t>a full set of interaction terms. The model was then sequentially collapsed and rerun whenever the cooefficient of an indicator variable was not statistically different from zero.</w:t>
      </w:r>
    </w:p>
    <w:p w14:paraId="47C8C984" w14:textId="7FA90CD1" w:rsidR="004D622A" w:rsidRPr="00DF0C3D" w:rsidRDefault="004D622A" w:rsidP="004D622A">
      <w:pPr>
        <w:pStyle w:val="Caption"/>
      </w:pPr>
      <w:bookmarkStart w:id="255" w:name="_Ref99050513"/>
      <w:bookmarkStart w:id="256" w:name="_Toc101279975"/>
      <w:bookmarkStart w:id="257" w:name="_Toc108620522"/>
      <w:r w:rsidRPr="00DF0C3D">
        <w:t xml:space="preserve">Exhibit </w:t>
      </w:r>
      <w:r w:rsidR="002B459B">
        <w:fldChar w:fldCharType="begin"/>
      </w:r>
      <w:r w:rsidR="002B459B">
        <w:instrText xml:space="preserve"> SEQ Exhibit \* ARABIC </w:instrText>
      </w:r>
      <w:r w:rsidR="002B459B">
        <w:fldChar w:fldCharType="separate"/>
      </w:r>
      <w:r w:rsidR="0015299C">
        <w:rPr>
          <w:noProof/>
        </w:rPr>
        <w:t>34</w:t>
      </w:r>
      <w:r w:rsidR="002B459B">
        <w:rPr>
          <w:noProof/>
        </w:rPr>
        <w:fldChar w:fldCharType="end"/>
      </w:r>
      <w:bookmarkEnd w:id="255"/>
      <w:r w:rsidRPr="00DF0C3D">
        <w:t>: Statistical Models of Private Billing Rates</w:t>
      </w:r>
      <w:bookmarkEnd w:id="256"/>
      <w:bookmarkEnd w:id="257"/>
    </w:p>
    <w:tbl>
      <w:tblPr>
        <w:tblStyle w:val="GridTable4-Accent12"/>
        <w:tblW w:w="5000" w:type="pct"/>
        <w:tblInd w:w="-5" w:type="dxa"/>
        <w:tblLook w:val="0420" w:firstRow="1" w:lastRow="0" w:firstColumn="0" w:lastColumn="0" w:noHBand="0" w:noVBand="1"/>
        <w:tblCaption w:val="Statistical Models of Private Billing Rates"/>
        <w:tblDescription w:val="The model variables and test results across indicator variables for each state/territory, each type of therapy, a regional indicator, and a full set of interaction terms."/>
      </w:tblPr>
      <w:tblGrid>
        <w:gridCol w:w="3624"/>
        <w:gridCol w:w="1361"/>
        <w:gridCol w:w="1361"/>
        <w:gridCol w:w="1359"/>
        <w:gridCol w:w="1356"/>
      </w:tblGrid>
      <w:tr w:rsidR="004D622A" w:rsidRPr="00DF0C3D" w14:paraId="5B471000" w14:textId="77777777" w:rsidTr="00212851">
        <w:trPr>
          <w:cnfStyle w:val="100000000000" w:firstRow="1" w:lastRow="0" w:firstColumn="0" w:lastColumn="0" w:oddVBand="0" w:evenVBand="0" w:oddHBand="0" w:evenHBand="0" w:firstRowFirstColumn="0" w:firstRowLastColumn="0" w:lastRowFirstColumn="0" w:lastRowLastColumn="0"/>
          <w:tblHeader/>
        </w:trPr>
        <w:tc>
          <w:tcPr>
            <w:tcW w:w="2000" w:type="pct"/>
          </w:tcPr>
          <w:p w14:paraId="7CE7A78A" w14:textId="77777777" w:rsidR="004D622A" w:rsidRPr="00DF0C3D" w:rsidRDefault="004D622A" w:rsidP="00061045">
            <w:pPr>
              <w:keepNext/>
              <w:rPr>
                <w:rFonts w:asciiTheme="minorHAnsi" w:hAnsiTheme="minorHAnsi" w:cstheme="minorHAnsi"/>
                <w:noProof/>
                <w:szCs w:val="16"/>
                <w:lang w:eastAsia="en-AU"/>
              </w:rPr>
            </w:pPr>
            <w:r w:rsidRPr="00DF0C3D">
              <w:rPr>
                <w:rFonts w:asciiTheme="minorHAnsi" w:hAnsiTheme="minorHAnsi" w:cstheme="minorHAnsi"/>
                <w:noProof/>
                <w:szCs w:val="16"/>
                <w:lang w:eastAsia="en-AU"/>
              </w:rPr>
              <w:t>Variable</w:t>
            </w:r>
          </w:p>
        </w:tc>
        <w:tc>
          <w:tcPr>
            <w:tcW w:w="751" w:type="pct"/>
          </w:tcPr>
          <w:p w14:paraId="5E134A20"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w:t>
            </w:r>
          </w:p>
        </w:tc>
        <w:tc>
          <w:tcPr>
            <w:tcW w:w="751" w:type="pct"/>
          </w:tcPr>
          <w:p w14:paraId="250F842B"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w:t>
            </w:r>
          </w:p>
        </w:tc>
        <w:tc>
          <w:tcPr>
            <w:tcW w:w="750" w:type="pct"/>
          </w:tcPr>
          <w:p w14:paraId="5F4E3797"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w:t>
            </w:r>
          </w:p>
        </w:tc>
        <w:tc>
          <w:tcPr>
            <w:tcW w:w="748" w:type="pct"/>
          </w:tcPr>
          <w:p w14:paraId="56B7911E"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w:t>
            </w:r>
          </w:p>
        </w:tc>
      </w:tr>
      <w:tr w:rsidR="004D622A" w:rsidRPr="00DF0C3D" w14:paraId="2E0146A0"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503DC39D" w14:textId="77777777" w:rsidR="004D622A" w:rsidRPr="00DF0C3D" w:rsidRDefault="004D622A" w:rsidP="00061045">
            <w:pPr>
              <w:keepNext/>
              <w:rPr>
                <w:rFonts w:asciiTheme="minorHAnsi" w:hAnsiTheme="minorHAnsi" w:cstheme="minorHAnsi"/>
                <w:noProof/>
                <w:szCs w:val="16"/>
                <w:lang w:eastAsia="en-AU"/>
              </w:rPr>
            </w:pPr>
            <w:r w:rsidRPr="00DF0C3D">
              <w:rPr>
                <w:rFonts w:asciiTheme="minorHAnsi" w:hAnsiTheme="minorHAnsi" w:cstheme="minorHAnsi"/>
                <w:noProof/>
                <w:szCs w:val="16"/>
                <w:lang w:eastAsia="en-AU"/>
              </w:rPr>
              <w:t>Constant</w:t>
            </w:r>
          </w:p>
        </w:tc>
        <w:tc>
          <w:tcPr>
            <w:tcW w:w="751" w:type="pct"/>
          </w:tcPr>
          <w:p w14:paraId="6C864249"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167.00***</w:t>
            </w:r>
          </w:p>
        </w:tc>
        <w:tc>
          <w:tcPr>
            <w:tcW w:w="751" w:type="pct"/>
          </w:tcPr>
          <w:p w14:paraId="75A9EC11"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172.00***</w:t>
            </w:r>
          </w:p>
        </w:tc>
        <w:tc>
          <w:tcPr>
            <w:tcW w:w="750" w:type="pct"/>
          </w:tcPr>
          <w:p w14:paraId="12D24AA1"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172.00***</w:t>
            </w:r>
          </w:p>
        </w:tc>
        <w:tc>
          <w:tcPr>
            <w:tcW w:w="748" w:type="pct"/>
          </w:tcPr>
          <w:p w14:paraId="2885BF1B"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170.00***</w:t>
            </w:r>
          </w:p>
        </w:tc>
      </w:tr>
      <w:tr w:rsidR="004D622A" w:rsidRPr="00DF0C3D" w14:paraId="7E78B8DE" w14:textId="77777777" w:rsidTr="00212851">
        <w:tc>
          <w:tcPr>
            <w:tcW w:w="2000" w:type="pct"/>
          </w:tcPr>
          <w:p w14:paraId="01FF3D79" w14:textId="77777777" w:rsidR="004D622A" w:rsidRPr="00DF0C3D" w:rsidRDefault="004D622A" w:rsidP="00061045">
            <w:pPr>
              <w:keepNext/>
              <w:rPr>
                <w:rFonts w:asciiTheme="minorHAnsi" w:hAnsiTheme="minorHAnsi" w:cstheme="minorHAnsi"/>
                <w:noProof/>
                <w:szCs w:val="16"/>
                <w:lang w:eastAsia="en-AU"/>
              </w:rPr>
            </w:pPr>
            <w:r w:rsidRPr="00DF0C3D">
              <w:rPr>
                <w:rFonts w:asciiTheme="minorHAnsi" w:hAnsiTheme="minorHAnsi" w:cstheme="minorHAnsi"/>
                <w:noProof/>
                <w:szCs w:val="16"/>
                <w:lang w:eastAsia="en-AU"/>
              </w:rPr>
              <w:t>A. Queensland / Western Australia</w:t>
            </w:r>
          </w:p>
        </w:tc>
        <w:tc>
          <w:tcPr>
            <w:tcW w:w="751" w:type="pct"/>
          </w:tcPr>
          <w:p w14:paraId="37E5FA2A"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0.47</w:t>
            </w:r>
          </w:p>
        </w:tc>
        <w:tc>
          <w:tcPr>
            <w:tcW w:w="751" w:type="pct"/>
          </w:tcPr>
          <w:p w14:paraId="0CBAE160"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-1.40</w:t>
            </w:r>
          </w:p>
        </w:tc>
        <w:tc>
          <w:tcPr>
            <w:tcW w:w="750" w:type="pct"/>
          </w:tcPr>
          <w:p w14:paraId="7864C842"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-4.50***</w:t>
            </w:r>
          </w:p>
        </w:tc>
        <w:tc>
          <w:tcPr>
            <w:tcW w:w="748" w:type="pct"/>
          </w:tcPr>
          <w:p w14:paraId="4D638882"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-1.60</w:t>
            </w:r>
          </w:p>
        </w:tc>
      </w:tr>
      <w:tr w:rsidR="004D622A" w:rsidRPr="00DF0C3D" w14:paraId="09144533"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78590E16" w14:textId="77777777" w:rsidR="004D622A" w:rsidRPr="00DF0C3D" w:rsidRDefault="004D622A" w:rsidP="00061045">
            <w:pPr>
              <w:keepNext/>
              <w:rPr>
                <w:rFonts w:asciiTheme="minorHAnsi" w:hAnsiTheme="minorHAnsi" w:cstheme="minorHAnsi"/>
                <w:noProof/>
                <w:szCs w:val="16"/>
                <w:lang w:eastAsia="en-AU"/>
              </w:rPr>
            </w:pPr>
            <w:r w:rsidRPr="00DF0C3D">
              <w:rPr>
                <w:rFonts w:asciiTheme="minorHAnsi" w:hAnsiTheme="minorHAnsi" w:cstheme="minorHAnsi"/>
                <w:noProof/>
                <w:szCs w:val="16"/>
                <w:lang w:eastAsia="en-AU"/>
              </w:rPr>
              <w:t>B. Victoria / South Australia</w:t>
            </w:r>
          </w:p>
        </w:tc>
        <w:tc>
          <w:tcPr>
            <w:tcW w:w="751" w:type="pct"/>
          </w:tcPr>
          <w:p w14:paraId="0B7E627F"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-12.00***</w:t>
            </w:r>
          </w:p>
        </w:tc>
        <w:tc>
          <w:tcPr>
            <w:tcW w:w="751" w:type="pct"/>
          </w:tcPr>
          <w:p w14:paraId="0A956966"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-15.00***</w:t>
            </w:r>
          </w:p>
        </w:tc>
        <w:tc>
          <w:tcPr>
            <w:tcW w:w="750" w:type="pct"/>
          </w:tcPr>
          <w:p w14:paraId="20F91791"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-15.00***</w:t>
            </w:r>
          </w:p>
        </w:tc>
        <w:tc>
          <w:tcPr>
            <w:tcW w:w="748" w:type="pct"/>
          </w:tcPr>
          <w:p w14:paraId="0F09E148" w14:textId="77777777" w:rsidR="004D622A" w:rsidRPr="00DF0C3D" w:rsidRDefault="004D622A" w:rsidP="00061045">
            <w:pPr>
              <w:keepNext/>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-13.00***</w:t>
            </w:r>
          </w:p>
        </w:tc>
      </w:tr>
      <w:tr w:rsidR="004D622A" w:rsidRPr="00DF0C3D" w14:paraId="570837D8" w14:textId="77777777" w:rsidTr="00212851">
        <w:tc>
          <w:tcPr>
            <w:tcW w:w="2000" w:type="pct"/>
          </w:tcPr>
          <w:p w14:paraId="69AF7849"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C. Regional</w:t>
            </w:r>
          </w:p>
        </w:tc>
        <w:tc>
          <w:tcPr>
            <w:tcW w:w="751" w:type="pct"/>
          </w:tcPr>
          <w:p w14:paraId="0BA682A8" w14:textId="29D01D2B" w:rsidR="004D622A" w:rsidRPr="00DF0C3D" w:rsidRDefault="004D622A" w:rsidP="00061045">
            <w:pPr>
              <w:jc w:val="right"/>
              <w:rPr>
                <w:rFonts w:asciiTheme="minorHAnsi" w:hAnsiTheme="minorHAnsi" w:cstheme="minorHAnsi"/>
                <w:noProof/>
                <w:color w:val="FEFFFF" w:themeColor="background1"/>
                <w:szCs w:val="16"/>
                <w:lang w:eastAsia="en-AU"/>
              </w:rPr>
            </w:pPr>
          </w:p>
        </w:tc>
        <w:tc>
          <w:tcPr>
            <w:tcW w:w="751" w:type="pct"/>
          </w:tcPr>
          <w:p w14:paraId="0DEF1D5C"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-12.00***</w:t>
            </w:r>
          </w:p>
        </w:tc>
        <w:tc>
          <w:tcPr>
            <w:tcW w:w="750" w:type="pct"/>
          </w:tcPr>
          <w:p w14:paraId="2945F9FC"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-8.90***</w:t>
            </w:r>
          </w:p>
        </w:tc>
        <w:tc>
          <w:tcPr>
            <w:tcW w:w="748" w:type="pct"/>
          </w:tcPr>
          <w:p w14:paraId="7C940EC9"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-8.80***</w:t>
            </w:r>
          </w:p>
        </w:tc>
      </w:tr>
      <w:tr w:rsidR="004D622A" w:rsidRPr="00DF0C3D" w14:paraId="54B6F66F"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71533900"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D. Art Therapist, Counsellors, Exercise Physiologists and Music Therapists</w:t>
            </w:r>
          </w:p>
        </w:tc>
        <w:tc>
          <w:tcPr>
            <w:tcW w:w="751" w:type="pct"/>
          </w:tcPr>
          <w:p w14:paraId="20BEA58B" w14:textId="2FFBC0D5" w:rsidR="004D622A" w:rsidRPr="00DF0C3D" w:rsidRDefault="004D622A" w:rsidP="00061045">
            <w:pPr>
              <w:jc w:val="right"/>
              <w:rPr>
                <w:rFonts w:asciiTheme="minorHAnsi" w:hAnsiTheme="minorHAnsi" w:cstheme="minorHAnsi"/>
                <w:noProof/>
                <w:szCs w:val="16"/>
                <w:lang w:eastAsia="en-AU"/>
              </w:rPr>
            </w:pPr>
          </w:p>
        </w:tc>
        <w:tc>
          <w:tcPr>
            <w:tcW w:w="751" w:type="pct"/>
          </w:tcPr>
          <w:p w14:paraId="4CE198BE" w14:textId="6821666C" w:rsidR="004D622A" w:rsidRPr="00DF0C3D" w:rsidRDefault="004D622A" w:rsidP="00061045">
            <w:pPr>
              <w:jc w:val="right"/>
              <w:rPr>
                <w:rFonts w:asciiTheme="minorHAnsi" w:hAnsiTheme="minorHAnsi" w:cstheme="minorHAnsi"/>
                <w:noProof/>
                <w:szCs w:val="16"/>
                <w:lang w:eastAsia="en-AU"/>
              </w:rPr>
            </w:pPr>
          </w:p>
        </w:tc>
        <w:tc>
          <w:tcPr>
            <w:tcW w:w="750" w:type="pct"/>
          </w:tcPr>
          <w:p w14:paraId="05AD834C"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-29.00***</w:t>
            </w:r>
          </w:p>
        </w:tc>
        <w:tc>
          <w:tcPr>
            <w:tcW w:w="748" w:type="pct"/>
          </w:tcPr>
          <w:p w14:paraId="6C92BF04"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-28.00***</w:t>
            </w:r>
          </w:p>
        </w:tc>
      </w:tr>
      <w:tr w:rsidR="004D622A" w:rsidRPr="00DF0C3D" w14:paraId="48D131AB" w14:textId="77777777" w:rsidTr="00212851">
        <w:tc>
          <w:tcPr>
            <w:tcW w:w="2000" w:type="pct"/>
          </w:tcPr>
          <w:p w14:paraId="0A18F571"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E. Podiatrists</w:t>
            </w:r>
          </w:p>
        </w:tc>
        <w:tc>
          <w:tcPr>
            <w:tcW w:w="751" w:type="pct"/>
          </w:tcPr>
          <w:p w14:paraId="7A8C9FDA" w14:textId="64631C2B" w:rsidR="004D622A" w:rsidRPr="00DF0C3D" w:rsidRDefault="004D622A" w:rsidP="00061045">
            <w:pPr>
              <w:jc w:val="right"/>
              <w:rPr>
                <w:rFonts w:asciiTheme="minorHAnsi" w:hAnsiTheme="minorHAnsi" w:cstheme="minorHAnsi"/>
                <w:noProof/>
                <w:szCs w:val="16"/>
                <w:lang w:eastAsia="en-AU"/>
              </w:rPr>
            </w:pPr>
          </w:p>
        </w:tc>
        <w:tc>
          <w:tcPr>
            <w:tcW w:w="751" w:type="pct"/>
          </w:tcPr>
          <w:p w14:paraId="7FDD6A0C" w14:textId="493C7CC8" w:rsidR="004D622A" w:rsidRPr="00DF0C3D" w:rsidRDefault="004D622A" w:rsidP="00061045">
            <w:pPr>
              <w:jc w:val="right"/>
              <w:rPr>
                <w:rFonts w:asciiTheme="minorHAnsi" w:hAnsiTheme="minorHAnsi" w:cstheme="minorHAnsi"/>
                <w:noProof/>
                <w:szCs w:val="16"/>
                <w:lang w:eastAsia="en-AU"/>
              </w:rPr>
            </w:pPr>
          </w:p>
        </w:tc>
        <w:tc>
          <w:tcPr>
            <w:tcW w:w="750" w:type="pct"/>
          </w:tcPr>
          <w:p w14:paraId="6C3A584D"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-18.00***</w:t>
            </w:r>
          </w:p>
        </w:tc>
        <w:tc>
          <w:tcPr>
            <w:tcW w:w="748" w:type="pct"/>
          </w:tcPr>
          <w:p w14:paraId="155A6B40"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7.10</w:t>
            </w:r>
          </w:p>
        </w:tc>
      </w:tr>
      <w:tr w:rsidR="004D622A" w:rsidRPr="00DF0C3D" w14:paraId="1660CBC9"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1C6B4889"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F. Psychologists</w:t>
            </w:r>
          </w:p>
        </w:tc>
        <w:tc>
          <w:tcPr>
            <w:tcW w:w="751" w:type="pct"/>
          </w:tcPr>
          <w:p w14:paraId="5ACA7A52" w14:textId="308BD25C" w:rsidR="004D622A" w:rsidRPr="00DF0C3D" w:rsidRDefault="004D622A" w:rsidP="00061045">
            <w:pPr>
              <w:jc w:val="right"/>
              <w:rPr>
                <w:rFonts w:asciiTheme="minorHAnsi" w:hAnsiTheme="minorHAnsi" w:cstheme="minorHAnsi"/>
                <w:noProof/>
                <w:szCs w:val="16"/>
                <w:lang w:eastAsia="en-AU"/>
              </w:rPr>
            </w:pPr>
          </w:p>
        </w:tc>
        <w:tc>
          <w:tcPr>
            <w:tcW w:w="751" w:type="pct"/>
          </w:tcPr>
          <w:p w14:paraId="24C391BA" w14:textId="7F11D4C1" w:rsidR="004D622A" w:rsidRPr="00DF0C3D" w:rsidRDefault="004D622A" w:rsidP="00061045">
            <w:pPr>
              <w:jc w:val="right"/>
              <w:rPr>
                <w:rFonts w:asciiTheme="minorHAnsi" w:hAnsiTheme="minorHAnsi" w:cstheme="minorHAnsi"/>
                <w:noProof/>
                <w:szCs w:val="16"/>
                <w:lang w:eastAsia="en-AU"/>
              </w:rPr>
            </w:pPr>
          </w:p>
        </w:tc>
        <w:tc>
          <w:tcPr>
            <w:tcW w:w="750" w:type="pct"/>
          </w:tcPr>
          <w:p w14:paraId="7DBA62A9"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26.00***</w:t>
            </w:r>
          </w:p>
        </w:tc>
        <w:tc>
          <w:tcPr>
            <w:tcW w:w="748" w:type="pct"/>
          </w:tcPr>
          <w:p w14:paraId="7267E248"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28.00***</w:t>
            </w:r>
          </w:p>
        </w:tc>
      </w:tr>
      <w:tr w:rsidR="004D622A" w:rsidRPr="00DF0C3D" w14:paraId="1E70257A" w14:textId="77777777" w:rsidTr="00212851">
        <w:tc>
          <w:tcPr>
            <w:tcW w:w="2000" w:type="pct"/>
          </w:tcPr>
          <w:p w14:paraId="1A769997"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G. Clinical Psychologists</w:t>
            </w:r>
          </w:p>
        </w:tc>
        <w:tc>
          <w:tcPr>
            <w:tcW w:w="751" w:type="pct"/>
          </w:tcPr>
          <w:p w14:paraId="52EEF8D7" w14:textId="6A1BFF4D" w:rsidR="004D622A" w:rsidRPr="00DF0C3D" w:rsidRDefault="004D622A" w:rsidP="00061045">
            <w:pPr>
              <w:jc w:val="right"/>
              <w:rPr>
                <w:rFonts w:asciiTheme="minorHAnsi" w:hAnsiTheme="minorHAnsi" w:cstheme="minorHAnsi"/>
                <w:noProof/>
                <w:szCs w:val="16"/>
                <w:lang w:eastAsia="en-AU"/>
              </w:rPr>
            </w:pPr>
          </w:p>
        </w:tc>
        <w:tc>
          <w:tcPr>
            <w:tcW w:w="751" w:type="pct"/>
          </w:tcPr>
          <w:p w14:paraId="34CD38C8" w14:textId="4F1E0B4F" w:rsidR="004D622A" w:rsidRPr="00DF0C3D" w:rsidRDefault="004D622A" w:rsidP="00061045">
            <w:pPr>
              <w:jc w:val="right"/>
              <w:rPr>
                <w:rFonts w:asciiTheme="minorHAnsi" w:hAnsiTheme="minorHAnsi" w:cstheme="minorHAnsi"/>
                <w:noProof/>
                <w:szCs w:val="16"/>
                <w:lang w:eastAsia="en-AU"/>
              </w:rPr>
            </w:pPr>
          </w:p>
        </w:tc>
        <w:tc>
          <w:tcPr>
            <w:tcW w:w="750" w:type="pct"/>
          </w:tcPr>
          <w:p w14:paraId="400820FB"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54.00***</w:t>
            </w:r>
          </w:p>
        </w:tc>
        <w:tc>
          <w:tcPr>
            <w:tcW w:w="748" w:type="pct"/>
          </w:tcPr>
          <w:p w14:paraId="12E60C3C"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57.00***</w:t>
            </w:r>
          </w:p>
        </w:tc>
      </w:tr>
      <w:tr w:rsidR="004D622A" w:rsidRPr="00DF0C3D" w14:paraId="2819A5F9"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4F5A7E54"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A x D</w:t>
            </w:r>
          </w:p>
        </w:tc>
        <w:tc>
          <w:tcPr>
            <w:tcW w:w="751" w:type="pct"/>
          </w:tcPr>
          <w:p w14:paraId="5DAD4184" w14:textId="4EA4A379" w:rsidR="004D622A" w:rsidRPr="00DF0C3D" w:rsidRDefault="004D622A" w:rsidP="00061045">
            <w:pPr>
              <w:jc w:val="right"/>
              <w:rPr>
                <w:rFonts w:asciiTheme="minorHAnsi" w:hAnsiTheme="minorHAnsi" w:cstheme="minorHAnsi"/>
                <w:noProof/>
                <w:szCs w:val="16"/>
                <w:lang w:eastAsia="en-AU"/>
              </w:rPr>
            </w:pPr>
          </w:p>
        </w:tc>
        <w:tc>
          <w:tcPr>
            <w:tcW w:w="751" w:type="pct"/>
          </w:tcPr>
          <w:p w14:paraId="5AB75F76" w14:textId="1D2047A1" w:rsidR="004D622A" w:rsidRPr="00DF0C3D" w:rsidRDefault="004D622A" w:rsidP="00061045">
            <w:pPr>
              <w:jc w:val="right"/>
              <w:rPr>
                <w:rFonts w:asciiTheme="minorHAnsi" w:hAnsiTheme="minorHAnsi" w:cstheme="minorHAnsi"/>
                <w:noProof/>
                <w:szCs w:val="16"/>
                <w:lang w:eastAsia="en-AU"/>
              </w:rPr>
            </w:pPr>
          </w:p>
        </w:tc>
        <w:tc>
          <w:tcPr>
            <w:tcW w:w="750" w:type="pct"/>
          </w:tcPr>
          <w:p w14:paraId="47D60B08" w14:textId="7A68A9D3" w:rsidR="004D622A" w:rsidRPr="00DF0C3D" w:rsidRDefault="004D622A" w:rsidP="00061045">
            <w:pPr>
              <w:jc w:val="right"/>
              <w:rPr>
                <w:rFonts w:asciiTheme="minorHAnsi" w:hAnsiTheme="minorHAnsi" w:cstheme="minorHAnsi"/>
                <w:noProof/>
                <w:szCs w:val="16"/>
                <w:lang w:eastAsia="en-AU"/>
              </w:rPr>
            </w:pPr>
          </w:p>
        </w:tc>
        <w:tc>
          <w:tcPr>
            <w:tcW w:w="748" w:type="pct"/>
          </w:tcPr>
          <w:p w14:paraId="79721196"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-0.81</w:t>
            </w:r>
          </w:p>
        </w:tc>
      </w:tr>
      <w:tr w:rsidR="004D622A" w:rsidRPr="00DF0C3D" w14:paraId="4C13AF3E" w14:textId="77777777" w:rsidTr="00212851">
        <w:tc>
          <w:tcPr>
            <w:tcW w:w="2000" w:type="pct"/>
          </w:tcPr>
          <w:p w14:paraId="7B010C4F"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B x D</w:t>
            </w:r>
          </w:p>
        </w:tc>
        <w:tc>
          <w:tcPr>
            <w:tcW w:w="751" w:type="pct"/>
          </w:tcPr>
          <w:p w14:paraId="72421E25" w14:textId="1C4808A7" w:rsidR="004D622A" w:rsidRPr="00DF0C3D" w:rsidRDefault="004D622A" w:rsidP="00061045">
            <w:pPr>
              <w:jc w:val="right"/>
              <w:rPr>
                <w:rFonts w:asciiTheme="minorHAnsi" w:hAnsiTheme="minorHAnsi" w:cstheme="minorHAnsi"/>
                <w:noProof/>
                <w:szCs w:val="16"/>
                <w:lang w:eastAsia="en-AU"/>
              </w:rPr>
            </w:pPr>
          </w:p>
        </w:tc>
        <w:tc>
          <w:tcPr>
            <w:tcW w:w="751" w:type="pct"/>
          </w:tcPr>
          <w:p w14:paraId="6D8B5D8F" w14:textId="1280B208" w:rsidR="004D622A" w:rsidRPr="00DF0C3D" w:rsidRDefault="004D622A" w:rsidP="00061045">
            <w:pPr>
              <w:jc w:val="right"/>
              <w:rPr>
                <w:rFonts w:asciiTheme="minorHAnsi" w:hAnsiTheme="minorHAnsi" w:cstheme="minorHAnsi"/>
                <w:noProof/>
                <w:szCs w:val="16"/>
                <w:lang w:eastAsia="en-AU"/>
              </w:rPr>
            </w:pPr>
          </w:p>
        </w:tc>
        <w:tc>
          <w:tcPr>
            <w:tcW w:w="750" w:type="pct"/>
          </w:tcPr>
          <w:p w14:paraId="16913B5A" w14:textId="6E3A9BB2" w:rsidR="004D622A" w:rsidRPr="00DF0C3D" w:rsidRDefault="004D622A" w:rsidP="00061045">
            <w:pPr>
              <w:jc w:val="right"/>
              <w:rPr>
                <w:rFonts w:asciiTheme="minorHAnsi" w:hAnsiTheme="minorHAnsi" w:cstheme="minorHAnsi"/>
                <w:noProof/>
                <w:szCs w:val="16"/>
                <w:lang w:eastAsia="en-AU"/>
              </w:rPr>
            </w:pPr>
          </w:p>
        </w:tc>
        <w:tc>
          <w:tcPr>
            <w:tcW w:w="748" w:type="pct"/>
          </w:tcPr>
          <w:p w14:paraId="5C9E9DAC"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-3.10</w:t>
            </w:r>
          </w:p>
        </w:tc>
      </w:tr>
      <w:tr w:rsidR="004D622A" w:rsidRPr="00DF0C3D" w14:paraId="2AD84D8E"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2A36BC9C"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A x E</w:t>
            </w:r>
          </w:p>
        </w:tc>
        <w:tc>
          <w:tcPr>
            <w:tcW w:w="751" w:type="pct"/>
          </w:tcPr>
          <w:p w14:paraId="10EE7368" w14:textId="5973DDBE" w:rsidR="004D622A" w:rsidRPr="00DF0C3D" w:rsidRDefault="004D622A" w:rsidP="00061045">
            <w:pPr>
              <w:jc w:val="right"/>
              <w:rPr>
                <w:rFonts w:asciiTheme="minorHAnsi" w:hAnsiTheme="minorHAnsi" w:cstheme="minorHAnsi"/>
                <w:noProof/>
                <w:szCs w:val="16"/>
                <w:lang w:eastAsia="en-AU"/>
              </w:rPr>
            </w:pPr>
          </w:p>
        </w:tc>
        <w:tc>
          <w:tcPr>
            <w:tcW w:w="751" w:type="pct"/>
          </w:tcPr>
          <w:p w14:paraId="26CE223E" w14:textId="4D0EB962" w:rsidR="004D622A" w:rsidRPr="00DF0C3D" w:rsidRDefault="004D622A" w:rsidP="00061045">
            <w:pPr>
              <w:jc w:val="right"/>
              <w:rPr>
                <w:rFonts w:asciiTheme="minorHAnsi" w:hAnsiTheme="minorHAnsi" w:cstheme="minorHAnsi"/>
                <w:noProof/>
                <w:szCs w:val="16"/>
                <w:lang w:eastAsia="en-AU"/>
              </w:rPr>
            </w:pPr>
          </w:p>
        </w:tc>
        <w:tc>
          <w:tcPr>
            <w:tcW w:w="750" w:type="pct"/>
          </w:tcPr>
          <w:p w14:paraId="4D04669C" w14:textId="48EACC01" w:rsidR="004D622A" w:rsidRPr="00DF0C3D" w:rsidRDefault="004D622A" w:rsidP="00061045">
            <w:pPr>
              <w:jc w:val="right"/>
              <w:rPr>
                <w:rFonts w:asciiTheme="minorHAnsi" w:hAnsiTheme="minorHAnsi" w:cstheme="minorHAnsi"/>
                <w:noProof/>
                <w:szCs w:val="16"/>
                <w:lang w:eastAsia="en-AU"/>
              </w:rPr>
            </w:pPr>
          </w:p>
        </w:tc>
        <w:tc>
          <w:tcPr>
            <w:tcW w:w="748" w:type="pct"/>
          </w:tcPr>
          <w:p w14:paraId="3CE15074"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-45.00***</w:t>
            </w:r>
          </w:p>
        </w:tc>
      </w:tr>
      <w:tr w:rsidR="004D622A" w:rsidRPr="00DF0C3D" w14:paraId="2EC92701" w14:textId="77777777" w:rsidTr="00212851">
        <w:tc>
          <w:tcPr>
            <w:tcW w:w="2000" w:type="pct"/>
          </w:tcPr>
          <w:p w14:paraId="47240B24"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B X E</w:t>
            </w:r>
          </w:p>
        </w:tc>
        <w:tc>
          <w:tcPr>
            <w:tcW w:w="751" w:type="pct"/>
          </w:tcPr>
          <w:p w14:paraId="4CCC33A7" w14:textId="72A10F50" w:rsidR="004D622A" w:rsidRPr="00DF0C3D" w:rsidRDefault="004D622A" w:rsidP="00061045">
            <w:pPr>
              <w:jc w:val="right"/>
              <w:rPr>
                <w:rFonts w:asciiTheme="minorHAnsi" w:hAnsiTheme="minorHAnsi" w:cstheme="minorHAnsi"/>
                <w:noProof/>
                <w:szCs w:val="16"/>
                <w:lang w:eastAsia="en-AU"/>
              </w:rPr>
            </w:pPr>
          </w:p>
        </w:tc>
        <w:tc>
          <w:tcPr>
            <w:tcW w:w="751" w:type="pct"/>
          </w:tcPr>
          <w:p w14:paraId="50E663C3" w14:textId="27D55ECF" w:rsidR="004D622A" w:rsidRPr="00DF0C3D" w:rsidRDefault="004D622A" w:rsidP="00061045">
            <w:pPr>
              <w:jc w:val="right"/>
              <w:rPr>
                <w:rFonts w:asciiTheme="minorHAnsi" w:hAnsiTheme="minorHAnsi" w:cstheme="minorHAnsi"/>
                <w:noProof/>
                <w:szCs w:val="16"/>
                <w:lang w:eastAsia="en-AU"/>
              </w:rPr>
            </w:pPr>
          </w:p>
        </w:tc>
        <w:tc>
          <w:tcPr>
            <w:tcW w:w="750" w:type="pct"/>
          </w:tcPr>
          <w:p w14:paraId="318DFE5E" w14:textId="3FA2F0A8" w:rsidR="004D622A" w:rsidRPr="00DF0C3D" w:rsidRDefault="004D622A" w:rsidP="00061045">
            <w:pPr>
              <w:jc w:val="right"/>
              <w:rPr>
                <w:rFonts w:asciiTheme="minorHAnsi" w:hAnsiTheme="minorHAnsi" w:cstheme="minorHAnsi"/>
                <w:noProof/>
                <w:szCs w:val="16"/>
                <w:lang w:eastAsia="en-AU"/>
              </w:rPr>
            </w:pPr>
          </w:p>
        </w:tc>
        <w:tc>
          <w:tcPr>
            <w:tcW w:w="748" w:type="pct"/>
          </w:tcPr>
          <w:p w14:paraId="2F641D6A"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-27.00***</w:t>
            </w:r>
          </w:p>
        </w:tc>
      </w:tr>
      <w:tr w:rsidR="004D622A" w:rsidRPr="00DF0C3D" w14:paraId="013C1F63"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75EA0D61"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A x F</w:t>
            </w:r>
          </w:p>
        </w:tc>
        <w:tc>
          <w:tcPr>
            <w:tcW w:w="751" w:type="pct"/>
          </w:tcPr>
          <w:p w14:paraId="2F102F09" w14:textId="68F7457B" w:rsidR="004D622A" w:rsidRPr="00DF0C3D" w:rsidRDefault="004D622A" w:rsidP="00061045">
            <w:pPr>
              <w:jc w:val="right"/>
              <w:rPr>
                <w:rFonts w:asciiTheme="minorHAnsi" w:hAnsiTheme="minorHAnsi" w:cstheme="minorHAnsi"/>
                <w:noProof/>
                <w:szCs w:val="16"/>
                <w:lang w:eastAsia="en-AU"/>
              </w:rPr>
            </w:pPr>
          </w:p>
        </w:tc>
        <w:tc>
          <w:tcPr>
            <w:tcW w:w="751" w:type="pct"/>
          </w:tcPr>
          <w:p w14:paraId="1AE93C38" w14:textId="71316176" w:rsidR="004D622A" w:rsidRPr="00DF0C3D" w:rsidRDefault="004D622A" w:rsidP="00061045">
            <w:pPr>
              <w:jc w:val="right"/>
              <w:rPr>
                <w:rFonts w:asciiTheme="minorHAnsi" w:hAnsiTheme="minorHAnsi" w:cstheme="minorHAnsi"/>
                <w:noProof/>
                <w:szCs w:val="16"/>
                <w:lang w:eastAsia="en-AU"/>
              </w:rPr>
            </w:pPr>
          </w:p>
        </w:tc>
        <w:tc>
          <w:tcPr>
            <w:tcW w:w="750" w:type="pct"/>
          </w:tcPr>
          <w:p w14:paraId="00B802EB" w14:textId="0E74EDA5" w:rsidR="004D622A" w:rsidRPr="00DF0C3D" w:rsidRDefault="004D622A" w:rsidP="00061045">
            <w:pPr>
              <w:jc w:val="right"/>
              <w:rPr>
                <w:rFonts w:asciiTheme="minorHAnsi" w:hAnsiTheme="minorHAnsi" w:cstheme="minorHAnsi"/>
                <w:noProof/>
                <w:szCs w:val="16"/>
                <w:lang w:eastAsia="en-AU"/>
              </w:rPr>
            </w:pPr>
          </w:p>
        </w:tc>
        <w:tc>
          <w:tcPr>
            <w:tcW w:w="748" w:type="pct"/>
          </w:tcPr>
          <w:p w14:paraId="2E54AB4B"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-3.90</w:t>
            </w:r>
          </w:p>
        </w:tc>
      </w:tr>
      <w:tr w:rsidR="004D622A" w:rsidRPr="00DF0C3D" w14:paraId="5164470F" w14:textId="77777777" w:rsidTr="00212851">
        <w:tc>
          <w:tcPr>
            <w:tcW w:w="2000" w:type="pct"/>
          </w:tcPr>
          <w:p w14:paraId="7A8CCE59"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B x F</w:t>
            </w:r>
          </w:p>
        </w:tc>
        <w:tc>
          <w:tcPr>
            <w:tcW w:w="751" w:type="pct"/>
          </w:tcPr>
          <w:p w14:paraId="06D5296E" w14:textId="36CD9D7F" w:rsidR="004D622A" w:rsidRPr="00DF0C3D" w:rsidRDefault="004D622A" w:rsidP="00061045">
            <w:pPr>
              <w:jc w:val="right"/>
              <w:rPr>
                <w:rFonts w:asciiTheme="minorHAnsi" w:hAnsiTheme="minorHAnsi" w:cstheme="minorHAnsi"/>
                <w:noProof/>
                <w:szCs w:val="16"/>
                <w:lang w:eastAsia="en-AU"/>
              </w:rPr>
            </w:pPr>
          </w:p>
        </w:tc>
        <w:tc>
          <w:tcPr>
            <w:tcW w:w="751" w:type="pct"/>
          </w:tcPr>
          <w:p w14:paraId="3AA31663" w14:textId="091FE0B7" w:rsidR="004D622A" w:rsidRPr="00DF0C3D" w:rsidRDefault="004D622A" w:rsidP="00061045">
            <w:pPr>
              <w:jc w:val="right"/>
              <w:rPr>
                <w:rFonts w:asciiTheme="minorHAnsi" w:hAnsiTheme="minorHAnsi" w:cstheme="minorHAnsi"/>
                <w:noProof/>
                <w:szCs w:val="16"/>
                <w:lang w:eastAsia="en-AU"/>
              </w:rPr>
            </w:pPr>
          </w:p>
        </w:tc>
        <w:tc>
          <w:tcPr>
            <w:tcW w:w="750" w:type="pct"/>
          </w:tcPr>
          <w:p w14:paraId="1D9E9B00" w14:textId="26FC7C36" w:rsidR="004D622A" w:rsidRPr="00DF0C3D" w:rsidRDefault="004D622A" w:rsidP="00061045">
            <w:pPr>
              <w:jc w:val="right"/>
              <w:rPr>
                <w:rFonts w:asciiTheme="minorHAnsi" w:hAnsiTheme="minorHAnsi" w:cstheme="minorHAnsi"/>
                <w:noProof/>
                <w:szCs w:val="16"/>
                <w:lang w:eastAsia="en-AU"/>
              </w:rPr>
            </w:pPr>
          </w:p>
        </w:tc>
        <w:tc>
          <w:tcPr>
            <w:tcW w:w="748" w:type="pct"/>
          </w:tcPr>
          <w:p w14:paraId="68AD09F7"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-1.20</w:t>
            </w:r>
          </w:p>
        </w:tc>
      </w:tr>
      <w:tr w:rsidR="004D622A" w:rsidRPr="00DF0C3D" w14:paraId="6D0493B9"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0F06EDBC"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A X G</w:t>
            </w:r>
          </w:p>
        </w:tc>
        <w:tc>
          <w:tcPr>
            <w:tcW w:w="751" w:type="pct"/>
          </w:tcPr>
          <w:p w14:paraId="17DAEC43" w14:textId="3F35F224" w:rsidR="004D622A" w:rsidRPr="00DF0C3D" w:rsidRDefault="004D622A" w:rsidP="00061045">
            <w:pPr>
              <w:jc w:val="right"/>
              <w:rPr>
                <w:rFonts w:asciiTheme="minorHAnsi" w:hAnsiTheme="minorHAnsi" w:cstheme="minorHAnsi"/>
                <w:noProof/>
                <w:szCs w:val="16"/>
                <w:lang w:eastAsia="en-AU"/>
              </w:rPr>
            </w:pPr>
          </w:p>
        </w:tc>
        <w:tc>
          <w:tcPr>
            <w:tcW w:w="751" w:type="pct"/>
          </w:tcPr>
          <w:p w14:paraId="44A68B33" w14:textId="139736B5" w:rsidR="004D622A" w:rsidRPr="00DF0C3D" w:rsidRDefault="004D622A" w:rsidP="00061045">
            <w:pPr>
              <w:jc w:val="right"/>
              <w:rPr>
                <w:rFonts w:asciiTheme="minorHAnsi" w:hAnsiTheme="minorHAnsi" w:cstheme="minorHAnsi"/>
                <w:noProof/>
                <w:szCs w:val="16"/>
                <w:lang w:eastAsia="en-AU"/>
              </w:rPr>
            </w:pPr>
          </w:p>
        </w:tc>
        <w:tc>
          <w:tcPr>
            <w:tcW w:w="750" w:type="pct"/>
          </w:tcPr>
          <w:p w14:paraId="4436FA98" w14:textId="2B1A7940" w:rsidR="004D622A" w:rsidRPr="00DF0C3D" w:rsidRDefault="004D622A" w:rsidP="00061045">
            <w:pPr>
              <w:jc w:val="right"/>
              <w:rPr>
                <w:rFonts w:asciiTheme="minorHAnsi" w:hAnsiTheme="minorHAnsi" w:cstheme="minorHAnsi"/>
                <w:noProof/>
                <w:szCs w:val="16"/>
                <w:lang w:eastAsia="en-AU"/>
              </w:rPr>
            </w:pPr>
          </w:p>
        </w:tc>
        <w:tc>
          <w:tcPr>
            <w:tcW w:w="748" w:type="pct"/>
          </w:tcPr>
          <w:p w14:paraId="0C38759C"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-5.10</w:t>
            </w:r>
          </w:p>
        </w:tc>
      </w:tr>
      <w:tr w:rsidR="004D622A" w:rsidRPr="00DF0C3D" w14:paraId="33490D64" w14:textId="77777777" w:rsidTr="00212851">
        <w:tc>
          <w:tcPr>
            <w:tcW w:w="2000" w:type="pct"/>
          </w:tcPr>
          <w:p w14:paraId="63A406EF"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Interaction A X G</w:t>
            </w:r>
          </w:p>
        </w:tc>
        <w:tc>
          <w:tcPr>
            <w:tcW w:w="751" w:type="pct"/>
          </w:tcPr>
          <w:p w14:paraId="26AAD9DD" w14:textId="31AA4845" w:rsidR="004D622A" w:rsidRPr="00DF0C3D" w:rsidRDefault="004D622A" w:rsidP="00061045">
            <w:pPr>
              <w:jc w:val="right"/>
              <w:rPr>
                <w:rFonts w:asciiTheme="minorHAnsi" w:hAnsiTheme="minorHAnsi" w:cstheme="minorHAnsi"/>
                <w:noProof/>
                <w:szCs w:val="16"/>
                <w:lang w:eastAsia="en-AU"/>
              </w:rPr>
            </w:pPr>
          </w:p>
        </w:tc>
        <w:tc>
          <w:tcPr>
            <w:tcW w:w="751" w:type="pct"/>
          </w:tcPr>
          <w:p w14:paraId="0374C15D" w14:textId="6CA3457F" w:rsidR="004D622A" w:rsidRPr="00DF0C3D" w:rsidRDefault="004D622A" w:rsidP="00061045">
            <w:pPr>
              <w:jc w:val="right"/>
              <w:rPr>
                <w:rFonts w:asciiTheme="minorHAnsi" w:hAnsiTheme="minorHAnsi" w:cstheme="minorHAnsi"/>
                <w:noProof/>
                <w:szCs w:val="16"/>
                <w:lang w:eastAsia="en-AU"/>
              </w:rPr>
            </w:pPr>
          </w:p>
        </w:tc>
        <w:tc>
          <w:tcPr>
            <w:tcW w:w="750" w:type="pct"/>
          </w:tcPr>
          <w:p w14:paraId="312ACA9A" w14:textId="4EAE0F73" w:rsidR="004D622A" w:rsidRPr="00DF0C3D" w:rsidRDefault="004D622A" w:rsidP="00061045">
            <w:pPr>
              <w:jc w:val="right"/>
              <w:rPr>
                <w:rFonts w:asciiTheme="minorHAnsi" w:hAnsiTheme="minorHAnsi" w:cstheme="minorHAnsi"/>
                <w:noProof/>
                <w:szCs w:val="16"/>
                <w:lang w:eastAsia="en-AU"/>
              </w:rPr>
            </w:pPr>
          </w:p>
        </w:tc>
        <w:tc>
          <w:tcPr>
            <w:tcW w:w="748" w:type="pct"/>
          </w:tcPr>
          <w:p w14:paraId="51AB4A2A"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-1.40</w:t>
            </w:r>
          </w:p>
        </w:tc>
      </w:tr>
      <w:tr w:rsidR="004D622A" w:rsidRPr="00DF0C3D" w14:paraId="0287F689"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149390E5"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Adjusted R</w:t>
            </w:r>
            <w:r w:rsidRPr="00DF0C3D">
              <w:rPr>
                <w:rFonts w:asciiTheme="minorHAnsi" w:hAnsiTheme="minorHAnsi" w:cstheme="minorHAnsi"/>
                <w:noProof/>
                <w:szCs w:val="16"/>
                <w:vertAlign w:val="superscript"/>
                <w:lang w:eastAsia="en-AU"/>
              </w:rPr>
              <w:t>2</w:t>
            </w:r>
          </w:p>
        </w:tc>
        <w:tc>
          <w:tcPr>
            <w:tcW w:w="751" w:type="pct"/>
          </w:tcPr>
          <w:p w14:paraId="7C2A5351"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0.02</w:t>
            </w:r>
          </w:p>
        </w:tc>
        <w:tc>
          <w:tcPr>
            <w:tcW w:w="751" w:type="pct"/>
          </w:tcPr>
          <w:p w14:paraId="7ECB381E"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0.03</w:t>
            </w:r>
          </w:p>
        </w:tc>
        <w:tc>
          <w:tcPr>
            <w:tcW w:w="750" w:type="pct"/>
          </w:tcPr>
          <w:p w14:paraId="5534D41A"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0.30</w:t>
            </w:r>
          </w:p>
        </w:tc>
        <w:tc>
          <w:tcPr>
            <w:tcW w:w="748" w:type="pct"/>
          </w:tcPr>
          <w:p w14:paraId="66B9D75D"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0.31</w:t>
            </w:r>
          </w:p>
        </w:tc>
      </w:tr>
      <w:tr w:rsidR="004D622A" w:rsidRPr="00DF0C3D" w14:paraId="78DDEF08" w14:textId="77777777" w:rsidTr="00212851">
        <w:tc>
          <w:tcPr>
            <w:tcW w:w="2000" w:type="pct"/>
          </w:tcPr>
          <w:p w14:paraId="3509A0E4"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Residual Standard Error</w:t>
            </w:r>
          </w:p>
        </w:tc>
        <w:tc>
          <w:tcPr>
            <w:tcW w:w="751" w:type="pct"/>
          </w:tcPr>
          <w:p w14:paraId="4D6E0A5F"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42.00</w:t>
            </w:r>
          </w:p>
        </w:tc>
        <w:tc>
          <w:tcPr>
            <w:tcW w:w="751" w:type="pct"/>
          </w:tcPr>
          <w:p w14:paraId="1190AA31"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41.00</w:t>
            </w:r>
          </w:p>
        </w:tc>
        <w:tc>
          <w:tcPr>
            <w:tcW w:w="750" w:type="pct"/>
          </w:tcPr>
          <w:p w14:paraId="75DDDECF"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35.00</w:t>
            </w:r>
          </w:p>
        </w:tc>
        <w:tc>
          <w:tcPr>
            <w:tcW w:w="748" w:type="pct"/>
          </w:tcPr>
          <w:p w14:paraId="5BB99034"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35.00</w:t>
            </w:r>
          </w:p>
        </w:tc>
      </w:tr>
      <w:tr w:rsidR="004D622A" w:rsidRPr="00DF0C3D" w14:paraId="7FE3D1C8" w14:textId="77777777" w:rsidTr="00212851">
        <w:trPr>
          <w:cnfStyle w:val="000000100000" w:firstRow="0" w:lastRow="0" w:firstColumn="0" w:lastColumn="0" w:oddVBand="0" w:evenVBand="0" w:oddHBand="1" w:evenHBand="0" w:firstRowFirstColumn="0" w:firstRowLastColumn="0" w:lastRowFirstColumn="0" w:lastRowLastColumn="0"/>
        </w:trPr>
        <w:tc>
          <w:tcPr>
            <w:tcW w:w="2000" w:type="pct"/>
          </w:tcPr>
          <w:p w14:paraId="7528056E"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Degrees of Freedom</w:t>
            </w:r>
          </w:p>
        </w:tc>
        <w:tc>
          <w:tcPr>
            <w:tcW w:w="751" w:type="pct"/>
          </w:tcPr>
          <w:p w14:paraId="1B655329"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4,011</w:t>
            </w:r>
          </w:p>
        </w:tc>
        <w:tc>
          <w:tcPr>
            <w:tcW w:w="751" w:type="pct"/>
          </w:tcPr>
          <w:p w14:paraId="19340BA9"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4,010</w:t>
            </w:r>
          </w:p>
        </w:tc>
        <w:tc>
          <w:tcPr>
            <w:tcW w:w="750" w:type="pct"/>
          </w:tcPr>
          <w:p w14:paraId="7CB01BF9"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4,003</w:t>
            </w:r>
          </w:p>
        </w:tc>
        <w:tc>
          <w:tcPr>
            <w:tcW w:w="748" w:type="pct"/>
          </w:tcPr>
          <w:p w14:paraId="0B2E0789"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3,998</w:t>
            </w:r>
          </w:p>
        </w:tc>
      </w:tr>
      <w:tr w:rsidR="004D622A" w:rsidRPr="00DF0C3D" w14:paraId="775B2C2E" w14:textId="77777777" w:rsidTr="00212851">
        <w:tc>
          <w:tcPr>
            <w:tcW w:w="2000" w:type="pct"/>
          </w:tcPr>
          <w:p w14:paraId="61F3DCA4" w14:textId="77777777" w:rsidR="004D622A" w:rsidRPr="00DF0C3D" w:rsidRDefault="004D622A" w:rsidP="00061045">
            <w:pPr>
              <w:rPr>
                <w:rFonts w:asciiTheme="minorHAnsi" w:hAnsiTheme="minorHAnsi" w:cstheme="minorHAnsi"/>
                <w:noProof/>
                <w:szCs w:val="16"/>
                <w:lang w:eastAsia="en-AU"/>
              </w:rPr>
            </w:pPr>
            <w:r w:rsidRPr="00DF0C3D">
              <w:rPr>
                <w:rFonts w:asciiTheme="minorHAnsi" w:hAnsiTheme="minorHAnsi" w:cstheme="minorHAnsi"/>
                <w:noProof/>
                <w:szCs w:val="16"/>
                <w:lang w:eastAsia="en-AU"/>
              </w:rPr>
              <w:t>F Statistic</w:t>
            </w:r>
          </w:p>
        </w:tc>
        <w:tc>
          <w:tcPr>
            <w:tcW w:w="751" w:type="pct"/>
          </w:tcPr>
          <w:p w14:paraId="63646A80"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38.00***</w:t>
            </w:r>
          </w:p>
        </w:tc>
        <w:tc>
          <w:tcPr>
            <w:tcW w:w="751" w:type="pct"/>
          </w:tcPr>
          <w:p w14:paraId="1E56920F"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48.00***</w:t>
            </w:r>
          </w:p>
        </w:tc>
        <w:tc>
          <w:tcPr>
            <w:tcW w:w="750" w:type="pct"/>
          </w:tcPr>
          <w:p w14:paraId="7A2E0FF4"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246.00***</w:t>
            </w:r>
          </w:p>
        </w:tc>
        <w:tc>
          <w:tcPr>
            <w:tcW w:w="748" w:type="pct"/>
          </w:tcPr>
          <w:p w14:paraId="542700EB" w14:textId="77777777" w:rsidR="004D622A" w:rsidRPr="00DF0C3D" w:rsidRDefault="004D622A" w:rsidP="00061045">
            <w:pPr>
              <w:jc w:val="right"/>
              <w:rPr>
                <w:rFonts w:asciiTheme="minorHAnsi" w:hAnsiTheme="minorHAnsi" w:cstheme="minorHAnsi"/>
                <w:noProof/>
                <w:szCs w:val="16"/>
                <w:lang w:eastAsia="en-AU"/>
              </w:rPr>
            </w:pPr>
            <w:r w:rsidRPr="00DF0C3D">
              <w:rPr>
                <w:rFonts w:asciiTheme="minorHAnsi" w:hAnsiTheme="minorHAnsi" w:cstheme="minorHAnsi"/>
                <w:noProof/>
                <w:szCs w:val="16"/>
                <w:lang w:eastAsia="en-AU"/>
              </w:rPr>
              <w:t>118.00***</w:t>
            </w:r>
          </w:p>
        </w:tc>
      </w:tr>
    </w:tbl>
    <w:p w14:paraId="7FBAE7BA" w14:textId="77777777" w:rsidR="004D622A" w:rsidRPr="00DF0C3D" w:rsidRDefault="004D622A" w:rsidP="00061045">
      <w:pPr>
        <w:spacing w:before="0"/>
        <w:jc w:val="center"/>
        <w:rPr>
          <w:noProof/>
          <w:sz w:val="16"/>
          <w:szCs w:val="16"/>
          <w:lang w:eastAsia="en-AU"/>
        </w:rPr>
      </w:pPr>
      <w:r w:rsidRPr="00DF0C3D">
        <w:rPr>
          <w:noProof/>
          <w:sz w:val="16"/>
          <w:szCs w:val="16"/>
          <w:lang w:eastAsia="en-AU"/>
        </w:rPr>
        <w:t>(*** = p &lt; 0.01)</w:t>
      </w:r>
    </w:p>
    <w:p w14:paraId="4058D710" w14:textId="57E1FD13" w:rsidR="004D622A" w:rsidRPr="00DF0C3D" w:rsidRDefault="004D622A" w:rsidP="004D622A">
      <w:pPr>
        <w:rPr>
          <w:noProof/>
          <w:lang w:eastAsia="en-AU"/>
        </w:rPr>
      </w:pPr>
      <w:r w:rsidRPr="00DF0C3D">
        <w:rPr>
          <w:noProof/>
          <w:lang w:eastAsia="en-AU"/>
        </w:rPr>
        <w:t xml:space="preserve">The final model (Model 3 in </w:t>
      </w:r>
      <w:r w:rsidRPr="00DF0C3D">
        <w:rPr>
          <w:noProof/>
          <w:lang w:eastAsia="en-AU"/>
        </w:rPr>
        <w:fldChar w:fldCharType="begin"/>
      </w:r>
      <w:r w:rsidRPr="00DF0C3D">
        <w:rPr>
          <w:noProof/>
          <w:lang w:eastAsia="en-AU"/>
        </w:rPr>
        <w:instrText xml:space="preserve"> REF _Ref99050513 \h  \* MERGEFORMAT </w:instrText>
      </w:r>
      <w:r w:rsidRPr="00DF0C3D">
        <w:rPr>
          <w:noProof/>
          <w:lang w:eastAsia="en-AU"/>
        </w:rPr>
      </w:r>
      <w:r w:rsidRPr="00DF0C3D">
        <w:rPr>
          <w:noProof/>
          <w:lang w:eastAsia="en-AU"/>
        </w:rPr>
        <w:fldChar w:fldCharType="separate"/>
      </w:r>
      <w:r w:rsidR="0015299C" w:rsidRPr="00DF0C3D">
        <w:t xml:space="preserve">Exhibit </w:t>
      </w:r>
      <w:r w:rsidR="0015299C">
        <w:rPr>
          <w:noProof/>
        </w:rPr>
        <w:t>34</w:t>
      </w:r>
      <w:r w:rsidRPr="00DF0C3D">
        <w:rPr>
          <w:noProof/>
          <w:lang w:eastAsia="en-AU"/>
        </w:rPr>
        <w:fldChar w:fldCharType="end"/>
      </w:r>
      <w:r w:rsidRPr="00DF0C3D">
        <w:rPr>
          <w:noProof/>
          <w:lang w:eastAsia="en-AU"/>
        </w:rPr>
        <w:t>) is as follows:</w:t>
      </w:r>
    </w:p>
    <w:p w14:paraId="2B3F4A78" w14:textId="77777777" w:rsidR="004D622A" w:rsidRPr="00DF0C3D" w:rsidRDefault="004D622A" w:rsidP="004D622A">
      <w:pPr>
        <w:pStyle w:val="DotPoint"/>
        <w:numPr>
          <w:ilvl w:val="0"/>
          <w:numId w:val="1"/>
        </w:numPr>
        <w:rPr>
          <w:noProof/>
          <w:lang w:eastAsia="en-AU"/>
        </w:rPr>
      </w:pPr>
      <w:r w:rsidRPr="00DF0C3D">
        <w:rPr>
          <w:noProof/>
          <w:lang w:eastAsia="en-AU"/>
        </w:rPr>
        <w:t>Five groups of therapists:</w:t>
      </w:r>
    </w:p>
    <w:p w14:paraId="3618A646" w14:textId="77777777" w:rsidR="004D622A" w:rsidRPr="00DF0C3D" w:rsidRDefault="004D622A" w:rsidP="004D622A">
      <w:pPr>
        <w:pStyle w:val="DotPoint"/>
        <w:numPr>
          <w:ilvl w:val="1"/>
          <w:numId w:val="1"/>
        </w:numPr>
        <w:rPr>
          <w:noProof/>
          <w:lang w:eastAsia="en-AU"/>
        </w:rPr>
      </w:pPr>
      <w:r w:rsidRPr="00DF0C3D">
        <w:rPr>
          <w:noProof/>
          <w:lang w:eastAsia="en-AU"/>
        </w:rPr>
        <w:t>Audiologists, Dietitians, Occupational Therapists, Physiotherapists, Social Workers, Speech Pathologists (base case);</w:t>
      </w:r>
    </w:p>
    <w:p w14:paraId="6AAFAC9C" w14:textId="77777777" w:rsidR="004D622A" w:rsidRPr="00DF0C3D" w:rsidRDefault="004D622A" w:rsidP="004D622A">
      <w:pPr>
        <w:pStyle w:val="DotPoint"/>
        <w:numPr>
          <w:ilvl w:val="1"/>
          <w:numId w:val="1"/>
        </w:numPr>
        <w:rPr>
          <w:noProof/>
          <w:lang w:eastAsia="en-AU"/>
        </w:rPr>
      </w:pPr>
      <w:r w:rsidRPr="00DF0C3D">
        <w:rPr>
          <w:noProof/>
          <w:lang w:eastAsia="en-AU"/>
        </w:rPr>
        <w:t>Art Therapist, Counsellors, Exercise Physiologists and Music Therapists;</w:t>
      </w:r>
    </w:p>
    <w:p w14:paraId="707DCD10" w14:textId="77777777" w:rsidR="004D622A" w:rsidRPr="00DF0C3D" w:rsidRDefault="004D622A" w:rsidP="004D622A">
      <w:pPr>
        <w:pStyle w:val="DotPoint"/>
        <w:numPr>
          <w:ilvl w:val="1"/>
          <w:numId w:val="1"/>
        </w:numPr>
        <w:rPr>
          <w:noProof/>
          <w:lang w:eastAsia="en-AU"/>
        </w:rPr>
      </w:pPr>
      <w:r w:rsidRPr="00DF0C3D">
        <w:rPr>
          <w:noProof/>
          <w:lang w:eastAsia="en-AU"/>
        </w:rPr>
        <w:t>Podiatrists;</w:t>
      </w:r>
    </w:p>
    <w:p w14:paraId="2530CA56" w14:textId="77777777" w:rsidR="004D622A" w:rsidRPr="00DF0C3D" w:rsidRDefault="004D622A" w:rsidP="004D622A">
      <w:pPr>
        <w:pStyle w:val="DotPoint"/>
        <w:numPr>
          <w:ilvl w:val="1"/>
          <w:numId w:val="1"/>
        </w:numPr>
        <w:rPr>
          <w:noProof/>
          <w:lang w:eastAsia="en-AU"/>
        </w:rPr>
      </w:pPr>
      <w:r w:rsidRPr="00DF0C3D">
        <w:rPr>
          <w:noProof/>
          <w:lang w:eastAsia="en-AU"/>
        </w:rPr>
        <w:t>Psychologists; and</w:t>
      </w:r>
    </w:p>
    <w:p w14:paraId="5BCF11E4" w14:textId="77777777" w:rsidR="004D622A" w:rsidRPr="00DF0C3D" w:rsidRDefault="004D622A" w:rsidP="004D622A">
      <w:pPr>
        <w:pStyle w:val="DotPoint"/>
        <w:numPr>
          <w:ilvl w:val="1"/>
          <w:numId w:val="1"/>
        </w:numPr>
        <w:rPr>
          <w:noProof/>
          <w:lang w:eastAsia="en-AU"/>
        </w:rPr>
      </w:pPr>
      <w:r w:rsidRPr="00DF0C3D">
        <w:rPr>
          <w:noProof/>
          <w:lang w:eastAsia="en-AU"/>
        </w:rPr>
        <w:t>Clinical Psychologists;</w:t>
      </w:r>
    </w:p>
    <w:p w14:paraId="31EE5110" w14:textId="77777777" w:rsidR="004D622A" w:rsidRPr="00DF0C3D" w:rsidRDefault="004D622A" w:rsidP="004D622A">
      <w:pPr>
        <w:pStyle w:val="DotPoint"/>
        <w:numPr>
          <w:ilvl w:val="0"/>
          <w:numId w:val="1"/>
        </w:numPr>
        <w:rPr>
          <w:noProof/>
          <w:lang w:eastAsia="en-AU"/>
        </w:rPr>
      </w:pPr>
      <w:r w:rsidRPr="00DF0C3D">
        <w:rPr>
          <w:noProof/>
          <w:lang w:eastAsia="en-AU"/>
        </w:rPr>
        <w:t>Three groups of states/territories:</w:t>
      </w:r>
    </w:p>
    <w:p w14:paraId="1EA8A89C" w14:textId="7F8E9F72" w:rsidR="004D622A" w:rsidRPr="00DF0C3D" w:rsidRDefault="004D622A" w:rsidP="004D622A">
      <w:pPr>
        <w:pStyle w:val="DotPoint"/>
        <w:numPr>
          <w:ilvl w:val="1"/>
          <w:numId w:val="1"/>
        </w:numPr>
        <w:rPr>
          <w:noProof/>
          <w:lang w:eastAsia="en-AU"/>
        </w:rPr>
      </w:pPr>
      <w:r w:rsidRPr="00DF0C3D">
        <w:rPr>
          <w:noProof/>
          <w:lang w:eastAsia="en-AU"/>
        </w:rPr>
        <w:t>New South Wales, Tasmania, A</w:t>
      </w:r>
      <w:r w:rsidR="009C0AE1">
        <w:rPr>
          <w:noProof/>
          <w:lang w:eastAsia="en-AU"/>
        </w:rPr>
        <w:t xml:space="preserve">ustralian </w:t>
      </w:r>
      <w:r w:rsidRPr="00DF0C3D">
        <w:rPr>
          <w:noProof/>
          <w:lang w:eastAsia="en-AU"/>
        </w:rPr>
        <w:t>C</w:t>
      </w:r>
      <w:r w:rsidR="009C0AE1">
        <w:rPr>
          <w:noProof/>
          <w:lang w:eastAsia="en-AU"/>
        </w:rPr>
        <w:t xml:space="preserve">apital </w:t>
      </w:r>
      <w:r w:rsidRPr="00DF0C3D">
        <w:rPr>
          <w:noProof/>
          <w:lang w:eastAsia="en-AU"/>
        </w:rPr>
        <w:t>T</w:t>
      </w:r>
      <w:r w:rsidR="009C0AE1">
        <w:rPr>
          <w:noProof/>
          <w:lang w:eastAsia="en-AU"/>
        </w:rPr>
        <w:t>erritory</w:t>
      </w:r>
      <w:r w:rsidR="00BE3B6E">
        <w:rPr>
          <w:noProof/>
          <w:lang w:eastAsia="en-AU"/>
        </w:rPr>
        <w:t xml:space="preserve"> (ACT)</w:t>
      </w:r>
      <w:r w:rsidRPr="00DF0C3D">
        <w:rPr>
          <w:noProof/>
          <w:lang w:eastAsia="en-AU"/>
        </w:rPr>
        <w:t xml:space="preserve"> and the Northern Territory (base case);</w:t>
      </w:r>
    </w:p>
    <w:p w14:paraId="47591B53" w14:textId="77777777" w:rsidR="004D622A" w:rsidRPr="00DF0C3D" w:rsidRDefault="004D622A" w:rsidP="004D622A">
      <w:pPr>
        <w:pStyle w:val="DotPoint"/>
        <w:numPr>
          <w:ilvl w:val="1"/>
          <w:numId w:val="1"/>
        </w:numPr>
        <w:rPr>
          <w:noProof/>
          <w:lang w:eastAsia="en-AU"/>
        </w:rPr>
      </w:pPr>
      <w:r w:rsidRPr="00DF0C3D">
        <w:rPr>
          <w:noProof/>
          <w:lang w:eastAsia="en-AU"/>
        </w:rPr>
        <w:t>Queensland and Western Australia; and</w:t>
      </w:r>
    </w:p>
    <w:p w14:paraId="407A10E6" w14:textId="77777777" w:rsidR="004D622A" w:rsidRPr="00DF0C3D" w:rsidRDefault="004D622A" w:rsidP="004D622A">
      <w:pPr>
        <w:pStyle w:val="DotPoint"/>
        <w:numPr>
          <w:ilvl w:val="1"/>
          <w:numId w:val="1"/>
        </w:numPr>
        <w:rPr>
          <w:noProof/>
          <w:lang w:eastAsia="en-AU"/>
        </w:rPr>
      </w:pPr>
      <w:r w:rsidRPr="00DF0C3D">
        <w:rPr>
          <w:noProof/>
          <w:lang w:eastAsia="en-AU"/>
        </w:rPr>
        <w:t>Victoria and South Australia; and</w:t>
      </w:r>
    </w:p>
    <w:p w14:paraId="25E727EA" w14:textId="77777777" w:rsidR="004D622A" w:rsidRPr="00DF0C3D" w:rsidRDefault="004D622A" w:rsidP="004D622A">
      <w:pPr>
        <w:pStyle w:val="DotPoint"/>
        <w:numPr>
          <w:ilvl w:val="0"/>
          <w:numId w:val="1"/>
        </w:numPr>
        <w:rPr>
          <w:noProof/>
          <w:lang w:eastAsia="en-AU"/>
        </w:rPr>
      </w:pPr>
      <w:r w:rsidRPr="00DF0C3D">
        <w:rPr>
          <w:noProof/>
          <w:lang w:eastAsia="en-AU"/>
        </w:rPr>
        <w:t>Regional Indicator (metropolitan being the base case).</w:t>
      </w:r>
    </w:p>
    <w:p w14:paraId="2FF3061D" w14:textId="77777777" w:rsidR="004D622A" w:rsidRPr="00DF0C3D" w:rsidRDefault="004D622A" w:rsidP="004D622A">
      <w:pPr>
        <w:rPr>
          <w:noProof/>
          <w:lang w:eastAsia="en-AU"/>
        </w:rPr>
      </w:pPr>
      <w:r w:rsidRPr="00DF0C3D">
        <w:rPr>
          <w:noProof/>
          <w:lang w:eastAsia="en-AU"/>
        </w:rPr>
        <w:t>Model 3 is preferred to Model 4 as the small increase in R</w:t>
      </w:r>
      <w:r w:rsidRPr="00DF0C3D">
        <w:rPr>
          <w:noProof/>
          <w:vertAlign w:val="superscript"/>
          <w:lang w:eastAsia="en-AU"/>
        </w:rPr>
        <w:t xml:space="preserve">2 </w:t>
      </w:r>
      <w:r w:rsidRPr="00DF0C3D">
        <w:rPr>
          <w:noProof/>
          <w:lang w:eastAsia="en-AU"/>
        </w:rPr>
        <w:t>between Model 3 and Model 4 doesn’t adequately compensate for the increased complexity of the model. The model indicates:</w:t>
      </w:r>
    </w:p>
    <w:p w14:paraId="193E52AA" w14:textId="77777777" w:rsidR="004D622A" w:rsidRPr="00DF0C3D" w:rsidRDefault="004D622A" w:rsidP="004D622A">
      <w:pPr>
        <w:pStyle w:val="DotPoint"/>
        <w:numPr>
          <w:ilvl w:val="0"/>
          <w:numId w:val="1"/>
        </w:numPr>
        <w:rPr>
          <w:noProof/>
          <w:lang w:eastAsia="en-AU"/>
        </w:rPr>
      </w:pPr>
      <w:r w:rsidRPr="00DF0C3D">
        <w:rPr>
          <w:noProof/>
          <w:lang w:eastAsia="en-AU"/>
        </w:rPr>
        <w:lastRenderedPageBreak/>
        <w:t>the average effective hourly rates in New South Wales, Tasmania, ACT and the Northern Territory metroplitan areas were:</w:t>
      </w:r>
    </w:p>
    <w:p w14:paraId="06F60C38" w14:textId="77777777" w:rsidR="004D622A" w:rsidRPr="00DF0C3D" w:rsidRDefault="004D622A" w:rsidP="004D622A">
      <w:pPr>
        <w:pStyle w:val="DotPoint"/>
        <w:numPr>
          <w:ilvl w:val="1"/>
          <w:numId w:val="1"/>
        </w:numPr>
        <w:rPr>
          <w:noProof/>
          <w:lang w:eastAsia="en-AU"/>
        </w:rPr>
      </w:pPr>
      <w:r w:rsidRPr="00DF0C3D">
        <w:rPr>
          <w:noProof/>
          <w:lang w:eastAsia="en-AU"/>
        </w:rPr>
        <w:t>$226 for Clinical Psychologists (compared to $214 in the NDIS);</w:t>
      </w:r>
    </w:p>
    <w:p w14:paraId="283F6642" w14:textId="77777777" w:rsidR="004D622A" w:rsidRPr="00DF0C3D" w:rsidRDefault="004D622A" w:rsidP="004D622A">
      <w:pPr>
        <w:pStyle w:val="DotPoint"/>
        <w:numPr>
          <w:ilvl w:val="1"/>
          <w:numId w:val="1"/>
        </w:numPr>
        <w:rPr>
          <w:noProof/>
          <w:lang w:eastAsia="en-AU"/>
        </w:rPr>
      </w:pPr>
      <w:r w:rsidRPr="00DF0C3D">
        <w:rPr>
          <w:noProof/>
          <w:lang w:eastAsia="en-AU"/>
        </w:rPr>
        <w:t>$198 for Psychologists ($214 in NDIS);</w:t>
      </w:r>
    </w:p>
    <w:p w14:paraId="2342C85F" w14:textId="77777777" w:rsidR="004D622A" w:rsidRPr="00DF0C3D" w:rsidRDefault="004D622A" w:rsidP="004D622A">
      <w:pPr>
        <w:pStyle w:val="DotPoint"/>
        <w:numPr>
          <w:ilvl w:val="1"/>
          <w:numId w:val="1"/>
        </w:numPr>
        <w:rPr>
          <w:noProof/>
          <w:lang w:eastAsia="en-AU"/>
        </w:rPr>
      </w:pPr>
      <w:r w:rsidRPr="00DF0C3D">
        <w:rPr>
          <w:noProof/>
          <w:lang w:eastAsia="en-AU"/>
        </w:rPr>
        <w:t>$172 for Audiologists, Dietitians, Occupational Therapists, Physiotherapists, Social Workers, Speech Pathologists ($194 in NDIS);</w:t>
      </w:r>
    </w:p>
    <w:p w14:paraId="540DA88C" w14:textId="77777777" w:rsidR="004D622A" w:rsidRPr="00DF0C3D" w:rsidRDefault="004D622A" w:rsidP="004D622A">
      <w:pPr>
        <w:pStyle w:val="DotPoint"/>
        <w:numPr>
          <w:ilvl w:val="1"/>
          <w:numId w:val="1"/>
        </w:numPr>
        <w:rPr>
          <w:noProof/>
          <w:lang w:eastAsia="en-AU"/>
        </w:rPr>
      </w:pPr>
      <w:r w:rsidRPr="00DF0C3D">
        <w:rPr>
          <w:noProof/>
          <w:lang w:eastAsia="en-AU"/>
        </w:rPr>
        <w:t>$154 for Podiatrists ($194 in NDIS); and</w:t>
      </w:r>
    </w:p>
    <w:p w14:paraId="2B07DA01" w14:textId="77777777" w:rsidR="004D622A" w:rsidRPr="00DF0C3D" w:rsidRDefault="004D622A" w:rsidP="004D622A">
      <w:pPr>
        <w:pStyle w:val="DotPoint"/>
        <w:numPr>
          <w:ilvl w:val="1"/>
          <w:numId w:val="1"/>
        </w:numPr>
        <w:rPr>
          <w:noProof/>
          <w:lang w:eastAsia="en-AU"/>
        </w:rPr>
      </w:pPr>
      <w:r w:rsidRPr="00DF0C3D">
        <w:rPr>
          <w:noProof/>
          <w:lang w:eastAsia="en-AU"/>
        </w:rPr>
        <w:t>$143 for Exercise Physioologists, Counsellors, Art/Music Therapists ($156-$194 NDIS);</w:t>
      </w:r>
    </w:p>
    <w:p w14:paraId="6743155A" w14:textId="77777777" w:rsidR="004D622A" w:rsidRPr="00DF0C3D" w:rsidRDefault="004D622A" w:rsidP="004D622A">
      <w:pPr>
        <w:pStyle w:val="DotPoint"/>
        <w:numPr>
          <w:ilvl w:val="0"/>
          <w:numId w:val="1"/>
        </w:numPr>
        <w:rPr>
          <w:noProof/>
          <w:lang w:eastAsia="en-AU"/>
        </w:rPr>
      </w:pPr>
      <w:r w:rsidRPr="00DF0C3D">
        <w:rPr>
          <w:noProof/>
          <w:lang w:eastAsia="en-AU"/>
        </w:rPr>
        <w:t>that for metropolitan areas average effective hourly rates were lower in:</w:t>
      </w:r>
    </w:p>
    <w:p w14:paraId="1397185B" w14:textId="77777777" w:rsidR="004D622A" w:rsidRPr="00DF0C3D" w:rsidRDefault="004D622A" w:rsidP="004D622A">
      <w:pPr>
        <w:pStyle w:val="DotPoint"/>
        <w:numPr>
          <w:ilvl w:val="1"/>
          <w:numId w:val="1"/>
        </w:numPr>
        <w:rPr>
          <w:noProof/>
          <w:lang w:eastAsia="en-AU"/>
        </w:rPr>
      </w:pPr>
      <w:r w:rsidRPr="00DF0C3D">
        <w:rPr>
          <w:noProof/>
          <w:lang w:eastAsia="en-AU"/>
        </w:rPr>
        <w:t>Queenland and Western Australia – by $4.50 per hour; and</w:t>
      </w:r>
    </w:p>
    <w:p w14:paraId="268E1BCC" w14:textId="77777777" w:rsidR="004D622A" w:rsidRPr="00DF0C3D" w:rsidRDefault="004D622A" w:rsidP="004D622A">
      <w:pPr>
        <w:pStyle w:val="DotPoint"/>
        <w:numPr>
          <w:ilvl w:val="1"/>
          <w:numId w:val="1"/>
        </w:numPr>
        <w:rPr>
          <w:noProof/>
          <w:lang w:eastAsia="en-AU"/>
        </w:rPr>
      </w:pPr>
      <w:r w:rsidRPr="00DF0C3D">
        <w:rPr>
          <w:noProof/>
          <w:lang w:eastAsia="en-AU"/>
        </w:rPr>
        <w:t>Victoria and South Australia – by $15.00 per hour; and</w:t>
      </w:r>
    </w:p>
    <w:p w14:paraId="34CD388D" w14:textId="77777777" w:rsidR="004D622A" w:rsidRPr="00DF0C3D" w:rsidRDefault="004D622A" w:rsidP="004D622A">
      <w:pPr>
        <w:pStyle w:val="DotPoint"/>
        <w:numPr>
          <w:ilvl w:val="0"/>
          <w:numId w:val="1"/>
        </w:numPr>
        <w:rPr>
          <w:noProof/>
          <w:lang w:eastAsia="en-AU"/>
        </w:rPr>
      </w:pPr>
      <w:r w:rsidRPr="00DF0C3D">
        <w:rPr>
          <w:noProof/>
          <w:lang w:eastAsia="en-AU"/>
        </w:rPr>
        <w:t>that average effective hourly rates in non-metropolitan areas in each state/territory are $8.90 lower than in metropolitan areas in the same state/territory.</w:t>
      </w:r>
    </w:p>
    <w:p w14:paraId="3FFF5217" w14:textId="55BC27C3" w:rsidR="004D622A" w:rsidRPr="00DF0C3D" w:rsidRDefault="004D622A" w:rsidP="004D622A">
      <w:pPr>
        <w:rPr>
          <w:noProof/>
          <w:lang w:eastAsia="en-AU"/>
        </w:rPr>
      </w:pPr>
      <w:r w:rsidRPr="00DF0C3D">
        <w:rPr>
          <w:noProof/>
          <w:lang w:eastAsia="en-AU"/>
        </w:rPr>
        <w:t xml:space="preserve">It is important to note that these are averages – and that all the distributions are widely dispersed and have significant overlaps with each other. The explanatory power of model is only 31%. The histograms of effective hourly rates in </w:t>
      </w:r>
      <w:r w:rsidRPr="00DF0C3D">
        <w:rPr>
          <w:noProof/>
          <w:lang w:eastAsia="en-AU"/>
        </w:rPr>
        <w:fldChar w:fldCharType="begin"/>
      </w:r>
      <w:r w:rsidRPr="00DF0C3D">
        <w:rPr>
          <w:noProof/>
          <w:lang w:eastAsia="en-AU"/>
        </w:rPr>
        <w:instrText xml:space="preserve"> REF _Ref99050581 \h  \* MERGEFORMAT </w:instrText>
      </w:r>
      <w:r w:rsidRPr="00DF0C3D">
        <w:rPr>
          <w:noProof/>
          <w:lang w:eastAsia="en-AU"/>
        </w:rPr>
      </w:r>
      <w:r w:rsidRPr="00DF0C3D">
        <w:rPr>
          <w:noProof/>
          <w:lang w:eastAsia="en-AU"/>
        </w:rPr>
        <w:fldChar w:fldCharType="separate"/>
      </w:r>
      <w:r w:rsidR="0015299C" w:rsidRPr="00DF0C3D">
        <w:t xml:space="preserve">Exhibit </w:t>
      </w:r>
      <w:r w:rsidR="0015299C">
        <w:rPr>
          <w:noProof/>
        </w:rPr>
        <w:t>35</w:t>
      </w:r>
      <w:r w:rsidRPr="00DF0C3D">
        <w:rPr>
          <w:noProof/>
          <w:lang w:eastAsia="en-AU"/>
        </w:rPr>
        <w:fldChar w:fldCharType="end"/>
      </w:r>
      <w:r w:rsidRPr="00DF0C3D">
        <w:rPr>
          <w:noProof/>
          <w:lang w:eastAsia="en-AU"/>
        </w:rPr>
        <w:t xml:space="preserve"> illustrate this clearly.</w:t>
      </w:r>
    </w:p>
    <w:p w14:paraId="40FD002A" w14:textId="0C0B538D" w:rsidR="004D622A" w:rsidRPr="00DF0C3D" w:rsidRDefault="004D622A" w:rsidP="004D622A">
      <w:pPr>
        <w:pStyle w:val="Caption"/>
      </w:pPr>
      <w:bookmarkStart w:id="258" w:name="_Ref99050581"/>
      <w:bookmarkStart w:id="259" w:name="_Toc101279976"/>
      <w:bookmarkStart w:id="260" w:name="_Toc108620523"/>
      <w:r w:rsidRPr="00DF0C3D">
        <w:t xml:space="preserve">Exhibit </w:t>
      </w:r>
      <w:r w:rsidR="002B459B">
        <w:fldChar w:fldCharType="begin"/>
      </w:r>
      <w:r w:rsidR="002B459B">
        <w:instrText xml:space="preserve"> SEQ Exhibit \* ARABIC </w:instrText>
      </w:r>
      <w:r w:rsidR="002B459B">
        <w:fldChar w:fldCharType="separate"/>
      </w:r>
      <w:r w:rsidR="0015299C">
        <w:rPr>
          <w:noProof/>
        </w:rPr>
        <w:t>35</w:t>
      </w:r>
      <w:r w:rsidR="002B459B">
        <w:rPr>
          <w:noProof/>
        </w:rPr>
        <w:fldChar w:fldCharType="end"/>
      </w:r>
      <w:bookmarkEnd w:id="258"/>
      <w:r w:rsidRPr="00DF0C3D">
        <w:t>: Histograms of Private Billing Rates</w:t>
      </w:r>
      <w:bookmarkEnd w:id="259"/>
      <w:bookmarkEnd w:id="260"/>
    </w:p>
    <w:p w14:paraId="44FC33DC" w14:textId="77777777" w:rsidR="004D622A" w:rsidRPr="00DF0C3D" w:rsidRDefault="004D622A" w:rsidP="004D622A">
      <w:pPr>
        <w:jc w:val="center"/>
        <w:rPr>
          <w:noProof/>
          <w:lang w:eastAsia="en-AU"/>
        </w:rPr>
      </w:pPr>
      <w:r w:rsidRPr="00DF0C3D">
        <w:rPr>
          <w:noProof/>
          <w:lang w:eastAsia="en-AU"/>
        </w:rPr>
        <w:drawing>
          <wp:inline distT="0" distB="0" distL="0" distR="0" wp14:anchorId="541ABB58" wp14:editId="20920267">
            <wp:extent cx="2946168" cy="2046605"/>
            <wp:effectExtent l="0" t="0" r="6985" b="0"/>
            <wp:docPr id="12" name="Picture 12" descr="For metropolitan areas average effective hourly rates were lower in Queenland and Western Australia (by $4.50 per hour); and Victoria and South Australia (by $15.00 per hour). The average effective hourly rates in non-metropolitan areas in each state/territory are $8.90 lower than in metropolitan areas in the same state/territory." title="Histograms of Private Billing Rates - jurisdi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2952015" cy="2050667"/>
                    </a:xfrm>
                    <a:prstGeom prst="rect">
                      <a:avLst/>
                    </a:prstGeom>
                    <a:noFill/>
                  </pic:spPr>
                </pic:pic>
              </a:graphicData>
            </a:graphic>
          </wp:inline>
        </w:drawing>
      </w:r>
      <w:r w:rsidRPr="00DF0C3D">
        <w:rPr>
          <w:noProof/>
          <w:lang w:eastAsia="en-AU"/>
        </w:rPr>
        <w:drawing>
          <wp:inline distT="0" distB="0" distL="0" distR="0" wp14:anchorId="1C72DE52" wp14:editId="7DC7AC67">
            <wp:extent cx="2700000" cy="2055600"/>
            <wp:effectExtent l="0" t="0" r="5715" b="1905"/>
            <wp:docPr id="13" name="Picture 13" descr="Histogram displaying the trend of private billing rates across the types of therapists. Most have a varied spread, with audiology and speech pathology having the least distrbitution of prices relative to other therapists." title="Histograms of Private Billing Rates - therap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stretch>
                      <a:fillRect/>
                    </a:stretch>
                  </pic:blipFill>
                  <pic:spPr>
                    <a:xfrm>
                      <a:off x="0" y="0"/>
                      <a:ext cx="2700000" cy="2055600"/>
                    </a:xfrm>
                    <a:prstGeom prst="rect">
                      <a:avLst/>
                    </a:prstGeom>
                  </pic:spPr>
                </pic:pic>
              </a:graphicData>
            </a:graphic>
          </wp:inline>
        </w:drawing>
      </w:r>
    </w:p>
    <w:p w14:paraId="1A5E4848" w14:textId="6EC46AE7" w:rsidR="004D622A" w:rsidRPr="00DF0C3D" w:rsidRDefault="004D622A" w:rsidP="004D622A">
      <w:pPr>
        <w:rPr>
          <w:noProof/>
          <w:lang w:eastAsia="en-AU"/>
        </w:rPr>
      </w:pPr>
      <w:r w:rsidRPr="00DF0C3D">
        <w:rPr>
          <w:noProof/>
          <w:lang w:eastAsia="en-AU"/>
        </w:rPr>
        <w:t xml:space="preserve">It is also important to note the bi-modal distribution for music therapists. This aligns with the submission from the Australia Music Therapy Association (AMTA) which pointed out that a number of “music therapists” in the private market are </w:t>
      </w:r>
      <w:r w:rsidR="00A34CC5">
        <w:rPr>
          <w:noProof/>
          <w:lang w:eastAsia="en-AU"/>
        </w:rPr>
        <w:t xml:space="preserve">not </w:t>
      </w:r>
      <w:r w:rsidRPr="00DF0C3D">
        <w:rPr>
          <w:noProof/>
          <w:lang w:eastAsia="en-AU"/>
        </w:rPr>
        <w:t xml:space="preserve">registered members of the Association, which is a requirement imposed by the NDIS Commission for practice as a music therapist in </w:t>
      </w:r>
      <w:r w:rsidR="00133BF2">
        <w:rPr>
          <w:noProof/>
          <w:lang w:eastAsia="en-AU"/>
        </w:rPr>
        <w:t>the NDIS</w:t>
      </w:r>
      <w:r w:rsidRPr="00DF0C3D">
        <w:rPr>
          <w:noProof/>
          <w:lang w:eastAsia="en-AU"/>
        </w:rPr>
        <w:t>. The AMTA argues that the more appropriate comparator from the private billng market would be the second peak in the statistical distribution (around $190).</w:t>
      </w:r>
    </w:p>
    <w:p w14:paraId="2E079EF7" w14:textId="77777777" w:rsidR="004D622A" w:rsidRPr="00DF0C3D" w:rsidRDefault="004D622A" w:rsidP="004D622A">
      <w:pPr>
        <w:pStyle w:val="Heading2"/>
        <w:spacing w:before="200"/>
      </w:pPr>
      <w:bookmarkStart w:id="261" w:name="_Toc102744330"/>
      <w:bookmarkStart w:id="262" w:name="_Toc106272594"/>
      <w:r w:rsidRPr="00DF0C3D">
        <w:t>Comparable Schemes</w:t>
      </w:r>
      <w:bookmarkEnd w:id="261"/>
      <w:bookmarkEnd w:id="262"/>
    </w:p>
    <w:p w14:paraId="756A3508" w14:textId="77777777" w:rsidR="004D622A" w:rsidRPr="00DF0C3D" w:rsidRDefault="004D622A" w:rsidP="004D622A">
      <w:r w:rsidRPr="00DF0C3D">
        <w:t xml:space="preserve">The main MBS items for allied health have a scheduled fee of $64.80 per 20 minutes session. This equates to an effective hourly rate of $194.40 which is almost identical to the NDIS hourly price limit. Note, the Commonwealth funding (MBS benefit) for the hour is $165.30, but co-payments are common in the MBS and the scheduled fee is a better </w:t>
      </w:r>
      <w:r w:rsidRPr="00DF0C3D">
        <w:lastRenderedPageBreak/>
        <w:t>estimate of the total cost of the support – or at least of the Australian Government’s public position on the appropriate cost of the support.</w:t>
      </w:r>
    </w:p>
    <w:p w14:paraId="068162CE" w14:textId="27DFB495" w:rsidR="004D622A" w:rsidRPr="00DF0C3D" w:rsidRDefault="004D622A" w:rsidP="004D622A">
      <w:r w:rsidRPr="00DF0C3D">
        <w:t xml:space="preserve">Other important comparators are the pricing arrangements adopted in comparable schemes. As </w:t>
      </w:r>
      <w:r w:rsidRPr="00DF0C3D">
        <w:fldChar w:fldCharType="begin"/>
      </w:r>
      <w:r w:rsidRPr="00DF0C3D">
        <w:instrText xml:space="preserve"> REF _Ref99050790 \h  \* MERGEFORMAT </w:instrText>
      </w:r>
      <w:r w:rsidRPr="00DF0C3D">
        <w:fldChar w:fldCharType="separate"/>
      </w:r>
      <w:r w:rsidR="0015299C" w:rsidRPr="00DF0C3D">
        <w:t xml:space="preserve">Exhibit </w:t>
      </w:r>
      <w:r w:rsidR="0015299C">
        <w:rPr>
          <w:noProof/>
        </w:rPr>
        <w:t>36</w:t>
      </w:r>
      <w:r w:rsidRPr="00DF0C3D">
        <w:fldChar w:fldCharType="end"/>
      </w:r>
      <w:r w:rsidRPr="00DF0C3D">
        <w:t xml:space="preserve"> illustrates, the current NDIS price limits are broadly consistent with the effective hourly rates paid by other schemes, once proper account is taken of duration of service, co-payments and provisions for travel and consumables. The NDIS price limits for therapies are higher than those allowed in some schemes and lower than those allowed in other schemes.</w:t>
      </w:r>
    </w:p>
    <w:p w14:paraId="2CB825B8" w14:textId="209A4B06" w:rsidR="004D622A" w:rsidRPr="00DF0C3D" w:rsidRDefault="004D622A" w:rsidP="004D622A">
      <w:pPr>
        <w:pStyle w:val="Caption"/>
      </w:pPr>
      <w:bookmarkStart w:id="263" w:name="_Ref99050790"/>
      <w:bookmarkStart w:id="264" w:name="_Toc101279977"/>
      <w:bookmarkStart w:id="265" w:name="_Toc108620524"/>
      <w:r w:rsidRPr="00DF0C3D">
        <w:t xml:space="preserve">Exhibit </w:t>
      </w:r>
      <w:r w:rsidR="002B459B">
        <w:fldChar w:fldCharType="begin"/>
      </w:r>
      <w:r w:rsidR="002B459B">
        <w:instrText xml:space="preserve"> SEQ Exhibit \* ARABIC </w:instrText>
      </w:r>
      <w:r w:rsidR="002B459B">
        <w:fldChar w:fldCharType="separate"/>
      </w:r>
      <w:r w:rsidR="0015299C">
        <w:rPr>
          <w:noProof/>
        </w:rPr>
        <w:t>36</w:t>
      </w:r>
      <w:r w:rsidR="002B459B">
        <w:rPr>
          <w:noProof/>
        </w:rPr>
        <w:fldChar w:fldCharType="end"/>
      </w:r>
      <w:bookmarkEnd w:id="263"/>
      <w:r w:rsidRPr="00DF0C3D">
        <w:t>: Billing Rates in Other Government Funding Programs and Insurance Schemes</w:t>
      </w:r>
      <w:bookmarkEnd w:id="264"/>
      <w:bookmarkEnd w:id="265"/>
    </w:p>
    <w:p w14:paraId="2F8BD61E" w14:textId="77777777" w:rsidR="004D622A" w:rsidRPr="00DF0C3D" w:rsidRDefault="004D622A" w:rsidP="00061045">
      <w:pPr>
        <w:jc w:val="center"/>
      </w:pPr>
      <w:r w:rsidRPr="00DF0C3D">
        <w:rPr>
          <w:noProof/>
          <w:lang w:eastAsia="en-AU"/>
        </w:rPr>
        <w:drawing>
          <wp:inline distT="0" distB="0" distL="0" distR="0" wp14:anchorId="702DE998" wp14:editId="697FD945">
            <wp:extent cx="5040000" cy="3294000"/>
            <wp:effectExtent l="0" t="0" r="8255" b="1905"/>
            <wp:docPr id="26" name="Picture 26" descr="A comparison of NDIS price limits to other government funded programs and insurance schemes when comparing effective hourly prices." title="Billing Rates in Other Government Funding Programs and Insurance Sche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5040000" cy="3294000"/>
                    </a:xfrm>
                    <a:prstGeom prst="rect">
                      <a:avLst/>
                    </a:prstGeom>
                    <a:noFill/>
                    <a:ln>
                      <a:noFill/>
                    </a:ln>
                  </pic:spPr>
                </pic:pic>
              </a:graphicData>
            </a:graphic>
          </wp:inline>
        </w:drawing>
      </w:r>
    </w:p>
    <w:p w14:paraId="22A2014F" w14:textId="77777777" w:rsidR="004D622A" w:rsidRPr="00DF0C3D" w:rsidRDefault="004D622A" w:rsidP="004D622A">
      <w:r w:rsidRPr="00DF0C3D">
        <w:t>Further details on the comparison with other schemes is given in Appendix C.</w:t>
      </w:r>
    </w:p>
    <w:p w14:paraId="0D0DABCE" w14:textId="77777777" w:rsidR="004D622A" w:rsidRPr="00DF0C3D" w:rsidRDefault="004D622A" w:rsidP="004D622A">
      <w:pPr>
        <w:pStyle w:val="Heading2"/>
        <w:spacing w:before="200"/>
      </w:pPr>
      <w:bookmarkStart w:id="266" w:name="_Toc102744332"/>
      <w:bookmarkStart w:id="267" w:name="_Toc106272595"/>
      <w:r w:rsidRPr="00DF0C3D">
        <w:t>Discussion</w:t>
      </w:r>
      <w:bookmarkEnd w:id="266"/>
      <w:bookmarkEnd w:id="267"/>
    </w:p>
    <w:p w14:paraId="6084C6BD" w14:textId="051A2746" w:rsidR="004D622A" w:rsidRPr="00DF0C3D" w:rsidRDefault="004D622A" w:rsidP="004D622A">
      <w:r w:rsidRPr="00DF0C3D">
        <w:t xml:space="preserve">Therapy supports are important to participants and to </w:t>
      </w:r>
      <w:r w:rsidR="00133BF2">
        <w:t>the NDIS</w:t>
      </w:r>
      <w:r w:rsidRPr="00DF0C3D">
        <w:t xml:space="preserve">. They assist participants build capacity to achieve their goals and they have the potential to reduce long term costs in </w:t>
      </w:r>
      <w:r w:rsidR="00133BF2">
        <w:t>the NDIS</w:t>
      </w:r>
      <w:r w:rsidRPr="00DF0C3D">
        <w:t xml:space="preserve"> as they can assist participants to regain capacity. Currently about 13% of all Scheme expenditure is on therapy supports and so it is important that </w:t>
      </w:r>
      <w:r w:rsidR="00133BF2">
        <w:t>the NDIS</w:t>
      </w:r>
      <w:r w:rsidRPr="00DF0C3D">
        <w:t xml:space="preserve"> ensure that participants are receiving value for money.</w:t>
      </w:r>
    </w:p>
    <w:p w14:paraId="60C936BF" w14:textId="77777777" w:rsidR="004D622A" w:rsidRPr="00DF0C3D" w:rsidRDefault="004D622A" w:rsidP="004D622A">
      <w:pPr>
        <w:pStyle w:val="Heading3"/>
      </w:pPr>
      <w:r w:rsidRPr="00DF0C3D">
        <w:t>Price Limits</w:t>
      </w:r>
    </w:p>
    <w:p w14:paraId="2246216B" w14:textId="77777777" w:rsidR="004D622A" w:rsidRPr="00DF0C3D" w:rsidRDefault="004D622A" w:rsidP="004D622A">
      <w:pPr>
        <w:pStyle w:val="Heading4"/>
      </w:pPr>
      <w:r w:rsidRPr="00DF0C3D">
        <w:t>Joint Submission by Large Therapy Providers</w:t>
      </w:r>
    </w:p>
    <w:p w14:paraId="777CCC27" w14:textId="0D572E14" w:rsidR="004D622A" w:rsidRPr="00DF0C3D" w:rsidRDefault="004D622A" w:rsidP="004D622A">
      <w:r w:rsidRPr="00DF0C3D">
        <w:t>The joint submission on the pricing arrangements for therapy supports from Ability First</w:t>
      </w:r>
      <w:r w:rsidR="005C6711">
        <w:t xml:space="preserve"> Australia</w:t>
      </w:r>
      <w:r w:rsidRPr="00DF0C3D">
        <w:t xml:space="preserve">, Ability WA, Benevolent Society, Cerebral Palsy Alliance, Cootharinga North Queensland, CPL, Montrose, Northcott, Novita, Rocky Bay, Scope, St Giles, Senses WA, Therapy Focus, Xavier and Yooralla argued that </w:t>
      </w:r>
      <w:r w:rsidR="00133BF2">
        <w:t>the NDIA</w:t>
      </w:r>
      <w:r w:rsidRPr="00DF0C3D">
        <w:t xml:space="preserve"> should not reduce the current price cap and should reintroduce price indexation for therapy supports.</w:t>
      </w:r>
    </w:p>
    <w:p w14:paraId="09B0DC8C" w14:textId="31BC89A4" w:rsidR="004D622A" w:rsidRPr="00DF0C3D" w:rsidRDefault="004D622A" w:rsidP="004D622A">
      <w:pPr>
        <w:rPr>
          <w:lang w:eastAsia="en-US"/>
        </w:rPr>
      </w:pPr>
      <w:r w:rsidRPr="00DF0C3D">
        <w:t xml:space="preserve">As part of their submission, these providers engaged Deloitte Access Economics to construct a cost model for therapy providers based on a detailed analysis of the financial performance </w:t>
      </w:r>
      <w:r w:rsidRPr="00DF0C3D">
        <w:lastRenderedPageBreak/>
        <w:t xml:space="preserve">of the various providers. </w:t>
      </w:r>
      <w:r w:rsidRPr="00DF0C3D">
        <w:fldChar w:fldCharType="begin"/>
      </w:r>
      <w:r w:rsidRPr="00DF0C3D">
        <w:instrText xml:space="preserve"> REF _Ref100744777 \h  \* MERGEFORMAT </w:instrText>
      </w:r>
      <w:r w:rsidRPr="00DF0C3D">
        <w:fldChar w:fldCharType="separate"/>
      </w:r>
      <w:r w:rsidR="0015299C" w:rsidRPr="00DF0C3D">
        <w:t xml:space="preserve">Exhibit </w:t>
      </w:r>
      <w:r w:rsidR="0015299C">
        <w:rPr>
          <w:noProof/>
        </w:rPr>
        <w:t>37</w:t>
      </w:r>
      <w:r w:rsidRPr="00DF0C3D">
        <w:fldChar w:fldCharType="end"/>
      </w:r>
      <w:r w:rsidRPr="00DF0C3D">
        <w:t xml:space="preserve"> provides some</w:t>
      </w:r>
      <w:r w:rsidRPr="00DF0C3D">
        <w:rPr>
          <w:lang w:eastAsia="en-US"/>
        </w:rPr>
        <w:t xml:space="preserve"> detail of the cost modelling undertaken by Deloitte Access Economics (Exhibit E.1 in the Deloitte report to the major therapy providers). </w:t>
      </w:r>
    </w:p>
    <w:p w14:paraId="61099B62" w14:textId="03A97832" w:rsidR="004D622A" w:rsidRPr="00DF0C3D" w:rsidRDefault="004D622A" w:rsidP="004D622A">
      <w:pPr>
        <w:pStyle w:val="Caption"/>
      </w:pPr>
      <w:bookmarkStart w:id="268" w:name="_Ref100744777"/>
      <w:bookmarkStart w:id="269" w:name="_Toc101279979"/>
      <w:bookmarkStart w:id="270" w:name="_Toc108620525"/>
      <w:r w:rsidRPr="00DF0C3D">
        <w:t xml:space="preserve">Exhibit </w:t>
      </w:r>
      <w:r w:rsidR="002B459B">
        <w:fldChar w:fldCharType="begin"/>
      </w:r>
      <w:r w:rsidR="002B459B">
        <w:instrText xml:space="preserve"> SEQ Exhibit \* ARABIC</w:instrText>
      </w:r>
      <w:r w:rsidR="002B459B">
        <w:instrText xml:space="preserve"> </w:instrText>
      </w:r>
      <w:r w:rsidR="002B459B">
        <w:fldChar w:fldCharType="separate"/>
      </w:r>
      <w:r w:rsidR="0015299C">
        <w:rPr>
          <w:noProof/>
        </w:rPr>
        <w:t>37</w:t>
      </w:r>
      <w:r w:rsidR="002B459B">
        <w:rPr>
          <w:noProof/>
        </w:rPr>
        <w:fldChar w:fldCharType="end"/>
      </w:r>
      <w:bookmarkEnd w:id="268"/>
      <w:r w:rsidRPr="00DF0C3D">
        <w:t>: Deloitte Access Economics Estimate Cost per Hour of Allied Health Services Under the NDIS</w:t>
      </w:r>
      <w:bookmarkEnd w:id="269"/>
      <w:bookmarkEnd w:id="270"/>
    </w:p>
    <w:p w14:paraId="489AE51A" w14:textId="77777777" w:rsidR="004D622A" w:rsidRPr="00DF0C3D" w:rsidRDefault="004D622A" w:rsidP="004D622A">
      <w:pPr>
        <w:rPr>
          <w:lang w:eastAsia="en-US"/>
        </w:rPr>
      </w:pPr>
      <w:r w:rsidRPr="00DF0C3D">
        <w:rPr>
          <w:noProof/>
          <w:lang w:eastAsia="en-AU"/>
        </w:rPr>
        <w:drawing>
          <wp:inline distT="0" distB="0" distL="0" distR="0" wp14:anchorId="164E5770" wp14:editId="567D1CEF">
            <wp:extent cx="5732145" cy="2739390"/>
            <wp:effectExtent l="0" t="0" r="1905" b="3810"/>
            <wp:docPr id="462" name="Picture 462" descr="This exhibit covers the estimates cost per hour of allied health services as covered by the NDIS as done by Deloitte Access Economics across the professions of Psychologists, Social Workers, Speech Pathologists/Therapists, Occupational Therapists, Physiotherapists and Other Allied Health professions.&#10;&#10;The cost model for each section is broken down similarly to the NDIS’s disability support worker cost model, by base pay, salary-like related on-costs, other salary on-costs, utilisation, staff training and accreditation, service delivery overheads, non-service level staff costs, corporate overheads and pre-tax margin.&#10;&#10;The estimated cost per hour for these professions are:&#10;Psychologists: $226.43&#10;Social Workers: $213.84&#10;Speech Pathologists/Therapists: $201.60&#10;Occupational Therapists: $200.92&#10;Physiotherapists: $193.79&#10;Other Allied Health professions: $200.79" title="Deloitte Access Economics Estimate Cost per Hour of Allied Health Services Under the NDIS"/>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5732145" cy="2739390"/>
                    </a:xfrm>
                    <a:prstGeom prst="rect">
                      <a:avLst/>
                    </a:prstGeom>
                    <a:noFill/>
                    <a:ln>
                      <a:noFill/>
                    </a:ln>
                  </pic:spPr>
                </pic:pic>
              </a:graphicData>
            </a:graphic>
          </wp:inline>
        </w:drawing>
      </w:r>
    </w:p>
    <w:p w14:paraId="795402DD" w14:textId="77777777" w:rsidR="004D622A" w:rsidRPr="00DF0C3D" w:rsidRDefault="004D622A" w:rsidP="004D622A"/>
    <w:p w14:paraId="26FED21F" w14:textId="77777777" w:rsidR="004D622A" w:rsidRPr="00DF0C3D" w:rsidRDefault="004D622A" w:rsidP="004D622A">
      <w:r w:rsidRPr="00DF0C3D">
        <w:t>The submission from the major therapy providers stated that:</w:t>
      </w:r>
    </w:p>
    <w:p w14:paraId="18CFB03A" w14:textId="77777777" w:rsidR="004D622A" w:rsidRPr="00DF0C3D" w:rsidRDefault="004D622A" w:rsidP="004D622A">
      <w:pPr>
        <w:pStyle w:val="Quote"/>
        <w:spacing w:after="100"/>
      </w:pPr>
      <w:r w:rsidRPr="00DF0C3D">
        <w:t>The Cost Model shows that the actual cost of service delivery in 2021 for the organisations surveyed was $226.43 per hour for psychology staff and $200.79 per hour of the other allied health disciplines [Occupational Therapy, Physiotherapy, Speech Pathology, Social Work, and Psychology]. When disaggregated by regionality, the result for metropolitan regions was $224.38 per hour for psychology staff and $197.04 for other allied health staff.</w:t>
      </w:r>
    </w:p>
    <w:p w14:paraId="72A8670D" w14:textId="77777777" w:rsidR="004D622A" w:rsidRPr="00DF0C3D" w:rsidRDefault="004D622A" w:rsidP="004D622A">
      <w:pPr>
        <w:pStyle w:val="Quote"/>
        <w:spacing w:before="100"/>
      </w:pPr>
      <w:r w:rsidRPr="00DF0C3D">
        <w:t>This analysis demonstrates that the majority of providers surveyed operate at, or slightly below, break-even against the current NDIS prices caps.</w:t>
      </w:r>
    </w:p>
    <w:p w14:paraId="41865097" w14:textId="77777777" w:rsidR="004D622A" w:rsidRPr="00DF0C3D" w:rsidRDefault="004D622A" w:rsidP="004D622A">
      <w:r w:rsidRPr="00DF0C3D">
        <w:t>It is important to note that the Deloitte Cost Model is a model of the current average costs of the large therapy providers who took part in the study. The submission itself identifies that the while the average hourly fully loaded cost for those providers who took part in the study was $201.87, the fully loaded cost of a theoretically efficient provider (one operating at the 25</w:t>
      </w:r>
      <w:r w:rsidRPr="00DF0C3D">
        <w:rPr>
          <w:vertAlign w:val="superscript"/>
        </w:rPr>
        <w:t>th</w:t>
      </w:r>
      <w:r w:rsidRPr="00DF0C3D">
        <w:t xml:space="preserve"> percentile in each of the key parameters of the cost model) would be $184.57 – which is 8.6% below the modelled average cost and below the current NDIS price limit.</w:t>
      </w:r>
    </w:p>
    <w:p w14:paraId="58CE75DD" w14:textId="0BC70108" w:rsidR="004D622A" w:rsidRPr="00DF0C3D" w:rsidRDefault="004D622A" w:rsidP="004D622A">
      <w:r w:rsidRPr="00DF0C3D">
        <w:t xml:space="preserve">Moreover, it is not clear that even this theoretically efficient provider is truly representative of how efficient therapy providers could be if they had to be. For example, the Deloitte study found that the average utilisation rate for allied health professionals among the reporting providers was 47.8% and that even the more efficient providers were only achieving a utilisation rate of 52.9%. Similarly, the Deloitte study found that the average corporate overhead among the reporting providers was 52.9% (of direct and indirect costs) and that even the more efficient providers were only achieving a corporate overhead of 27% </w:t>
      </w:r>
      <w:r w:rsidR="00547A26" w:rsidRPr="00DF0C3D">
        <w:t>(of direct and indirect costs).</w:t>
      </w:r>
    </w:p>
    <w:p w14:paraId="038C844B" w14:textId="77777777" w:rsidR="004D622A" w:rsidRPr="00DF0C3D" w:rsidRDefault="004D622A" w:rsidP="004D622A">
      <w:r w:rsidRPr="00DF0C3D">
        <w:t xml:space="preserve">It is also important to note that the providers in this study together only account for about 20% of all NDIS expenditure on therapy supports and have a significantly different cost </w:t>
      </w:r>
      <w:r w:rsidRPr="00DF0C3D">
        <w:lastRenderedPageBreak/>
        <w:t>structure to the vast majority of therapy providers, who are typically much smaller and operating across multiple revenue sources.</w:t>
      </w:r>
    </w:p>
    <w:p w14:paraId="40BBDF07" w14:textId="77777777" w:rsidR="004D622A" w:rsidRPr="00DF0C3D" w:rsidRDefault="004D622A" w:rsidP="004D622A">
      <w:pPr>
        <w:pStyle w:val="Heading4"/>
      </w:pPr>
      <w:r w:rsidRPr="00DF0C3D">
        <w:t>Private billing data</w:t>
      </w:r>
    </w:p>
    <w:p w14:paraId="0267E8B6" w14:textId="77777777" w:rsidR="004D622A" w:rsidRPr="00DF0C3D" w:rsidRDefault="004D622A" w:rsidP="004D622A">
      <w:r w:rsidRPr="00DF0C3D">
        <w:t>The private billing market data suggests that the average fully loaded hourly cost of therapy supports is $172, which is significantly lower than the current NDIS price limit and 6.8% below the efficient fully loaded cost among the major therapy providers (see above).</w:t>
      </w:r>
    </w:p>
    <w:p w14:paraId="6757476F" w14:textId="77777777" w:rsidR="004D622A" w:rsidRPr="00DF0C3D" w:rsidRDefault="004D622A" w:rsidP="004D622A">
      <w:pPr>
        <w:rPr>
          <w:noProof/>
          <w:lang w:eastAsia="en-AU"/>
        </w:rPr>
      </w:pPr>
      <w:r w:rsidRPr="00DF0C3D">
        <w:t xml:space="preserve">This data seems to confirm the anecdotal evidence that therapy providers tend to charge NDIS participants a higher fee than </w:t>
      </w:r>
      <w:r w:rsidRPr="00DF0C3D">
        <w:rPr>
          <w:noProof/>
          <w:lang w:eastAsia="en-AU"/>
        </w:rPr>
        <w:t xml:space="preserve">their other clients. However, the industry argues that this is to be expected and that there are a number of reasons why the cost of delivering supports to participants may be higher than the average costs of private services. These arguments, while they have some merit, are not overwhemingly compelling. </w:t>
      </w:r>
    </w:p>
    <w:p w14:paraId="1A5C6BCF" w14:textId="77777777" w:rsidR="004D622A" w:rsidRPr="00DF0C3D" w:rsidRDefault="004D622A" w:rsidP="004D622A">
      <w:pPr>
        <w:pStyle w:val="DotPoint"/>
        <w:numPr>
          <w:ilvl w:val="0"/>
          <w:numId w:val="1"/>
        </w:numPr>
        <w:rPr>
          <w:noProof/>
          <w:lang w:eastAsia="en-AU"/>
        </w:rPr>
      </w:pPr>
      <w:r w:rsidRPr="00DF0C3D">
        <w:rPr>
          <w:noProof/>
          <w:lang w:eastAsia="en-AU"/>
        </w:rPr>
        <w:t>The industry argues that there are higher training requirements for therapists dealing with people with a disabiity, with providers reporting very low utilisation rates and high supervison costs for new therapists as they bring them up to speed on “less common” conditions. However, given the NDIS accounts for more than a quarter of all expenditure on therapy in Australia these “less common” services are not “rare”.</w:t>
      </w:r>
    </w:p>
    <w:p w14:paraId="66A09FB1" w14:textId="4FA185EF" w:rsidR="004D622A" w:rsidRPr="00DF0C3D" w:rsidRDefault="004D622A" w:rsidP="004D622A">
      <w:pPr>
        <w:pStyle w:val="DotPoint"/>
        <w:numPr>
          <w:ilvl w:val="0"/>
          <w:numId w:val="1"/>
        </w:numPr>
        <w:rPr>
          <w:noProof/>
          <w:lang w:eastAsia="en-AU"/>
        </w:rPr>
      </w:pPr>
      <w:r w:rsidRPr="00DF0C3D">
        <w:rPr>
          <w:noProof/>
          <w:lang w:eastAsia="en-AU"/>
        </w:rPr>
        <w:t xml:space="preserve">The industry also argues that the additional quality and safety overlay for providers dealing with people with a disability imposes additional costs on them that other therapy providers do not have. However, these costs should not be overly high as the </w:t>
      </w:r>
      <w:r w:rsidR="00C7170C">
        <w:rPr>
          <w:noProof/>
          <w:lang w:eastAsia="en-AU"/>
        </w:rPr>
        <w:t xml:space="preserve">NDIS </w:t>
      </w:r>
      <w:r w:rsidRPr="00DF0C3D">
        <w:rPr>
          <w:noProof/>
          <w:lang w:eastAsia="en-AU"/>
        </w:rPr>
        <w:t>Commission has determined that therapy providers are only subject to verification rather than certification audit, and they should already be meeting many of the more general NDIS registration requirements as part of their professional accreditation.</w:t>
      </w:r>
    </w:p>
    <w:p w14:paraId="3B1B2BAF" w14:textId="620EA8DE" w:rsidR="004D622A" w:rsidRPr="00DF0C3D" w:rsidRDefault="004D622A" w:rsidP="004D622A">
      <w:pPr>
        <w:pStyle w:val="DotPoint"/>
        <w:numPr>
          <w:ilvl w:val="0"/>
          <w:numId w:val="1"/>
        </w:numPr>
        <w:rPr>
          <w:noProof/>
          <w:lang w:eastAsia="en-AU"/>
        </w:rPr>
      </w:pPr>
      <w:r w:rsidRPr="00DF0C3D">
        <w:rPr>
          <w:noProof/>
          <w:lang w:eastAsia="en-AU"/>
        </w:rPr>
        <w:t xml:space="preserve">Finally, the industry also argues that there is a relatively high administrative burden/cost dealing with </w:t>
      </w:r>
      <w:r w:rsidR="00133BF2">
        <w:rPr>
          <w:noProof/>
          <w:lang w:eastAsia="en-AU"/>
        </w:rPr>
        <w:t>the NDIA</w:t>
      </w:r>
      <w:r w:rsidRPr="00DF0C3D">
        <w:rPr>
          <w:noProof/>
          <w:lang w:eastAsia="en-AU"/>
        </w:rPr>
        <w:t xml:space="preserve">’s payment system compared to cash payments by clients. However, these costs are decreasing as </w:t>
      </w:r>
      <w:r w:rsidR="00133BF2">
        <w:rPr>
          <w:noProof/>
          <w:lang w:eastAsia="en-AU"/>
        </w:rPr>
        <w:t>the NDIA</w:t>
      </w:r>
      <w:r w:rsidRPr="00DF0C3D">
        <w:rPr>
          <w:noProof/>
          <w:lang w:eastAsia="en-AU"/>
        </w:rPr>
        <w:t>’s systems become more sophisticated.</w:t>
      </w:r>
    </w:p>
    <w:p w14:paraId="1C679F02" w14:textId="77777777" w:rsidR="004D622A" w:rsidRPr="00DF0C3D" w:rsidRDefault="004D622A" w:rsidP="004D622A">
      <w:pPr>
        <w:pStyle w:val="Heading4"/>
        <w:rPr>
          <w:noProof/>
          <w:lang w:eastAsia="en-AU"/>
        </w:rPr>
      </w:pPr>
      <w:r w:rsidRPr="00DF0C3D">
        <w:rPr>
          <w:noProof/>
          <w:lang w:eastAsia="en-AU"/>
        </w:rPr>
        <w:t>Other Schemes</w:t>
      </w:r>
    </w:p>
    <w:p w14:paraId="4E4BDFAD" w14:textId="1A7957F4" w:rsidR="004D622A" w:rsidRPr="00DF0C3D" w:rsidRDefault="004D622A" w:rsidP="004D622A">
      <w:pPr>
        <w:rPr>
          <w:noProof/>
          <w:lang w:eastAsia="en-AU"/>
        </w:rPr>
      </w:pPr>
      <w:r w:rsidRPr="00DF0C3D">
        <w:rPr>
          <w:noProof/>
          <w:lang w:eastAsia="en-AU"/>
        </w:rPr>
        <w:t>As</w:t>
      </w:r>
      <w:r w:rsidRPr="00DF0C3D">
        <w:t xml:space="preserve"> illustrated in </w:t>
      </w:r>
      <w:r w:rsidRPr="00DF0C3D">
        <w:fldChar w:fldCharType="begin"/>
      </w:r>
      <w:r w:rsidRPr="00DF0C3D">
        <w:instrText xml:space="preserve"> REF _Ref99050790 \h  \* MERGEFORMAT </w:instrText>
      </w:r>
      <w:r w:rsidRPr="00DF0C3D">
        <w:fldChar w:fldCharType="separate"/>
      </w:r>
      <w:r w:rsidR="0015299C" w:rsidRPr="00DF0C3D">
        <w:t xml:space="preserve">Exhibit </w:t>
      </w:r>
      <w:r w:rsidR="0015299C">
        <w:rPr>
          <w:noProof/>
        </w:rPr>
        <w:t>36</w:t>
      </w:r>
      <w:r w:rsidRPr="00DF0C3D">
        <w:fldChar w:fldCharType="end"/>
      </w:r>
      <w:r w:rsidRPr="00DF0C3D">
        <w:t xml:space="preserve"> above and discussed further in Appendix C, the current NDIS price limits are broadly consistent with the effective hourly rates paid by other government insurance schemes and funding programs for therapy, once proper account is taken of duration of service, co-payments and provisions for travel and consumables.</w:t>
      </w:r>
    </w:p>
    <w:p w14:paraId="4FD0C26B" w14:textId="77777777" w:rsidR="004D622A" w:rsidRPr="00DF0C3D" w:rsidRDefault="004D622A" w:rsidP="004D622A">
      <w:pPr>
        <w:pStyle w:val="Heading4"/>
        <w:rPr>
          <w:noProof/>
          <w:lang w:eastAsia="en-AU"/>
        </w:rPr>
      </w:pPr>
      <w:r w:rsidRPr="00DF0C3D">
        <w:rPr>
          <w:noProof/>
          <w:lang w:eastAsia="en-AU"/>
        </w:rPr>
        <w:t>Conclusion</w:t>
      </w:r>
    </w:p>
    <w:p w14:paraId="16BF6328" w14:textId="7C93476C" w:rsidR="004D622A" w:rsidRPr="00DF0C3D" w:rsidRDefault="004D622A" w:rsidP="004D622A">
      <w:r w:rsidRPr="00DF0C3D">
        <w:rPr>
          <w:noProof/>
          <w:lang w:eastAsia="en-AU"/>
        </w:rPr>
        <w:t xml:space="preserve">On balance, the </w:t>
      </w:r>
      <w:r w:rsidRPr="00DF0C3D">
        <w:t>available</w:t>
      </w:r>
      <w:r w:rsidRPr="00DF0C3D">
        <w:rPr>
          <w:noProof/>
          <w:lang w:eastAsia="en-AU"/>
        </w:rPr>
        <w:t xml:space="preserve"> evidence argues for a decrease in the current price limits for therapy supports. However, there is sigificant risk that such a decrease would disrupt the provision of supports to participants in some regions. Moreover, as several Australian Government and state and territory insurance schemes and funding programs fund, and compete, for these services further discussion is required across government to resolve these issues. It is </w:t>
      </w:r>
      <w:r w:rsidRPr="00DF0C3D">
        <w:t>therefore</w:t>
      </w:r>
      <w:r w:rsidRPr="00DF0C3D">
        <w:rPr>
          <w:noProof/>
          <w:lang w:eastAsia="en-AU"/>
        </w:rPr>
        <w:t xml:space="preserve"> recommended that no structural</w:t>
      </w:r>
      <w:r w:rsidRPr="00DF0C3D">
        <w:t xml:space="preserve"> change should be made in the pricing arrangements for therapy supports at this time; and that the price limits for therapy supports should not be indexed on 1 July 2022, given the current NDIS price limits are above the rates charged in the private billing market and are above the fully loaded hourly cost of </w:t>
      </w:r>
      <w:r w:rsidRPr="00DF0C3D">
        <w:lastRenderedPageBreak/>
        <w:t xml:space="preserve">the theoretic efficient provider in the Deloitte Cost Model, which was commissioned by the major therapy providers. It is also important to continue to incentivise the development of more efficient work practices among therapy providers. It is further recommended that </w:t>
      </w:r>
      <w:r w:rsidR="00133BF2">
        <w:t>the NDIA</w:t>
      </w:r>
      <w:r w:rsidRPr="00DF0C3D">
        <w:t xml:space="preserve"> should work with the Department of Social Services and other relevant Departments across government on the alignment of pricing arrangements across Australian Government and state/territory funding programs and insurance schemes, and on ensuring an adequate supply of therapists going forward.</w:t>
      </w:r>
    </w:p>
    <w:p w14:paraId="474BB8AB" w14:textId="77777777" w:rsidR="004D622A" w:rsidRPr="00DF0C3D" w:rsidRDefault="004D622A" w:rsidP="004D622A">
      <w:pPr>
        <w:pStyle w:val="Heading3"/>
      </w:pPr>
      <w:r w:rsidRPr="00DF0C3D">
        <w:t>Other Issues</w:t>
      </w:r>
    </w:p>
    <w:p w14:paraId="3EF8485F" w14:textId="77777777" w:rsidR="004D622A" w:rsidRPr="00DF0C3D" w:rsidRDefault="004D622A" w:rsidP="004D622A">
      <w:pPr>
        <w:pStyle w:val="Heading4"/>
      </w:pPr>
      <w:r w:rsidRPr="00DF0C3D">
        <w:t>Exercise Physiology</w:t>
      </w:r>
    </w:p>
    <w:p w14:paraId="55FD2C97" w14:textId="77777777" w:rsidR="004D622A" w:rsidRPr="00DF0C3D" w:rsidRDefault="004D622A" w:rsidP="004D622A">
      <w:r w:rsidRPr="00DF0C3D">
        <w:t>Most goods and services purchased by participants are not subject to the Goods and Services Tax (GST). However, a support delivered by an Art Therapist, a Music Therapist or an Exercise Physiologist to a participant is likely to only be GST free if the participant is an early childhood aged participant or in a residential care setting.</w:t>
      </w:r>
      <w:r w:rsidRPr="00DF0C3D">
        <w:rPr>
          <w:rStyle w:val="EndnoteReference"/>
        </w:rPr>
        <w:endnoteReference w:id="87"/>
      </w:r>
      <w:r w:rsidRPr="00DF0C3D">
        <w:t xml:space="preserve"> Note, a provider is also not required to register for the GST and is not required to levy the GST if their business has a GST turnover of $75,000 or more ($150,000 for a non-profit organisation).</w:t>
      </w:r>
    </w:p>
    <w:p w14:paraId="6CA49304" w14:textId="77777777" w:rsidR="004D622A" w:rsidRPr="00DF0C3D" w:rsidRDefault="004D622A" w:rsidP="004D622A">
      <w:r w:rsidRPr="00DF0C3D">
        <w:t>With respect to Exercise Physiologists, in the first half of 2021-22 only 10.9% of the claims for payment made against participant plans included a GST amount. About 82% of businesses which made a claim for the provision of exercise physiologists to a participant did not include a GST amount in their claim.</w:t>
      </w:r>
    </w:p>
    <w:p w14:paraId="00A8EB74" w14:textId="6F9CDB39" w:rsidR="004D622A" w:rsidRPr="00DF0C3D" w:rsidRDefault="004D622A" w:rsidP="004D622A">
      <w:r w:rsidRPr="00DF0C3D">
        <w:t>Similar statistics are not available for Art Therapists and Music Therapists as they currently make payment claims using the general “Other Therapy” support items. Only 0.4% of claims made using the “Other Therapy” support items include a GST amount and this is probably attributable to Art Therapists and Music Therapists</w:t>
      </w:r>
      <w:r w:rsidR="007E3D39">
        <w:t>,</w:t>
      </w:r>
      <w:r w:rsidRPr="00DF0C3D">
        <w:t xml:space="preserve"> but it is not possible to determine what proportion of claims by Art Therapists and Music Therapists include a GST amount. It is likely to be similar to the result for Exercise Physiologists.</w:t>
      </w:r>
    </w:p>
    <w:p w14:paraId="6B5D834D" w14:textId="70516122" w:rsidR="004D622A" w:rsidRPr="00DF0C3D" w:rsidRDefault="004D622A" w:rsidP="004D622A">
      <w:r w:rsidRPr="00DF0C3D">
        <w:t xml:space="preserve">Given how few Exercise Physiologists currently include a GST amount in their claims for payment it is not necessary to adjust the price limits for Exercise Physiologists at this time for the GST effect. However, as discussed in Chapter 4: Pricing Arrangements </w:t>
      </w:r>
      <w:r w:rsidR="00133BF2">
        <w:t>the NDIA</w:t>
      </w:r>
      <w:r w:rsidRPr="00DF0C3D">
        <w:t xml:space="preserve"> should examine options to pay any GST amounts correctly included in payment requests for supports delivered to participants “off-plan” but from Scheme funds rather than from the plan of the participant. This would provide participants with greater choice and control over their plans as they would not need to factor any GST cost into their decision as to which therapist best meets their needs. If it is possible to devise a method to pay GST amounts “off plan” then the price limits set by </w:t>
      </w:r>
      <w:r w:rsidR="00133BF2">
        <w:t>the NDIA</w:t>
      </w:r>
      <w:r w:rsidRPr="00DF0C3D">
        <w:t xml:space="preserve"> should be the GST-exclusive amount. This aligns with the approach taken in other insurance schemes where the published fee is the GST-exclusive amount</w:t>
      </w:r>
      <w:r w:rsidR="007C06B1">
        <w:t>,</w:t>
      </w:r>
      <w:r w:rsidRPr="00DF0C3D">
        <w:t xml:space="preserve"> and an additional payment is made if GST is applicable.</w:t>
      </w:r>
    </w:p>
    <w:p w14:paraId="7D8309B8" w14:textId="77777777" w:rsidR="004D622A" w:rsidRPr="00DF0C3D" w:rsidRDefault="004D622A" w:rsidP="004D622A">
      <w:pPr>
        <w:pStyle w:val="Heading4"/>
      </w:pPr>
      <w:r w:rsidRPr="00DF0C3D">
        <w:t>Simplifying the Pricing Arrangements</w:t>
      </w:r>
    </w:p>
    <w:p w14:paraId="2718E10A" w14:textId="63D6B548" w:rsidR="004D622A" w:rsidRPr="00DF0C3D" w:rsidRDefault="004D622A" w:rsidP="004D622A">
      <w:r w:rsidRPr="00DF0C3D">
        <w:t xml:space="preserve">To provide greater clarity to participants, it is recommended that the </w:t>
      </w:r>
      <w:r w:rsidR="007C06B1" w:rsidRPr="007C06B1">
        <w:rPr>
          <w:i/>
          <w:iCs/>
        </w:rPr>
        <w:t>NDIS</w:t>
      </w:r>
      <w:r w:rsidR="007C06B1">
        <w:t xml:space="preserve"> </w:t>
      </w:r>
      <w:r w:rsidRPr="00DF0C3D">
        <w:rPr>
          <w:i/>
        </w:rPr>
        <w:t>Pricing Arrangements and Price Limits</w:t>
      </w:r>
      <w:r w:rsidRPr="00DF0C3D">
        <w:t xml:space="preserve"> should be updated to include clear definitions of the types of therapists that are able to make claims for therapy support items, including the qualifying criteria for each type of therapist (as set out below). </w:t>
      </w:r>
    </w:p>
    <w:p w14:paraId="007E0697" w14:textId="77777777" w:rsidR="004D622A" w:rsidRPr="00DF0C3D" w:rsidRDefault="004D622A" w:rsidP="004D622A">
      <w:pPr>
        <w:pStyle w:val="Quote"/>
        <w:spacing w:after="100"/>
      </w:pPr>
      <w:r w:rsidRPr="00DF0C3D">
        <w:lastRenderedPageBreak/>
        <w:t>An Art Therapist is defined to be a person who is a Professional Member with the Australian, New Zealand and Asian Creative Arts Therapy Association (ANZACATA).</w:t>
      </w:r>
    </w:p>
    <w:p w14:paraId="7DCF8D0B" w14:textId="77777777" w:rsidR="004D622A" w:rsidRPr="00DF0C3D" w:rsidRDefault="004D622A" w:rsidP="004D622A">
      <w:pPr>
        <w:pStyle w:val="Quote"/>
        <w:spacing w:before="100" w:after="100"/>
      </w:pPr>
      <w:r w:rsidRPr="00DF0C3D">
        <w:t>An Audiologist is defined to be a person who is either currently certified as an Audiology Australia Accredited Audiologist by Audiology Australia or as a Full Member as an audiologist with the Australian College of Audiology.</w:t>
      </w:r>
    </w:p>
    <w:p w14:paraId="1E62D610" w14:textId="77777777" w:rsidR="004D622A" w:rsidRPr="00DF0C3D" w:rsidRDefault="004D622A" w:rsidP="004D622A">
      <w:pPr>
        <w:pStyle w:val="Quote"/>
        <w:spacing w:before="100" w:after="100"/>
      </w:pPr>
      <w:r w:rsidRPr="00DF0C3D">
        <w:t>A Counsellor is defined to be a person who is either a member of the Australian Counselling Association or an accredited PACFA Registrant with the Psychotherapy and Counselling Federation of Australia.</w:t>
      </w:r>
    </w:p>
    <w:p w14:paraId="50BAD497" w14:textId="77777777" w:rsidR="004D622A" w:rsidRPr="00DF0C3D" w:rsidRDefault="004D622A" w:rsidP="004D622A">
      <w:pPr>
        <w:pStyle w:val="Quote"/>
        <w:spacing w:before="100" w:after="100"/>
      </w:pPr>
      <w:r w:rsidRPr="00DF0C3D">
        <w:t xml:space="preserve">A Developmental Educator is defined to be a person who is a Full Member of Developmental Educators Australia Inc. </w:t>
      </w:r>
    </w:p>
    <w:p w14:paraId="2A7A8836" w14:textId="77777777" w:rsidR="004D622A" w:rsidRPr="00DF0C3D" w:rsidRDefault="004D622A" w:rsidP="004D622A">
      <w:pPr>
        <w:pStyle w:val="Quote"/>
        <w:spacing w:before="100" w:after="100"/>
      </w:pPr>
      <w:r w:rsidRPr="00DF0C3D">
        <w:t>A Dietitian is defined to be a person who is an Accredited Practising Dietitian with the Dietitians Association of Australia.</w:t>
      </w:r>
    </w:p>
    <w:p w14:paraId="39C853EA" w14:textId="77777777" w:rsidR="004D622A" w:rsidRPr="00DF0C3D" w:rsidRDefault="004D622A" w:rsidP="004D622A">
      <w:pPr>
        <w:pStyle w:val="Quote"/>
        <w:spacing w:before="100" w:after="100"/>
      </w:pPr>
      <w:r w:rsidRPr="00DF0C3D">
        <w:t>An Exercise Physiologist is defined to be a person who is an Accredited Exercise Physiologist with Exercise and Sports Science Australia</w:t>
      </w:r>
    </w:p>
    <w:p w14:paraId="5547F8BF" w14:textId="77777777" w:rsidR="004D622A" w:rsidRPr="00DF0C3D" w:rsidRDefault="004D622A" w:rsidP="004D622A">
      <w:pPr>
        <w:pStyle w:val="Quote"/>
        <w:spacing w:before="100" w:after="100"/>
      </w:pPr>
      <w:r w:rsidRPr="00DF0C3D">
        <w:t>A Music Therapist is defined to be a person who is an Active “Registered Music Therapist” with the Australian Music Therapy Association.</w:t>
      </w:r>
    </w:p>
    <w:p w14:paraId="451E8ED4" w14:textId="1307DD47" w:rsidR="004D622A" w:rsidRPr="00DF0C3D" w:rsidRDefault="004D622A" w:rsidP="004D622A">
      <w:pPr>
        <w:pStyle w:val="Quote"/>
        <w:spacing w:before="100" w:after="100"/>
      </w:pPr>
      <w:r w:rsidRPr="00DF0C3D">
        <w:t>An Occupational Therapist i</w:t>
      </w:r>
      <w:r w:rsidR="00061045" w:rsidRPr="00DF0C3D">
        <w:t xml:space="preserve">s defined to be a person who </w:t>
      </w:r>
      <w:r w:rsidRPr="00DF0C3D">
        <w:t>has a Current AHPRA Registration as an Occupational Therapist.</w:t>
      </w:r>
    </w:p>
    <w:p w14:paraId="7B8B4663" w14:textId="29AB5425" w:rsidR="00867C13" w:rsidRPr="00DF0C3D" w:rsidRDefault="00867C13" w:rsidP="00061045">
      <w:pPr>
        <w:pStyle w:val="Quote"/>
        <w:spacing w:before="100" w:after="100"/>
      </w:pPr>
      <w:r w:rsidRPr="00DF0C3D">
        <w:t>An Orthoptist is defined to be a person who has current registration with the Australian Orthoptic Board.</w:t>
      </w:r>
    </w:p>
    <w:p w14:paraId="405A33E2" w14:textId="77777777" w:rsidR="004D622A" w:rsidRPr="00DF0C3D" w:rsidRDefault="004D622A" w:rsidP="004D622A">
      <w:pPr>
        <w:pStyle w:val="Quote"/>
        <w:spacing w:before="100" w:after="100"/>
      </w:pPr>
      <w:r w:rsidRPr="00DF0C3D">
        <w:t>A Physiotherapist is defined to be a person who is has a Current AHPRA Registration as a Physiotherapist.</w:t>
      </w:r>
    </w:p>
    <w:p w14:paraId="5F8528E9" w14:textId="77777777" w:rsidR="004D622A" w:rsidRPr="00DF0C3D" w:rsidRDefault="004D622A" w:rsidP="004D622A">
      <w:pPr>
        <w:pStyle w:val="Quote"/>
        <w:spacing w:before="100" w:after="100"/>
      </w:pPr>
      <w:r w:rsidRPr="00DF0C3D">
        <w:t>A Podiatrist is defined to be a person who is has a Current AHPRA Registration as a Podiatrist.</w:t>
      </w:r>
    </w:p>
    <w:p w14:paraId="127F5B3F" w14:textId="77777777" w:rsidR="004D622A" w:rsidRPr="00DF0C3D" w:rsidRDefault="004D622A" w:rsidP="004D622A">
      <w:pPr>
        <w:pStyle w:val="Quote"/>
        <w:spacing w:before="100" w:after="100"/>
      </w:pPr>
      <w:r w:rsidRPr="00DF0C3D">
        <w:t>A Psychologist is defined to be a person who is has a Current AHPRA Registration as a Psychologist.</w:t>
      </w:r>
    </w:p>
    <w:p w14:paraId="3ADC493E" w14:textId="77777777" w:rsidR="004D622A" w:rsidRPr="00DF0C3D" w:rsidRDefault="004D622A" w:rsidP="004D622A">
      <w:pPr>
        <w:pStyle w:val="Quote"/>
        <w:spacing w:before="100" w:after="100"/>
      </w:pPr>
      <w:r w:rsidRPr="00DF0C3D">
        <w:t>A Rehabilitation Counsellor is defined to be a person who is member of the Australian Society of Rehabilitation Counsellors Inc. or equivalent.</w:t>
      </w:r>
    </w:p>
    <w:p w14:paraId="2FF2A2B2" w14:textId="77777777" w:rsidR="004D622A" w:rsidRPr="00DF0C3D" w:rsidRDefault="004D622A" w:rsidP="004D622A">
      <w:pPr>
        <w:pStyle w:val="Quote"/>
        <w:spacing w:before="100" w:after="100"/>
      </w:pPr>
      <w:r w:rsidRPr="00DF0C3D">
        <w:t>A Social Worker is defined to be a person who is a member of the Australian Association of Social Workers.</w:t>
      </w:r>
    </w:p>
    <w:p w14:paraId="0A5851F8" w14:textId="77777777" w:rsidR="004D622A" w:rsidRPr="00DF0C3D" w:rsidRDefault="004D622A" w:rsidP="004D622A">
      <w:pPr>
        <w:pStyle w:val="Quote"/>
        <w:spacing w:before="100"/>
      </w:pPr>
      <w:r w:rsidRPr="00DF0C3D">
        <w:t>A Speech Pathologist is defined to be a person who is a Certified Practising Speech Pathologist (CPSP) as approved by Speech Pathology Australia.</w:t>
      </w:r>
    </w:p>
    <w:p w14:paraId="794D5F9F" w14:textId="6BF32579" w:rsidR="004D622A" w:rsidRPr="00DF0C3D" w:rsidRDefault="004D622A" w:rsidP="004D622A">
      <w:r w:rsidRPr="00DF0C3D">
        <w:t xml:space="preserve">It is also recommended that separate support items should be created for each type of therapist in both the early childhood and therapy sections of the </w:t>
      </w:r>
      <w:r w:rsidR="007C06B1" w:rsidRPr="007C06B1">
        <w:rPr>
          <w:i/>
          <w:iCs/>
        </w:rPr>
        <w:t>NDIS</w:t>
      </w:r>
      <w:r w:rsidR="007C06B1">
        <w:t xml:space="preserve"> </w:t>
      </w:r>
      <w:r w:rsidRPr="00DF0C3D">
        <w:rPr>
          <w:i/>
        </w:rPr>
        <w:t xml:space="preserve">Pricing Arrangements and Price Limits. </w:t>
      </w:r>
      <w:r w:rsidRPr="00DF0C3D">
        <w:t xml:space="preserve">This will provide greater clarity to participants and allow </w:t>
      </w:r>
      <w:r w:rsidR="00133BF2">
        <w:t>the NDIA</w:t>
      </w:r>
      <w:r w:rsidRPr="00DF0C3D">
        <w:t xml:space="preserve"> more granular insight into the types of therapy that participants are choosing to purchase with the funds in their plans. It is not proposed that these support items would be used by planners. </w:t>
      </w:r>
    </w:p>
    <w:p w14:paraId="285A505F" w14:textId="517BC916" w:rsidR="004D622A" w:rsidRPr="00DF0C3D" w:rsidRDefault="004D622A" w:rsidP="004D622A">
      <w:r w:rsidRPr="00DF0C3D">
        <w:t xml:space="preserve">Greater consistency should also be adopted in the description of supports in the </w:t>
      </w:r>
      <w:r w:rsidR="007C06B1" w:rsidRPr="007C06B1">
        <w:rPr>
          <w:i/>
          <w:iCs/>
        </w:rPr>
        <w:t>NDIS</w:t>
      </w:r>
      <w:r w:rsidR="007C06B1">
        <w:t xml:space="preserve"> </w:t>
      </w:r>
      <w:r w:rsidRPr="00DF0C3D">
        <w:rPr>
          <w:i/>
        </w:rPr>
        <w:t xml:space="preserve">Pricing Arrangements and Price Limits. </w:t>
      </w:r>
      <w:r w:rsidRPr="00DF0C3D">
        <w:t xml:space="preserve">Currently, </w:t>
      </w:r>
    </w:p>
    <w:p w14:paraId="2BCA1EDC" w14:textId="77777777" w:rsidR="004D622A" w:rsidRPr="00DF0C3D" w:rsidRDefault="004D622A" w:rsidP="004D622A">
      <w:pPr>
        <w:pStyle w:val="DotPoint"/>
        <w:numPr>
          <w:ilvl w:val="0"/>
          <w:numId w:val="1"/>
        </w:numPr>
      </w:pPr>
      <w:r w:rsidRPr="00DF0C3D">
        <w:t xml:space="preserve">The Exercise Physiology support items describe the support as “Exercise Physiology </w:t>
      </w:r>
      <w:r w:rsidRPr="00DF0C3D">
        <w:softHyphen/>
        <w:t>– Provision of advice to a participant regarding exercise required due to the impact of their disability to a participant.”</w:t>
      </w:r>
    </w:p>
    <w:p w14:paraId="040EA94E" w14:textId="77777777" w:rsidR="004D622A" w:rsidRPr="00DF0C3D" w:rsidRDefault="004D622A" w:rsidP="004D622A">
      <w:pPr>
        <w:pStyle w:val="DotPoint"/>
        <w:numPr>
          <w:ilvl w:val="0"/>
          <w:numId w:val="1"/>
        </w:numPr>
      </w:pPr>
      <w:r w:rsidRPr="00DF0C3D">
        <w:t>The Dietetics support items describe the support as “Dietitian Consultation and Diet Plan Development – Provision of advice to a participant on managing diet for health and well-being due to the impact of their disability.”</w:t>
      </w:r>
    </w:p>
    <w:p w14:paraId="4181BE79" w14:textId="77777777" w:rsidR="004D622A" w:rsidRPr="00DF0C3D" w:rsidRDefault="004D622A" w:rsidP="004D622A">
      <w:pPr>
        <w:pStyle w:val="DotPoint"/>
        <w:numPr>
          <w:ilvl w:val="0"/>
          <w:numId w:val="1"/>
        </w:numPr>
      </w:pPr>
      <w:r w:rsidRPr="00DF0C3D">
        <w:t xml:space="preserve">The Counselling support items describe the support as “Counselling – Provision to a participant of a support to facilitate self-knowledge, emotional acceptance and growth, </w:t>
      </w:r>
      <w:r w:rsidRPr="00DF0C3D">
        <w:lastRenderedPageBreak/>
        <w:t>and the optimal development of personal resources, to help the participant work towards their personal goals and gain greater insight into their lives.”</w:t>
      </w:r>
    </w:p>
    <w:p w14:paraId="2974F715" w14:textId="0323D16F" w:rsidR="004D622A" w:rsidRPr="00DF0C3D" w:rsidRDefault="004D622A" w:rsidP="004D622A">
      <w:pPr>
        <w:pStyle w:val="DotPoint"/>
        <w:numPr>
          <w:ilvl w:val="0"/>
          <w:numId w:val="1"/>
        </w:numPr>
      </w:pPr>
      <w:r w:rsidRPr="00DF0C3D">
        <w:t xml:space="preserve">All other therapy support items describe the support as “Provision to a participant of Assessment, Recommendation, Therapy, or Training (including in assistive technology) supports </w:t>
      </w:r>
      <w:r w:rsidRPr="00DF0C3D">
        <w:softHyphen/>
      </w:r>
      <w:r w:rsidRPr="00DF0C3D">
        <w:softHyphen/>
        <w:t>– TYPE_OF_THERAPY”.</w:t>
      </w:r>
    </w:p>
    <w:p w14:paraId="0737B347" w14:textId="77777777" w:rsidR="004D622A" w:rsidRPr="00DF0C3D" w:rsidRDefault="004D622A" w:rsidP="004D622A">
      <w:pPr>
        <w:pStyle w:val="DotPoint"/>
        <w:numPr>
          <w:ilvl w:val="0"/>
          <w:numId w:val="0"/>
        </w:numPr>
      </w:pPr>
      <w:r w:rsidRPr="00DF0C3D">
        <w:t xml:space="preserve">It is therefore recommended that all therapy support items should describe the support in a consistent fashion as follows: “Provision to a participant of Assessment, Recommendation, Therapy, or Training supports </w:t>
      </w:r>
      <w:r w:rsidRPr="00DF0C3D">
        <w:softHyphen/>
      </w:r>
      <w:r w:rsidRPr="00DF0C3D">
        <w:softHyphen/>
        <w:t>– TYPE_OF_THERAPY”.</w:t>
      </w:r>
    </w:p>
    <w:p w14:paraId="7EE56BAD" w14:textId="6313E95B" w:rsidR="004D622A" w:rsidRPr="00DF0C3D" w:rsidRDefault="004D622A" w:rsidP="004D622A">
      <w:pPr>
        <w:pStyle w:val="Heading2"/>
        <w:spacing w:before="200"/>
      </w:pPr>
      <w:bookmarkStart w:id="271" w:name="_Toc102744333"/>
      <w:bookmarkStart w:id="272" w:name="_Toc106272596"/>
      <w:r w:rsidRPr="00DF0C3D">
        <w:t>Recommendations</w:t>
      </w:r>
      <w:bookmarkEnd w:id="271"/>
      <w:bookmarkEnd w:id="272"/>
    </w:p>
    <w:p w14:paraId="7AA1BAA5" w14:textId="77777777" w:rsidR="004D622A" w:rsidRPr="00DF0C3D" w:rsidRDefault="004D622A" w:rsidP="004D622A">
      <w:pPr>
        <w:pStyle w:val="RecHeading"/>
      </w:pPr>
      <w:r w:rsidRPr="00DF0C3D">
        <w:t>Recommendation 21</w:t>
      </w:r>
    </w:p>
    <w:p w14:paraId="29823BA9" w14:textId="7EED8020" w:rsidR="004D622A" w:rsidRPr="00DF0C3D" w:rsidRDefault="00133BF2" w:rsidP="004D622A">
      <w:pPr>
        <w:pStyle w:val="RecText"/>
      </w:pPr>
      <w:r>
        <w:t>The NDIA</w:t>
      </w:r>
      <w:r w:rsidR="004D622A" w:rsidRPr="00DF0C3D">
        <w:t xml:space="preserve"> should not make any structural adjustment to the pricing arrangements for therapy supports at this time and should not index the price limits for therapy supports on 1 July 2022. </w:t>
      </w:r>
    </w:p>
    <w:p w14:paraId="043795A5" w14:textId="131E0898" w:rsidR="004D622A" w:rsidRPr="00DF0C3D" w:rsidRDefault="00133BF2" w:rsidP="004D622A">
      <w:pPr>
        <w:pStyle w:val="RecText"/>
      </w:pPr>
      <w:r>
        <w:t>The NDIA</w:t>
      </w:r>
      <w:r w:rsidR="004D622A" w:rsidRPr="00DF0C3D">
        <w:t xml:space="preserve"> should continue to work with the Department of Social Services and other government agencies to understand the differences in pricing arrangements and prices across relevant Australian Government, and state and territory government insurance and funding programs for therapy supports, to inform future price setting and ensure the ongoing adequate supply of therapists.</w:t>
      </w:r>
    </w:p>
    <w:p w14:paraId="637486D9" w14:textId="77777777" w:rsidR="004D622A" w:rsidRPr="00DF0C3D" w:rsidRDefault="004D622A" w:rsidP="004D622A">
      <w:pPr>
        <w:pStyle w:val="RecHeading"/>
      </w:pPr>
      <w:r w:rsidRPr="00DF0C3D">
        <w:t>Recommendation 22</w:t>
      </w:r>
    </w:p>
    <w:p w14:paraId="08661D9C" w14:textId="068DC80B" w:rsidR="004D622A" w:rsidRPr="00DF0C3D" w:rsidRDefault="004D622A" w:rsidP="004D622A">
      <w:pPr>
        <w:pStyle w:val="RecText"/>
      </w:pPr>
      <w:r w:rsidRPr="00DF0C3D">
        <w:t xml:space="preserve">To provide greater clarity to participants, </w:t>
      </w:r>
      <w:r w:rsidR="00133BF2">
        <w:t>the NDIA</w:t>
      </w:r>
      <w:r w:rsidRPr="00DF0C3D">
        <w:t xml:space="preserve"> should amend the </w:t>
      </w:r>
      <w:r w:rsidR="001A5A4C" w:rsidRPr="001A5A4C">
        <w:t xml:space="preserve">NDIS </w:t>
      </w:r>
      <w:r w:rsidRPr="00DF0C3D">
        <w:t>Pricing Arrangements and Price Limits to include clear definitions of the types of therapists that are able to make claims for therapy support items, including the qualifying criteria for each type of therapist as set out in this report.</w:t>
      </w:r>
    </w:p>
    <w:p w14:paraId="508A96EE" w14:textId="77777777" w:rsidR="004D622A" w:rsidRPr="00DF0C3D" w:rsidRDefault="004D622A" w:rsidP="004D622A">
      <w:pPr>
        <w:pStyle w:val="RecHeading"/>
      </w:pPr>
      <w:r w:rsidRPr="00DF0C3D">
        <w:t>Recommendation 23</w:t>
      </w:r>
    </w:p>
    <w:p w14:paraId="6FCCF735" w14:textId="6B5313D9" w:rsidR="004D622A" w:rsidRPr="00DF0C3D" w:rsidRDefault="004D622A" w:rsidP="004D622A">
      <w:pPr>
        <w:pStyle w:val="RecText"/>
      </w:pPr>
      <w:r w:rsidRPr="00DF0C3D">
        <w:t xml:space="preserve">To provide greater clarity to participants, </w:t>
      </w:r>
      <w:r w:rsidR="00133BF2">
        <w:t>the NDIA</w:t>
      </w:r>
      <w:r w:rsidRPr="00DF0C3D">
        <w:t xml:space="preserve"> should create separate support items for each type of therapist in both the early childhood and therapy sections of the </w:t>
      </w:r>
      <w:r w:rsidR="001A5A4C" w:rsidRPr="001A5A4C">
        <w:t>NDIS</w:t>
      </w:r>
      <w:r w:rsidR="001A5A4C" w:rsidRPr="00DF0C3D">
        <w:t xml:space="preserve"> </w:t>
      </w:r>
      <w:r w:rsidRPr="00DF0C3D">
        <w:t>Pricing Arrangements and Price Limits.</w:t>
      </w:r>
    </w:p>
    <w:p w14:paraId="2534A8C9" w14:textId="77777777" w:rsidR="004D622A" w:rsidRPr="00DF0C3D" w:rsidRDefault="004D622A" w:rsidP="004D622A">
      <w:pPr>
        <w:pStyle w:val="RecHeading"/>
      </w:pPr>
      <w:r w:rsidRPr="00DF0C3D">
        <w:t>Recommendation 24</w:t>
      </w:r>
    </w:p>
    <w:p w14:paraId="703BFCA9" w14:textId="1EC99F99" w:rsidR="004D622A" w:rsidRPr="00DF0C3D" w:rsidRDefault="004D622A" w:rsidP="004D622A">
      <w:pPr>
        <w:pStyle w:val="RecText"/>
      </w:pPr>
      <w:r w:rsidRPr="00DF0C3D">
        <w:t xml:space="preserve">To provide greater clarity to participants, </w:t>
      </w:r>
      <w:r w:rsidR="00133BF2">
        <w:t>the NDIA</w:t>
      </w:r>
      <w:r w:rsidRPr="00DF0C3D">
        <w:t xml:space="preserve"> should describe the support in a consistent fashion as follows: “Provision to a participant of Assessment, Recommendation, Therapy, or Training supports </w:t>
      </w:r>
      <w:r w:rsidRPr="00DF0C3D">
        <w:softHyphen/>
      </w:r>
      <w:r w:rsidRPr="00DF0C3D">
        <w:softHyphen/>
        <w:t>– TYPE_OF_THERAPY”.</w:t>
      </w:r>
    </w:p>
    <w:p w14:paraId="1FFA8F47" w14:textId="77777777" w:rsidR="004D622A" w:rsidRPr="00DF0C3D" w:rsidRDefault="009F132C" w:rsidP="009F132C">
      <w:pPr>
        <w:pStyle w:val="Heading5"/>
        <w:sectPr w:rsidR="004D622A" w:rsidRPr="00DF0C3D" w:rsidSect="00543119">
          <w:headerReference w:type="even" r:id="rId45"/>
          <w:headerReference w:type="default" r:id="rId46"/>
          <w:footerReference w:type="even" r:id="rId47"/>
          <w:footerReference w:type="default" r:id="rId48"/>
          <w:footerReference w:type="first" r:id="rId49"/>
          <w:endnotePr>
            <w:numFmt w:val="decimal"/>
            <w:numRestart w:val="eachSect"/>
          </w:endnotePr>
          <w:pgSz w:w="11907" w:h="16839" w:code="9"/>
          <w:pgMar w:top="1418" w:right="1418" w:bottom="1418" w:left="1418" w:header="709" w:footer="709" w:gutter="0"/>
          <w:cols w:space="708"/>
          <w:titlePg/>
          <w:docGrid w:linePitch="360"/>
        </w:sectPr>
      </w:pPr>
      <w:r w:rsidRPr="00DF0C3D">
        <w:t>Endnotes</w:t>
      </w:r>
    </w:p>
    <w:p w14:paraId="0E5B3CCE" w14:textId="7011C505" w:rsidR="00B321E1" w:rsidRPr="00DF0C3D" w:rsidRDefault="004D622A" w:rsidP="00657BD3">
      <w:pPr>
        <w:pStyle w:val="Heading1"/>
        <w:pageBreakBefore/>
      </w:pPr>
      <w:bookmarkStart w:id="274" w:name="_Toc102744324"/>
      <w:bookmarkStart w:id="275" w:name="_Toc106272597"/>
      <w:bookmarkEnd w:id="274"/>
      <w:r w:rsidRPr="00DF0C3D">
        <w:lastRenderedPageBreak/>
        <w:t>N</w:t>
      </w:r>
      <w:r w:rsidR="00B321E1" w:rsidRPr="00DF0C3D">
        <w:t>ursing Supports</w:t>
      </w:r>
      <w:bookmarkEnd w:id="275"/>
    </w:p>
    <w:p w14:paraId="223C746C" w14:textId="77777777" w:rsidR="00984C9C" w:rsidRPr="00DF0C3D" w:rsidRDefault="00984C9C" w:rsidP="00984C9C">
      <w:r w:rsidRPr="00DF0C3D">
        <w:t>This Chapter examines the pricing arrangements for nursing supports in the National Disability Insurance Scheme (NDIS), including the extent to which they are appropriately aligned with those in comparable schemes, and with the private market for nursing supports.</w:t>
      </w:r>
    </w:p>
    <w:p w14:paraId="01EBF744" w14:textId="558F9C77" w:rsidR="00984C9C" w:rsidRPr="00DF0C3D" w:rsidRDefault="00984C9C" w:rsidP="00212851">
      <w:pPr>
        <w:pStyle w:val="DotPoint"/>
        <w:numPr>
          <w:ilvl w:val="0"/>
          <w:numId w:val="1"/>
        </w:numPr>
      </w:pPr>
      <w:r w:rsidRPr="00DF0C3D">
        <w:t>Section 7.1 provides an overview of the current pricing ar</w:t>
      </w:r>
      <w:r w:rsidR="004D622A" w:rsidRPr="00DF0C3D">
        <w:t xml:space="preserve">rangements for nursing supports, including </w:t>
      </w:r>
      <w:r w:rsidRPr="00DF0C3D">
        <w:t>relevant statistics on the use of nursing supports in the NDIS.</w:t>
      </w:r>
    </w:p>
    <w:p w14:paraId="5479A10D" w14:textId="551ACB6E" w:rsidR="00984C9C" w:rsidRPr="00DF0C3D" w:rsidRDefault="004D622A" w:rsidP="00984C9C">
      <w:pPr>
        <w:pStyle w:val="DotPoint"/>
        <w:numPr>
          <w:ilvl w:val="0"/>
          <w:numId w:val="1"/>
        </w:numPr>
      </w:pPr>
      <w:r w:rsidRPr="00DF0C3D">
        <w:t>Section 7.2</w:t>
      </w:r>
      <w:r w:rsidR="00984C9C" w:rsidRPr="00DF0C3D">
        <w:t xml:space="preserve"> provides relevant economic and workforce statistics on nursing in the Australian economy.</w:t>
      </w:r>
    </w:p>
    <w:p w14:paraId="59245627" w14:textId="18FFC858" w:rsidR="00984C9C" w:rsidRPr="00DF0C3D" w:rsidRDefault="00984C9C" w:rsidP="00984C9C">
      <w:pPr>
        <w:pStyle w:val="DotPoint"/>
        <w:numPr>
          <w:ilvl w:val="0"/>
          <w:numId w:val="1"/>
        </w:numPr>
      </w:pPr>
      <w:r w:rsidRPr="00DF0C3D">
        <w:t>Sect</w:t>
      </w:r>
      <w:r w:rsidR="004D622A" w:rsidRPr="00DF0C3D">
        <w:t>ion 7.3</w:t>
      </w:r>
      <w:r w:rsidRPr="00DF0C3D">
        <w:t xml:space="preserve"> compares the current NDIS pricing arrangements with those that operate in other insurance schemes and funding programs.</w:t>
      </w:r>
    </w:p>
    <w:p w14:paraId="6209EC42" w14:textId="77777777" w:rsidR="00984C9C" w:rsidRPr="00DF0C3D" w:rsidRDefault="00984C9C" w:rsidP="00984C9C">
      <w:pPr>
        <w:pStyle w:val="DotPoint"/>
        <w:numPr>
          <w:ilvl w:val="0"/>
          <w:numId w:val="1"/>
        </w:numPr>
      </w:pPr>
      <w:r w:rsidRPr="00DF0C3D">
        <w:t xml:space="preserve">Section 7.4 draws conclusions from the available evidence and recommends some changes to the pricing arrangements for nursing supports. </w:t>
      </w:r>
    </w:p>
    <w:p w14:paraId="31B994DE" w14:textId="07EA8A36" w:rsidR="00984C9C" w:rsidRPr="00DF0C3D" w:rsidRDefault="00984C9C" w:rsidP="00984C9C">
      <w:pPr>
        <w:pStyle w:val="Heading2"/>
      </w:pPr>
      <w:bookmarkStart w:id="276" w:name="_Toc102744335"/>
      <w:bookmarkStart w:id="277" w:name="_Toc106272598"/>
      <w:bookmarkEnd w:id="276"/>
      <w:r w:rsidRPr="00DF0C3D">
        <w:t>Current Arrangements</w:t>
      </w:r>
      <w:bookmarkEnd w:id="277"/>
    </w:p>
    <w:p w14:paraId="3790C9E9" w14:textId="60FE7C76" w:rsidR="00984C9C" w:rsidRPr="00DF0C3D" w:rsidRDefault="00984C9C" w:rsidP="00984C9C">
      <w:r w:rsidRPr="00DF0C3D">
        <w:t xml:space="preserve">In general, the NDIS does not fund nursing (or other health services) for participants when those services are generally available in the mainstream health system. However, there are some nursing supports that are generally funded by </w:t>
      </w:r>
      <w:r w:rsidR="00133BF2">
        <w:t>the NDIS</w:t>
      </w:r>
      <w:r w:rsidRPr="00DF0C3D">
        <w:t xml:space="preserve"> (provided they are reasonable and necessary) and other nursing supports that, dependent on their purpose, may be funded by </w:t>
      </w:r>
      <w:r w:rsidR="00133BF2">
        <w:t>the NDIS</w:t>
      </w:r>
      <w:r w:rsidRPr="00DF0C3D">
        <w:t xml:space="preserve">. These include disability related health supports </w:t>
      </w:r>
      <w:r w:rsidRPr="00DF0C3D">
        <w:softHyphen/>
      </w:r>
      <w:r w:rsidRPr="00DF0C3D">
        <w:softHyphen/>
        <w:t>– supports a participant may need to help them manage a health condition directly because of their disability, or to help them t</w:t>
      </w:r>
      <w:r w:rsidR="007A705B">
        <w:t xml:space="preserve">o manage their health </w:t>
      </w:r>
      <w:r w:rsidRPr="00DF0C3D">
        <w:t>if their disability means they cannot do this on their own.</w:t>
      </w:r>
      <w:r w:rsidRPr="00DF0C3D">
        <w:rPr>
          <w:rStyle w:val="EndnoteReference"/>
        </w:rPr>
        <w:endnoteReference w:id="88"/>
      </w:r>
    </w:p>
    <w:p w14:paraId="0B67F18D" w14:textId="45ECE625" w:rsidR="00391CF7" w:rsidRPr="00DF0C3D" w:rsidRDefault="00391CF7" w:rsidP="00391CF7">
      <w:pPr>
        <w:pStyle w:val="Heading3"/>
      </w:pPr>
      <w:r w:rsidRPr="00DF0C3D">
        <w:t>Current Pricing Arrangements</w:t>
      </w:r>
    </w:p>
    <w:p w14:paraId="489ED180" w14:textId="156E7E55" w:rsidR="00984C9C" w:rsidRPr="00DF0C3D" w:rsidRDefault="00984C9C" w:rsidP="00984C9C">
      <w:pPr>
        <w:rPr>
          <w:lang w:eastAsia="en-AU"/>
        </w:rPr>
      </w:pPr>
      <w:r w:rsidRPr="00DF0C3D">
        <w:rPr>
          <w:rFonts w:cstheme="minorHAnsi"/>
        </w:rPr>
        <w:t>There are currently 32 nursing support items in the Capacity Building – Improved Daily Living Support Category.</w:t>
      </w:r>
      <w:r w:rsidRPr="00DF0C3D">
        <w:rPr>
          <w:rStyle w:val="EndnoteReference"/>
          <w:rFonts w:cstheme="minorHAnsi"/>
        </w:rPr>
        <w:endnoteReference w:id="89"/>
      </w:r>
      <w:r w:rsidRPr="00DF0C3D">
        <w:rPr>
          <w:rFonts w:cstheme="minorHAnsi"/>
        </w:rPr>
        <w:t xml:space="preserve"> </w:t>
      </w:r>
      <w:r w:rsidRPr="00DF0C3D">
        <w:t xml:space="preserve">These supports </w:t>
      </w:r>
      <w:r w:rsidRPr="00DF0C3D">
        <w:rPr>
          <w:lang w:eastAsia="en-AU"/>
        </w:rPr>
        <w:t xml:space="preserve">can be delivered to individual </w:t>
      </w:r>
      <w:r w:rsidRPr="00DF0C3D">
        <w:t xml:space="preserve">participants subject to the rules set out in the </w:t>
      </w:r>
      <w:r w:rsidRPr="00DF0C3D">
        <w:rPr>
          <w:i/>
        </w:rPr>
        <w:t>NDIS Pricing Arrangements and Price Limits</w:t>
      </w:r>
      <w:r w:rsidRPr="00DF0C3D">
        <w:rPr>
          <w:lang w:eastAsia="en-AU"/>
        </w:rPr>
        <w:t xml:space="preserve">. They cannot be delivered to groups of participants. </w:t>
      </w:r>
      <w:r w:rsidRPr="00DF0C3D">
        <w:rPr>
          <w:lang w:eastAsia="en-AU"/>
        </w:rPr>
        <w:fldChar w:fldCharType="begin"/>
      </w:r>
      <w:r w:rsidRPr="00DF0C3D">
        <w:rPr>
          <w:lang w:eastAsia="en-AU"/>
        </w:rPr>
        <w:instrText xml:space="preserve"> REF _Ref94623129 \h  \* MERGEFORMAT </w:instrText>
      </w:r>
      <w:r w:rsidRPr="00DF0C3D">
        <w:rPr>
          <w:lang w:eastAsia="en-AU"/>
        </w:rPr>
      </w:r>
      <w:r w:rsidRPr="00DF0C3D">
        <w:rPr>
          <w:lang w:eastAsia="en-AU"/>
        </w:rPr>
        <w:fldChar w:fldCharType="separate"/>
      </w:r>
      <w:r w:rsidR="0015299C" w:rsidRPr="00DF0C3D">
        <w:t xml:space="preserve">Exhibit </w:t>
      </w:r>
      <w:r w:rsidR="0015299C">
        <w:rPr>
          <w:noProof/>
        </w:rPr>
        <w:t>38</w:t>
      </w:r>
      <w:r w:rsidRPr="00DF0C3D">
        <w:rPr>
          <w:lang w:eastAsia="en-AU"/>
        </w:rPr>
        <w:fldChar w:fldCharType="end"/>
      </w:r>
      <w:r w:rsidRPr="00DF0C3D">
        <w:rPr>
          <w:lang w:eastAsia="en-AU"/>
        </w:rPr>
        <w:t xml:space="preserve"> sets out the price limits for these supports. Different price limits apply depending on the Time of Day / Day of Week that the support is delivered and on the Type of Nurse that delivers the support (see definitions on pages </w:t>
      </w:r>
      <w:r w:rsidRPr="00DF0C3D">
        <w:rPr>
          <w:lang w:eastAsia="en-AU"/>
        </w:rPr>
        <w:fldChar w:fldCharType="begin"/>
      </w:r>
      <w:r w:rsidRPr="00DF0C3D">
        <w:rPr>
          <w:lang w:eastAsia="en-AU"/>
        </w:rPr>
        <w:instrText xml:space="preserve"> PAGEREF _Ref97050096 \h </w:instrText>
      </w:r>
      <w:r w:rsidRPr="00DF0C3D">
        <w:rPr>
          <w:lang w:eastAsia="en-AU"/>
        </w:rPr>
      </w:r>
      <w:r w:rsidRPr="00DF0C3D">
        <w:rPr>
          <w:lang w:eastAsia="en-AU"/>
        </w:rPr>
        <w:fldChar w:fldCharType="separate"/>
      </w:r>
      <w:r w:rsidR="0015299C">
        <w:rPr>
          <w:noProof/>
          <w:lang w:eastAsia="en-AU"/>
        </w:rPr>
        <w:t>128</w:t>
      </w:r>
      <w:r w:rsidRPr="00DF0C3D">
        <w:rPr>
          <w:lang w:eastAsia="en-AU"/>
        </w:rPr>
        <w:fldChar w:fldCharType="end"/>
      </w:r>
      <w:r w:rsidRPr="00DF0C3D">
        <w:rPr>
          <w:lang w:eastAsia="en-AU"/>
        </w:rPr>
        <w:t xml:space="preserve"> and </w:t>
      </w:r>
      <w:r w:rsidRPr="00DF0C3D">
        <w:rPr>
          <w:lang w:eastAsia="en-AU"/>
        </w:rPr>
        <w:fldChar w:fldCharType="begin"/>
      </w:r>
      <w:r w:rsidRPr="00DF0C3D">
        <w:rPr>
          <w:lang w:eastAsia="en-AU"/>
        </w:rPr>
        <w:instrText xml:space="preserve"> PAGEREF _Ref97050105 \h </w:instrText>
      </w:r>
      <w:r w:rsidRPr="00DF0C3D">
        <w:rPr>
          <w:lang w:eastAsia="en-AU"/>
        </w:rPr>
      </w:r>
      <w:r w:rsidRPr="00DF0C3D">
        <w:rPr>
          <w:lang w:eastAsia="en-AU"/>
        </w:rPr>
        <w:fldChar w:fldCharType="separate"/>
      </w:r>
      <w:r w:rsidR="0015299C">
        <w:rPr>
          <w:noProof/>
          <w:lang w:eastAsia="en-AU"/>
        </w:rPr>
        <w:t>128</w:t>
      </w:r>
      <w:r w:rsidRPr="00DF0C3D">
        <w:rPr>
          <w:lang w:eastAsia="en-AU"/>
        </w:rPr>
        <w:fldChar w:fldCharType="end"/>
      </w:r>
      <w:r w:rsidRPr="00DF0C3D">
        <w:rPr>
          <w:lang w:eastAsia="en-AU"/>
        </w:rPr>
        <w:t xml:space="preserve"> below).</w:t>
      </w:r>
    </w:p>
    <w:p w14:paraId="0FD7FDE2" w14:textId="1C984CE7" w:rsidR="00984C9C" w:rsidRPr="00DF0C3D" w:rsidRDefault="00984C9C" w:rsidP="00984C9C">
      <w:pPr>
        <w:pStyle w:val="Caption"/>
      </w:pPr>
      <w:bookmarkStart w:id="278" w:name="_Ref94623129"/>
      <w:bookmarkStart w:id="279" w:name="_Toc108620526"/>
      <w:r w:rsidRPr="00DF0C3D">
        <w:t xml:space="preserve">Exhibit </w:t>
      </w:r>
      <w:r w:rsidR="002B459B">
        <w:fldChar w:fldCharType="begin"/>
      </w:r>
      <w:r w:rsidR="002B459B">
        <w:instrText xml:space="preserve"> SEQ Exhibit \* ARABIC </w:instrText>
      </w:r>
      <w:r w:rsidR="002B459B">
        <w:fldChar w:fldCharType="separate"/>
      </w:r>
      <w:r w:rsidR="0015299C">
        <w:rPr>
          <w:noProof/>
        </w:rPr>
        <w:t>38</w:t>
      </w:r>
      <w:r w:rsidR="002B459B">
        <w:rPr>
          <w:noProof/>
        </w:rPr>
        <w:fldChar w:fldCharType="end"/>
      </w:r>
      <w:bookmarkEnd w:id="278"/>
      <w:r w:rsidRPr="00DF0C3D">
        <w:t>: Price Limits for Nursing Supports (1 July 2021 to 30 June 2022)</w:t>
      </w:r>
      <w:bookmarkEnd w:id="279"/>
    </w:p>
    <w:tbl>
      <w:tblPr>
        <w:tblStyle w:val="GridTable4-Accent12"/>
        <w:tblW w:w="5000" w:type="pct"/>
        <w:tblInd w:w="0" w:type="dxa"/>
        <w:tblLook w:val="0420" w:firstRow="1" w:lastRow="0" w:firstColumn="0" w:lastColumn="0" w:noHBand="0" w:noVBand="1"/>
        <w:tblCaption w:val="Price Limits for Nursing Supports (1 July 2021 to 30 June 2022)"/>
        <w:tblDescription w:val="A list of nursing supports, and their price limits by geography. Prices range from $86.62 for an enrolled nurse daytime non-remote, to $426.92 for a very remote nurse practitioner on a public holiday."/>
      </w:tblPr>
      <w:tblGrid>
        <w:gridCol w:w="1811"/>
        <w:gridCol w:w="3625"/>
        <w:gridCol w:w="907"/>
        <w:gridCol w:w="906"/>
        <w:gridCol w:w="906"/>
        <w:gridCol w:w="906"/>
      </w:tblGrid>
      <w:tr w:rsidR="00984C9C" w:rsidRPr="00DF0C3D" w14:paraId="5978FF25" w14:textId="77777777" w:rsidTr="00CF5C2B">
        <w:trPr>
          <w:cnfStyle w:val="100000000000" w:firstRow="1" w:lastRow="0" w:firstColumn="0" w:lastColumn="0" w:oddVBand="0" w:evenVBand="0" w:oddHBand="0" w:evenHBand="0" w:firstRowFirstColumn="0" w:firstRowLastColumn="0" w:lastRowFirstColumn="0" w:lastRowLastColumn="0"/>
          <w:tblHeader/>
        </w:trPr>
        <w:tc>
          <w:tcPr>
            <w:tcW w:w="999" w:type="pct"/>
            <w:hideMark/>
          </w:tcPr>
          <w:p w14:paraId="6C338D88" w14:textId="77777777" w:rsidR="00984C9C" w:rsidRPr="00DF0C3D" w:rsidRDefault="00984C9C" w:rsidP="00CF5C2B">
            <w:pPr>
              <w:rPr>
                <w:rFonts w:eastAsia="Times New Roman"/>
                <w:lang w:eastAsia="en-AU"/>
              </w:rPr>
            </w:pPr>
            <w:r w:rsidRPr="00DF0C3D">
              <w:rPr>
                <w:rFonts w:eastAsia="Times New Roman"/>
                <w:lang w:eastAsia="en-AU"/>
              </w:rPr>
              <w:t>Item Number</w:t>
            </w:r>
          </w:p>
        </w:tc>
        <w:tc>
          <w:tcPr>
            <w:tcW w:w="2000" w:type="pct"/>
            <w:hideMark/>
          </w:tcPr>
          <w:p w14:paraId="10C990B9" w14:textId="77777777" w:rsidR="00984C9C" w:rsidRPr="00DF0C3D" w:rsidRDefault="00984C9C" w:rsidP="00CF5C2B">
            <w:pPr>
              <w:rPr>
                <w:rFonts w:eastAsia="Times New Roman"/>
                <w:lang w:eastAsia="en-AU"/>
              </w:rPr>
            </w:pPr>
            <w:r w:rsidRPr="00DF0C3D">
              <w:rPr>
                <w:rFonts w:eastAsia="Times New Roman"/>
                <w:lang w:eastAsia="en-AU"/>
              </w:rPr>
              <w:t>Item Name and Notes</w:t>
            </w:r>
          </w:p>
        </w:tc>
        <w:tc>
          <w:tcPr>
            <w:tcW w:w="500" w:type="pct"/>
            <w:hideMark/>
          </w:tcPr>
          <w:p w14:paraId="1FC1B57E" w14:textId="77777777" w:rsidR="00984C9C" w:rsidRPr="00DF0C3D" w:rsidRDefault="00984C9C" w:rsidP="00CF5C2B">
            <w:pPr>
              <w:jc w:val="center"/>
              <w:rPr>
                <w:rFonts w:eastAsia="Times New Roman"/>
                <w:lang w:eastAsia="en-AU"/>
              </w:rPr>
            </w:pPr>
            <w:r w:rsidRPr="00DF0C3D">
              <w:rPr>
                <w:rFonts w:eastAsia="Times New Roman"/>
                <w:lang w:eastAsia="en-AU"/>
              </w:rPr>
              <w:t>Unit</w:t>
            </w:r>
          </w:p>
        </w:tc>
        <w:tc>
          <w:tcPr>
            <w:tcW w:w="500" w:type="pct"/>
            <w:hideMark/>
          </w:tcPr>
          <w:p w14:paraId="655C63A9" w14:textId="77777777" w:rsidR="00984C9C" w:rsidRPr="00DF0C3D" w:rsidRDefault="00984C9C" w:rsidP="00CF5C2B">
            <w:pPr>
              <w:jc w:val="center"/>
              <w:rPr>
                <w:rFonts w:eastAsia="Times New Roman"/>
                <w:lang w:eastAsia="en-AU"/>
              </w:rPr>
            </w:pPr>
            <w:r w:rsidRPr="00DF0C3D">
              <w:rPr>
                <w:rFonts w:eastAsia="Times New Roman"/>
                <w:lang w:eastAsia="en-AU"/>
              </w:rPr>
              <w:t>Non-Remote</w:t>
            </w:r>
          </w:p>
        </w:tc>
        <w:tc>
          <w:tcPr>
            <w:tcW w:w="500" w:type="pct"/>
            <w:hideMark/>
          </w:tcPr>
          <w:p w14:paraId="24682FC6" w14:textId="77777777" w:rsidR="00984C9C" w:rsidRPr="00DF0C3D" w:rsidRDefault="00984C9C" w:rsidP="00CF5C2B">
            <w:pPr>
              <w:jc w:val="center"/>
              <w:rPr>
                <w:rFonts w:eastAsia="Times New Roman"/>
                <w:lang w:eastAsia="en-AU"/>
              </w:rPr>
            </w:pPr>
            <w:r w:rsidRPr="00DF0C3D">
              <w:rPr>
                <w:rFonts w:eastAsia="Times New Roman"/>
                <w:lang w:eastAsia="en-AU"/>
              </w:rPr>
              <w:t>Remote</w:t>
            </w:r>
          </w:p>
        </w:tc>
        <w:tc>
          <w:tcPr>
            <w:tcW w:w="500" w:type="pct"/>
            <w:hideMark/>
          </w:tcPr>
          <w:p w14:paraId="4BFD8F8D" w14:textId="77777777" w:rsidR="00984C9C" w:rsidRPr="00DF0C3D" w:rsidRDefault="00984C9C" w:rsidP="00CF5C2B">
            <w:pPr>
              <w:jc w:val="center"/>
              <w:rPr>
                <w:rFonts w:eastAsia="Times New Roman"/>
                <w:lang w:eastAsia="en-AU"/>
              </w:rPr>
            </w:pPr>
            <w:r w:rsidRPr="00DF0C3D">
              <w:rPr>
                <w:rFonts w:eastAsia="Times New Roman"/>
                <w:lang w:eastAsia="en-AU"/>
              </w:rPr>
              <w:t>Very Remote</w:t>
            </w:r>
          </w:p>
        </w:tc>
      </w:tr>
      <w:tr w:rsidR="00984C9C" w:rsidRPr="00DF0C3D" w14:paraId="16C6D4A5" w14:textId="77777777" w:rsidTr="007A705B">
        <w:trPr>
          <w:cnfStyle w:val="000000100000" w:firstRow="0" w:lastRow="0" w:firstColumn="0" w:lastColumn="0" w:oddVBand="0" w:evenVBand="0" w:oddHBand="1" w:evenHBand="0" w:firstRowFirstColumn="0" w:firstRowLastColumn="0" w:lastRowFirstColumn="0" w:lastRowLastColumn="0"/>
          <w:cantSplit/>
        </w:trPr>
        <w:tc>
          <w:tcPr>
            <w:tcW w:w="999" w:type="pct"/>
            <w:hideMark/>
          </w:tcPr>
          <w:p w14:paraId="11E11000" w14:textId="77777777" w:rsidR="00984C9C" w:rsidRPr="00DF0C3D" w:rsidRDefault="00984C9C" w:rsidP="00CF5C2B">
            <w:pPr>
              <w:rPr>
                <w:rFonts w:eastAsia="Times New Roman"/>
                <w:lang w:eastAsia="en-AU"/>
              </w:rPr>
            </w:pPr>
            <w:r w:rsidRPr="00DF0C3D">
              <w:rPr>
                <w:rFonts w:eastAsia="Times New Roman"/>
                <w:lang w:eastAsia="en-AU"/>
              </w:rPr>
              <w:t>15_036_0114_1_3</w:t>
            </w:r>
          </w:p>
        </w:tc>
        <w:tc>
          <w:tcPr>
            <w:tcW w:w="2000" w:type="pct"/>
            <w:hideMark/>
          </w:tcPr>
          <w:p w14:paraId="022F9683" w14:textId="77777777" w:rsidR="00984C9C" w:rsidRPr="00DF0C3D" w:rsidRDefault="00984C9C" w:rsidP="00CF5C2B">
            <w:pPr>
              <w:rPr>
                <w:rFonts w:eastAsia="Times New Roman"/>
                <w:lang w:eastAsia="en-AU"/>
              </w:rPr>
            </w:pPr>
            <w:r w:rsidRPr="00DF0C3D">
              <w:rPr>
                <w:rFonts w:eastAsia="Times New Roman"/>
                <w:lang w:eastAsia="en-AU"/>
              </w:rPr>
              <w:t>Assessment and Support by a Registered Nurse</w:t>
            </w:r>
          </w:p>
          <w:p w14:paraId="76ADD024" w14:textId="77777777" w:rsidR="00984C9C" w:rsidRPr="00DF0C3D" w:rsidRDefault="00984C9C" w:rsidP="00CF5C2B">
            <w:pPr>
              <w:numPr>
                <w:ilvl w:val="0"/>
                <w:numId w:val="5"/>
              </w:numPr>
              <w:rPr>
                <w:rFonts w:eastAsia="Times New Roman"/>
                <w:lang w:eastAsia="en-AU"/>
              </w:rPr>
            </w:pPr>
            <w:r w:rsidRPr="00DF0C3D">
              <w:rPr>
                <w:rFonts w:eastAsia="Times New Roman"/>
                <w:lang w:eastAsia="en-AU"/>
              </w:rPr>
              <w:t>Provision to a participant of care, training, or supervision of a delegated worker to respond to complex care needs where that care is not the usual responsibility of the health system.</w:t>
            </w:r>
          </w:p>
        </w:tc>
        <w:tc>
          <w:tcPr>
            <w:tcW w:w="500" w:type="pct"/>
            <w:hideMark/>
          </w:tcPr>
          <w:p w14:paraId="0516E9E6" w14:textId="77777777" w:rsidR="00984C9C" w:rsidRPr="00DF0C3D" w:rsidRDefault="00984C9C" w:rsidP="00CF5C2B">
            <w:pPr>
              <w:jc w:val="center"/>
              <w:rPr>
                <w:rFonts w:eastAsia="Times New Roman"/>
                <w:bCs/>
                <w:lang w:eastAsia="en-AU"/>
              </w:rPr>
            </w:pPr>
            <w:r w:rsidRPr="00DF0C3D">
              <w:rPr>
                <w:rFonts w:eastAsia="Times New Roman"/>
                <w:lang w:eastAsia="en-AU"/>
              </w:rPr>
              <w:t>Hour</w:t>
            </w:r>
          </w:p>
        </w:tc>
        <w:tc>
          <w:tcPr>
            <w:tcW w:w="500" w:type="pct"/>
            <w:hideMark/>
          </w:tcPr>
          <w:p w14:paraId="5B17C77D" w14:textId="77777777" w:rsidR="00984C9C" w:rsidRPr="00DF0C3D" w:rsidRDefault="00984C9C" w:rsidP="00CF5C2B">
            <w:pPr>
              <w:jc w:val="center"/>
              <w:rPr>
                <w:rFonts w:eastAsia="Times New Roman" w:cs="Arial"/>
                <w:bCs/>
                <w:color w:val="000000"/>
                <w:szCs w:val="16"/>
                <w:lang w:eastAsia="en-AU"/>
              </w:rPr>
            </w:pPr>
            <w:r w:rsidRPr="00DF0C3D">
              <w:t>$124.05</w:t>
            </w:r>
          </w:p>
        </w:tc>
        <w:tc>
          <w:tcPr>
            <w:tcW w:w="500" w:type="pct"/>
            <w:hideMark/>
          </w:tcPr>
          <w:p w14:paraId="3A4CE352" w14:textId="77777777" w:rsidR="00984C9C" w:rsidRPr="00DF0C3D" w:rsidRDefault="00984C9C" w:rsidP="00CF5C2B">
            <w:pPr>
              <w:jc w:val="center"/>
              <w:rPr>
                <w:rFonts w:eastAsia="Times New Roman" w:cs="Arial"/>
                <w:bCs/>
                <w:color w:val="000000"/>
                <w:szCs w:val="16"/>
                <w:lang w:eastAsia="en-AU"/>
              </w:rPr>
            </w:pPr>
            <w:r w:rsidRPr="00DF0C3D">
              <w:t>$173.67</w:t>
            </w:r>
          </w:p>
        </w:tc>
        <w:tc>
          <w:tcPr>
            <w:tcW w:w="500" w:type="pct"/>
            <w:hideMark/>
          </w:tcPr>
          <w:p w14:paraId="32B9A39F" w14:textId="77777777" w:rsidR="00984C9C" w:rsidRPr="00DF0C3D" w:rsidRDefault="00984C9C" w:rsidP="00CF5C2B">
            <w:pPr>
              <w:jc w:val="center"/>
              <w:rPr>
                <w:rFonts w:eastAsia="Times New Roman" w:cs="Arial"/>
                <w:bCs/>
                <w:color w:val="000000"/>
                <w:szCs w:val="16"/>
                <w:lang w:eastAsia="en-AU"/>
              </w:rPr>
            </w:pPr>
            <w:r w:rsidRPr="00DF0C3D">
              <w:t>$186.08</w:t>
            </w:r>
          </w:p>
        </w:tc>
      </w:tr>
      <w:tr w:rsidR="00984C9C" w:rsidRPr="00DF0C3D" w14:paraId="6C414656" w14:textId="77777777" w:rsidTr="00CF5C2B">
        <w:tc>
          <w:tcPr>
            <w:tcW w:w="999" w:type="pct"/>
            <w:hideMark/>
          </w:tcPr>
          <w:p w14:paraId="64D87529" w14:textId="77777777" w:rsidR="00984C9C" w:rsidRPr="00DF0C3D" w:rsidRDefault="00984C9C" w:rsidP="00CF5C2B">
            <w:pPr>
              <w:rPr>
                <w:rFonts w:eastAsia="Times New Roman"/>
                <w:lang w:eastAsia="en-AU"/>
              </w:rPr>
            </w:pPr>
            <w:r w:rsidRPr="00DF0C3D">
              <w:rPr>
                <w:rFonts w:eastAsia="Times New Roman"/>
                <w:lang w:eastAsia="en-AU"/>
              </w:rPr>
              <w:t>15_051_0114_1_3</w:t>
            </w:r>
          </w:p>
        </w:tc>
        <w:tc>
          <w:tcPr>
            <w:tcW w:w="2000" w:type="pct"/>
            <w:hideMark/>
          </w:tcPr>
          <w:p w14:paraId="5F13A113" w14:textId="77777777" w:rsidR="00984C9C" w:rsidRPr="00DF0C3D" w:rsidRDefault="00984C9C" w:rsidP="00CF5C2B">
            <w:pPr>
              <w:rPr>
                <w:rFonts w:eastAsia="Times New Roman"/>
                <w:lang w:eastAsia="en-AU"/>
              </w:rPr>
            </w:pPr>
            <w:r w:rsidRPr="00DF0C3D">
              <w:rPr>
                <w:rFonts w:eastAsia="Times New Roman"/>
                <w:lang w:eastAsia="en-AU"/>
              </w:rPr>
              <w:t>Community Nursing Care For Continence Aid</w:t>
            </w:r>
          </w:p>
          <w:p w14:paraId="0F17476C" w14:textId="77777777" w:rsidR="00984C9C" w:rsidRPr="00DF0C3D" w:rsidRDefault="00984C9C" w:rsidP="00CF5C2B">
            <w:pPr>
              <w:numPr>
                <w:ilvl w:val="0"/>
                <w:numId w:val="6"/>
              </w:numPr>
              <w:rPr>
                <w:rFonts w:eastAsia="Times New Roman"/>
                <w:lang w:eastAsia="en-AU"/>
              </w:rPr>
            </w:pPr>
            <w:r w:rsidRPr="00DF0C3D">
              <w:rPr>
                <w:rFonts w:eastAsia="Times New Roman"/>
                <w:lang w:eastAsia="en-AU"/>
              </w:rPr>
              <w:t>Provision by a Registered Nurse.to a participant of continence aids assessment, recommendation, and training support.</w:t>
            </w:r>
          </w:p>
        </w:tc>
        <w:tc>
          <w:tcPr>
            <w:tcW w:w="500" w:type="pct"/>
            <w:hideMark/>
          </w:tcPr>
          <w:p w14:paraId="0B1BB4D5" w14:textId="77777777" w:rsidR="00984C9C" w:rsidRPr="00DF0C3D" w:rsidRDefault="00984C9C" w:rsidP="00CF5C2B">
            <w:pPr>
              <w:jc w:val="center"/>
              <w:rPr>
                <w:rFonts w:eastAsia="Times New Roman"/>
                <w:bCs/>
                <w:szCs w:val="18"/>
                <w:lang w:eastAsia="en-AU"/>
              </w:rPr>
            </w:pPr>
            <w:r w:rsidRPr="00DF0C3D">
              <w:rPr>
                <w:rFonts w:eastAsia="Times New Roman"/>
                <w:lang w:eastAsia="en-AU"/>
              </w:rPr>
              <w:t>Hour</w:t>
            </w:r>
          </w:p>
        </w:tc>
        <w:tc>
          <w:tcPr>
            <w:tcW w:w="500" w:type="pct"/>
            <w:hideMark/>
          </w:tcPr>
          <w:p w14:paraId="40F50481" w14:textId="77777777" w:rsidR="00984C9C" w:rsidRPr="00DF0C3D" w:rsidRDefault="00984C9C" w:rsidP="00CF5C2B">
            <w:pPr>
              <w:jc w:val="center"/>
              <w:rPr>
                <w:rFonts w:eastAsia="Times New Roman" w:cs="Arial"/>
                <w:bCs/>
                <w:color w:val="000000"/>
                <w:szCs w:val="18"/>
                <w:lang w:eastAsia="en-AU"/>
              </w:rPr>
            </w:pPr>
            <w:r w:rsidRPr="00DF0C3D">
              <w:t>$124.05</w:t>
            </w:r>
          </w:p>
        </w:tc>
        <w:tc>
          <w:tcPr>
            <w:tcW w:w="500" w:type="pct"/>
            <w:hideMark/>
          </w:tcPr>
          <w:p w14:paraId="12BA9A63" w14:textId="77777777" w:rsidR="00984C9C" w:rsidRPr="00DF0C3D" w:rsidRDefault="00984C9C" w:rsidP="00CF5C2B">
            <w:pPr>
              <w:jc w:val="center"/>
              <w:rPr>
                <w:rFonts w:eastAsia="Times New Roman" w:cs="Arial"/>
                <w:bCs/>
                <w:color w:val="000000"/>
                <w:szCs w:val="18"/>
                <w:lang w:eastAsia="en-AU"/>
              </w:rPr>
            </w:pPr>
            <w:r w:rsidRPr="00DF0C3D">
              <w:t>$173.67</w:t>
            </w:r>
          </w:p>
        </w:tc>
        <w:tc>
          <w:tcPr>
            <w:tcW w:w="500" w:type="pct"/>
            <w:hideMark/>
          </w:tcPr>
          <w:p w14:paraId="1BC1936C" w14:textId="77777777" w:rsidR="00984C9C" w:rsidRPr="00DF0C3D" w:rsidRDefault="00984C9C" w:rsidP="00CF5C2B">
            <w:pPr>
              <w:jc w:val="center"/>
              <w:rPr>
                <w:rFonts w:eastAsia="Times New Roman" w:cs="Arial"/>
                <w:bCs/>
                <w:color w:val="000000"/>
                <w:szCs w:val="18"/>
                <w:lang w:eastAsia="en-AU"/>
              </w:rPr>
            </w:pPr>
            <w:r w:rsidRPr="00DF0C3D">
              <w:t>$186.08</w:t>
            </w:r>
          </w:p>
        </w:tc>
      </w:tr>
      <w:tr w:rsidR="00984C9C" w:rsidRPr="00DF0C3D" w14:paraId="78AF40B3"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1F34429C" w14:textId="77777777" w:rsidR="00984C9C" w:rsidRPr="00DF0C3D" w:rsidRDefault="00984C9C" w:rsidP="00CF5C2B">
            <w:pPr>
              <w:rPr>
                <w:rFonts w:eastAsia="Times New Roman" w:cs="Arial"/>
                <w:color w:val="000000"/>
                <w:szCs w:val="16"/>
                <w:lang w:eastAsia="en-AU"/>
              </w:rPr>
            </w:pPr>
            <w:r w:rsidRPr="00DF0C3D">
              <w:lastRenderedPageBreak/>
              <w:t>15_400_0114_1_3</w:t>
            </w:r>
          </w:p>
        </w:tc>
        <w:tc>
          <w:tcPr>
            <w:tcW w:w="2000" w:type="pct"/>
            <w:hideMark/>
          </w:tcPr>
          <w:p w14:paraId="32EC2DC5" w14:textId="77777777" w:rsidR="00984C9C" w:rsidRPr="00DF0C3D" w:rsidRDefault="00984C9C" w:rsidP="00CF5C2B">
            <w:pPr>
              <w:rPr>
                <w:rFonts w:eastAsia="Times New Roman" w:cs="Arial"/>
                <w:color w:val="000000"/>
                <w:szCs w:val="16"/>
                <w:lang w:eastAsia="en-AU"/>
              </w:rPr>
            </w:pPr>
            <w:r w:rsidRPr="00DF0C3D">
              <w:t>Delivery of Disability Related Health Supports by an Enrolled Nurse - Weekday Daytime</w:t>
            </w:r>
          </w:p>
        </w:tc>
        <w:tc>
          <w:tcPr>
            <w:tcW w:w="500" w:type="pct"/>
            <w:hideMark/>
          </w:tcPr>
          <w:p w14:paraId="29A4A2E7"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2C0A4492" w14:textId="77777777" w:rsidR="00984C9C" w:rsidRPr="00DF0C3D" w:rsidRDefault="00984C9C" w:rsidP="00CF5C2B">
            <w:pPr>
              <w:jc w:val="center"/>
              <w:rPr>
                <w:rFonts w:eastAsia="Times New Roman" w:cs="Arial"/>
                <w:bCs/>
                <w:color w:val="000000"/>
                <w:szCs w:val="18"/>
                <w:lang w:eastAsia="en-AU"/>
              </w:rPr>
            </w:pPr>
            <w:r w:rsidRPr="00DF0C3D">
              <w:t>$86.62</w:t>
            </w:r>
          </w:p>
        </w:tc>
        <w:tc>
          <w:tcPr>
            <w:tcW w:w="500" w:type="pct"/>
            <w:hideMark/>
          </w:tcPr>
          <w:p w14:paraId="20F567E9" w14:textId="77777777" w:rsidR="00984C9C" w:rsidRPr="00DF0C3D" w:rsidRDefault="00984C9C" w:rsidP="00CF5C2B">
            <w:pPr>
              <w:jc w:val="center"/>
              <w:rPr>
                <w:rFonts w:eastAsia="Times New Roman" w:cs="Arial"/>
                <w:bCs/>
                <w:color w:val="000000"/>
                <w:szCs w:val="18"/>
                <w:lang w:eastAsia="en-AU"/>
              </w:rPr>
            </w:pPr>
            <w:r w:rsidRPr="00DF0C3D">
              <w:t>$121.27</w:t>
            </w:r>
          </w:p>
        </w:tc>
        <w:tc>
          <w:tcPr>
            <w:tcW w:w="500" w:type="pct"/>
            <w:hideMark/>
          </w:tcPr>
          <w:p w14:paraId="01A02B71" w14:textId="77777777" w:rsidR="00984C9C" w:rsidRPr="00DF0C3D" w:rsidRDefault="00984C9C" w:rsidP="00CF5C2B">
            <w:pPr>
              <w:jc w:val="center"/>
              <w:rPr>
                <w:rFonts w:eastAsia="Times New Roman" w:cs="Arial"/>
                <w:bCs/>
                <w:color w:val="000000"/>
                <w:szCs w:val="18"/>
                <w:lang w:eastAsia="en-AU"/>
              </w:rPr>
            </w:pPr>
            <w:r w:rsidRPr="00DF0C3D">
              <w:t>$129.93</w:t>
            </w:r>
          </w:p>
        </w:tc>
      </w:tr>
      <w:tr w:rsidR="00984C9C" w:rsidRPr="00DF0C3D" w14:paraId="5AE82257" w14:textId="77777777" w:rsidTr="00CF5C2B">
        <w:tc>
          <w:tcPr>
            <w:tcW w:w="999" w:type="pct"/>
            <w:hideMark/>
          </w:tcPr>
          <w:p w14:paraId="76520B23" w14:textId="77777777" w:rsidR="00984C9C" w:rsidRPr="00DF0C3D" w:rsidRDefault="00984C9C" w:rsidP="00CF5C2B">
            <w:pPr>
              <w:rPr>
                <w:rFonts w:eastAsia="Times New Roman" w:cs="Arial"/>
                <w:color w:val="000000"/>
                <w:szCs w:val="16"/>
                <w:lang w:eastAsia="en-AU"/>
              </w:rPr>
            </w:pPr>
            <w:r w:rsidRPr="00DF0C3D">
              <w:t>15_401_0114_1_3</w:t>
            </w:r>
          </w:p>
        </w:tc>
        <w:tc>
          <w:tcPr>
            <w:tcW w:w="2000" w:type="pct"/>
            <w:hideMark/>
          </w:tcPr>
          <w:p w14:paraId="448229B0" w14:textId="77777777" w:rsidR="00984C9C" w:rsidRPr="00DF0C3D" w:rsidRDefault="00984C9C" w:rsidP="00CF5C2B">
            <w:pPr>
              <w:rPr>
                <w:rFonts w:eastAsia="Times New Roman" w:cs="Arial"/>
                <w:color w:val="000000"/>
                <w:szCs w:val="16"/>
                <w:lang w:eastAsia="en-AU"/>
              </w:rPr>
            </w:pPr>
            <w:r w:rsidRPr="00DF0C3D">
              <w:t>Delivery of Disability Related Health Supports by an Enrolled Nurse - Weekday Evening</w:t>
            </w:r>
          </w:p>
        </w:tc>
        <w:tc>
          <w:tcPr>
            <w:tcW w:w="500" w:type="pct"/>
            <w:hideMark/>
          </w:tcPr>
          <w:p w14:paraId="50861509"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42E1DAC7" w14:textId="77777777" w:rsidR="00984C9C" w:rsidRPr="00DF0C3D" w:rsidRDefault="00984C9C" w:rsidP="00CF5C2B">
            <w:pPr>
              <w:jc w:val="center"/>
              <w:rPr>
                <w:rFonts w:eastAsia="Times New Roman" w:cs="Arial"/>
                <w:bCs/>
                <w:color w:val="000000"/>
                <w:szCs w:val="18"/>
                <w:lang w:eastAsia="en-AU"/>
              </w:rPr>
            </w:pPr>
            <w:r w:rsidRPr="00DF0C3D">
              <w:t>$95.55</w:t>
            </w:r>
          </w:p>
        </w:tc>
        <w:tc>
          <w:tcPr>
            <w:tcW w:w="500" w:type="pct"/>
            <w:hideMark/>
          </w:tcPr>
          <w:p w14:paraId="6D92DC55" w14:textId="77777777" w:rsidR="00984C9C" w:rsidRPr="00DF0C3D" w:rsidRDefault="00984C9C" w:rsidP="00CF5C2B">
            <w:pPr>
              <w:jc w:val="center"/>
              <w:rPr>
                <w:rFonts w:eastAsia="Times New Roman" w:cs="Arial"/>
                <w:bCs/>
                <w:color w:val="000000"/>
                <w:szCs w:val="18"/>
                <w:lang w:eastAsia="en-AU"/>
              </w:rPr>
            </w:pPr>
            <w:r w:rsidRPr="00DF0C3D">
              <w:t>$133.77</w:t>
            </w:r>
          </w:p>
        </w:tc>
        <w:tc>
          <w:tcPr>
            <w:tcW w:w="500" w:type="pct"/>
            <w:hideMark/>
          </w:tcPr>
          <w:p w14:paraId="361B9321" w14:textId="77777777" w:rsidR="00984C9C" w:rsidRPr="00DF0C3D" w:rsidRDefault="00984C9C" w:rsidP="00CF5C2B">
            <w:pPr>
              <w:jc w:val="center"/>
              <w:rPr>
                <w:rFonts w:eastAsia="Times New Roman" w:cs="Arial"/>
                <w:bCs/>
                <w:color w:val="000000"/>
                <w:szCs w:val="18"/>
                <w:lang w:eastAsia="en-AU"/>
              </w:rPr>
            </w:pPr>
            <w:r w:rsidRPr="00DF0C3D">
              <w:t>$143.33</w:t>
            </w:r>
          </w:p>
        </w:tc>
      </w:tr>
      <w:tr w:rsidR="00984C9C" w:rsidRPr="00DF0C3D" w14:paraId="533329B6"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167A5D24" w14:textId="77777777" w:rsidR="00984C9C" w:rsidRPr="00DF0C3D" w:rsidRDefault="00984C9C" w:rsidP="00CF5C2B">
            <w:pPr>
              <w:rPr>
                <w:rFonts w:eastAsia="Times New Roman" w:cs="Arial"/>
                <w:color w:val="000000"/>
                <w:szCs w:val="16"/>
                <w:lang w:eastAsia="en-AU"/>
              </w:rPr>
            </w:pPr>
            <w:r w:rsidRPr="00DF0C3D">
              <w:t>15_405_0114_1_3</w:t>
            </w:r>
          </w:p>
        </w:tc>
        <w:tc>
          <w:tcPr>
            <w:tcW w:w="2000" w:type="pct"/>
            <w:hideMark/>
          </w:tcPr>
          <w:p w14:paraId="6F53F961" w14:textId="77777777" w:rsidR="00984C9C" w:rsidRPr="00DF0C3D" w:rsidRDefault="00984C9C" w:rsidP="00CF5C2B">
            <w:pPr>
              <w:rPr>
                <w:rFonts w:eastAsia="Times New Roman" w:cs="Arial"/>
                <w:color w:val="000000"/>
                <w:szCs w:val="16"/>
                <w:lang w:eastAsia="en-AU"/>
              </w:rPr>
            </w:pPr>
            <w:r w:rsidRPr="00DF0C3D">
              <w:t>Delivery of Disability Related Health Supports by an Enrolled Nurse - Weekday Night</w:t>
            </w:r>
          </w:p>
        </w:tc>
        <w:tc>
          <w:tcPr>
            <w:tcW w:w="500" w:type="pct"/>
            <w:hideMark/>
          </w:tcPr>
          <w:p w14:paraId="0392ED23"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36A00499" w14:textId="77777777" w:rsidR="00984C9C" w:rsidRPr="00DF0C3D" w:rsidRDefault="00984C9C" w:rsidP="00CF5C2B">
            <w:pPr>
              <w:jc w:val="center"/>
              <w:rPr>
                <w:rFonts w:eastAsia="Times New Roman" w:cs="Arial"/>
                <w:bCs/>
                <w:color w:val="000000"/>
                <w:szCs w:val="18"/>
                <w:lang w:eastAsia="en-AU"/>
              </w:rPr>
            </w:pPr>
            <w:r w:rsidRPr="00DF0C3D">
              <w:t>$97.33</w:t>
            </w:r>
          </w:p>
        </w:tc>
        <w:tc>
          <w:tcPr>
            <w:tcW w:w="500" w:type="pct"/>
            <w:hideMark/>
          </w:tcPr>
          <w:p w14:paraId="33DD33DB" w14:textId="77777777" w:rsidR="00984C9C" w:rsidRPr="00DF0C3D" w:rsidRDefault="00984C9C" w:rsidP="00CF5C2B">
            <w:pPr>
              <w:jc w:val="center"/>
              <w:rPr>
                <w:rFonts w:eastAsia="Times New Roman" w:cs="Arial"/>
                <w:bCs/>
                <w:color w:val="000000"/>
                <w:szCs w:val="18"/>
                <w:lang w:eastAsia="en-AU"/>
              </w:rPr>
            </w:pPr>
            <w:r w:rsidRPr="00DF0C3D">
              <w:t>$136.26</w:t>
            </w:r>
          </w:p>
        </w:tc>
        <w:tc>
          <w:tcPr>
            <w:tcW w:w="500" w:type="pct"/>
            <w:hideMark/>
          </w:tcPr>
          <w:p w14:paraId="481B1CF8" w14:textId="77777777" w:rsidR="00984C9C" w:rsidRPr="00DF0C3D" w:rsidRDefault="00984C9C" w:rsidP="00CF5C2B">
            <w:pPr>
              <w:jc w:val="center"/>
              <w:rPr>
                <w:rFonts w:eastAsia="Times New Roman" w:cs="Arial"/>
                <w:bCs/>
                <w:color w:val="000000"/>
                <w:szCs w:val="18"/>
                <w:lang w:eastAsia="en-AU"/>
              </w:rPr>
            </w:pPr>
            <w:r w:rsidRPr="00DF0C3D">
              <w:t>$146.00</w:t>
            </w:r>
          </w:p>
        </w:tc>
      </w:tr>
      <w:tr w:rsidR="00984C9C" w:rsidRPr="00DF0C3D" w14:paraId="6E9A7B21" w14:textId="77777777" w:rsidTr="00CF5C2B">
        <w:tc>
          <w:tcPr>
            <w:tcW w:w="999" w:type="pct"/>
            <w:hideMark/>
          </w:tcPr>
          <w:p w14:paraId="6CD4203A" w14:textId="77777777" w:rsidR="00984C9C" w:rsidRPr="00DF0C3D" w:rsidRDefault="00984C9C" w:rsidP="00CF5C2B">
            <w:pPr>
              <w:rPr>
                <w:rFonts w:eastAsia="Times New Roman" w:cs="Arial"/>
                <w:color w:val="000000"/>
                <w:szCs w:val="16"/>
                <w:lang w:eastAsia="en-AU"/>
              </w:rPr>
            </w:pPr>
            <w:r w:rsidRPr="00DF0C3D">
              <w:t>15_402_0114_1_3</w:t>
            </w:r>
          </w:p>
        </w:tc>
        <w:tc>
          <w:tcPr>
            <w:tcW w:w="2000" w:type="pct"/>
            <w:hideMark/>
          </w:tcPr>
          <w:p w14:paraId="20E54D9A" w14:textId="77777777" w:rsidR="00984C9C" w:rsidRPr="00DF0C3D" w:rsidRDefault="00984C9C" w:rsidP="00CF5C2B">
            <w:pPr>
              <w:rPr>
                <w:rFonts w:eastAsia="Times New Roman" w:cs="Arial"/>
                <w:color w:val="000000"/>
                <w:szCs w:val="16"/>
                <w:lang w:eastAsia="en-AU"/>
              </w:rPr>
            </w:pPr>
            <w:r w:rsidRPr="00DF0C3D">
              <w:t>Delivery of Disability Related Health Supports by an Enrolled Nurse - Saturday</w:t>
            </w:r>
          </w:p>
        </w:tc>
        <w:tc>
          <w:tcPr>
            <w:tcW w:w="500" w:type="pct"/>
            <w:hideMark/>
          </w:tcPr>
          <w:p w14:paraId="17DEE297"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5CA785EF" w14:textId="77777777" w:rsidR="00984C9C" w:rsidRPr="00DF0C3D" w:rsidRDefault="00984C9C" w:rsidP="00CF5C2B">
            <w:pPr>
              <w:jc w:val="center"/>
              <w:rPr>
                <w:rFonts w:eastAsia="Times New Roman" w:cs="Arial"/>
                <w:bCs/>
                <w:color w:val="000000"/>
                <w:szCs w:val="18"/>
                <w:lang w:eastAsia="en-AU"/>
              </w:rPr>
            </w:pPr>
            <w:r w:rsidRPr="00DF0C3D">
              <w:t>$123.57</w:t>
            </w:r>
          </w:p>
        </w:tc>
        <w:tc>
          <w:tcPr>
            <w:tcW w:w="500" w:type="pct"/>
            <w:hideMark/>
          </w:tcPr>
          <w:p w14:paraId="21C9FBD1" w14:textId="77777777" w:rsidR="00984C9C" w:rsidRPr="00DF0C3D" w:rsidRDefault="00984C9C" w:rsidP="00CF5C2B">
            <w:pPr>
              <w:jc w:val="center"/>
              <w:rPr>
                <w:rFonts w:eastAsia="Times New Roman" w:cs="Arial"/>
                <w:bCs/>
                <w:color w:val="000000"/>
                <w:szCs w:val="18"/>
                <w:lang w:eastAsia="en-AU"/>
              </w:rPr>
            </w:pPr>
            <w:r w:rsidRPr="00DF0C3D">
              <w:t>$173.00</w:t>
            </w:r>
          </w:p>
        </w:tc>
        <w:tc>
          <w:tcPr>
            <w:tcW w:w="500" w:type="pct"/>
            <w:hideMark/>
          </w:tcPr>
          <w:p w14:paraId="5CCE3A2B" w14:textId="77777777" w:rsidR="00984C9C" w:rsidRPr="00DF0C3D" w:rsidRDefault="00984C9C" w:rsidP="00CF5C2B">
            <w:pPr>
              <w:jc w:val="center"/>
              <w:rPr>
                <w:rFonts w:eastAsia="Times New Roman" w:cs="Arial"/>
                <w:bCs/>
                <w:color w:val="000000"/>
                <w:szCs w:val="18"/>
                <w:lang w:eastAsia="en-AU"/>
              </w:rPr>
            </w:pPr>
            <w:r w:rsidRPr="00DF0C3D">
              <w:t>$185.36</w:t>
            </w:r>
          </w:p>
        </w:tc>
      </w:tr>
      <w:tr w:rsidR="00984C9C" w:rsidRPr="00DF0C3D" w14:paraId="5D7D4572"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37729654" w14:textId="77777777" w:rsidR="00984C9C" w:rsidRPr="00DF0C3D" w:rsidRDefault="00984C9C" w:rsidP="00CF5C2B">
            <w:pPr>
              <w:rPr>
                <w:rFonts w:eastAsia="Times New Roman" w:cs="Arial"/>
                <w:color w:val="000000"/>
                <w:szCs w:val="16"/>
                <w:lang w:eastAsia="en-AU"/>
              </w:rPr>
            </w:pPr>
            <w:r w:rsidRPr="00DF0C3D">
              <w:t>15_403_0114_1_3</w:t>
            </w:r>
          </w:p>
        </w:tc>
        <w:tc>
          <w:tcPr>
            <w:tcW w:w="2000" w:type="pct"/>
            <w:hideMark/>
          </w:tcPr>
          <w:p w14:paraId="41FDD960" w14:textId="77777777" w:rsidR="00984C9C" w:rsidRPr="00DF0C3D" w:rsidRDefault="00984C9C" w:rsidP="00CF5C2B">
            <w:pPr>
              <w:rPr>
                <w:rFonts w:eastAsia="Times New Roman" w:cs="Arial"/>
                <w:color w:val="000000"/>
                <w:szCs w:val="16"/>
                <w:lang w:eastAsia="en-AU"/>
              </w:rPr>
            </w:pPr>
            <w:r w:rsidRPr="00DF0C3D">
              <w:t>Delivery of Disability Related Health Supports by an Enrolled Nurse - Sunday</w:t>
            </w:r>
          </w:p>
        </w:tc>
        <w:tc>
          <w:tcPr>
            <w:tcW w:w="500" w:type="pct"/>
            <w:hideMark/>
          </w:tcPr>
          <w:p w14:paraId="42890EF1"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1F0F0FF1" w14:textId="77777777" w:rsidR="00984C9C" w:rsidRPr="00DF0C3D" w:rsidRDefault="00984C9C" w:rsidP="00CF5C2B">
            <w:pPr>
              <w:jc w:val="center"/>
              <w:rPr>
                <w:rFonts w:eastAsia="Times New Roman" w:cs="Arial"/>
                <w:bCs/>
                <w:color w:val="000000"/>
                <w:szCs w:val="18"/>
                <w:lang w:eastAsia="en-AU"/>
              </w:rPr>
            </w:pPr>
            <w:r w:rsidRPr="00DF0C3D">
              <w:t>$142.05</w:t>
            </w:r>
          </w:p>
        </w:tc>
        <w:tc>
          <w:tcPr>
            <w:tcW w:w="500" w:type="pct"/>
            <w:hideMark/>
          </w:tcPr>
          <w:p w14:paraId="1FE3429B" w14:textId="77777777" w:rsidR="00984C9C" w:rsidRPr="00DF0C3D" w:rsidRDefault="00984C9C" w:rsidP="00CF5C2B">
            <w:pPr>
              <w:jc w:val="center"/>
              <w:rPr>
                <w:rFonts w:eastAsia="Times New Roman" w:cs="Arial"/>
                <w:bCs/>
                <w:color w:val="000000"/>
                <w:szCs w:val="18"/>
                <w:lang w:eastAsia="en-AU"/>
              </w:rPr>
            </w:pPr>
            <w:r w:rsidRPr="00DF0C3D">
              <w:t>$198.87</w:t>
            </w:r>
          </w:p>
        </w:tc>
        <w:tc>
          <w:tcPr>
            <w:tcW w:w="500" w:type="pct"/>
            <w:hideMark/>
          </w:tcPr>
          <w:p w14:paraId="6C7EF4AB" w14:textId="77777777" w:rsidR="00984C9C" w:rsidRPr="00DF0C3D" w:rsidRDefault="00984C9C" w:rsidP="00CF5C2B">
            <w:pPr>
              <w:jc w:val="center"/>
              <w:rPr>
                <w:rFonts w:eastAsia="Times New Roman" w:cs="Arial"/>
                <w:bCs/>
                <w:color w:val="000000"/>
                <w:szCs w:val="18"/>
                <w:lang w:eastAsia="en-AU"/>
              </w:rPr>
            </w:pPr>
            <w:r w:rsidRPr="00DF0C3D">
              <w:t>$213.08</w:t>
            </w:r>
          </w:p>
        </w:tc>
      </w:tr>
      <w:tr w:rsidR="00984C9C" w:rsidRPr="00DF0C3D" w14:paraId="7DE1075E" w14:textId="77777777" w:rsidTr="00CF5C2B">
        <w:tc>
          <w:tcPr>
            <w:tcW w:w="999" w:type="pct"/>
            <w:hideMark/>
          </w:tcPr>
          <w:p w14:paraId="29DE1409" w14:textId="77777777" w:rsidR="00984C9C" w:rsidRPr="00DF0C3D" w:rsidRDefault="00984C9C" w:rsidP="00CF5C2B">
            <w:pPr>
              <w:rPr>
                <w:rFonts w:eastAsia="Times New Roman" w:cs="Arial"/>
                <w:color w:val="000000"/>
                <w:szCs w:val="16"/>
                <w:lang w:eastAsia="en-AU"/>
              </w:rPr>
            </w:pPr>
            <w:r w:rsidRPr="00DF0C3D">
              <w:t>15_404_0114_1_3</w:t>
            </w:r>
          </w:p>
        </w:tc>
        <w:tc>
          <w:tcPr>
            <w:tcW w:w="2000" w:type="pct"/>
            <w:hideMark/>
          </w:tcPr>
          <w:p w14:paraId="47B36D25" w14:textId="77777777" w:rsidR="00984C9C" w:rsidRPr="00DF0C3D" w:rsidRDefault="00984C9C" w:rsidP="00CF5C2B">
            <w:pPr>
              <w:rPr>
                <w:rFonts w:eastAsia="Times New Roman" w:cs="Arial"/>
                <w:color w:val="000000"/>
                <w:szCs w:val="16"/>
                <w:lang w:eastAsia="en-AU"/>
              </w:rPr>
            </w:pPr>
            <w:r w:rsidRPr="00DF0C3D">
              <w:t>Delivery of Disability Related Health Supports by an Enrolled Nurse - Public Holiday.</w:t>
            </w:r>
          </w:p>
        </w:tc>
        <w:tc>
          <w:tcPr>
            <w:tcW w:w="500" w:type="pct"/>
            <w:hideMark/>
          </w:tcPr>
          <w:p w14:paraId="496EF00B"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3FFBBA66" w14:textId="77777777" w:rsidR="00984C9C" w:rsidRPr="00DF0C3D" w:rsidRDefault="00984C9C" w:rsidP="00CF5C2B">
            <w:pPr>
              <w:jc w:val="center"/>
              <w:rPr>
                <w:rFonts w:eastAsia="Times New Roman" w:cs="Arial"/>
                <w:bCs/>
                <w:color w:val="000000"/>
                <w:szCs w:val="18"/>
                <w:lang w:eastAsia="en-AU"/>
              </w:rPr>
            </w:pPr>
            <w:r w:rsidRPr="00DF0C3D">
              <w:t>$160.52</w:t>
            </w:r>
          </w:p>
        </w:tc>
        <w:tc>
          <w:tcPr>
            <w:tcW w:w="500" w:type="pct"/>
            <w:hideMark/>
          </w:tcPr>
          <w:p w14:paraId="372AC42E" w14:textId="77777777" w:rsidR="00984C9C" w:rsidRPr="00DF0C3D" w:rsidRDefault="00984C9C" w:rsidP="00CF5C2B">
            <w:pPr>
              <w:jc w:val="center"/>
              <w:rPr>
                <w:rFonts w:eastAsia="Times New Roman" w:cs="Arial"/>
                <w:bCs/>
                <w:color w:val="000000"/>
                <w:szCs w:val="18"/>
                <w:lang w:eastAsia="en-AU"/>
              </w:rPr>
            </w:pPr>
            <w:r w:rsidRPr="00DF0C3D">
              <w:t>$224.73</w:t>
            </w:r>
          </w:p>
        </w:tc>
        <w:tc>
          <w:tcPr>
            <w:tcW w:w="500" w:type="pct"/>
            <w:hideMark/>
          </w:tcPr>
          <w:p w14:paraId="7EB4EC7A" w14:textId="77777777" w:rsidR="00984C9C" w:rsidRPr="00DF0C3D" w:rsidRDefault="00984C9C" w:rsidP="00CF5C2B">
            <w:pPr>
              <w:jc w:val="center"/>
              <w:rPr>
                <w:rFonts w:eastAsia="Times New Roman" w:cs="Arial"/>
                <w:bCs/>
                <w:color w:val="000000"/>
                <w:szCs w:val="18"/>
                <w:lang w:eastAsia="en-AU"/>
              </w:rPr>
            </w:pPr>
            <w:r w:rsidRPr="00DF0C3D">
              <w:t>$240.78</w:t>
            </w:r>
          </w:p>
        </w:tc>
      </w:tr>
      <w:tr w:rsidR="00984C9C" w:rsidRPr="00DF0C3D" w14:paraId="3E99948A"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3CE49583" w14:textId="77777777" w:rsidR="00984C9C" w:rsidRPr="00DF0C3D" w:rsidRDefault="00984C9C" w:rsidP="00CF5C2B">
            <w:pPr>
              <w:rPr>
                <w:rFonts w:eastAsia="Times New Roman" w:cs="Arial"/>
                <w:color w:val="000000"/>
                <w:szCs w:val="16"/>
                <w:lang w:eastAsia="en-AU"/>
              </w:rPr>
            </w:pPr>
            <w:r w:rsidRPr="00DF0C3D">
              <w:t>15_406_0114_1_3</w:t>
            </w:r>
          </w:p>
        </w:tc>
        <w:tc>
          <w:tcPr>
            <w:tcW w:w="2000" w:type="pct"/>
            <w:hideMark/>
          </w:tcPr>
          <w:p w14:paraId="28489FE1" w14:textId="77777777" w:rsidR="00984C9C" w:rsidRPr="00DF0C3D" w:rsidRDefault="00984C9C" w:rsidP="00CF5C2B">
            <w:pPr>
              <w:rPr>
                <w:rFonts w:eastAsia="Times New Roman" w:cs="Arial"/>
                <w:color w:val="000000"/>
                <w:szCs w:val="16"/>
                <w:lang w:eastAsia="en-AU"/>
              </w:rPr>
            </w:pPr>
            <w:r w:rsidRPr="00DF0C3D">
              <w:t>Delivery of Disability Related Health Supports by an Registered Nurse - Weekday Daytime</w:t>
            </w:r>
          </w:p>
        </w:tc>
        <w:tc>
          <w:tcPr>
            <w:tcW w:w="500" w:type="pct"/>
            <w:hideMark/>
          </w:tcPr>
          <w:p w14:paraId="052A33B0"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3F0D9C36" w14:textId="77777777" w:rsidR="00984C9C" w:rsidRPr="00DF0C3D" w:rsidRDefault="00984C9C" w:rsidP="00CF5C2B">
            <w:pPr>
              <w:jc w:val="center"/>
              <w:rPr>
                <w:rFonts w:eastAsia="Times New Roman" w:cs="Arial"/>
                <w:bCs/>
                <w:color w:val="000000"/>
                <w:szCs w:val="18"/>
                <w:lang w:eastAsia="en-AU"/>
              </w:rPr>
            </w:pPr>
            <w:r w:rsidRPr="00DF0C3D">
              <w:t>$107.25</w:t>
            </w:r>
          </w:p>
        </w:tc>
        <w:tc>
          <w:tcPr>
            <w:tcW w:w="500" w:type="pct"/>
            <w:hideMark/>
          </w:tcPr>
          <w:p w14:paraId="082EA314" w14:textId="77777777" w:rsidR="00984C9C" w:rsidRPr="00DF0C3D" w:rsidRDefault="00984C9C" w:rsidP="00CF5C2B">
            <w:pPr>
              <w:jc w:val="center"/>
              <w:rPr>
                <w:rFonts w:eastAsia="Times New Roman" w:cs="Arial"/>
                <w:bCs/>
                <w:color w:val="000000"/>
                <w:szCs w:val="18"/>
                <w:lang w:eastAsia="en-AU"/>
              </w:rPr>
            </w:pPr>
            <w:r w:rsidRPr="00DF0C3D">
              <w:t>$150.15</w:t>
            </w:r>
          </w:p>
        </w:tc>
        <w:tc>
          <w:tcPr>
            <w:tcW w:w="500" w:type="pct"/>
            <w:hideMark/>
          </w:tcPr>
          <w:p w14:paraId="0032F97B" w14:textId="77777777" w:rsidR="00984C9C" w:rsidRPr="00DF0C3D" w:rsidRDefault="00984C9C" w:rsidP="00CF5C2B">
            <w:pPr>
              <w:jc w:val="center"/>
              <w:rPr>
                <w:rFonts w:eastAsia="Times New Roman" w:cs="Arial"/>
                <w:bCs/>
                <w:color w:val="000000"/>
                <w:szCs w:val="18"/>
                <w:lang w:eastAsia="en-AU"/>
              </w:rPr>
            </w:pPr>
            <w:r w:rsidRPr="00DF0C3D">
              <w:t>$160.88</w:t>
            </w:r>
          </w:p>
        </w:tc>
      </w:tr>
      <w:tr w:rsidR="00984C9C" w:rsidRPr="00DF0C3D" w14:paraId="113CC480" w14:textId="77777777" w:rsidTr="00CF5C2B">
        <w:tc>
          <w:tcPr>
            <w:tcW w:w="999" w:type="pct"/>
            <w:hideMark/>
          </w:tcPr>
          <w:p w14:paraId="24E43619" w14:textId="77777777" w:rsidR="00984C9C" w:rsidRPr="00DF0C3D" w:rsidRDefault="00984C9C" w:rsidP="00CF5C2B">
            <w:pPr>
              <w:rPr>
                <w:rFonts w:eastAsia="Times New Roman" w:cs="Arial"/>
                <w:color w:val="000000"/>
                <w:szCs w:val="16"/>
                <w:lang w:eastAsia="en-AU"/>
              </w:rPr>
            </w:pPr>
            <w:r w:rsidRPr="00DF0C3D">
              <w:t>15_407_0114_1_3</w:t>
            </w:r>
          </w:p>
        </w:tc>
        <w:tc>
          <w:tcPr>
            <w:tcW w:w="2000" w:type="pct"/>
            <w:hideMark/>
          </w:tcPr>
          <w:p w14:paraId="61FC1547" w14:textId="77777777" w:rsidR="00984C9C" w:rsidRPr="00DF0C3D" w:rsidRDefault="00984C9C" w:rsidP="00CF5C2B">
            <w:pPr>
              <w:rPr>
                <w:rFonts w:eastAsia="Times New Roman" w:cs="Arial"/>
                <w:color w:val="000000"/>
                <w:szCs w:val="16"/>
                <w:lang w:eastAsia="en-AU"/>
              </w:rPr>
            </w:pPr>
            <w:r w:rsidRPr="00DF0C3D">
              <w:t>Delivery of Disability Related Health Supports by an Registered Nurse - Weekday Evening</w:t>
            </w:r>
          </w:p>
        </w:tc>
        <w:tc>
          <w:tcPr>
            <w:tcW w:w="500" w:type="pct"/>
            <w:hideMark/>
          </w:tcPr>
          <w:p w14:paraId="1EC9277A"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25FC2F44" w14:textId="77777777" w:rsidR="00984C9C" w:rsidRPr="00DF0C3D" w:rsidRDefault="00984C9C" w:rsidP="00CF5C2B">
            <w:pPr>
              <w:jc w:val="center"/>
              <w:rPr>
                <w:rFonts w:eastAsia="Times New Roman" w:cs="Arial"/>
                <w:bCs/>
                <w:color w:val="000000"/>
                <w:szCs w:val="18"/>
                <w:lang w:eastAsia="en-AU"/>
              </w:rPr>
            </w:pPr>
            <w:r w:rsidRPr="00DF0C3D">
              <w:t>$118.31</w:t>
            </w:r>
          </w:p>
        </w:tc>
        <w:tc>
          <w:tcPr>
            <w:tcW w:w="500" w:type="pct"/>
            <w:hideMark/>
          </w:tcPr>
          <w:p w14:paraId="56AE032B" w14:textId="77777777" w:rsidR="00984C9C" w:rsidRPr="00DF0C3D" w:rsidRDefault="00984C9C" w:rsidP="00CF5C2B">
            <w:pPr>
              <w:jc w:val="center"/>
              <w:rPr>
                <w:rFonts w:eastAsia="Times New Roman" w:cs="Arial"/>
                <w:bCs/>
                <w:color w:val="000000"/>
                <w:szCs w:val="18"/>
                <w:lang w:eastAsia="en-AU"/>
              </w:rPr>
            </w:pPr>
            <w:r w:rsidRPr="00DF0C3D">
              <w:t>$165.63</w:t>
            </w:r>
          </w:p>
        </w:tc>
        <w:tc>
          <w:tcPr>
            <w:tcW w:w="500" w:type="pct"/>
            <w:hideMark/>
          </w:tcPr>
          <w:p w14:paraId="6CBC5CB0" w14:textId="77777777" w:rsidR="00984C9C" w:rsidRPr="00DF0C3D" w:rsidRDefault="00984C9C" w:rsidP="00CF5C2B">
            <w:pPr>
              <w:jc w:val="center"/>
              <w:rPr>
                <w:rFonts w:eastAsia="Times New Roman" w:cs="Arial"/>
                <w:bCs/>
                <w:color w:val="000000"/>
                <w:szCs w:val="18"/>
                <w:lang w:eastAsia="en-AU"/>
              </w:rPr>
            </w:pPr>
            <w:r w:rsidRPr="00DF0C3D">
              <w:t>$177.47</w:t>
            </w:r>
          </w:p>
        </w:tc>
      </w:tr>
      <w:tr w:rsidR="00984C9C" w:rsidRPr="00DF0C3D" w14:paraId="6FC4C23A"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634B2004" w14:textId="77777777" w:rsidR="00984C9C" w:rsidRPr="00DF0C3D" w:rsidRDefault="00984C9C" w:rsidP="00CF5C2B">
            <w:pPr>
              <w:rPr>
                <w:rFonts w:eastAsia="Times New Roman" w:cs="Arial"/>
                <w:color w:val="000000"/>
                <w:szCs w:val="16"/>
                <w:lang w:eastAsia="en-AU"/>
              </w:rPr>
            </w:pPr>
            <w:r w:rsidRPr="00DF0C3D">
              <w:t>15_411_0114_1_3</w:t>
            </w:r>
          </w:p>
        </w:tc>
        <w:tc>
          <w:tcPr>
            <w:tcW w:w="2000" w:type="pct"/>
            <w:hideMark/>
          </w:tcPr>
          <w:p w14:paraId="54181829" w14:textId="77777777" w:rsidR="00984C9C" w:rsidRPr="00DF0C3D" w:rsidRDefault="00984C9C" w:rsidP="00CF5C2B">
            <w:pPr>
              <w:rPr>
                <w:rFonts w:eastAsia="Times New Roman" w:cs="Arial"/>
                <w:color w:val="000000"/>
                <w:szCs w:val="16"/>
                <w:lang w:eastAsia="en-AU"/>
              </w:rPr>
            </w:pPr>
            <w:r w:rsidRPr="00DF0C3D">
              <w:t>Delivery of Disability Related Health Supports by an Registered Nurse - Weekday Night</w:t>
            </w:r>
          </w:p>
        </w:tc>
        <w:tc>
          <w:tcPr>
            <w:tcW w:w="500" w:type="pct"/>
            <w:hideMark/>
          </w:tcPr>
          <w:p w14:paraId="3B63CD83"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7ECFF4A6" w14:textId="77777777" w:rsidR="00984C9C" w:rsidRPr="00DF0C3D" w:rsidRDefault="00984C9C" w:rsidP="00CF5C2B">
            <w:pPr>
              <w:jc w:val="center"/>
              <w:rPr>
                <w:rFonts w:eastAsia="Times New Roman" w:cs="Arial"/>
                <w:bCs/>
                <w:color w:val="000000"/>
                <w:szCs w:val="18"/>
                <w:lang w:eastAsia="en-AU"/>
              </w:rPr>
            </w:pPr>
            <w:r w:rsidRPr="00DF0C3D">
              <w:t>$120.51</w:t>
            </w:r>
          </w:p>
        </w:tc>
        <w:tc>
          <w:tcPr>
            <w:tcW w:w="500" w:type="pct"/>
            <w:hideMark/>
          </w:tcPr>
          <w:p w14:paraId="0AE99140" w14:textId="77777777" w:rsidR="00984C9C" w:rsidRPr="00DF0C3D" w:rsidRDefault="00984C9C" w:rsidP="00CF5C2B">
            <w:pPr>
              <w:jc w:val="center"/>
              <w:rPr>
                <w:rFonts w:eastAsia="Times New Roman" w:cs="Arial"/>
                <w:bCs/>
                <w:color w:val="000000"/>
                <w:szCs w:val="18"/>
                <w:lang w:eastAsia="en-AU"/>
              </w:rPr>
            </w:pPr>
            <w:r w:rsidRPr="00DF0C3D">
              <w:t>$168.71</w:t>
            </w:r>
          </w:p>
        </w:tc>
        <w:tc>
          <w:tcPr>
            <w:tcW w:w="500" w:type="pct"/>
            <w:hideMark/>
          </w:tcPr>
          <w:p w14:paraId="3D75EAFD" w14:textId="77777777" w:rsidR="00984C9C" w:rsidRPr="00DF0C3D" w:rsidRDefault="00984C9C" w:rsidP="00CF5C2B">
            <w:pPr>
              <w:jc w:val="center"/>
              <w:rPr>
                <w:rFonts w:eastAsia="Times New Roman" w:cs="Arial"/>
                <w:bCs/>
                <w:color w:val="000000"/>
                <w:szCs w:val="18"/>
                <w:lang w:eastAsia="en-AU"/>
              </w:rPr>
            </w:pPr>
            <w:r w:rsidRPr="00DF0C3D">
              <w:t>$180.77</w:t>
            </w:r>
          </w:p>
        </w:tc>
      </w:tr>
      <w:tr w:rsidR="00984C9C" w:rsidRPr="00DF0C3D" w14:paraId="5EA029AD" w14:textId="77777777" w:rsidTr="00CF5C2B">
        <w:tc>
          <w:tcPr>
            <w:tcW w:w="999" w:type="pct"/>
            <w:hideMark/>
          </w:tcPr>
          <w:p w14:paraId="6A5C0E7F" w14:textId="77777777" w:rsidR="00984C9C" w:rsidRPr="00DF0C3D" w:rsidRDefault="00984C9C" w:rsidP="00CF5C2B">
            <w:pPr>
              <w:rPr>
                <w:rFonts w:eastAsia="Times New Roman" w:cs="Arial"/>
                <w:color w:val="000000"/>
                <w:szCs w:val="16"/>
                <w:lang w:eastAsia="en-AU"/>
              </w:rPr>
            </w:pPr>
            <w:r w:rsidRPr="00DF0C3D">
              <w:t>15_408_0114_1_3</w:t>
            </w:r>
          </w:p>
        </w:tc>
        <w:tc>
          <w:tcPr>
            <w:tcW w:w="2000" w:type="pct"/>
            <w:hideMark/>
          </w:tcPr>
          <w:p w14:paraId="68A51FD6" w14:textId="77777777" w:rsidR="00984C9C" w:rsidRPr="00DF0C3D" w:rsidRDefault="00984C9C" w:rsidP="00CF5C2B">
            <w:pPr>
              <w:rPr>
                <w:rFonts w:eastAsia="Times New Roman" w:cs="Arial"/>
                <w:color w:val="000000"/>
                <w:szCs w:val="16"/>
                <w:lang w:eastAsia="en-AU"/>
              </w:rPr>
            </w:pPr>
            <w:r w:rsidRPr="00DF0C3D">
              <w:t>Delivery of Disability Related Health Supports by an Registered Nurse - Saturday</w:t>
            </w:r>
          </w:p>
        </w:tc>
        <w:tc>
          <w:tcPr>
            <w:tcW w:w="500" w:type="pct"/>
            <w:hideMark/>
          </w:tcPr>
          <w:p w14:paraId="21C33EB1"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5A48DFFF" w14:textId="77777777" w:rsidR="00984C9C" w:rsidRPr="00DF0C3D" w:rsidRDefault="00984C9C" w:rsidP="00CF5C2B">
            <w:pPr>
              <w:jc w:val="center"/>
              <w:rPr>
                <w:rFonts w:eastAsia="Times New Roman" w:cs="Arial"/>
                <w:bCs/>
                <w:color w:val="000000"/>
                <w:szCs w:val="18"/>
                <w:lang w:eastAsia="en-AU"/>
              </w:rPr>
            </w:pPr>
            <w:r w:rsidRPr="00DF0C3D">
              <w:t>$153.05</w:t>
            </w:r>
          </w:p>
        </w:tc>
        <w:tc>
          <w:tcPr>
            <w:tcW w:w="500" w:type="pct"/>
            <w:hideMark/>
          </w:tcPr>
          <w:p w14:paraId="38C60F5B" w14:textId="77777777" w:rsidR="00984C9C" w:rsidRPr="00DF0C3D" w:rsidRDefault="00984C9C" w:rsidP="00CF5C2B">
            <w:pPr>
              <w:jc w:val="center"/>
              <w:rPr>
                <w:rFonts w:eastAsia="Times New Roman" w:cs="Arial"/>
                <w:bCs/>
                <w:color w:val="000000"/>
                <w:szCs w:val="18"/>
                <w:lang w:eastAsia="en-AU"/>
              </w:rPr>
            </w:pPr>
            <w:r w:rsidRPr="00DF0C3D">
              <w:t>$214.27</w:t>
            </w:r>
          </w:p>
        </w:tc>
        <w:tc>
          <w:tcPr>
            <w:tcW w:w="500" w:type="pct"/>
            <w:hideMark/>
          </w:tcPr>
          <w:p w14:paraId="2147E81B" w14:textId="77777777" w:rsidR="00984C9C" w:rsidRPr="00DF0C3D" w:rsidRDefault="00984C9C" w:rsidP="00CF5C2B">
            <w:pPr>
              <w:jc w:val="center"/>
              <w:rPr>
                <w:rFonts w:eastAsia="Times New Roman" w:cs="Arial"/>
                <w:bCs/>
                <w:color w:val="000000"/>
                <w:szCs w:val="18"/>
                <w:lang w:eastAsia="en-AU"/>
              </w:rPr>
            </w:pPr>
            <w:r w:rsidRPr="00DF0C3D">
              <w:t>$229.58</w:t>
            </w:r>
          </w:p>
        </w:tc>
      </w:tr>
      <w:tr w:rsidR="00984C9C" w:rsidRPr="00DF0C3D" w14:paraId="69EB5919"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416BB1D5" w14:textId="77777777" w:rsidR="00984C9C" w:rsidRPr="00DF0C3D" w:rsidRDefault="00984C9C" w:rsidP="00CF5C2B">
            <w:pPr>
              <w:rPr>
                <w:rFonts w:eastAsia="Times New Roman" w:cs="Arial"/>
                <w:color w:val="000000"/>
                <w:szCs w:val="16"/>
                <w:lang w:eastAsia="en-AU"/>
              </w:rPr>
            </w:pPr>
            <w:r w:rsidRPr="00DF0C3D">
              <w:t>15_409_0114_1_3</w:t>
            </w:r>
          </w:p>
        </w:tc>
        <w:tc>
          <w:tcPr>
            <w:tcW w:w="2000" w:type="pct"/>
            <w:hideMark/>
          </w:tcPr>
          <w:p w14:paraId="5B920601" w14:textId="77777777" w:rsidR="00984C9C" w:rsidRPr="00DF0C3D" w:rsidRDefault="00984C9C" w:rsidP="00CF5C2B">
            <w:pPr>
              <w:rPr>
                <w:rFonts w:eastAsia="Times New Roman" w:cs="Arial"/>
                <w:color w:val="000000"/>
                <w:szCs w:val="16"/>
                <w:lang w:eastAsia="en-AU"/>
              </w:rPr>
            </w:pPr>
            <w:r w:rsidRPr="00DF0C3D">
              <w:t>Delivery of Disability Related Health Supports by an Registered Nurse - Sunday</w:t>
            </w:r>
          </w:p>
        </w:tc>
        <w:tc>
          <w:tcPr>
            <w:tcW w:w="500" w:type="pct"/>
            <w:hideMark/>
          </w:tcPr>
          <w:p w14:paraId="0BFD3519"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0BEAC6AB" w14:textId="77777777" w:rsidR="00984C9C" w:rsidRPr="00DF0C3D" w:rsidRDefault="00984C9C" w:rsidP="00CF5C2B">
            <w:pPr>
              <w:jc w:val="center"/>
              <w:rPr>
                <w:rFonts w:eastAsia="Times New Roman" w:cs="Arial"/>
                <w:bCs/>
                <w:color w:val="000000"/>
                <w:szCs w:val="18"/>
                <w:lang w:eastAsia="en-AU"/>
              </w:rPr>
            </w:pPr>
            <w:r w:rsidRPr="00DF0C3D">
              <w:t>$175.95</w:t>
            </w:r>
          </w:p>
        </w:tc>
        <w:tc>
          <w:tcPr>
            <w:tcW w:w="500" w:type="pct"/>
            <w:hideMark/>
          </w:tcPr>
          <w:p w14:paraId="48D445A5" w14:textId="77777777" w:rsidR="00984C9C" w:rsidRPr="00DF0C3D" w:rsidRDefault="00984C9C" w:rsidP="00CF5C2B">
            <w:pPr>
              <w:jc w:val="center"/>
              <w:rPr>
                <w:rFonts w:eastAsia="Times New Roman" w:cs="Arial"/>
                <w:bCs/>
                <w:color w:val="000000"/>
                <w:szCs w:val="18"/>
                <w:lang w:eastAsia="en-AU"/>
              </w:rPr>
            </w:pPr>
            <w:r w:rsidRPr="00DF0C3D">
              <w:t>$246.33</w:t>
            </w:r>
          </w:p>
        </w:tc>
        <w:tc>
          <w:tcPr>
            <w:tcW w:w="500" w:type="pct"/>
            <w:hideMark/>
          </w:tcPr>
          <w:p w14:paraId="12809546" w14:textId="77777777" w:rsidR="00984C9C" w:rsidRPr="00DF0C3D" w:rsidRDefault="00984C9C" w:rsidP="00CF5C2B">
            <w:pPr>
              <w:jc w:val="center"/>
              <w:rPr>
                <w:rFonts w:eastAsia="Times New Roman" w:cs="Arial"/>
                <w:bCs/>
                <w:color w:val="000000"/>
                <w:szCs w:val="18"/>
                <w:lang w:eastAsia="en-AU"/>
              </w:rPr>
            </w:pPr>
            <w:r w:rsidRPr="00DF0C3D">
              <w:t>$263.93</w:t>
            </w:r>
          </w:p>
        </w:tc>
      </w:tr>
      <w:tr w:rsidR="00984C9C" w:rsidRPr="00DF0C3D" w14:paraId="6A655621" w14:textId="77777777" w:rsidTr="00CF5C2B">
        <w:tc>
          <w:tcPr>
            <w:tcW w:w="999" w:type="pct"/>
            <w:hideMark/>
          </w:tcPr>
          <w:p w14:paraId="04C5F68B" w14:textId="77777777" w:rsidR="00984C9C" w:rsidRPr="00DF0C3D" w:rsidRDefault="00984C9C" w:rsidP="00CF5C2B">
            <w:pPr>
              <w:rPr>
                <w:rFonts w:eastAsia="Times New Roman" w:cs="Arial"/>
                <w:color w:val="000000"/>
                <w:szCs w:val="16"/>
                <w:lang w:eastAsia="en-AU"/>
              </w:rPr>
            </w:pPr>
            <w:r w:rsidRPr="00DF0C3D">
              <w:t>15_410_0114_1_3</w:t>
            </w:r>
          </w:p>
        </w:tc>
        <w:tc>
          <w:tcPr>
            <w:tcW w:w="2000" w:type="pct"/>
            <w:hideMark/>
          </w:tcPr>
          <w:p w14:paraId="398FD989" w14:textId="77777777" w:rsidR="00984C9C" w:rsidRPr="00DF0C3D" w:rsidRDefault="00984C9C" w:rsidP="00CF5C2B">
            <w:pPr>
              <w:rPr>
                <w:rFonts w:eastAsia="Times New Roman" w:cs="Arial"/>
                <w:color w:val="000000"/>
                <w:szCs w:val="16"/>
                <w:lang w:eastAsia="en-AU"/>
              </w:rPr>
            </w:pPr>
            <w:r w:rsidRPr="00DF0C3D">
              <w:t>Delivery of Disability Related Health Supports by an Registered Nurse - Public Holiday</w:t>
            </w:r>
          </w:p>
        </w:tc>
        <w:tc>
          <w:tcPr>
            <w:tcW w:w="500" w:type="pct"/>
            <w:hideMark/>
          </w:tcPr>
          <w:p w14:paraId="5E992898"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34B74887" w14:textId="77777777" w:rsidR="00984C9C" w:rsidRPr="00DF0C3D" w:rsidRDefault="00984C9C" w:rsidP="00CF5C2B">
            <w:pPr>
              <w:jc w:val="center"/>
              <w:rPr>
                <w:rFonts w:eastAsia="Times New Roman" w:cs="Arial"/>
                <w:bCs/>
                <w:color w:val="000000"/>
                <w:szCs w:val="18"/>
                <w:lang w:eastAsia="en-AU"/>
              </w:rPr>
            </w:pPr>
            <w:r w:rsidRPr="00DF0C3D">
              <w:t>$198.85</w:t>
            </w:r>
          </w:p>
        </w:tc>
        <w:tc>
          <w:tcPr>
            <w:tcW w:w="500" w:type="pct"/>
            <w:hideMark/>
          </w:tcPr>
          <w:p w14:paraId="76663FCD" w14:textId="77777777" w:rsidR="00984C9C" w:rsidRPr="00DF0C3D" w:rsidRDefault="00984C9C" w:rsidP="00CF5C2B">
            <w:pPr>
              <w:jc w:val="center"/>
              <w:rPr>
                <w:rFonts w:eastAsia="Times New Roman" w:cs="Arial"/>
                <w:bCs/>
                <w:color w:val="000000"/>
                <w:szCs w:val="18"/>
                <w:lang w:eastAsia="en-AU"/>
              </w:rPr>
            </w:pPr>
            <w:r w:rsidRPr="00DF0C3D">
              <w:t>$278.39</w:t>
            </w:r>
          </w:p>
        </w:tc>
        <w:tc>
          <w:tcPr>
            <w:tcW w:w="500" w:type="pct"/>
            <w:hideMark/>
          </w:tcPr>
          <w:p w14:paraId="4BAA96BB" w14:textId="77777777" w:rsidR="00984C9C" w:rsidRPr="00DF0C3D" w:rsidRDefault="00984C9C" w:rsidP="00CF5C2B">
            <w:pPr>
              <w:jc w:val="center"/>
              <w:rPr>
                <w:rFonts w:eastAsia="Times New Roman" w:cs="Arial"/>
                <w:bCs/>
                <w:color w:val="000000"/>
                <w:szCs w:val="18"/>
                <w:lang w:eastAsia="en-AU"/>
              </w:rPr>
            </w:pPr>
            <w:r w:rsidRPr="00DF0C3D">
              <w:t>$298.28</w:t>
            </w:r>
          </w:p>
        </w:tc>
      </w:tr>
      <w:tr w:rsidR="00984C9C" w:rsidRPr="00DF0C3D" w14:paraId="0CF21292"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4CA613CB" w14:textId="77777777" w:rsidR="00984C9C" w:rsidRPr="00DF0C3D" w:rsidRDefault="00984C9C" w:rsidP="00CF5C2B">
            <w:pPr>
              <w:rPr>
                <w:rFonts w:eastAsia="Times New Roman" w:cs="Arial"/>
                <w:color w:val="000000"/>
                <w:szCs w:val="16"/>
                <w:lang w:eastAsia="en-AU"/>
              </w:rPr>
            </w:pPr>
            <w:r w:rsidRPr="00DF0C3D">
              <w:t>15_412_0114_1_3</w:t>
            </w:r>
          </w:p>
        </w:tc>
        <w:tc>
          <w:tcPr>
            <w:tcW w:w="2000" w:type="pct"/>
            <w:hideMark/>
          </w:tcPr>
          <w:p w14:paraId="1A522A7D"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 Weekday Daytime</w:t>
            </w:r>
          </w:p>
        </w:tc>
        <w:tc>
          <w:tcPr>
            <w:tcW w:w="500" w:type="pct"/>
            <w:hideMark/>
          </w:tcPr>
          <w:p w14:paraId="5D34CBC9"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4D7AB7B5" w14:textId="77777777" w:rsidR="00984C9C" w:rsidRPr="00DF0C3D" w:rsidRDefault="00984C9C" w:rsidP="00CF5C2B">
            <w:pPr>
              <w:jc w:val="center"/>
              <w:rPr>
                <w:rFonts w:eastAsia="Times New Roman" w:cs="Arial"/>
                <w:bCs/>
                <w:color w:val="000000"/>
                <w:szCs w:val="18"/>
                <w:lang w:eastAsia="en-AU"/>
              </w:rPr>
            </w:pPr>
            <w:r w:rsidRPr="00DF0C3D">
              <w:t>$124.05</w:t>
            </w:r>
          </w:p>
        </w:tc>
        <w:tc>
          <w:tcPr>
            <w:tcW w:w="500" w:type="pct"/>
            <w:hideMark/>
          </w:tcPr>
          <w:p w14:paraId="77E684D9" w14:textId="77777777" w:rsidR="00984C9C" w:rsidRPr="00DF0C3D" w:rsidRDefault="00984C9C" w:rsidP="00CF5C2B">
            <w:pPr>
              <w:jc w:val="center"/>
              <w:rPr>
                <w:rFonts w:eastAsia="Times New Roman" w:cs="Arial"/>
                <w:bCs/>
                <w:color w:val="000000"/>
                <w:szCs w:val="18"/>
                <w:lang w:eastAsia="en-AU"/>
              </w:rPr>
            </w:pPr>
            <w:r w:rsidRPr="00DF0C3D">
              <w:t>$173.67</w:t>
            </w:r>
          </w:p>
        </w:tc>
        <w:tc>
          <w:tcPr>
            <w:tcW w:w="500" w:type="pct"/>
            <w:hideMark/>
          </w:tcPr>
          <w:p w14:paraId="618380D3" w14:textId="77777777" w:rsidR="00984C9C" w:rsidRPr="00DF0C3D" w:rsidRDefault="00984C9C" w:rsidP="00CF5C2B">
            <w:pPr>
              <w:jc w:val="center"/>
              <w:rPr>
                <w:rFonts w:eastAsia="Times New Roman" w:cs="Arial"/>
                <w:bCs/>
                <w:color w:val="000000"/>
                <w:szCs w:val="18"/>
                <w:lang w:eastAsia="en-AU"/>
              </w:rPr>
            </w:pPr>
            <w:r w:rsidRPr="00DF0C3D">
              <w:t>$186.08</w:t>
            </w:r>
          </w:p>
        </w:tc>
      </w:tr>
      <w:tr w:rsidR="00984C9C" w:rsidRPr="00DF0C3D" w14:paraId="0BC782FC" w14:textId="77777777" w:rsidTr="00CF5C2B">
        <w:tc>
          <w:tcPr>
            <w:tcW w:w="999" w:type="pct"/>
            <w:hideMark/>
          </w:tcPr>
          <w:p w14:paraId="3DBF1E71" w14:textId="77777777" w:rsidR="00984C9C" w:rsidRPr="00DF0C3D" w:rsidRDefault="00984C9C" w:rsidP="00CF5C2B">
            <w:pPr>
              <w:rPr>
                <w:rFonts w:eastAsia="Times New Roman" w:cs="Arial"/>
                <w:color w:val="000000"/>
                <w:szCs w:val="16"/>
                <w:lang w:eastAsia="en-AU"/>
              </w:rPr>
            </w:pPr>
            <w:r w:rsidRPr="00DF0C3D">
              <w:t>15_413_0114_1_3</w:t>
            </w:r>
          </w:p>
        </w:tc>
        <w:tc>
          <w:tcPr>
            <w:tcW w:w="2000" w:type="pct"/>
            <w:hideMark/>
          </w:tcPr>
          <w:p w14:paraId="67FF9FC1"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 Weekday Evening</w:t>
            </w:r>
          </w:p>
        </w:tc>
        <w:tc>
          <w:tcPr>
            <w:tcW w:w="500" w:type="pct"/>
            <w:hideMark/>
          </w:tcPr>
          <w:p w14:paraId="54A08C9F"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2E3FA3FA" w14:textId="77777777" w:rsidR="00984C9C" w:rsidRPr="00DF0C3D" w:rsidRDefault="00984C9C" w:rsidP="00CF5C2B">
            <w:pPr>
              <w:jc w:val="center"/>
              <w:rPr>
                <w:rFonts w:eastAsia="Times New Roman" w:cs="Arial"/>
                <w:bCs/>
                <w:color w:val="000000"/>
                <w:szCs w:val="18"/>
                <w:lang w:eastAsia="en-AU"/>
              </w:rPr>
            </w:pPr>
            <w:r w:rsidRPr="00DF0C3D">
              <w:t>$136.84</w:t>
            </w:r>
          </w:p>
        </w:tc>
        <w:tc>
          <w:tcPr>
            <w:tcW w:w="500" w:type="pct"/>
            <w:hideMark/>
          </w:tcPr>
          <w:p w14:paraId="5A827D18" w14:textId="77777777" w:rsidR="00984C9C" w:rsidRPr="00DF0C3D" w:rsidRDefault="00984C9C" w:rsidP="00CF5C2B">
            <w:pPr>
              <w:jc w:val="center"/>
              <w:rPr>
                <w:rFonts w:eastAsia="Times New Roman" w:cs="Arial"/>
                <w:bCs/>
                <w:color w:val="000000"/>
                <w:szCs w:val="18"/>
                <w:lang w:eastAsia="en-AU"/>
              </w:rPr>
            </w:pPr>
            <w:r w:rsidRPr="00DF0C3D">
              <w:t>$191.58</w:t>
            </w:r>
          </w:p>
        </w:tc>
        <w:tc>
          <w:tcPr>
            <w:tcW w:w="500" w:type="pct"/>
            <w:hideMark/>
          </w:tcPr>
          <w:p w14:paraId="5B05E24D" w14:textId="77777777" w:rsidR="00984C9C" w:rsidRPr="00DF0C3D" w:rsidRDefault="00984C9C" w:rsidP="00CF5C2B">
            <w:pPr>
              <w:jc w:val="center"/>
              <w:rPr>
                <w:rFonts w:eastAsia="Times New Roman" w:cs="Arial"/>
                <w:bCs/>
                <w:color w:val="000000"/>
                <w:szCs w:val="18"/>
                <w:lang w:eastAsia="en-AU"/>
              </w:rPr>
            </w:pPr>
            <w:r w:rsidRPr="00DF0C3D">
              <w:t>$205.26</w:t>
            </w:r>
          </w:p>
        </w:tc>
      </w:tr>
      <w:tr w:rsidR="00984C9C" w:rsidRPr="00DF0C3D" w14:paraId="619ED9D8"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7FF8BD4F" w14:textId="77777777" w:rsidR="00984C9C" w:rsidRPr="00DF0C3D" w:rsidRDefault="00984C9C" w:rsidP="00CF5C2B">
            <w:pPr>
              <w:rPr>
                <w:rFonts w:eastAsia="Times New Roman" w:cs="Arial"/>
                <w:color w:val="000000"/>
                <w:szCs w:val="16"/>
                <w:lang w:eastAsia="en-AU"/>
              </w:rPr>
            </w:pPr>
            <w:r w:rsidRPr="00DF0C3D">
              <w:t>15_417_0114_1_3</w:t>
            </w:r>
          </w:p>
        </w:tc>
        <w:tc>
          <w:tcPr>
            <w:tcW w:w="2000" w:type="pct"/>
            <w:hideMark/>
          </w:tcPr>
          <w:p w14:paraId="04836FA5"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 Weekday Night</w:t>
            </w:r>
          </w:p>
        </w:tc>
        <w:tc>
          <w:tcPr>
            <w:tcW w:w="500" w:type="pct"/>
            <w:hideMark/>
          </w:tcPr>
          <w:p w14:paraId="415ECECE"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6D3081B6" w14:textId="77777777" w:rsidR="00984C9C" w:rsidRPr="00DF0C3D" w:rsidRDefault="00984C9C" w:rsidP="00CF5C2B">
            <w:pPr>
              <w:jc w:val="center"/>
              <w:rPr>
                <w:rFonts w:eastAsia="Times New Roman" w:cs="Arial"/>
                <w:bCs/>
                <w:color w:val="000000"/>
                <w:szCs w:val="18"/>
                <w:lang w:eastAsia="en-AU"/>
              </w:rPr>
            </w:pPr>
            <w:r w:rsidRPr="00DF0C3D">
              <w:t>$139.40</w:t>
            </w:r>
          </w:p>
        </w:tc>
        <w:tc>
          <w:tcPr>
            <w:tcW w:w="500" w:type="pct"/>
            <w:hideMark/>
          </w:tcPr>
          <w:p w14:paraId="78ED0AE4" w14:textId="77777777" w:rsidR="00984C9C" w:rsidRPr="00DF0C3D" w:rsidRDefault="00984C9C" w:rsidP="00CF5C2B">
            <w:pPr>
              <w:jc w:val="center"/>
              <w:rPr>
                <w:rFonts w:eastAsia="Times New Roman" w:cs="Arial"/>
                <w:bCs/>
                <w:color w:val="000000"/>
                <w:szCs w:val="18"/>
                <w:lang w:eastAsia="en-AU"/>
              </w:rPr>
            </w:pPr>
            <w:r w:rsidRPr="00DF0C3D">
              <w:t>$195.16</w:t>
            </w:r>
          </w:p>
        </w:tc>
        <w:tc>
          <w:tcPr>
            <w:tcW w:w="500" w:type="pct"/>
            <w:hideMark/>
          </w:tcPr>
          <w:p w14:paraId="38C7BCB2" w14:textId="77777777" w:rsidR="00984C9C" w:rsidRPr="00DF0C3D" w:rsidRDefault="00984C9C" w:rsidP="00CF5C2B">
            <w:pPr>
              <w:jc w:val="center"/>
              <w:rPr>
                <w:rFonts w:eastAsia="Times New Roman" w:cs="Arial"/>
                <w:bCs/>
                <w:color w:val="000000"/>
                <w:szCs w:val="18"/>
                <w:lang w:eastAsia="en-AU"/>
              </w:rPr>
            </w:pPr>
            <w:r w:rsidRPr="00DF0C3D">
              <w:t>$209.10</w:t>
            </w:r>
          </w:p>
        </w:tc>
      </w:tr>
      <w:tr w:rsidR="00984C9C" w:rsidRPr="00DF0C3D" w14:paraId="046D7388" w14:textId="77777777" w:rsidTr="00CF5C2B">
        <w:tc>
          <w:tcPr>
            <w:tcW w:w="999" w:type="pct"/>
            <w:hideMark/>
          </w:tcPr>
          <w:p w14:paraId="261823DD" w14:textId="77777777" w:rsidR="00984C9C" w:rsidRPr="00DF0C3D" w:rsidRDefault="00984C9C" w:rsidP="00CF5C2B">
            <w:pPr>
              <w:rPr>
                <w:rFonts w:eastAsia="Times New Roman" w:cs="Arial"/>
                <w:color w:val="000000"/>
                <w:szCs w:val="16"/>
                <w:lang w:eastAsia="en-AU"/>
              </w:rPr>
            </w:pPr>
            <w:r w:rsidRPr="00DF0C3D">
              <w:t>15_414_0114_1_3</w:t>
            </w:r>
          </w:p>
        </w:tc>
        <w:tc>
          <w:tcPr>
            <w:tcW w:w="2000" w:type="pct"/>
            <w:hideMark/>
          </w:tcPr>
          <w:p w14:paraId="07249A73"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 Saturday</w:t>
            </w:r>
          </w:p>
        </w:tc>
        <w:tc>
          <w:tcPr>
            <w:tcW w:w="500" w:type="pct"/>
            <w:hideMark/>
          </w:tcPr>
          <w:p w14:paraId="2245D3FE"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6BE2832C" w14:textId="77777777" w:rsidR="00984C9C" w:rsidRPr="00DF0C3D" w:rsidRDefault="00984C9C" w:rsidP="00CF5C2B">
            <w:pPr>
              <w:jc w:val="center"/>
              <w:rPr>
                <w:rFonts w:eastAsia="Times New Roman" w:cs="Arial"/>
                <w:bCs/>
                <w:color w:val="000000"/>
                <w:szCs w:val="18"/>
                <w:lang w:eastAsia="en-AU"/>
              </w:rPr>
            </w:pPr>
            <w:r w:rsidRPr="00DF0C3D">
              <w:t>$177.03</w:t>
            </w:r>
          </w:p>
        </w:tc>
        <w:tc>
          <w:tcPr>
            <w:tcW w:w="500" w:type="pct"/>
            <w:hideMark/>
          </w:tcPr>
          <w:p w14:paraId="6BCF2F42" w14:textId="77777777" w:rsidR="00984C9C" w:rsidRPr="00DF0C3D" w:rsidRDefault="00984C9C" w:rsidP="00CF5C2B">
            <w:pPr>
              <w:jc w:val="center"/>
              <w:rPr>
                <w:rFonts w:eastAsia="Times New Roman" w:cs="Arial"/>
                <w:bCs/>
                <w:color w:val="000000"/>
                <w:szCs w:val="18"/>
                <w:lang w:eastAsia="en-AU"/>
              </w:rPr>
            </w:pPr>
            <w:r w:rsidRPr="00DF0C3D">
              <w:t>$247.84</w:t>
            </w:r>
          </w:p>
        </w:tc>
        <w:tc>
          <w:tcPr>
            <w:tcW w:w="500" w:type="pct"/>
            <w:hideMark/>
          </w:tcPr>
          <w:p w14:paraId="0654F5FC" w14:textId="77777777" w:rsidR="00984C9C" w:rsidRPr="00DF0C3D" w:rsidRDefault="00984C9C" w:rsidP="00CF5C2B">
            <w:pPr>
              <w:jc w:val="center"/>
              <w:rPr>
                <w:rFonts w:eastAsia="Times New Roman" w:cs="Arial"/>
                <w:bCs/>
                <w:color w:val="000000"/>
                <w:szCs w:val="18"/>
                <w:lang w:eastAsia="en-AU"/>
              </w:rPr>
            </w:pPr>
            <w:r w:rsidRPr="00DF0C3D">
              <w:t>$265.55</w:t>
            </w:r>
          </w:p>
        </w:tc>
      </w:tr>
      <w:tr w:rsidR="00984C9C" w:rsidRPr="00DF0C3D" w14:paraId="6A358028"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75F5D79C" w14:textId="77777777" w:rsidR="00984C9C" w:rsidRPr="00DF0C3D" w:rsidRDefault="00984C9C" w:rsidP="00CF5C2B">
            <w:pPr>
              <w:rPr>
                <w:rFonts w:eastAsia="Times New Roman" w:cs="Arial"/>
                <w:color w:val="000000"/>
                <w:szCs w:val="16"/>
                <w:lang w:eastAsia="en-AU"/>
              </w:rPr>
            </w:pPr>
            <w:r w:rsidRPr="00DF0C3D">
              <w:t>15_415_0114_1_3</w:t>
            </w:r>
          </w:p>
        </w:tc>
        <w:tc>
          <w:tcPr>
            <w:tcW w:w="2000" w:type="pct"/>
            <w:hideMark/>
          </w:tcPr>
          <w:p w14:paraId="735D6624"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 Sunday</w:t>
            </w:r>
          </w:p>
        </w:tc>
        <w:tc>
          <w:tcPr>
            <w:tcW w:w="500" w:type="pct"/>
            <w:hideMark/>
          </w:tcPr>
          <w:p w14:paraId="612477A0"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4F0E1B67" w14:textId="77777777" w:rsidR="00984C9C" w:rsidRPr="00DF0C3D" w:rsidRDefault="00984C9C" w:rsidP="00CF5C2B">
            <w:pPr>
              <w:jc w:val="center"/>
              <w:rPr>
                <w:rFonts w:eastAsia="Times New Roman" w:cs="Arial"/>
                <w:bCs/>
                <w:color w:val="000000"/>
                <w:szCs w:val="18"/>
                <w:lang w:eastAsia="en-AU"/>
              </w:rPr>
            </w:pPr>
            <w:r w:rsidRPr="00DF0C3D">
              <w:t>$203.53</w:t>
            </w:r>
          </w:p>
        </w:tc>
        <w:tc>
          <w:tcPr>
            <w:tcW w:w="500" w:type="pct"/>
            <w:hideMark/>
          </w:tcPr>
          <w:p w14:paraId="6B3E15EF" w14:textId="77777777" w:rsidR="00984C9C" w:rsidRPr="00DF0C3D" w:rsidRDefault="00984C9C" w:rsidP="00CF5C2B">
            <w:pPr>
              <w:jc w:val="center"/>
              <w:rPr>
                <w:rFonts w:eastAsia="Times New Roman" w:cs="Arial"/>
                <w:bCs/>
                <w:color w:val="000000"/>
                <w:szCs w:val="18"/>
                <w:lang w:eastAsia="en-AU"/>
              </w:rPr>
            </w:pPr>
            <w:r w:rsidRPr="00DF0C3D">
              <w:t>$284.94</w:t>
            </w:r>
          </w:p>
        </w:tc>
        <w:tc>
          <w:tcPr>
            <w:tcW w:w="500" w:type="pct"/>
            <w:hideMark/>
          </w:tcPr>
          <w:p w14:paraId="47DC51A8" w14:textId="77777777" w:rsidR="00984C9C" w:rsidRPr="00DF0C3D" w:rsidRDefault="00984C9C" w:rsidP="00CF5C2B">
            <w:pPr>
              <w:jc w:val="center"/>
              <w:rPr>
                <w:rFonts w:eastAsia="Times New Roman" w:cs="Arial"/>
                <w:bCs/>
                <w:color w:val="000000"/>
                <w:szCs w:val="18"/>
                <w:lang w:eastAsia="en-AU"/>
              </w:rPr>
            </w:pPr>
            <w:r w:rsidRPr="00DF0C3D">
              <w:t>$305.30</w:t>
            </w:r>
          </w:p>
        </w:tc>
      </w:tr>
      <w:tr w:rsidR="00984C9C" w:rsidRPr="00DF0C3D" w14:paraId="4B9F4716" w14:textId="77777777" w:rsidTr="00CF5C2B">
        <w:tc>
          <w:tcPr>
            <w:tcW w:w="999" w:type="pct"/>
            <w:hideMark/>
          </w:tcPr>
          <w:p w14:paraId="21826E7A" w14:textId="77777777" w:rsidR="00984C9C" w:rsidRPr="00DF0C3D" w:rsidRDefault="00984C9C" w:rsidP="00CF5C2B">
            <w:pPr>
              <w:rPr>
                <w:rFonts w:eastAsia="Times New Roman" w:cs="Arial"/>
                <w:color w:val="000000"/>
                <w:szCs w:val="16"/>
                <w:lang w:eastAsia="en-AU"/>
              </w:rPr>
            </w:pPr>
            <w:r w:rsidRPr="00DF0C3D">
              <w:t>15_416_0114_1_3</w:t>
            </w:r>
          </w:p>
        </w:tc>
        <w:tc>
          <w:tcPr>
            <w:tcW w:w="2000" w:type="pct"/>
            <w:hideMark/>
          </w:tcPr>
          <w:p w14:paraId="23D50009"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 Public Holiday</w:t>
            </w:r>
          </w:p>
        </w:tc>
        <w:tc>
          <w:tcPr>
            <w:tcW w:w="500" w:type="pct"/>
            <w:hideMark/>
          </w:tcPr>
          <w:p w14:paraId="3D6F1836"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6A009945" w14:textId="77777777" w:rsidR="00984C9C" w:rsidRPr="00DF0C3D" w:rsidRDefault="00984C9C" w:rsidP="00CF5C2B">
            <w:pPr>
              <w:jc w:val="center"/>
              <w:rPr>
                <w:rFonts w:eastAsia="Times New Roman" w:cs="Arial"/>
                <w:bCs/>
                <w:color w:val="000000"/>
                <w:szCs w:val="18"/>
                <w:lang w:eastAsia="en-AU"/>
              </w:rPr>
            </w:pPr>
            <w:r w:rsidRPr="00DF0C3D">
              <w:t>$230.02</w:t>
            </w:r>
          </w:p>
        </w:tc>
        <w:tc>
          <w:tcPr>
            <w:tcW w:w="500" w:type="pct"/>
            <w:hideMark/>
          </w:tcPr>
          <w:p w14:paraId="3404DB1C" w14:textId="77777777" w:rsidR="00984C9C" w:rsidRPr="00DF0C3D" w:rsidRDefault="00984C9C" w:rsidP="00CF5C2B">
            <w:pPr>
              <w:jc w:val="center"/>
              <w:rPr>
                <w:rFonts w:eastAsia="Times New Roman" w:cs="Arial"/>
                <w:bCs/>
                <w:color w:val="000000"/>
                <w:szCs w:val="18"/>
                <w:lang w:eastAsia="en-AU"/>
              </w:rPr>
            </w:pPr>
            <w:r w:rsidRPr="00DF0C3D">
              <w:t>$322.03</w:t>
            </w:r>
          </w:p>
        </w:tc>
        <w:tc>
          <w:tcPr>
            <w:tcW w:w="500" w:type="pct"/>
            <w:hideMark/>
          </w:tcPr>
          <w:p w14:paraId="3956A25B" w14:textId="77777777" w:rsidR="00984C9C" w:rsidRPr="00DF0C3D" w:rsidRDefault="00984C9C" w:rsidP="00CF5C2B">
            <w:pPr>
              <w:jc w:val="center"/>
              <w:rPr>
                <w:rFonts w:eastAsia="Times New Roman" w:cs="Arial"/>
                <w:bCs/>
                <w:color w:val="000000"/>
                <w:szCs w:val="18"/>
                <w:lang w:eastAsia="en-AU"/>
              </w:rPr>
            </w:pPr>
            <w:r w:rsidRPr="00DF0C3D">
              <w:t>$345.03</w:t>
            </w:r>
          </w:p>
        </w:tc>
      </w:tr>
      <w:tr w:rsidR="00984C9C" w:rsidRPr="00DF0C3D" w14:paraId="24E7C180"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38770284" w14:textId="77777777" w:rsidR="00984C9C" w:rsidRPr="00DF0C3D" w:rsidRDefault="00984C9C" w:rsidP="00CF5C2B">
            <w:pPr>
              <w:rPr>
                <w:rFonts w:eastAsia="Times New Roman" w:cs="Arial"/>
                <w:color w:val="000000"/>
                <w:szCs w:val="16"/>
                <w:lang w:eastAsia="en-AU"/>
              </w:rPr>
            </w:pPr>
            <w:r w:rsidRPr="00DF0C3D">
              <w:t>15_418_0114_1_3</w:t>
            </w:r>
          </w:p>
        </w:tc>
        <w:tc>
          <w:tcPr>
            <w:tcW w:w="2000" w:type="pct"/>
            <w:hideMark/>
          </w:tcPr>
          <w:p w14:paraId="48A84E88"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Consultant - Weekday Daytime</w:t>
            </w:r>
          </w:p>
        </w:tc>
        <w:tc>
          <w:tcPr>
            <w:tcW w:w="500" w:type="pct"/>
            <w:hideMark/>
          </w:tcPr>
          <w:p w14:paraId="7BD9834E"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628F479D" w14:textId="77777777" w:rsidR="00984C9C" w:rsidRPr="00DF0C3D" w:rsidRDefault="00984C9C" w:rsidP="00CF5C2B">
            <w:pPr>
              <w:jc w:val="center"/>
              <w:rPr>
                <w:rFonts w:eastAsia="Times New Roman" w:cs="Arial"/>
                <w:bCs/>
                <w:color w:val="000000"/>
                <w:szCs w:val="18"/>
                <w:lang w:eastAsia="en-AU"/>
              </w:rPr>
            </w:pPr>
            <w:r w:rsidRPr="00DF0C3D">
              <w:t>$146.72</w:t>
            </w:r>
          </w:p>
        </w:tc>
        <w:tc>
          <w:tcPr>
            <w:tcW w:w="500" w:type="pct"/>
            <w:hideMark/>
          </w:tcPr>
          <w:p w14:paraId="2DBB2AAD" w14:textId="77777777" w:rsidR="00984C9C" w:rsidRPr="00DF0C3D" w:rsidRDefault="00984C9C" w:rsidP="00CF5C2B">
            <w:pPr>
              <w:jc w:val="center"/>
              <w:rPr>
                <w:rFonts w:eastAsia="Times New Roman" w:cs="Arial"/>
                <w:bCs/>
                <w:color w:val="000000"/>
                <w:szCs w:val="18"/>
                <w:lang w:eastAsia="en-AU"/>
              </w:rPr>
            </w:pPr>
            <w:r w:rsidRPr="00DF0C3D">
              <w:t>$205.41</w:t>
            </w:r>
          </w:p>
        </w:tc>
        <w:tc>
          <w:tcPr>
            <w:tcW w:w="500" w:type="pct"/>
            <w:hideMark/>
          </w:tcPr>
          <w:p w14:paraId="0061041F" w14:textId="77777777" w:rsidR="00984C9C" w:rsidRPr="00DF0C3D" w:rsidRDefault="00984C9C" w:rsidP="00CF5C2B">
            <w:pPr>
              <w:jc w:val="center"/>
              <w:rPr>
                <w:rFonts w:eastAsia="Times New Roman" w:cs="Arial"/>
                <w:bCs/>
                <w:color w:val="000000"/>
                <w:szCs w:val="18"/>
                <w:lang w:eastAsia="en-AU"/>
              </w:rPr>
            </w:pPr>
            <w:r w:rsidRPr="00DF0C3D">
              <w:t>$220.08</w:t>
            </w:r>
          </w:p>
        </w:tc>
      </w:tr>
      <w:tr w:rsidR="00984C9C" w:rsidRPr="00DF0C3D" w14:paraId="5E25278E" w14:textId="77777777" w:rsidTr="00CF5C2B">
        <w:tc>
          <w:tcPr>
            <w:tcW w:w="999" w:type="pct"/>
            <w:hideMark/>
          </w:tcPr>
          <w:p w14:paraId="69F713BB" w14:textId="77777777" w:rsidR="00984C9C" w:rsidRPr="00DF0C3D" w:rsidRDefault="00984C9C" w:rsidP="00CF5C2B">
            <w:pPr>
              <w:rPr>
                <w:rFonts w:eastAsia="Times New Roman" w:cs="Arial"/>
                <w:color w:val="000000"/>
                <w:szCs w:val="16"/>
                <w:lang w:eastAsia="en-AU"/>
              </w:rPr>
            </w:pPr>
            <w:r w:rsidRPr="00DF0C3D">
              <w:t>15_419_0114_1_3</w:t>
            </w:r>
          </w:p>
        </w:tc>
        <w:tc>
          <w:tcPr>
            <w:tcW w:w="2000" w:type="pct"/>
            <w:hideMark/>
          </w:tcPr>
          <w:p w14:paraId="46BCD90E"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Consultant - Weekday Evening</w:t>
            </w:r>
          </w:p>
        </w:tc>
        <w:tc>
          <w:tcPr>
            <w:tcW w:w="500" w:type="pct"/>
            <w:hideMark/>
          </w:tcPr>
          <w:p w14:paraId="55DFCC0C"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05A3B9A9" w14:textId="77777777" w:rsidR="00984C9C" w:rsidRPr="00DF0C3D" w:rsidRDefault="00984C9C" w:rsidP="00CF5C2B">
            <w:pPr>
              <w:jc w:val="center"/>
              <w:rPr>
                <w:rFonts w:eastAsia="Times New Roman" w:cs="Arial"/>
                <w:bCs/>
                <w:color w:val="000000"/>
                <w:szCs w:val="18"/>
                <w:lang w:eastAsia="en-AU"/>
              </w:rPr>
            </w:pPr>
            <w:r w:rsidRPr="00DF0C3D">
              <w:t>$161.86</w:t>
            </w:r>
          </w:p>
        </w:tc>
        <w:tc>
          <w:tcPr>
            <w:tcW w:w="500" w:type="pct"/>
            <w:hideMark/>
          </w:tcPr>
          <w:p w14:paraId="75163EF0" w14:textId="77777777" w:rsidR="00984C9C" w:rsidRPr="00DF0C3D" w:rsidRDefault="00984C9C" w:rsidP="00CF5C2B">
            <w:pPr>
              <w:jc w:val="center"/>
              <w:rPr>
                <w:rFonts w:eastAsia="Times New Roman" w:cs="Arial"/>
                <w:bCs/>
                <w:color w:val="000000"/>
                <w:szCs w:val="18"/>
                <w:lang w:eastAsia="en-AU"/>
              </w:rPr>
            </w:pPr>
            <w:r w:rsidRPr="00DF0C3D">
              <w:t>$226.60</w:t>
            </w:r>
          </w:p>
        </w:tc>
        <w:tc>
          <w:tcPr>
            <w:tcW w:w="500" w:type="pct"/>
            <w:hideMark/>
          </w:tcPr>
          <w:p w14:paraId="71798661" w14:textId="77777777" w:rsidR="00984C9C" w:rsidRPr="00DF0C3D" w:rsidRDefault="00984C9C" w:rsidP="00CF5C2B">
            <w:pPr>
              <w:jc w:val="center"/>
              <w:rPr>
                <w:rFonts w:eastAsia="Times New Roman" w:cs="Arial"/>
                <w:bCs/>
                <w:color w:val="000000"/>
                <w:szCs w:val="18"/>
                <w:lang w:eastAsia="en-AU"/>
              </w:rPr>
            </w:pPr>
            <w:r w:rsidRPr="00DF0C3D">
              <w:t>$242.79</w:t>
            </w:r>
          </w:p>
        </w:tc>
      </w:tr>
      <w:tr w:rsidR="00984C9C" w:rsidRPr="00DF0C3D" w14:paraId="2445DF3A"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526B5737" w14:textId="77777777" w:rsidR="00984C9C" w:rsidRPr="00DF0C3D" w:rsidRDefault="00984C9C" w:rsidP="00CF5C2B">
            <w:pPr>
              <w:rPr>
                <w:rFonts w:eastAsia="Times New Roman" w:cs="Arial"/>
                <w:color w:val="000000"/>
                <w:szCs w:val="16"/>
                <w:lang w:eastAsia="en-AU"/>
              </w:rPr>
            </w:pPr>
            <w:r w:rsidRPr="00DF0C3D">
              <w:t>15_423_0114_1_3</w:t>
            </w:r>
          </w:p>
        </w:tc>
        <w:tc>
          <w:tcPr>
            <w:tcW w:w="2000" w:type="pct"/>
            <w:hideMark/>
          </w:tcPr>
          <w:p w14:paraId="7AFDB0A5"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Consultant - Weekday Night</w:t>
            </w:r>
          </w:p>
        </w:tc>
        <w:tc>
          <w:tcPr>
            <w:tcW w:w="500" w:type="pct"/>
            <w:hideMark/>
          </w:tcPr>
          <w:p w14:paraId="716E97B5"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3ABEFF01" w14:textId="77777777" w:rsidR="00984C9C" w:rsidRPr="00DF0C3D" w:rsidRDefault="00984C9C" w:rsidP="00CF5C2B">
            <w:pPr>
              <w:jc w:val="center"/>
              <w:rPr>
                <w:rFonts w:eastAsia="Times New Roman" w:cs="Arial"/>
                <w:bCs/>
                <w:color w:val="000000"/>
                <w:szCs w:val="18"/>
                <w:lang w:eastAsia="en-AU"/>
              </w:rPr>
            </w:pPr>
            <w:r w:rsidRPr="00DF0C3D">
              <w:t>$164.88</w:t>
            </w:r>
          </w:p>
        </w:tc>
        <w:tc>
          <w:tcPr>
            <w:tcW w:w="500" w:type="pct"/>
            <w:hideMark/>
          </w:tcPr>
          <w:p w14:paraId="4C4993C4" w14:textId="77777777" w:rsidR="00984C9C" w:rsidRPr="00DF0C3D" w:rsidRDefault="00984C9C" w:rsidP="00CF5C2B">
            <w:pPr>
              <w:jc w:val="center"/>
              <w:rPr>
                <w:rFonts w:eastAsia="Times New Roman" w:cs="Arial"/>
                <w:bCs/>
                <w:color w:val="000000"/>
                <w:szCs w:val="18"/>
                <w:lang w:eastAsia="en-AU"/>
              </w:rPr>
            </w:pPr>
            <w:r w:rsidRPr="00DF0C3D">
              <w:t>$230.83</w:t>
            </w:r>
          </w:p>
        </w:tc>
        <w:tc>
          <w:tcPr>
            <w:tcW w:w="500" w:type="pct"/>
            <w:hideMark/>
          </w:tcPr>
          <w:p w14:paraId="3DB6AE34" w14:textId="77777777" w:rsidR="00984C9C" w:rsidRPr="00DF0C3D" w:rsidRDefault="00984C9C" w:rsidP="00CF5C2B">
            <w:pPr>
              <w:jc w:val="center"/>
              <w:rPr>
                <w:rFonts w:eastAsia="Times New Roman" w:cs="Arial"/>
                <w:bCs/>
                <w:color w:val="000000"/>
                <w:szCs w:val="18"/>
                <w:lang w:eastAsia="en-AU"/>
              </w:rPr>
            </w:pPr>
            <w:r w:rsidRPr="00DF0C3D">
              <w:t>$247.32</w:t>
            </w:r>
          </w:p>
        </w:tc>
      </w:tr>
      <w:tr w:rsidR="00984C9C" w:rsidRPr="00DF0C3D" w14:paraId="389DC506" w14:textId="77777777" w:rsidTr="00CF5C2B">
        <w:tc>
          <w:tcPr>
            <w:tcW w:w="999" w:type="pct"/>
            <w:hideMark/>
          </w:tcPr>
          <w:p w14:paraId="279181D9" w14:textId="77777777" w:rsidR="00984C9C" w:rsidRPr="00DF0C3D" w:rsidRDefault="00984C9C" w:rsidP="00CF5C2B">
            <w:pPr>
              <w:rPr>
                <w:rFonts w:eastAsia="Times New Roman" w:cs="Arial"/>
                <w:color w:val="000000"/>
                <w:szCs w:val="16"/>
                <w:lang w:eastAsia="en-AU"/>
              </w:rPr>
            </w:pPr>
            <w:r w:rsidRPr="00DF0C3D">
              <w:t>15_420_0114_1_3</w:t>
            </w:r>
          </w:p>
        </w:tc>
        <w:tc>
          <w:tcPr>
            <w:tcW w:w="2000" w:type="pct"/>
            <w:hideMark/>
          </w:tcPr>
          <w:p w14:paraId="142F2A24"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Consultant - Saturday</w:t>
            </w:r>
          </w:p>
        </w:tc>
        <w:tc>
          <w:tcPr>
            <w:tcW w:w="500" w:type="pct"/>
            <w:hideMark/>
          </w:tcPr>
          <w:p w14:paraId="7070656A"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22EF9882" w14:textId="77777777" w:rsidR="00984C9C" w:rsidRPr="00DF0C3D" w:rsidRDefault="00984C9C" w:rsidP="00CF5C2B">
            <w:pPr>
              <w:jc w:val="center"/>
              <w:rPr>
                <w:rFonts w:eastAsia="Times New Roman" w:cs="Arial"/>
                <w:bCs/>
                <w:color w:val="000000"/>
                <w:szCs w:val="18"/>
                <w:lang w:eastAsia="en-AU"/>
              </w:rPr>
            </w:pPr>
            <w:r w:rsidRPr="00DF0C3D">
              <w:t>$209.47</w:t>
            </w:r>
          </w:p>
        </w:tc>
        <w:tc>
          <w:tcPr>
            <w:tcW w:w="500" w:type="pct"/>
            <w:hideMark/>
          </w:tcPr>
          <w:p w14:paraId="5CBA7696" w14:textId="77777777" w:rsidR="00984C9C" w:rsidRPr="00DF0C3D" w:rsidRDefault="00984C9C" w:rsidP="00CF5C2B">
            <w:pPr>
              <w:jc w:val="center"/>
              <w:rPr>
                <w:rFonts w:eastAsia="Times New Roman" w:cs="Arial"/>
                <w:bCs/>
                <w:color w:val="000000"/>
                <w:szCs w:val="18"/>
                <w:lang w:eastAsia="en-AU"/>
              </w:rPr>
            </w:pPr>
            <w:r w:rsidRPr="00DF0C3D">
              <w:t>$293.26</w:t>
            </w:r>
          </w:p>
        </w:tc>
        <w:tc>
          <w:tcPr>
            <w:tcW w:w="500" w:type="pct"/>
            <w:hideMark/>
          </w:tcPr>
          <w:p w14:paraId="78643DA4" w14:textId="77777777" w:rsidR="00984C9C" w:rsidRPr="00DF0C3D" w:rsidRDefault="00984C9C" w:rsidP="00CF5C2B">
            <w:pPr>
              <w:jc w:val="center"/>
              <w:rPr>
                <w:rFonts w:eastAsia="Times New Roman" w:cs="Arial"/>
                <w:bCs/>
                <w:color w:val="000000"/>
                <w:szCs w:val="18"/>
                <w:lang w:eastAsia="en-AU"/>
              </w:rPr>
            </w:pPr>
            <w:r w:rsidRPr="00DF0C3D">
              <w:t>$314.21</w:t>
            </w:r>
          </w:p>
        </w:tc>
      </w:tr>
      <w:tr w:rsidR="00984C9C" w:rsidRPr="00DF0C3D" w14:paraId="3080434A"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179C482E" w14:textId="77777777" w:rsidR="00984C9C" w:rsidRPr="00DF0C3D" w:rsidRDefault="00984C9C" w:rsidP="00CF5C2B">
            <w:pPr>
              <w:rPr>
                <w:rFonts w:eastAsia="Times New Roman" w:cs="Arial"/>
                <w:color w:val="000000"/>
                <w:szCs w:val="16"/>
                <w:lang w:eastAsia="en-AU"/>
              </w:rPr>
            </w:pPr>
            <w:r w:rsidRPr="00DF0C3D">
              <w:t>15_421_0114_1_3</w:t>
            </w:r>
          </w:p>
        </w:tc>
        <w:tc>
          <w:tcPr>
            <w:tcW w:w="2000" w:type="pct"/>
            <w:hideMark/>
          </w:tcPr>
          <w:p w14:paraId="6189CDBF"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Consultant - Sunday</w:t>
            </w:r>
          </w:p>
        </w:tc>
        <w:tc>
          <w:tcPr>
            <w:tcW w:w="500" w:type="pct"/>
            <w:hideMark/>
          </w:tcPr>
          <w:p w14:paraId="7EA70BB3"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6978C0C5" w14:textId="77777777" w:rsidR="00984C9C" w:rsidRPr="00DF0C3D" w:rsidRDefault="00984C9C" w:rsidP="00CF5C2B">
            <w:pPr>
              <w:jc w:val="center"/>
              <w:rPr>
                <w:rFonts w:eastAsia="Times New Roman" w:cs="Arial"/>
                <w:bCs/>
                <w:color w:val="000000"/>
                <w:szCs w:val="18"/>
                <w:lang w:eastAsia="en-AU"/>
              </w:rPr>
            </w:pPr>
            <w:r w:rsidRPr="00DF0C3D">
              <w:t>$240.84</w:t>
            </w:r>
          </w:p>
        </w:tc>
        <w:tc>
          <w:tcPr>
            <w:tcW w:w="500" w:type="pct"/>
            <w:hideMark/>
          </w:tcPr>
          <w:p w14:paraId="58883163" w14:textId="77777777" w:rsidR="00984C9C" w:rsidRPr="00DF0C3D" w:rsidRDefault="00984C9C" w:rsidP="00CF5C2B">
            <w:pPr>
              <w:jc w:val="center"/>
              <w:rPr>
                <w:rFonts w:eastAsia="Times New Roman" w:cs="Arial"/>
                <w:bCs/>
                <w:color w:val="000000"/>
                <w:szCs w:val="18"/>
                <w:lang w:eastAsia="en-AU"/>
              </w:rPr>
            </w:pPr>
            <w:r w:rsidRPr="00DF0C3D">
              <w:t>$337.18</w:t>
            </w:r>
          </w:p>
        </w:tc>
        <w:tc>
          <w:tcPr>
            <w:tcW w:w="500" w:type="pct"/>
            <w:hideMark/>
          </w:tcPr>
          <w:p w14:paraId="7BDB8B69" w14:textId="77777777" w:rsidR="00984C9C" w:rsidRPr="00DF0C3D" w:rsidRDefault="00984C9C" w:rsidP="00CF5C2B">
            <w:pPr>
              <w:jc w:val="center"/>
              <w:rPr>
                <w:rFonts w:eastAsia="Times New Roman" w:cs="Arial"/>
                <w:bCs/>
                <w:color w:val="000000"/>
                <w:szCs w:val="18"/>
                <w:lang w:eastAsia="en-AU"/>
              </w:rPr>
            </w:pPr>
            <w:r w:rsidRPr="00DF0C3D">
              <w:t>$361.26</w:t>
            </w:r>
          </w:p>
        </w:tc>
      </w:tr>
      <w:tr w:rsidR="00984C9C" w:rsidRPr="00DF0C3D" w14:paraId="63D7F3B6" w14:textId="77777777" w:rsidTr="00CF5C2B">
        <w:tc>
          <w:tcPr>
            <w:tcW w:w="999" w:type="pct"/>
            <w:hideMark/>
          </w:tcPr>
          <w:p w14:paraId="43A2495F" w14:textId="77777777" w:rsidR="00984C9C" w:rsidRPr="00DF0C3D" w:rsidRDefault="00984C9C" w:rsidP="00CF5C2B">
            <w:pPr>
              <w:rPr>
                <w:rFonts w:eastAsia="Times New Roman" w:cs="Arial"/>
                <w:color w:val="000000"/>
                <w:szCs w:val="16"/>
                <w:lang w:eastAsia="en-AU"/>
              </w:rPr>
            </w:pPr>
            <w:r w:rsidRPr="00DF0C3D">
              <w:t>15_422_0114_1_3</w:t>
            </w:r>
          </w:p>
        </w:tc>
        <w:tc>
          <w:tcPr>
            <w:tcW w:w="2000" w:type="pct"/>
            <w:hideMark/>
          </w:tcPr>
          <w:p w14:paraId="43E59309" w14:textId="77777777" w:rsidR="00984C9C" w:rsidRPr="00DF0C3D" w:rsidRDefault="00984C9C" w:rsidP="00CF5C2B">
            <w:pPr>
              <w:rPr>
                <w:rFonts w:eastAsia="Times New Roman" w:cs="Arial"/>
                <w:color w:val="000000"/>
                <w:szCs w:val="16"/>
                <w:lang w:eastAsia="en-AU"/>
              </w:rPr>
            </w:pPr>
            <w:r w:rsidRPr="00DF0C3D">
              <w:t>Delivery of Disability Related Health Supports by an Clinical Nurse Consultant - Public Holiday</w:t>
            </w:r>
          </w:p>
        </w:tc>
        <w:tc>
          <w:tcPr>
            <w:tcW w:w="500" w:type="pct"/>
            <w:hideMark/>
          </w:tcPr>
          <w:p w14:paraId="59468BB9"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026B0EAE" w14:textId="77777777" w:rsidR="00984C9C" w:rsidRPr="00DF0C3D" w:rsidRDefault="00984C9C" w:rsidP="00CF5C2B">
            <w:pPr>
              <w:jc w:val="center"/>
              <w:rPr>
                <w:rFonts w:eastAsia="Times New Roman" w:cs="Arial"/>
                <w:bCs/>
                <w:color w:val="000000"/>
                <w:szCs w:val="18"/>
                <w:lang w:eastAsia="en-AU"/>
              </w:rPr>
            </w:pPr>
            <w:r w:rsidRPr="00DF0C3D">
              <w:t>$272.21</w:t>
            </w:r>
          </w:p>
        </w:tc>
        <w:tc>
          <w:tcPr>
            <w:tcW w:w="500" w:type="pct"/>
            <w:hideMark/>
          </w:tcPr>
          <w:p w14:paraId="601ECDD9" w14:textId="77777777" w:rsidR="00984C9C" w:rsidRPr="00DF0C3D" w:rsidRDefault="00984C9C" w:rsidP="00CF5C2B">
            <w:pPr>
              <w:jc w:val="center"/>
              <w:rPr>
                <w:rFonts w:eastAsia="Times New Roman" w:cs="Arial"/>
                <w:bCs/>
                <w:color w:val="000000"/>
                <w:szCs w:val="18"/>
                <w:lang w:eastAsia="en-AU"/>
              </w:rPr>
            </w:pPr>
            <w:r w:rsidRPr="00DF0C3D">
              <w:t>$381.09</w:t>
            </w:r>
          </w:p>
        </w:tc>
        <w:tc>
          <w:tcPr>
            <w:tcW w:w="500" w:type="pct"/>
            <w:hideMark/>
          </w:tcPr>
          <w:p w14:paraId="18CBF739" w14:textId="77777777" w:rsidR="00984C9C" w:rsidRPr="00DF0C3D" w:rsidRDefault="00984C9C" w:rsidP="00CF5C2B">
            <w:pPr>
              <w:jc w:val="center"/>
              <w:rPr>
                <w:rFonts w:eastAsia="Times New Roman" w:cs="Arial"/>
                <w:bCs/>
                <w:color w:val="000000"/>
                <w:szCs w:val="18"/>
                <w:lang w:eastAsia="en-AU"/>
              </w:rPr>
            </w:pPr>
            <w:r w:rsidRPr="00DF0C3D">
              <w:t>$408.32</w:t>
            </w:r>
          </w:p>
        </w:tc>
      </w:tr>
      <w:tr w:rsidR="00984C9C" w:rsidRPr="00DF0C3D" w14:paraId="6794CFDF"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6EAD7B2F" w14:textId="77777777" w:rsidR="00984C9C" w:rsidRPr="00DF0C3D" w:rsidRDefault="00984C9C" w:rsidP="00CF5C2B">
            <w:pPr>
              <w:rPr>
                <w:rFonts w:eastAsia="Times New Roman" w:cs="Arial"/>
                <w:color w:val="000000"/>
                <w:szCs w:val="16"/>
                <w:lang w:eastAsia="en-AU"/>
              </w:rPr>
            </w:pPr>
            <w:r w:rsidRPr="00DF0C3D">
              <w:t>15_424_0114_1_3</w:t>
            </w:r>
          </w:p>
        </w:tc>
        <w:tc>
          <w:tcPr>
            <w:tcW w:w="2000" w:type="pct"/>
            <w:hideMark/>
          </w:tcPr>
          <w:p w14:paraId="105BB3C3" w14:textId="77777777" w:rsidR="00984C9C" w:rsidRPr="00DF0C3D" w:rsidRDefault="00984C9C" w:rsidP="00CF5C2B">
            <w:pPr>
              <w:rPr>
                <w:rFonts w:eastAsia="Times New Roman" w:cs="Arial"/>
                <w:color w:val="000000"/>
                <w:szCs w:val="16"/>
                <w:lang w:eastAsia="en-AU"/>
              </w:rPr>
            </w:pPr>
            <w:r w:rsidRPr="00DF0C3D">
              <w:t>Delivery of Disability Related Health Supports by an Nurse Practitioner - Weekday Daytime</w:t>
            </w:r>
          </w:p>
        </w:tc>
        <w:tc>
          <w:tcPr>
            <w:tcW w:w="500" w:type="pct"/>
            <w:hideMark/>
          </w:tcPr>
          <w:p w14:paraId="290BF2B8"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4A6B3D22" w14:textId="77777777" w:rsidR="00984C9C" w:rsidRPr="00DF0C3D" w:rsidRDefault="00984C9C" w:rsidP="00CF5C2B">
            <w:pPr>
              <w:jc w:val="center"/>
              <w:rPr>
                <w:rFonts w:eastAsia="Times New Roman" w:cs="Arial"/>
                <w:bCs/>
                <w:color w:val="000000"/>
                <w:szCs w:val="18"/>
                <w:lang w:eastAsia="en-AU"/>
              </w:rPr>
            </w:pPr>
            <w:r w:rsidRPr="00DF0C3D">
              <w:t>$153.39</w:t>
            </w:r>
          </w:p>
        </w:tc>
        <w:tc>
          <w:tcPr>
            <w:tcW w:w="500" w:type="pct"/>
            <w:hideMark/>
          </w:tcPr>
          <w:p w14:paraId="0F151559" w14:textId="77777777" w:rsidR="00984C9C" w:rsidRPr="00DF0C3D" w:rsidRDefault="00984C9C" w:rsidP="00CF5C2B">
            <w:pPr>
              <w:jc w:val="center"/>
              <w:rPr>
                <w:rFonts w:eastAsia="Times New Roman" w:cs="Arial"/>
                <w:bCs/>
                <w:color w:val="000000"/>
                <w:szCs w:val="18"/>
                <w:lang w:eastAsia="en-AU"/>
              </w:rPr>
            </w:pPr>
            <w:r w:rsidRPr="00DF0C3D">
              <w:t>$214.75</w:t>
            </w:r>
          </w:p>
        </w:tc>
        <w:tc>
          <w:tcPr>
            <w:tcW w:w="500" w:type="pct"/>
            <w:hideMark/>
          </w:tcPr>
          <w:p w14:paraId="36E0C290" w14:textId="77777777" w:rsidR="00984C9C" w:rsidRPr="00DF0C3D" w:rsidRDefault="00984C9C" w:rsidP="00CF5C2B">
            <w:pPr>
              <w:jc w:val="center"/>
              <w:rPr>
                <w:rFonts w:eastAsia="Times New Roman" w:cs="Arial"/>
                <w:bCs/>
                <w:color w:val="000000"/>
                <w:szCs w:val="18"/>
                <w:lang w:eastAsia="en-AU"/>
              </w:rPr>
            </w:pPr>
            <w:r w:rsidRPr="00DF0C3D">
              <w:t>$230.09</w:t>
            </w:r>
          </w:p>
        </w:tc>
      </w:tr>
      <w:tr w:rsidR="00984C9C" w:rsidRPr="00DF0C3D" w14:paraId="54499144" w14:textId="77777777" w:rsidTr="00CF5C2B">
        <w:tc>
          <w:tcPr>
            <w:tcW w:w="999" w:type="pct"/>
            <w:hideMark/>
          </w:tcPr>
          <w:p w14:paraId="52F79BBE" w14:textId="77777777" w:rsidR="00984C9C" w:rsidRPr="00DF0C3D" w:rsidRDefault="00984C9C" w:rsidP="00CF5C2B">
            <w:pPr>
              <w:rPr>
                <w:rFonts w:eastAsia="Times New Roman" w:cs="Arial"/>
                <w:color w:val="000000"/>
                <w:szCs w:val="16"/>
                <w:lang w:eastAsia="en-AU"/>
              </w:rPr>
            </w:pPr>
            <w:r w:rsidRPr="00DF0C3D">
              <w:t>15_425_0114_1_3</w:t>
            </w:r>
          </w:p>
        </w:tc>
        <w:tc>
          <w:tcPr>
            <w:tcW w:w="2000" w:type="pct"/>
            <w:hideMark/>
          </w:tcPr>
          <w:p w14:paraId="001E99ED" w14:textId="77777777" w:rsidR="00984C9C" w:rsidRPr="00DF0C3D" w:rsidRDefault="00984C9C" w:rsidP="00CF5C2B">
            <w:pPr>
              <w:rPr>
                <w:rFonts w:eastAsia="Times New Roman" w:cs="Arial"/>
                <w:color w:val="000000"/>
                <w:szCs w:val="16"/>
                <w:lang w:eastAsia="en-AU"/>
              </w:rPr>
            </w:pPr>
            <w:r w:rsidRPr="00DF0C3D">
              <w:t>Delivery of Disability Related Health Supports by an Nurse Practitioner - Weekday Evening</w:t>
            </w:r>
          </w:p>
        </w:tc>
        <w:tc>
          <w:tcPr>
            <w:tcW w:w="500" w:type="pct"/>
            <w:hideMark/>
          </w:tcPr>
          <w:p w14:paraId="3103BAAB"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771CF3FB" w14:textId="77777777" w:rsidR="00984C9C" w:rsidRPr="00DF0C3D" w:rsidRDefault="00984C9C" w:rsidP="00CF5C2B">
            <w:pPr>
              <w:jc w:val="center"/>
              <w:rPr>
                <w:rFonts w:eastAsia="Times New Roman" w:cs="Arial"/>
                <w:bCs/>
                <w:color w:val="000000"/>
                <w:szCs w:val="18"/>
                <w:lang w:eastAsia="en-AU"/>
              </w:rPr>
            </w:pPr>
            <w:r w:rsidRPr="00DF0C3D">
              <w:t>$169.21</w:t>
            </w:r>
          </w:p>
        </w:tc>
        <w:tc>
          <w:tcPr>
            <w:tcW w:w="500" w:type="pct"/>
            <w:hideMark/>
          </w:tcPr>
          <w:p w14:paraId="2CC8E5D0" w14:textId="77777777" w:rsidR="00984C9C" w:rsidRPr="00DF0C3D" w:rsidRDefault="00984C9C" w:rsidP="00CF5C2B">
            <w:pPr>
              <w:jc w:val="center"/>
              <w:rPr>
                <w:rFonts w:eastAsia="Times New Roman" w:cs="Arial"/>
                <w:bCs/>
                <w:color w:val="000000"/>
                <w:szCs w:val="18"/>
                <w:lang w:eastAsia="en-AU"/>
              </w:rPr>
            </w:pPr>
            <w:r w:rsidRPr="00DF0C3D">
              <w:t>$236.89</w:t>
            </w:r>
          </w:p>
        </w:tc>
        <w:tc>
          <w:tcPr>
            <w:tcW w:w="500" w:type="pct"/>
            <w:hideMark/>
          </w:tcPr>
          <w:p w14:paraId="32251955" w14:textId="77777777" w:rsidR="00984C9C" w:rsidRPr="00DF0C3D" w:rsidRDefault="00984C9C" w:rsidP="00CF5C2B">
            <w:pPr>
              <w:jc w:val="center"/>
              <w:rPr>
                <w:rFonts w:eastAsia="Times New Roman" w:cs="Arial"/>
                <w:bCs/>
                <w:color w:val="000000"/>
                <w:szCs w:val="18"/>
                <w:lang w:eastAsia="en-AU"/>
              </w:rPr>
            </w:pPr>
            <w:r w:rsidRPr="00DF0C3D">
              <w:t>$253.82</w:t>
            </w:r>
          </w:p>
        </w:tc>
      </w:tr>
      <w:tr w:rsidR="00984C9C" w:rsidRPr="00DF0C3D" w14:paraId="535B99A5"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2556D12B" w14:textId="77777777" w:rsidR="00984C9C" w:rsidRPr="00DF0C3D" w:rsidRDefault="00984C9C" w:rsidP="00CF5C2B">
            <w:pPr>
              <w:rPr>
                <w:rFonts w:eastAsia="Times New Roman" w:cs="Arial"/>
                <w:color w:val="000000"/>
                <w:szCs w:val="16"/>
                <w:lang w:eastAsia="en-AU"/>
              </w:rPr>
            </w:pPr>
            <w:r w:rsidRPr="00DF0C3D">
              <w:t>15_429_0114_1_3</w:t>
            </w:r>
          </w:p>
        </w:tc>
        <w:tc>
          <w:tcPr>
            <w:tcW w:w="2000" w:type="pct"/>
            <w:hideMark/>
          </w:tcPr>
          <w:p w14:paraId="0EA334F1" w14:textId="77777777" w:rsidR="00984C9C" w:rsidRPr="00DF0C3D" w:rsidRDefault="00984C9C" w:rsidP="00CF5C2B">
            <w:pPr>
              <w:rPr>
                <w:rFonts w:eastAsia="Times New Roman" w:cs="Arial"/>
                <w:color w:val="000000"/>
                <w:szCs w:val="16"/>
                <w:lang w:eastAsia="en-AU"/>
              </w:rPr>
            </w:pPr>
            <w:r w:rsidRPr="00DF0C3D">
              <w:t>Delivery of Disability Related Health Supports by an Nurse Practitioner - Weekday Night</w:t>
            </w:r>
          </w:p>
        </w:tc>
        <w:tc>
          <w:tcPr>
            <w:tcW w:w="500" w:type="pct"/>
            <w:hideMark/>
          </w:tcPr>
          <w:p w14:paraId="2632BE9F"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03C78EAA" w14:textId="77777777" w:rsidR="00984C9C" w:rsidRPr="00DF0C3D" w:rsidRDefault="00984C9C" w:rsidP="00CF5C2B">
            <w:pPr>
              <w:jc w:val="center"/>
              <w:rPr>
                <w:rFonts w:eastAsia="Times New Roman" w:cs="Arial"/>
                <w:bCs/>
                <w:color w:val="000000"/>
                <w:szCs w:val="18"/>
                <w:lang w:eastAsia="en-AU"/>
              </w:rPr>
            </w:pPr>
            <w:r w:rsidRPr="00DF0C3D">
              <w:t>$172.37</w:t>
            </w:r>
          </w:p>
        </w:tc>
        <w:tc>
          <w:tcPr>
            <w:tcW w:w="500" w:type="pct"/>
            <w:hideMark/>
          </w:tcPr>
          <w:p w14:paraId="19B8CC61" w14:textId="77777777" w:rsidR="00984C9C" w:rsidRPr="00DF0C3D" w:rsidRDefault="00984C9C" w:rsidP="00CF5C2B">
            <w:pPr>
              <w:jc w:val="center"/>
              <w:rPr>
                <w:rFonts w:eastAsia="Times New Roman" w:cs="Arial"/>
                <w:bCs/>
                <w:color w:val="000000"/>
                <w:szCs w:val="18"/>
                <w:lang w:eastAsia="en-AU"/>
              </w:rPr>
            </w:pPr>
            <w:r w:rsidRPr="00DF0C3D">
              <w:t>$241.32</w:t>
            </w:r>
          </w:p>
        </w:tc>
        <w:tc>
          <w:tcPr>
            <w:tcW w:w="500" w:type="pct"/>
            <w:hideMark/>
          </w:tcPr>
          <w:p w14:paraId="618556B0" w14:textId="77777777" w:rsidR="00984C9C" w:rsidRPr="00DF0C3D" w:rsidRDefault="00984C9C" w:rsidP="00CF5C2B">
            <w:pPr>
              <w:jc w:val="center"/>
              <w:rPr>
                <w:rFonts w:eastAsia="Times New Roman" w:cs="Arial"/>
                <w:bCs/>
                <w:color w:val="000000"/>
                <w:szCs w:val="18"/>
                <w:lang w:eastAsia="en-AU"/>
              </w:rPr>
            </w:pPr>
            <w:r w:rsidRPr="00DF0C3D">
              <w:t>$258.56</w:t>
            </w:r>
          </w:p>
        </w:tc>
      </w:tr>
      <w:tr w:rsidR="00984C9C" w:rsidRPr="00DF0C3D" w14:paraId="3B359258" w14:textId="77777777" w:rsidTr="00CF5C2B">
        <w:tc>
          <w:tcPr>
            <w:tcW w:w="999" w:type="pct"/>
            <w:hideMark/>
          </w:tcPr>
          <w:p w14:paraId="7C222482" w14:textId="77777777" w:rsidR="00984C9C" w:rsidRPr="00DF0C3D" w:rsidRDefault="00984C9C" w:rsidP="00CF5C2B">
            <w:pPr>
              <w:rPr>
                <w:rFonts w:eastAsia="Times New Roman" w:cs="Arial"/>
                <w:color w:val="000000"/>
                <w:szCs w:val="16"/>
                <w:lang w:eastAsia="en-AU"/>
              </w:rPr>
            </w:pPr>
            <w:r w:rsidRPr="00DF0C3D">
              <w:t>15_426_0114_1_3</w:t>
            </w:r>
          </w:p>
        </w:tc>
        <w:tc>
          <w:tcPr>
            <w:tcW w:w="2000" w:type="pct"/>
            <w:hideMark/>
          </w:tcPr>
          <w:p w14:paraId="44DF79B3" w14:textId="77777777" w:rsidR="00984C9C" w:rsidRPr="00DF0C3D" w:rsidRDefault="00984C9C" w:rsidP="00CF5C2B">
            <w:pPr>
              <w:rPr>
                <w:rFonts w:eastAsia="Times New Roman" w:cs="Arial"/>
                <w:color w:val="000000"/>
                <w:szCs w:val="16"/>
                <w:lang w:eastAsia="en-AU"/>
              </w:rPr>
            </w:pPr>
            <w:r w:rsidRPr="00DF0C3D">
              <w:t>Delivery of Disability Related Health Supports by an Nurse Practitioner - Saturday</w:t>
            </w:r>
          </w:p>
        </w:tc>
        <w:tc>
          <w:tcPr>
            <w:tcW w:w="500" w:type="pct"/>
            <w:hideMark/>
          </w:tcPr>
          <w:p w14:paraId="4C4CA636"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33914BD2" w14:textId="77777777" w:rsidR="00984C9C" w:rsidRPr="00DF0C3D" w:rsidRDefault="00984C9C" w:rsidP="00CF5C2B">
            <w:pPr>
              <w:jc w:val="center"/>
              <w:rPr>
                <w:rFonts w:eastAsia="Times New Roman" w:cs="Arial"/>
                <w:bCs/>
                <w:color w:val="000000"/>
                <w:szCs w:val="18"/>
                <w:lang w:eastAsia="en-AU"/>
              </w:rPr>
            </w:pPr>
            <w:r w:rsidRPr="00DF0C3D">
              <w:t>$219.00</w:t>
            </w:r>
          </w:p>
        </w:tc>
        <w:tc>
          <w:tcPr>
            <w:tcW w:w="500" w:type="pct"/>
            <w:hideMark/>
          </w:tcPr>
          <w:p w14:paraId="681687D6" w14:textId="77777777" w:rsidR="00984C9C" w:rsidRPr="00DF0C3D" w:rsidRDefault="00984C9C" w:rsidP="00CF5C2B">
            <w:pPr>
              <w:jc w:val="center"/>
              <w:rPr>
                <w:rFonts w:eastAsia="Times New Roman" w:cs="Arial"/>
                <w:bCs/>
                <w:color w:val="000000"/>
                <w:szCs w:val="18"/>
                <w:lang w:eastAsia="en-AU"/>
              </w:rPr>
            </w:pPr>
            <w:r w:rsidRPr="00DF0C3D">
              <w:t>$306.60</w:t>
            </w:r>
          </w:p>
        </w:tc>
        <w:tc>
          <w:tcPr>
            <w:tcW w:w="500" w:type="pct"/>
            <w:hideMark/>
          </w:tcPr>
          <w:p w14:paraId="436600B2" w14:textId="77777777" w:rsidR="00984C9C" w:rsidRPr="00DF0C3D" w:rsidRDefault="00984C9C" w:rsidP="00CF5C2B">
            <w:pPr>
              <w:jc w:val="center"/>
              <w:rPr>
                <w:rFonts w:eastAsia="Times New Roman" w:cs="Arial"/>
                <w:bCs/>
                <w:color w:val="000000"/>
                <w:szCs w:val="18"/>
                <w:lang w:eastAsia="en-AU"/>
              </w:rPr>
            </w:pPr>
            <w:r w:rsidRPr="00DF0C3D">
              <w:t>$328.50</w:t>
            </w:r>
          </w:p>
        </w:tc>
      </w:tr>
      <w:tr w:rsidR="00984C9C" w:rsidRPr="00DF0C3D" w14:paraId="7702BED6" w14:textId="77777777" w:rsidTr="00CF5C2B">
        <w:trPr>
          <w:cnfStyle w:val="000000100000" w:firstRow="0" w:lastRow="0" w:firstColumn="0" w:lastColumn="0" w:oddVBand="0" w:evenVBand="0" w:oddHBand="1" w:evenHBand="0" w:firstRowFirstColumn="0" w:firstRowLastColumn="0" w:lastRowFirstColumn="0" w:lastRowLastColumn="0"/>
        </w:trPr>
        <w:tc>
          <w:tcPr>
            <w:tcW w:w="999" w:type="pct"/>
            <w:hideMark/>
          </w:tcPr>
          <w:p w14:paraId="113C001B" w14:textId="77777777" w:rsidR="00984C9C" w:rsidRPr="00DF0C3D" w:rsidRDefault="00984C9C" w:rsidP="00CF5C2B">
            <w:pPr>
              <w:rPr>
                <w:rFonts w:eastAsia="Times New Roman" w:cs="Arial"/>
                <w:color w:val="000000"/>
                <w:szCs w:val="16"/>
                <w:lang w:eastAsia="en-AU"/>
              </w:rPr>
            </w:pPr>
            <w:r w:rsidRPr="00DF0C3D">
              <w:lastRenderedPageBreak/>
              <w:t>15_427_0114_1_3</w:t>
            </w:r>
          </w:p>
        </w:tc>
        <w:tc>
          <w:tcPr>
            <w:tcW w:w="2000" w:type="pct"/>
            <w:hideMark/>
          </w:tcPr>
          <w:p w14:paraId="45DCBFE2" w14:textId="77777777" w:rsidR="00984C9C" w:rsidRPr="00DF0C3D" w:rsidRDefault="00984C9C" w:rsidP="00CF5C2B">
            <w:pPr>
              <w:rPr>
                <w:rFonts w:eastAsia="Times New Roman" w:cs="Arial"/>
                <w:color w:val="000000"/>
                <w:szCs w:val="16"/>
                <w:lang w:eastAsia="en-AU"/>
              </w:rPr>
            </w:pPr>
            <w:r w:rsidRPr="00DF0C3D">
              <w:t>Delivery of Disability Related Health Supports by an Nurse Practitioner - Sunday</w:t>
            </w:r>
          </w:p>
        </w:tc>
        <w:tc>
          <w:tcPr>
            <w:tcW w:w="500" w:type="pct"/>
            <w:hideMark/>
          </w:tcPr>
          <w:p w14:paraId="40BA2428"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4009F151" w14:textId="77777777" w:rsidR="00984C9C" w:rsidRPr="00DF0C3D" w:rsidRDefault="00984C9C" w:rsidP="00CF5C2B">
            <w:pPr>
              <w:jc w:val="center"/>
              <w:rPr>
                <w:rFonts w:eastAsia="Times New Roman" w:cs="Arial"/>
                <w:bCs/>
                <w:color w:val="000000"/>
                <w:szCs w:val="18"/>
                <w:lang w:eastAsia="en-AU"/>
              </w:rPr>
            </w:pPr>
            <w:r w:rsidRPr="00DF0C3D">
              <w:t>$251.81</w:t>
            </w:r>
          </w:p>
        </w:tc>
        <w:tc>
          <w:tcPr>
            <w:tcW w:w="500" w:type="pct"/>
            <w:hideMark/>
          </w:tcPr>
          <w:p w14:paraId="587B81A6" w14:textId="77777777" w:rsidR="00984C9C" w:rsidRPr="00DF0C3D" w:rsidRDefault="00984C9C" w:rsidP="00CF5C2B">
            <w:pPr>
              <w:jc w:val="center"/>
              <w:rPr>
                <w:rFonts w:eastAsia="Times New Roman" w:cs="Arial"/>
                <w:bCs/>
                <w:color w:val="000000"/>
                <w:szCs w:val="18"/>
                <w:lang w:eastAsia="en-AU"/>
              </w:rPr>
            </w:pPr>
            <w:r w:rsidRPr="00DF0C3D">
              <w:t>$352.53</w:t>
            </w:r>
          </w:p>
        </w:tc>
        <w:tc>
          <w:tcPr>
            <w:tcW w:w="500" w:type="pct"/>
            <w:hideMark/>
          </w:tcPr>
          <w:p w14:paraId="15299340" w14:textId="77777777" w:rsidR="00984C9C" w:rsidRPr="00DF0C3D" w:rsidRDefault="00984C9C" w:rsidP="00CF5C2B">
            <w:pPr>
              <w:jc w:val="center"/>
              <w:rPr>
                <w:rFonts w:eastAsia="Times New Roman" w:cs="Arial"/>
                <w:bCs/>
                <w:color w:val="000000"/>
                <w:szCs w:val="18"/>
                <w:lang w:eastAsia="en-AU"/>
              </w:rPr>
            </w:pPr>
            <w:r w:rsidRPr="00DF0C3D">
              <w:t>$377.72</w:t>
            </w:r>
          </w:p>
        </w:tc>
      </w:tr>
      <w:tr w:rsidR="00984C9C" w:rsidRPr="00DF0C3D" w14:paraId="311EA01D" w14:textId="77777777" w:rsidTr="00CF5C2B">
        <w:tc>
          <w:tcPr>
            <w:tcW w:w="999" w:type="pct"/>
            <w:hideMark/>
          </w:tcPr>
          <w:p w14:paraId="3F60079C" w14:textId="77777777" w:rsidR="00984C9C" w:rsidRPr="00DF0C3D" w:rsidRDefault="00984C9C" w:rsidP="00CF5C2B">
            <w:pPr>
              <w:rPr>
                <w:rFonts w:eastAsia="Times New Roman" w:cs="Arial"/>
                <w:color w:val="000000"/>
                <w:szCs w:val="16"/>
                <w:lang w:eastAsia="en-AU"/>
              </w:rPr>
            </w:pPr>
            <w:r w:rsidRPr="00DF0C3D">
              <w:t>15_428_0114_1_3</w:t>
            </w:r>
          </w:p>
        </w:tc>
        <w:tc>
          <w:tcPr>
            <w:tcW w:w="2000" w:type="pct"/>
            <w:hideMark/>
          </w:tcPr>
          <w:p w14:paraId="6210CCDA" w14:textId="77777777" w:rsidR="00984C9C" w:rsidRPr="00DF0C3D" w:rsidRDefault="00984C9C" w:rsidP="00CF5C2B">
            <w:pPr>
              <w:rPr>
                <w:rFonts w:eastAsia="Times New Roman" w:cs="Arial"/>
                <w:color w:val="000000"/>
                <w:szCs w:val="16"/>
                <w:lang w:eastAsia="en-AU"/>
              </w:rPr>
            </w:pPr>
            <w:r w:rsidRPr="00DF0C3D">
              <w:t>Delivery of Disability Related Health Supports by an Nurse Practitioner - Public Holiday</w:t>
            </w:r>
          </w:p>
        </w:tc>
        <w:tc>
          <w:tcPr>
            <w:tcW w:w="500" w:type="pct"/>
            <w:hideMark/>
          </w:tcPr>
          <w:p w14:paraId="398FB797" w14:textId="77777777" w:rsidR="00984C9C" w:rsidRPr="00DF0C3D" w:rsidRDefault="00984C9C" w:rsidP="00CF5C2B">
            <w:pPr>
              <w:jc w:val="center"/>
              <w:rPr>
                <w:rFonts w:eastAsia="Times New Roman" w:cs="Arial"/>
                <w:bCs/>
                <w:color w:val="000000"/>
                <w:szCs w:val="18"/>
                <w:lang w:eastAsia="en-AU"/>
              </w:rPr>
            </w:pPr>
            <w:r w:rsidRPr="00DF0C3D">
              <w:t>Hour</w:t>
            </w:r>
          </w:p>
        </w:tc>
        <w:tc>
          <w:tcPr>
            <w:tcW w:w="500" w:type="pct"/>
            <w:hideMark/>
          </w:tcPr>
          <w:p w14:paraId="5982E103" w14:textId="77777777" w:rsidR="00984C9C" w:rsidRPr="00DF0C3D" w:rsidRDefault="00984C9C" w:rsidP="00CF5C2B">
            <w:pPr>
              <w:jc w:val="center"/>
              <w:rPr>
                <w:rFonts w:eastAsia="Times New Roman" w:cs="Arial"/>
                <w:bCs/>
                <w:color w:val="000000"/>
                <w:szCs w:val="18"/>
                <w:lang w:eastAsia="en-AU"/>
              </w:rPr>
            </w:pPr>
            <w:r w:rsidRPr="00DF0C3D">
              <w:t>$284.61</w:t>
            </w:r>
          </w:p>
        </w:tc>
        <w:tc>
          <w:tcPr>
            <w:tcW w:w="500" w:type="pct"/>
            <w:hideMark/>
          </w:tcPr>
          <w:p w14:paraId="0CFF2309" w14:textId="77777777" w:rsidR="00984C9C" w:rsidRPr="00DF0C3D" w:rsidRDefault="00984C9C" w:rsidP="00CF5C2B">
            <w:pPr>
              <w:jc w:val="center"/>
              <w:rPr>
                <w:rFonts w:eastAsia="Times New Roman" w:cs="Arial"/>
                <w:bCs/>
                <w:color w:val="000000"/>
                <w:szCs w:val="18"/>
                <w:lang w:eastAsia="en-AU"/>
              </w:rPr>
            </w:pPr>
            <w:r w:rsidRPr="00DF0C3D">
              <w:t>$398.45</w:t>
            </w:r>
          </w:p>
        </w:tc>
        <w:tc>
          <w:tcPr>
            <w:tcW w:w="500" w:type="pct"/>
            <w:hideMark/>
          </w:tcPr>
          <w:p w14:paraId="32EFB5CF" w14:textId="77777777" w:rsidR="00984C9C" w:rsidRPr="00DF0C3D" w:rsidRDefault="00984C9C" w:rsidP="00CF5C2B">
            <w:pPr>
              <w:jc w:val="center"/>
              <w:rPr>
                <w:rFonts w:eastAsia="Times New Roman" w:cs="Arial"/>
                <w:bCs/>
                <w:color w:val="000000"/>
                <w:szCs w:val="18"/>
                <w:lang w:eastAsia="en-AU"/>
              </w:rPr>
            </w:pPr>
            <w:r w:rsidRPr="00DF0C3D">
              <w:t>$426.92</w:t>
            </w:r>
          </w:p>
        </w:tc>
      </w:tr>
    </w:tbl>
    <w:p w14:paraId="7EF1512C" w14:textId="0F45E301" w:rsidR="00984C9C" w:rsidRPr="00DF0C3D" w:rsidRDefault="00984C9C" w:rsidP="00984C9C">
      <w:pPr>
        <w:rPr>
          <w:lang w:eastAsia="en-AU"/>
        </w:rPr>
      </w:pPr>
      <w:bookmarkStart w:id="280" w:name="_Ref97050096"/>
      <w:r w:rsidRPr="00DF0C3D">
        <w:rPr>
          <w:lang w:eastAsia="en-AU"/>
        </w:rPr>
        <w:t xml:space="preserve">As well as direct service provision, these support items can be used to claim for Non-Face-to-Face Support Provision, Provider Travel, Short Notice Cancellations and </w:t>
      </w:r>
      <w:r w:rsidR="006102B1">
        <w:rPr>
          <w:lang w:eastAsia="en-AU"/>
        </w:rPr>
        <w:t>National Disability Insurance Agency (</w:t>
      </w:r>
      <w:r w:rsidRPr="00DF0C3D">
        <w:rPr>
          <w:lang w:eastAsia="en-AU"/>
        </w:rPr>
        <w:t>NDIA</w:t>
      </w:r>
      <w:r w:rsidR="006102B1">
        <w:rPr>
          <w:lang w:eastAsia="en-AU"/>
        </w:rPr>
        <w:t>)</w:t>
      </w:r>
      <w:r w:rsidRPr="00DF0C3D">
        <w:rPr>
          <w:lang w:eastAsia="en-AU"/>
        </w:rPr>
        <w:t xml:space="preserve"> Requested Reports. Providers of these supports can also claim for any non-labour costs associated with claimable Provider Travel.</w:t>
      </w:r>
    </w:p>
    <w:p w14:paraId="0AC4009F" w14:textId="7F1D24B2" w:rsidR="00984C9C" w:rsidRPr="00DF0C3D" w:rsidRDefault="00984C9C" w:rsidP="00984C9C">
      <w:pPr>
        <w:pStyle w:val="Heading4"/>
      </w:pPr>
      <w:r w:rsidRPr="00DF0C3D">
        <w:t xml:space="preserve">Current Definitions – </w:t>
      </w:r>
      <w:bookmarkStart w:id="281" w:name="_Toc91071533"/>
      <w:bookmarkStart w:id="282" w:name="_Ref41328036"/>
      <w:bookmarkStart w:id="283" w:name="_Ref41161228"/>
      <w:bookmarkStart w:id="284" w:name="_Toc41159081"/>
      <w:r w:rsidRPr="00DF0C3D">
        <w:t>Type of Nurse</w:t>
      </w:r>
      <w:bookmarkEnd w:id="280"/>
      <w:bookmarkEnd w:id="281"/>
      <w:bookmarkEnd w:id="282"/>
      <w:bookmarkEnd w:id="283"/>
      <w:bookmarkEnd w:id="284"/>
    </w:p>
    <w:p w14:paraId="1C587C27" w14:textId="77777777" w:rsidR="00984C9C" w:rsidRPr="00DF0C3D" w:rsidRDefault="00984C9C" w:rsidP="00984C9C">
      <w:r w:rsidRPr="00DF0C3D">
        <w:t xml:space="preserve">The following definitions appear in the </w:t>
      </w:r>
      <w:r w:rsidRPr="00DF0C3D">
        <w:rPr>
          <w:i/>
        </w:rPr>
        <w:t>NDIS Pricing Arrangements and Price Limits</w:t>
      </w:r>
      <w:r w:rsidRPr="00DF0C3D">
        <w:t xml:space="preserve">. They are drawn from the </w:t>
      </w:r>
      <w:r w:rsidRPr="00DF0C3D">
        <w:rPr>
          <w:i/>
        </w:rPr>
        <w:t>Nurses Award 2020</w:t>
      </w:r>
      <w:r w:rsidRPr="00DF0C3D">
        <w:t>, which is the relevant national award for the nursing profession.</w:t>
      </w:r>
      <w:r w:rsidRPr="00DF0C3D">
        <w:rPr>
          <w:rStyle w:val="EndnoteReference"/>
        </w:rPr>
        <w:endnoteReference w:id="90"/>
      </w:r>
    </w:p>
    <w:p w14:paraId="099F93FA" w14:textId="77777777" w:rsidR="00984C9C" w:rsidRPr="00DF0C3D" w:rsidRDefault="00984C9C" w:rsidP="00984C9C">
      <w:pPr>
        <w:pStyle w:val="Quote"/>
      </w:pPr>
      <w:r w:rsidRPr="00DF0C3D">
        <w:t xml:space="preserve">An </w:t>
      </w:r>
      <w:r w:rsidRPr="00DF0C3D">
        <w:rPr>
          <w:b/>
        </w:rPr>
        <w:t>enrolled nurse</w:t>
      </w:r>
      <w:r w:rsidRPr="00DF0C3D">
        <w:t xml:space="preserve"> is a person who provides nursing care under the direct or indirect supervision of a registered nurse. They have completed the prescribed education preparation, and demonstrated competence to practice under the Health Practitioner Regulation National Law</w:t>
      </w:r>
      <w:r w:rsidRPr="00DF0C3D">
        <w:rPr>
          <w:rStyle w:val="EndnoteReference"/>
        </w:rPr>
        <w:endnoteReference w:id="91"/>
      </w:r>
      <w:r w:rsidRPr="00DF0C3D">
        <w:t xml:space="preserve"> as an enrolled nurse in Australia. Enrolled nurses are accountable for their own practice and remain responsible to a registered nurse for the delegated care.</w:t>
      </w:r>
    </w:p>
    <w:p w14:paraId="49FC8CF3" w14:textId="77777777" w:rsidR="00984C9C" w:rsidRPr="00DF0C3D" w:rsidRDefault="00984C9C" w:rsidP="00984C9C">
      <w:pPr>
        <w:pStyle w:val="Quote"/>
      </w:pPr>
      <w:r w:rsidRPr="00DF0C3D">
        <w:t xml:space="preserve">A </w:t>
      </w:r>
      <w:r w:rsidRPr="00DF0C3D">
        <w:rPr>
          <w:b/>
        </w:rPr>
        <w:t>registered nurse</w:t>
      </w:r>
      <w:r w:rsidRPr="00DF0C3D">
        <w:t xml:space="preserve"> is a person who has completed the prescribed education preparation, demonstrates competence to practice, and is registered under the Health Practitioner Regulation National Law as a registered nurse in Australia. </w:t>
      </w:r>
    </w:p>
    <w:p w14:paraId="78B829C7" w14:textId="77777777" w:rsidR="00984C9C" w:rsidRPr="00DF0C3D" w:rsidRDefault="00984C9C" w:rsidP="00984C9C">
      <w:pPr>
        <w:pStyle w:val="Quote"/>
      </w:pPr>
      <w:r w:rsidRPr="00DF0C3D">
        <w:t xml:space="preserve">A </w:t>
      </w:r>
      <w:r w:rsidRPr="00DF0C3D">
        <w:rPr>
          <w:b/>
        </w:rPr>
        <w:t>clinical nurse</w:t>
      </w:r>
      <w:r w:rsidRPr="00DF0C3D">
        <w:t xml:space="preserve"> is a more experienced and skilled registered nurse. Duties of a clinical nurse will substantially include, but are not confined to, delivering direct and comprehensive nursing care and individual case management to a specific group of patients or clients in a particular area of nursing practice.</w:t>
      </w:r>
    </w:p>
    <w:p w14:paraId="4C27BFE3" w14:textId="77777777" w:rsidR="00984C9C" w:rsidRPr="00DF0C3D" w:rsidRDefault="00984C9C" w:rsidP="00984C9C">
      <w:pPr>
        <w:pStyle w:val="Quote"/>
      </w:pPr>
      <w:r w:rsidRPr="00DF0C3D">
        <w:t xml:space="preserve">A </w:t>
      </w:r>
      <w:r w:rsidRPr="00DF0C3D">
        <w:rPr>
          <w:b/>
        </w:rPr>
        <w:t>clinical nurse consultant</w:t>
      </w:r>
      <w:r w:rsidRPr="00DF0C3D">
        <w:t xml:space="preserve"> is a nurse practicing in the advanced practice role. Advanced practice nursing is a qualitatively different level of nursing practice to that of a registered nurse due to the additional legislative functions and the regulatory requirements. The requirements include a prescribed educational level, a specified advanced nursing practice experience, and continuing professional development.</w:t>
      </w:r>
    </w:p>
    <w:p w14:paraId="2BF94667" w14:textId="77777777" w:rsidR="00984C9C" w:rsidRPr="00DF0C3D" w:rsidRDefault="00984C9C" w:rsidP="00984C9C">
      <w:pPr>
        <w:pStyle w:val="Quote"/>
      </w:pPr>
      <w:r w:rsidRPr="00DF0C3D">
        <w:t xml:space="preserve">A </w:t>
      </w:r>
      <w:r w:rsidRPr="00DF0C3D">
        <w:rPr>
          <w:b/>
        </w:rPr>
        <w:t>nurse practitioner</w:t>
      </w:r>
      <w:r w:rsidRPr="00DF0C3D">
        <w:t xml:space="preserve"> is an advanced practice nurse endorsed by the Nursing and Midwifery Board of Australia</w:t>
      </w:r>
      <w:r w:rsidRPr="00DF0C3D">
        <w:rPr>
          <w:rStyle w:val="EndnoteReference"/>
        </w:rPr>
        <w:endnoteReference w:id="92"/>
      </w:r>
      <w:r w:rsidRPr="00DF0C3D">
        <w:t xml:space="preserve"> who has direct clinical contact and practices within their scope under the legislatively protected title ‘nurse practitioner’ under the Health Practitioner Regulation National Law.</w:t>
      </w:r>
    </w:p>
    <w:p w14:paraId="150E9637" w14:textId="77777777" w:rsidR="00984C9C" w:rsidRPr="00DF0C3D" w:rsidRDefault="00984C9C" w:rsidP="00984C9C">
      <w:pPr>
        <w:pStyle w:val="Heading4"/>
        <w:rPr>
          <w:rFonts w:eastAsia="Times New Roman"/>
          <w:szCs w:val="28"/>
          <w:lang w:eastAsia="en-US"/>
        </w:rPr>
      </w:pPr>
      <w:bookmarkStart w:id="285" w:name="_Toc91071494"/>
      <w:bookmarkStart w:id="286" w:name="_Ref71297990"/>
      <w:bookmarkStart w:id="287" w:name="_Toc41159079"/>
      <w:bookmarkStart w:id="288" w:name="_Ref41157592"/>
      <w:bookmarkStart w:id="289" w:name="_Ref41155326"/>
      <w:bookmarkStart w:id="290" w:name="_Ref97050105"/>
      <w:r w:rsidRPr="00DF0C3D">
        <w:t>Current Definitions – Claiming for Time of Day and Day of Week</w:t>
      </w:r>
      <w:bookmarkEnd w:id="285"/>
      <w:bookmarkEnd w:id="286"/>
      <w:bookmarkEnd w:id="287"/>
      <w:bookmarkEnd w:id="288"/>
      <w:bookmarkEnd w:id="289"/>
      <w:bookmarkEnd w:id="290"/>
    </w:p>
    <w:p w14:paraId="6BA589AE" w14:textId="77777777" w:rsidR="00984C9C" w:rsidRPr="00DF0C3D" w:rsidRDefault="00984C9C" w:rsidP="00984C9C">
      <w:r w:rsidRPr="00DF0C3D">
        <w:t xml:space="preserve">The following definitions appear in the </w:t>
      </w:r>
      <w:r w:rsidRPr="00DF0C3D">
        <w:rPr>
          <w:i/>
        </w:rPr>
        <w:t>NDIS Pricing Arrangements and Price Limits</w:t>
      </w:r>
      <w:r w:rsidRPr="00DF0C3D">
        <w:t xml:space="preserve">. They are based on provisions in the </w:t>
      </w:r>
      <w:r w:rsidRPr="00DF0C3D">
        <w:rPr>
          <w:i/>
        </w:rPr>
        <w:t>Social, Community, Home Care and Disability Services Industry Award 2010.</w:t>
      </w:r>
    </w:p>
    <w:p w14:paraId="489FBFE9" w14:textId="77777777" w:rsidR="00984C9C" w:rsidRPr="00DF0C3D" w:rsidRDefault="00984C9C" w:rsidP="00984C9C">
      <w:pPr>
        <w:pStyle w:val="Quote"/>
      </w:pPr>
      <w:r w:rsidRPr="00DF0C3D">
        <w:t xml:space="preserve">In determining which price limit is applicable to a support, the important consideration is when the support is provided to the participant, </w:t>
      </w:r>
      <w:r w:rsidRPr="00DF0C3D">
        <w:rPr>
          <w:u w:val="single"/>
        </w:rPr>
        <w:t>not</w:t>
      </w:r>
      <w:r w:rsidRPr="00DF0C3D">
        <w:t xml:space="preserve"> the shift of the worker used to deliver that support as determined by the relevant Industry Award or Enterprise Bargaining Agreement. For NDIS claiming purposes, the provider must first determine the day of the week on which the support was provided on and then the time of the day during which the support was delivered. (Note: Weekday means Monday, Tuesday, Wednesday, Thursday, or Friday).</w:t>
      </w:r>
    </w:p>
    <w:p w14:paraId="33923678" w14:textId="77777777" w:rsidR="00984C9C" w:rsidRPr="00DF0C3D" w:rsidRDefault="00984C9C" w:rsidP="00984C9C">
      <w:pPr>
        <w:pStyle w:val="Quote"/>
        <w:numPr>
          <w:ilvl w:val="0"/>
          <w:numId w:val="10"/>
        </w:numPr>
        <w:spacing w:before="100" w:after="100"/>
        <w:ind w:left="851" w:hanging="283"/>
      </w:pPr>
      <w:r w:rsidRPr="00DF0C3D">
        <w:lastRenderedPageBreak/>
        <w:t xml:space="preserve">A </w:t>
      </w:r>
      <w:r w:rsidRPr="00DF0C3D">
        <w:rPr>
          <w:b/>
        </w:rPr>
        <w:t>Public Holiday Support</w:t>
      </w:r>
      <w:r w:rsidRPr="00DF0C3D">
        <w:t xml:space="preserve"> is any support to a participant that starts at or after midnight on the night prior to a Public Holiday and ends before or at midnight of that Public Holiday (unless it is a Night-time Sleepover Support).</w:t>
      </w:r>
    </w:p>
    <w:p w14:paraId="0B4077DB" w14:textId="77777777" w:rsidR="00984C9C" w:rsidRPr="00DF0C3D" w:rsidRDefault="00984C9C" w:rsidP="00984C9C">
      <w:pPr>
        <w:pStyle w:val="Quote"/>
        <w:numPr>
          <w:ilvl w:val="0"/>
          <w:numId w:val="10"/>
        </w:numPr>
        <w:spacing w:before="100" w:after="100"/>
        <w:ind w:left="851" w:hanging="283"/>
      </w:pPr>
      <w:r w:rsidRPr="00DF0C3D">
        <w:t xml:space="preserve">A </w:t>
      </w:r>
      <w:r w:rsidRPr="00DF0C3D">
        <w:rPr>
          <w:b/>
        </w:rPr>
        <w:t>Saturday Support</w:t>
      </w:r>
      <w:r w:rsidRPr="00DF0C3D">
        <w:t xml:space="preserve"> is any support to a participant that starts at or after midnight on the night prior to a Saturday and ends before or at midnight of that Saturday (unless it is a Public Holiday or Night-time Sleepover Support).</w:t>
      </w:r>
    </w:p>
    <w:p w14:paraId="4342D35E" w14:textId="77777777" w:rsidR="00984C9C" w:rsidRPr="00DF0C3D" w:rsidRDefault="00984C9C" w:rsidP="00984C9C">
      <w:pPr>
        <w:pStyle w:val="Quote"/>
        <w:numPr>
          <w:ilvl w:val="0"/>
          <w:numId w:val="10"/>
        </w:numPr>
        <w:spacing w:before="100" w:after="100"/>
        <w:ind w:left="851" w:hanging="283"/>
      </w:pPr>
      <w:r w:rsidRPr="00DF0C3D">
        <w:t xml:space="preserve">A </w:t>
      </w:r>
      <w:r w:rsidRPr="00DF0C3D">
        <w:rPr>
          <w:b/>
        </w:rPr>
        <w:t>Sunday Support</w:t>
      </w:r>
      <w:r w:rsidRPr="00DF0C3D">
        <w:t xml:space="preserve"> is any support to a participant that starts at or after midnight on the night prior to a Sunday and ends before or at midnight of that Sunday (unless it is a Public Holiday or Night-time Sleepover Support).</w:t>
      </w:r>
    </w:p>
    <w:p w14:paraId="75B38993" w14:textId="77777777" w:rsidR="00984C9C" w:rsidRPr="00DF0C3D" w:rsidRDefault="00984C9C" w:rsidP="00984C9C">
      <w:pPr>
        <w:pStyle w:val="Quote"/>
        <w:numPr>
          <w:ilvl w:val="0"/>
          <w:numId w:val="10"/>
        </w:numPr>
        <w:spacing w:before="100" w:after="100"/>
        <w:ind w:left="851" w:hanging="283"/>
      </w:pPr>
      <w:r w:rsidRPr="00DF0C3D">
        <w:t xml:space="preserve">A </w:t>
      </w:r>
      <w:r w:rsidRPr="00DF0C3D">
        <w:rPr>
          <w:b/>
        </w:rPr>
        <w:t>Weekday Support</w:t>
      </w:r>
      <w:r w:rsidRPr="00DF0C3D">
        <w:t xml:space="preserve"> is any other support, and is either:</w:t>
      </w:r>
    </w:p>
    <w:p w14:paraId="03B1B0BC" w14:textId="77777777" w:rsidR="00984C9C" w:rsidRPr="00DF0C3D" w:rsidRDefault="00984C9C" w:rsidP="00984C9C">
      <w:pPr>
        <w:pStyle w:val="Quote"/>
        <w:numPr>
          <w:ilvl w:val="1"/>
          <w:numId w:val="10"/>
        </w:numPr>
        <w:spacing w:before="100" w:after="100"/>
      </w:pPr>
      <w:r w:rsidRPr="00DF0C3D">
        <w:t xml:space="preserve">A </w:t>
      </w:r>
      <w:r w:rsidRPr="00DF0C3D">
        <w:rPr>
          <w:b/>
        </w:rPr>
        <w:t>Weekday Daytime Support</w:t>
      </w:r>
      <w:r w:rsidRPr="00DF0C3D">
        <w:t xml:space="preserve"> is any support to a participant that starts at or after 6:00 am and ends before or at 8:00 pm on a single weekday (unless it is a Public Holiday or Night-time Sleepover Support).</w:t>
      </w:r>
    </w:p>
    <w:p w14:paraId="52D5D82A" w14:textId="77777777" w:rsidR="00984C9C" w:rsidRPr="00DF0C3D" w:rsidRDefault="00984C9C" w:rsidP="00984C9C">
      <w:pPr>
        <w:pStyle w:val="Quote"/>
        <w:numPr>
          <w:ilvl w:val="1"/>
          <w:numId w:val="10"/>
        </w:numPr>
        <w:spacing w:before="100" w:after="100"/>
      </w:pPr>
      <w:r w:rsidRPr="00DF0C3D">
        <w:t xml:space="preserve">A </w:t>
      </w:r>
      <w:r w:rsidRPr="00DF0C3D">
        <w:rPr>
          <w:b/>
        </w:rPr>
        <w:t>Weekday</w:t>
      </w:r>
      <w:r w:rsidRPr="00DF0C3D">
        <w:t xml:space="preserve"> </w:t>
      </w:r>
      <w:r w:rsidRPr="00DF0C3D">
        <w:rPr>
          <w:b/>
        </w:rPr>
        <w:t>Evening Support</w:t>
      </w:r>
      <w:r w:rsidRPr="00DF0C3D">
        <w:t xml:space="preserve"> is any support to a participant that starts after 8:00 pm and finishes at or before midnight on a single weekday (unless it is a Public Holiday or Night-time Sleepover Support).</w:t>
      </w:r>
    </w:p>
    <w:p w14:paraId="70D2A21D" w14:textId="77777777" w:rsidR="00984C9C" w:rsidRPr="00DF0C3D" w:rsidRDefault="00984C9C" w:rsidP="00984C9C">
      <w:pPr>
        <w:pStyle w:val="Quote"/>
        <w:numPr>
          <w:ilvl w:val="1"/>
          <w:numId w:val="10"/>
        </w:numPr>
        <w:spacing w:before="100" w:after="100"/>
      </w:pPr>
      <w:r w:rsidRPr="00DF0C3D">
        <w:t xml:space="preserve">A </w:t>
      </w:r>
      <w:r w:rsidRPr="00DF0C3D">
        <w:rPr>
          <w:b/>
        </w:rPr>
        <w:t>Weekday</w:t>
      </w:r>
      <w:r w:rsidRPr="00DF0C3D">
        <w:t xml:space="preserve"> </w:t>
      </w:r>
      <w:r w:rsidRPr="00DF0C3D">
        <w:rPr>
          <w:b/>
        </w:rPr>
        <w:t>Night Support</w:t>
      </w:r>
      <w:r w:rsidRPr="00DF0C3D">
        <w:t xml:space="preserve"> is any support to a participant that commences at or before midnight on a weekday and finishes after midnight on that weekday, or commences before 6:00 am on a weekday and finishes on that weekday (unless it is a Public Holiday, Saturday, Sunday or Night-time Sleepover Support).</w:t>
      </w:r>
      <w:r w:rsidRPr="00DF0C3D">
        <w:rPr>
          <w:rStyle w:val="EndnoteReference"/>
        </w:rPr>
        <w:endnoteReference w:id="93"/>
      </w:r>
    </w:p>
    <w:p w14:paraId="5BA23116" w14:textId="77777777" w:rsidR="00984C9C" w:rsidRPr="00DF0C3D" w:rsidRDefault="00984C9C" w:rsidP="00BF46D2">
      <w:pPr>
        <w:pStyle w:val="Heading3"/>
      </w:pPr>
      <w:bookmarkStart w:id="291" w:name="_Toc102744338"/>
      <w:r w:rsidRPr="00DF0C3D">
        <w:t>Scheme Statistics</w:t>
      </w:r>
      <w:bookmarkEnd w:id="291"/>
    </w:p>
    <w:p w14:paraId="78421140" w14:textId="4564F56E" w:rsidR="00984C9C" w:rsidRPr="00DF0C3D" w:rsidRDefault="00984C9C" w:rsidP="00984C9C">
      <w:r w:rsidRPr="00DF0C3D">
        <w:t xml:space="preserve">In 2020-21, some 14,997 agency-managed and plan-managed participants received NDIS funded nursing supports (3.4% of all participants who made a claim for one or more supports in 2020-21). In total, </w:t>
      </w:r>
      <w:r w:rsidR="00133BF2">
        <w:t>the NDIS</w:t>
      </w:r>
      <w:r w:rsidRPr="00DF0C3D">
        <w:t xml:space="preserve"> expended </w:t>
      </w:r>
      <w:r w:rsidRPr="00DF0C3D">
        <w:rPr>
          <w:rFonts w:cstheme="minorHAnsi"/>
        </w:rPr>
        <w:t>$85.8 million on nursing supports in 2020-21. More than 1</w:t>
      </w:r>
      <w:r w:rsidR="00A81DD7">
        <w:rPr>
          <w:rFonts w:cstheme="minorHAnsi"/>
        </w:rPr>
        <w:t>,</w:t>
      </w:r>
      <w:r w:rsidRPr="00DF0C3D">
        <w:rPr>
          <w:rFonts w:cstheme="minorHAnsi"/>
        </w:rPr>
        <w:t>600 p</w:t>
      </w:r>
      <w:r w:rsidRPr="00DF0C3D">
        <w:t>roviders made claims for the delivery of nursing support in 2020-21, the vast majority of these were registered providers. In June 2021, there were some 1,326 (ever active) providers in the Community Nursing Care for High Needs registration group.</w:t>
      </w:r>
      <w:r w:rsidRPr="00DF0C3D">
        <w:rPr>
          <w:rStyle w:val="EndnoteReference"/>
        </w:rPr>
        <w:endnoteReference w:id="94"/>
      </w:r>
    </w:p>
    <w:p w14:paraId="199CB28C" w14:textId="77777777" w:rsidR="00984C9C" w:rsidRPr="00DF0C3D" w:rsidRDefault="00984C9C" w:rsidP="00BF46D2">
      <w:pPr>
        <w:pStyle w:val="Heading4"/>
      </w:pPr>
      <w:r w:rsidRPr="00DF0C3D">
        <w:t>Participants</w:t>
      </w:r>
    </w:p>
    <w:p w14:paraId="2B7A66B9" w14:textId="77777777" w:rsidR="00984C9C" w:rsidRPr="00DF0C3D" w:rsidRDefault="00984C9C" w:rsidP="00984C9C">
      <w:pPr>
        <w:rPr>
          <w:rFonts w:cstheme="minorHAnsi"/>
        </w:rPr>
      </w:pPr>
      <w:r w:rsidRPr="00DF0C3D">
        <w:rPr>
          <w:rFonts w:cstheme="minorHAnsi"/>
        </w:rPr>
        <w:t xml:space="preserve">Each participant who received nursing supports in the first six months of 2021-22 claimed, on average, $4,554 for those supports from their plan. </w:t>
      </w:r>
    </w:p>
    <w:p w14:paraId="11C39416" w14:textId="6D94CA63" w:rsidR="00984C9C" w:rsidRPr="00DF0C3D" w:rsidRDefault="00984C9C" w:rsidP="00984C9C">
      <w:r w:rsidRPr="00DF0C3D">
        <w:t>Nine participants each claimed more than $500,000 for nursing supports in the first six months of 2021-22. This accounted for 10.1% of all claims for nursing support. Some 222 participants (1.8% of all participants who made a claim for nursing supports in the first six months of 2021-22 accounted for half (50.0%) all claims for nursing support over that period. The claim over the period for these participants was, on average, $128,139. The 25% of participants with the smallest claims for nursing supports claimed, on average, $218 for nursing supports over the six</w:t>
      </w:r>
      <w:r w:rsidR="00BF5724">
        <w:t>-</w:t>
      </w:r>
      <w:r w:rsidRPr="00DF0C3D">
        <w:t>month period and together accounted for only 1.2% of Scheme expenditure on nursing supports.</w:t>
      </w:r>
    </w:p>
    <w:p w14:paraId="1714D168" w14:textId="77777777" w:rsidR="00984C9C" w:rsidRPr="00DF0C3D" w:rsidRDefault="00984C9C" w:rsidP="00984C9C">
      <w:pPr>
        <w:rPr>
          <w:rFonts w:cstheme="minorHAnsi"/>
        </w:rPr>
      </w:pPr>
      <w:r w:rsidRPr="00DF0C3D">
        <w:rPr>
          <w:rFonts w:cstheme="minorHAnsi"/>
        </w:rPr>
        <w:t>Participants in remote and very remote areas (MMM6-7) are slightly less likely to receive nursing supports than other participants – 2.3% of all active participants, compared to 2.4% in MMM4-5 regions and 2.7% in MM1-3 regions. The average expenditure on nursing supports per participant who receives nursing supports is slightly lower in MMM4-5 regions ($3100) compared to MMM1-3 regions ($4,689). In remote areas (MMM6-7) the average amount is $6,183, which is comparable to the average across Australia (taking into account the remote and very remote loadings).</w:t>
      </w:r>
    </w:p>
    <w:p w14:paraId="14B24C37" w14:textId="77777777" w:rsidR="00984C9C" w:rsidRPr="00DF0C3D" w:rsidRDefault="00984C9C" w:rsidP="00BF46D2">
      <w:pPr>
        <w:pStyle w:val="Heading4"/>
      </w:pPr>
      <w:r w:rsidRPr="00DF0C3D">
        <w:lastRenderedPageBreak/>
        <w:t>Providers</w:t>
      </w:r>
    </w:p>
    <w:p w14:paraId="17228DC2" w14:textId="77777777" w:rsidR="00984C9C" w:rsidRPr="00DF0C3D" w:rsidRDefault="00984C9C" w:rsidP="00984C9C">
      <w:r w:rsidRPr="00DF0C3D">
        <w:t xml:space="preserve">In the first half of 2021-22, each provider (registered and unregistered providers) who delivered nursing supports to agency-managed and plan-managed participants claimed, on average, $31,729 from the NDIS for those supports. </w:t>
      </w:r>
    </w:p>
    <w:p w14:paraId="23A512A9" w14:textId="29F34BF9" w:rsidR="00984C9C" w:rsidRPr="00DF0C3D" w:rsidRDefault="00984C9C" w:rsidP="00984C9C">
      <w:r w:rsidRPr="00DF0C3D">
        <w:t>The three largest providers of nursing supports to agency-managed and plan-managed participants in the first half of 2021-22 (Yooralla, Achieve Australia Limited and Intensive Care at Home Pty Ltd) accounted for 10.3% of all claims for nursing supports. The ten largest providers in the same period accounted for more than a quarter 26.5% of all expenditure on nursing supports. Three quarters of all providers of nursing supports claimed for less than $16,500 in the first six months of 2021-22, with an average claim of $3,200 over the period. The smallest 1,000 providers together accounted for only 2.3% of NDIS expenditure on nursing supports in the period, with an average claim over the period of $1,312. Some 70 providers claimed less than $100 for the delivery of nursing supports in the six</w:t>
      </w:r>
      <w:r w:rsidR="000E7AC5">
        <w:t>-</w:t>
      </w:r>
      <w:r w:rsidRPr="00DF0C3D">
        <w:t>month period.</w:t>
      </w:r>
    </w:p>
    <w:p w14:paraId="0EC9A64E" w14:textId="77777777" w:rsidR="00984C9C" w:rsidRPr="00DF0C3D" w:rsidRDefault="00984C9C" w:rsidP="00BF46D2">
      <w:pPr>
        <w:pStyle w:val="Heading4"/>
      </w:pPr>
      <w:r w:rsidRPr="00DF0C3D">
        <w:t>Type of Nurse</w:t>
      </w:r>
    </w:p>
    <w:p w14:paraId="68FDA7B2" w14:textId="6A00F04F" w:rsidR="00984C9C" w:rsidRPr="00DF0C3D" w:rsidRDefault="00984C9C" w:rsidP="00984C9C">
      <w:r w:rsidRPr="00DF0C3D">
        <w:t xml:space="preserve">As </w:t>
      </w:r>
      <w:r w:rsidRPr="00DF0C3D">
        <w:fldChar w:fldCharType="begin"/>
      </w:r>
      <w:r w:rsidRPr="00DF0C3D">
        <w:instrText xml:space="preserve"> REF _Ref94623929 \h  \* MERGEFORMAT </w:instrText>
      </w:r>
      <w:r w:rsidRPr="00DF0C3D">
        <w:fldChar w:fldCharType="separate"/>
      </w:r>
      <w:r w:rsidR="0015299C" w:rsidRPr="00DF0C3D">
        <w:t xml:space="preserve">Exhibit </w:t>
      </w:r>
      <w:r w:rsidR="0015299C">
        <w:rPr>
          <w:noProof/>
        </w:rPr>
        <w:t>39</w:t>
      </w:r>
      <w:r w:rsidRPr="00DF0C3D">
        <w:fldChar w:fldCharType="end"/>
      </w:r>
      <w:r w:rsidRPr="00DF0C3D">
        <w:t xml:space="preserve"> illustrates, most nursing supports are delivered by Registered Nurses (68.3% by value of support) and by Enrolled Nurses (19.0%). Some supports are delivered by Clinical Nurses (6.6%) and Clinical Nurse Consultants (5.5%). A small number of supports (0.6%) are delivered by Nurse Practitioners. </w:t>
      </w:r>
    </w:p>
    <w:p w14:paraId="66173BB1" w14:textId="198A7FC0" w:rsidR="00984C9C" w:rsidRPr="00DF0C3D" w:rsidRDefault="00984C9C" w:rsidP="00984C9C">
      <w:pPr>
        <w:pStyle w:val="Caption"/>
      </w:pPr>
      <w:bookmarkStart w:id="292" w:name="_Ref94623929"/>
      <w:bookmarkStart w:id="293" w:name="_Toc108620527"/>
      <w:r w:rsidRPr="00DF0C3D">
        <w:t xml:space="preserve">Exhibit </w:t>
      </w:r>
      <w:r w:rsidR="002B459B">
        <w:fldChar w:fldCharType="begin"/>
      </w:r>
      <w:r w:rsidR="002B459B">
        <w:instrText xml:space="preserve"> SEQ Exhibit \* ARABIC </w:instrText>
      </w:r>
      <w:r w:rsidR="002B459B">
        <w:fldChar w:fldCharType="separate"/>
      </w:r>
      <w:r w:rsidR="0015299C">
        <w:rPr>
          <w:noProof/>
        </w:rPr>
        <w:t>39</w:t>
      </w:r>
      <w:r w:rsidR="002B459B">
        <w:rPr>
          <w:noProof/>
        </w:rPr>
        <w:fldChar w:fldCharType="end"/>
      </w:r>
      <w:bookmarkEnd w:id="292"/>
      <w:r w:rsidRPr="00DF0C3D">
        <w:t>: Distribution of Claims for Nursing Supports, by Type of Nurse, by Day/Time (2020-21)</w:t>
      </w:r>
      <w:bookmarkEnd w:id="293"/>
    </w:p>
    <w:tbl>
      <w:tblPr>
        <w:tblStyle w:val="GridTable4-Accent12"/>
        <w:tblW w:w="5000" w:type="pct"/>
        <w:tblInd w:w="-5" w:type="dxa"/>
        <w:tblLayout w:type="fixed"/>
        <w:tblLook w:val="0560" w:firstRow="1" w:lastRow="1" w:firstColumn="0" w:lastColumn="1" w:noHBand="0" w:noVBand="1"/>
        <w:tblCaption w:val="Distribution of Claims for Nursing Supports, by Type of Nurse, by Day/Time (2020-21)"/>
        <w:tblDescription w:val="A table showing 68 per cent of nursing expenditure went to enrolled nurses, and 62 per cent of total nursing expenditure was daytime."/>
      </w:tblPr>
      <w:tblGrid>
        <w:gridCol w:w="2129"/>
        <w:gridCol w:w="1134"/>
        <w:gridCol w:w="993"/>
        <w:gridCol w:w="1134"/>
        <w:gridCol w:w="991"/>
        <w:gridCol w:w="852"/>
        <w:gridCol w:w="991"/>
        <w:gridCol w:w="837"/>
      </w:tblGrid>
      <w:tr w:rsidR="00ED4D3C" w:rsidRPr="00DF0C3D" w14:paraId="53E5B952" w14:textId="77777777" w:rsidTr="007A3473">
        <w:trPr>
          <w:cnfStyle w:val="100000000000" w:firstRow="1" w:lastRow="0" w:firstColumn="0" w:lastColumn="0" w:oddVBand="0" w:evenVBand="0" w:oddHBand="0" w:evenHBand="0" w:firstRowFirstColumn="0" w:firstRowLastColumn="0" w:lastRowFirstColumn="0" w:lastRowLastColumn="0"/>
          <w:trHeight w:val="600"/>
          <w:tblHeader/>
        </w:trPr>
        <w:tc>
          <w:tcPr>
            <w:tcW w:w="1174" w:type="pct"/>
            <w:noWrap/>
            <w:hideMark/>
          </w:tcPr>
          <w:p w14:paraId="2459E1F3" w14:textId="77777777" w:rsidR="00984C9C" w:rsidRPr="00DF0C3D" w:rsidRDefault="00984C9C" w:rsidP="00CF5C2B">
            <w:pPr>
              <w:keepNext/>
              <w:rPr>
                <w:rFonts w:eastAsia="Times New Roman"/>
                <w:lang w:eastAsia="en-AU"/>
              </w:rPr>
            </w:pPr>
            <w:r w:rsidRPr="00DF0C3D">
              <w:rPr>
                <w:rFonts w:eastAsia="Times New Roman"/>
                <w:lang w:eastAsia="en-AU"/>
              </w:rPr>
              <w:t>Type of Nurse</w:t>
            </w:r>
          </w:p>
        </w:tc>
        <w:tc>
          <w:tcPr>
            <w:tcW w:w="626" w:type="pct"/>
            <w:hideMark/>
          </w:tcPr>
          <w:p w14:paraId="273DE94A" w14:textId="77777777" w:rsidR="00984C9C" w:rsidRPr="00DF0C3D" w:rsidRDefault="00984C9C" w:rsidP="00CF5C2B">
            <w:pPr>
              <w:keepNext/>
              <w:jc w:val="right"/>
              <w:rPr>
                <w:rFonts w:eastAsia="Times New Roman"/>
                <w:lang w:eastAsia="en-AU"/>
              </w:rPr>
            </w:pPr>
            <w:r w:rsidRPr="00DF0C3D">
              <w:rPr>
                <w:rFonts w:eastAsia="Times New Roman"/>
                <w:lang w:eastAsia="en-AU"/>
              </w:rPr>
              <w:t>Weekday Daytime</w:t>
            </w:r>
          </w:p>
        </w:tc>
        <w:tc>
          <w:tcPr>
            <w:tcW w:w="548" w:type="pct"/>
            <w:hideMark/>
          </w:tcPr>
          <w:p w14:paraId="0D2B96B3" w14:textId="77777777" w:rsidR="00984C9C" w:rsidRPr="00DF0C3D" w:rsidRDefault="00984C9C" w:rsidP="00CF5C2B">
            <w:pPr>
              <w:keepNext/>
              <w:jc w:val="right"/>
              <w:rPr>
                <w:rFonts w:eastAsia="Times New Roman"/>
                <w:lang w:eastAsia="en-AU"/>
              </w:rPr>
            </w:pPr>
            <w:r w:rsidRPr="00DF0C3D">
              <w:rPr>
                <w:rFonts w:eastAsia="Times New Roman"/>
                <w:lang w:eastAsia="en-AU"/>
              </w:rPr>
              <w:t>Weekday Evening</w:t>
            </w:r>
          </w:p>
        </w:tc>
        <w:tc>
          <w:tcPr>
            <w:tcW w:w="626" w:type="pct"/>
            <w:hideMark/>
          </w:tcPr>
          <w:p w14:paraId="5C410A32" w14:textId="77777777" w:rsidR="00984C9C" w:rsidRPr="00DF0C3D" w:rsidRDefault="00984C9C" w:rsidP="00CF5C2B">
            <w:pPr>
              <w:keepNext/>
              <w:jc w:val="right"/>
              <w:rPr>
                <w:rFonts w:eastAsia="Times New Roman"/>
                <w:lang w:eastAsia="en-AU"/>
              </w:rPr>
            </w:pPr>
            <w:r w:rsidRPr="00DF0C3D">
              <w:rPr>
                <w:rFonts w:eastAsia="Times New Roman"/>
                <w:lang w:eastAsia="en-AU"/>
              </w:rPr>
              <w:t>Weekday Night</w:t>
            </w:r>
          </w:p>
        </w:tc>
        <w:tc>
          <w:tcPr>
            <w:tcW w:w="547" w:type="pct"/>
            <w:hideMark/>
          </w:tcPr>
          <w:p w14:paraId="463110B5" w14:textId="77777777" w:rsidR="00984C9C" w:rsidRPr="00DF0C3D" w:rsidRDefault="00984C9C" w:rsidP="00CF5C2B">
            <w:pPr>
              <w:keepNext/>
              <w:jc w:val="right"/>
              <w:rPr>
                <w:rFonts w:eastAsia="Times New Roman"/>
                <w:lang w:eastAsia="en-AU"/>
              </w:rPr>
            </w:pPr>
            <w:r w:rsidRPr="00DF0C3D">
              <w:rPr>
                <w:rFonts w:eastAsia="Times New Roman"/>
                <w:lang w:eastAsia="en-AU"/>
              </w:rPr>
              <w:t>Saturday</w:t>
            </w:r>
          </w:p>
        </w:tc>
        <w:tc>
          <w:tcPr>
            <w:tcW w:w="470" w:type="pct"/>
            <w:hideMark/>
          </w:tcPr>
          <w:p w14:paraId="635AC2D9" w14:textId="77777777" w:rsidR="00984C9C" w:rsidRPr="00DF0C3D" w:rsidRDefault="00984C9C" w:rsidP="00CF5C2B">
            <w:pPr>
              <w:keepNext/>
              <w:jc w:val="right"/>
              <w:rPr>
                <w:rFonts w:eastAsia="Times New Roman"/>
                <w:lang w:eastAsia="en-AU"/>
              </w:rPr>
            </w:pPr>
            <w:r w:rsidRPr="00DF0C3D">
              <w:rPr>
                <w:rFonts w:eastAsia="Times New Roman"/>
                <w:lang w:eastAsia="en-AU"/>
              </w:rPr>
              <w:t>Sunday</w:t>
            </w:r>
          </w:p>
        </w:tc>
        <w:tc>
          <w:tcPr>
            <w:tcW w:w="547" w:type="pct"/>
            <w:hideMark/>
          </w:tcPr>
          <w:p w14:paraId="2BF1E988" w14:textId="77777777" w:rsidR="00984C9C" w:rsidRPr="00DF0C3D" w:rsidRDefault="00984C9C" w:rsidP="00CF5C2B">
            <w:pPr>
              <w:keepNext/>
              <w:jc w:val="right"/>
              <w:rPr>
                <w:rFonts w:eastAsia="Times New Roman"/>
                <w:lang w:eastAsia="en-AU"/>
              </w:rPr>
            </w:pPr>
            <w:r w:rsidRPr="00DF0C3D">
              <w:rPr>
                <w:rFonts w:eastAsia="Times New Roman"/>
                <w:lang w:eastAsia="en-AU"/>
              </w:rPr>
              <w:t>Public Holiday</w:t>
            </w:r>
          </w:p>
        </w:tc>
        <w:tc>
          <w:tcPr>
            <w:cnfStyle w:val="000100000000" w:firstRow="0" w:lastRow="0" w:firstColumn="0" w:lastColumn="1" w:oddVBand="0" w:evenVBand="0" w:oddHBand="0" w:evenHBand="0" w:firstRowFirstColumn="0" w:firstRowLastColumn="0" w:lastRowFirstColumn="0" w:lastRowLastColumn="0"/>
            <w:tcW w:w="463" w:type="pct"/>
            <w:hideMark/>
          </w:tcPr>
          <w:p w14:paraId="7A98D30E" w14:textId="77777777" w:rsidR="00984C9C" w:rsidRPr="00DF0C3D" w:rsidRDefault="00984C9C" w:rsidP="00CF5C2B">
            <w:pPr>
              <w:keepNext/>
              <w:jc w:val="right"/>
              <w:rPr>
                <w:rFonts w:eastAsia="Times New Roman"/>
                <w:lang w:eastAsia="en-AU"/>
              </w:rPr>
            </w:pPr>
            <w:r w:rsidRPr="00DF0C3D">
              <w:rPr>
                <w:rFonts w:eastAsia="Times New Roman"/>
                <w:lang w:eastAsia="en-AU"/>
              </w:rPr>
              <w:t>Total</w:t>
            </w:r>
          </w:p>
        </w:tc>
      </w:tr>
      <w:tr w:rsidR="00ED4D3C" w:rsidRPr="00DF0C3D" w14:paraId="0A947FFA" w14:textId="77777777" w:rsidTr="007A3473">
        <w:trPr>
          <w:cnfStyle w:val="000000100000" w:firstRow="0" w:lastRow="0" w:firstColumn="0" w:lastColumn="0" w:oddVBand="0" w:evenVBand="0" w:oddHBand="1" w:evenHBand="0" w:firstRowFirstColumn="0" w:firstRowLastColumn="0" w:lastRowFirstColumn="0" w:lastRowLastColumn="0"/>
          <w:trHeight w:val="300"/>
        </w:trPr>
        <w:tc>
          <w:tcPr>
            <w:tcW w:w="1174" w:type="pct"/>
            <w:noWrap/>
            <w:hideMark/>
          </w:tcPr>
          <w:p w14:paraId="2F0354BC" w14:textId="77777777" w:rsidR="00984C9C" w:rsidRPr="00DF0C3D" w:rsidRDefault="00984C9C" w:rsidP="00CF5C2B">
            <w:pPr>
              <w:rPr>
                <w:rFonts w:eastAsia="Times New Roman"/>
                <w:lang w:eastAsia="en-AU"/>
              </w:rPr>
            </w:pPr>
            <w:r w:rsidRPr="00DF0C3D">
              <w:rPr>
                <w:rFonts w:eastAsia="Times New Roman"/>
                <w:lang w:eastAsia="en-AU"/>
              </w:rPr>
              <w:t>Enrolled Nurse</w:t>
            </w:r>
          </w:p>
        </w:tc>
        <w:tc>
          <w:tcPr>
            <w:tcW w:w="626" w:type="pct"/>
            <w:noWrap/>
            <w:hideMark/>
          </w:tcPr>
          <w:p w14:paraId="2DD670E3" w14:textId="77777777" w:rsidR="00984C9C" w:rsidRPr="00DF0C3D" w:rsidRDefault="00984C9C" w:rsidP="00CF5C2B">
            <w:pPr>
              <w:jc w:val="right"/>
              <w:rPr>
                <w:rFonts w:eastAsia="Times New Roman"/>
                <w:lang w:eastAsia="en-AU"/>
              </w:rPr>
            </w:pPr>
            <w:r w:rsidRPr="00DF0C3D">
              <w:rPr>
                <w:rFonts w:eastAsia="Times New Roman"/>
                <w:lang w:eastAsia="en-AU"/>
              </w:rPr>
              <w:t>10.2%</w:t>
            </w:r>
          </w:p>
        </w:tc>
        <w:tc>
          <w:tcPr>
            <w:tcW w:w="548" w:type="pct"/>
            <w:noWrap/>
            <w:hideMark/>
          </w:tcPr>
          <w:p w14:paraId="16B57DF9" w14:textId="77777777" w:rsidR="00984C9C" w:rsidRPr="00DF0C3D" w:rsidRDefault="00984C9C" w:rsidP="00CF5C2B">
            <w:pPr>
              <w:jc w:val="right"/>
              <w:rPr>
                <w:rFonts w:eastAsia="Times New Roman"/>
                <w:lang w:eastAsia="en-AU"/>
              </w:rPr>
            </w:pPr>
            <w:r w:rsidRPr="00DF0C3D">
              <w:rPr>
                <w:rFonts w:eastAsia="Times New Roman"/>
                <w:lang w:eastAsia="en-AU"/>
              </w:rPr>
              <w:t>2.1%</w:t>
            </w:r>
          </w:p>
        </w:tc>
        <w:tc>
          <w:tcPr>
            <w:tcW w:w="626" w:type="pct"/>
            <w:noWrap/>
            <w:hideMark/>
          </w:tcPr>
          <w:p w14:paraId="4BAE7433" w14:textId="77777777" w:rsidR="00984C9C" w:rsidRPr="00DF0C3D" w:rsidRDefault="00984C9C" w:rsidP="00CF5C2B">
            <w:pPr>
              <w:jc w:val="right"/>
              <w:rPr>
                <w:rFonts w:eastAsia="Times New Roman"/>
                <w:lang w:eastAsia="en-AU"/>
              </w:rPr>
            </w:pPr>
            <w:r w:rsidRPr="00DF0C3D">
              <w:rPr>
                <w:rFonts w:eastAsia="Times New Roman"/>
                <w:lang w:eastAsia="en-AU"/>
              </w:rPr>
              <w:t>1.6%</w:t>
            </w:r>
          </w:p>
        </w:tc>
        <w:tc>
          <w:tcPr>
            <w:tcW w:w="547" w:type="pct"/>
            <w:noWrap/>
            <w:hideMark/>
          </w:tcPr>
          <w:p w14:paraId="7EACB1F3" w14:textId="77777777" w:rsidR="00984C9C" w:rsidRPr="00DF0C3D" w:rsidRDefault="00984C9C" w:rsidP="00CF5C2B">
            <w:pPr>
              <w:jc w:val="right"/>
              <w:rPr>
                <w:rFonts w:eastAsia="Times New Roman"/>
                <w:lang w:eastAsia="en-AU"/>
              </w:rPr>
            </w:pPr>
            <w:r w:rsidRPr="00DF0C3D">
              <w:rPr>
                <w:rFonts w:eastAsia="Times New Roman"/>
                <w:lang w:eastAsia="en-AU"/>
              </w:rPr>
              <w:t>2.3%</w:t>
            </w:r>
          </w:p>
        </w:tc>
        <w:tc>
          <w:tcPr>
            <w:tcW w:w="470" w:type="pct"/>
            <w:noWrap/>
            <w:hideMark/>
          </w:tcPr>
          <w:p w14:paraId="4233A6EC" w14:textId="77777777" w:rsidR="00984C9C" w:rsidRPr="00DF0C3D" w:rsidRDefault="00984C9C" w:rsidP="00CF5C2B">
            <w:pPr>
              <w:jc w:val="right"/>
              <w:rPr>
                <w:rFonts w:eastAsia="Times New Roman"/>
                <w:lang w:eastAsia="en-AU"/>
              </w:rPr>
            </w:pPr>
            <w:r w:rsidRPr="00DF0C3D">
              <w:rPr>
                <w:rFonts w:eastAsia="Times New Roman"/>
                <w:lang w:eastAsia="en-AU"/>
              </w:rPr>
              <w:t>2.1%</w:t>
            </w:r>
          </w:p>
        </w:tc>
        <w:tc>
          <w:tcPr>
            <w:tcW w:w="547" w:type="pct"/>
            <w:noWrap/>
            <w:hideMark/>
          </w:tcPr>
          <w:p w14:paraId="52977816" w14:textId="77777777" w:rsidR="00984C9C" w:rsidRPr="00DF0C3D" w:rsidRDefault="00984C9C" w:rsidP="00CF5C2B">
            <w:pPr>
              <w:jc w:val="right"/>
              <w:rPr>
                <w:rFonts w:eastAsia="Times New Roman"/>
                <w:lang w:eastAsia="en-AU"/>
              </w:rPr>
            </w:pPr>
            <w:r w:rsidRPr="00DF0C3D">
              <w:rPr>
                <w:rFonts w:eastAsia="Times New Roman"/>
                <w:lang w:eastAsia="en-AU"/>
              </w:rPr>
              <w:t>0.7%</w:t>
            </w:r>
          </w:p>
        </w:tc>
        <w:tc>
          <w:tcPr>
            <w:cnfStyle w:val="000100000000" w:firstRow="0" w:lastRow="0" w:firstColumn="0" w:lastColumn="1" w:oddVBand="0" w:evenVBand="0" w:oddHBand="0" w:evenHBand="0" w:firstRowFirstColumn="0" w:firstRowLastColumn="0" w:lastRowFirstColumn="0" w:lastRowLastColumn="0"/>
            <w:tcW w:w="463" w:type="pct"/>
            <w:noWrap/>
            <w:hideMark/>
          </w:tcPr>
          <w:p w14:paraId="17E6C15B" w14:textId="77777777" w:rsidR="00984C9C" w:rsidRPr="00DF0C3D" w:rsidRDefault="00984C9C" w:rsidP="00CF5C2B">
            <w:pPr>
              <w:jc w:val="right"/>
              <w:rPr>
                <w:rFonts w:eastAsia="Times New Roman"/>
                <w:lang w:eastAsia="en-AU"/>
              </w:rPr>
            </w:pPr>
            <w:r w:rsidRPr="00DF0C3D">
              <w:rPr>
                <w:rFonts w:eastAsia="Times New Roman"/>
                <w:lang w:eastAsia="en-AU"/>
              </w:rPr>
              <w:t>19.0%</w:t>
            </w:r>
          </w:p>
        </w:tc>
      </w:tr>
      <w:tr w:rsidR="00ED4D3C" w:rsidRPr="00DF0C3D" w14:paraId="57726DCB" w14:textId="77777777" w:rsidTr="007A3473">
        <w:trPr>
          <w:trHeight w:val="300"/>
        </w:trPr>
        <w:tc>
          <w:tcPr>
            <w:tcW w:w="1174" w:type="pct"/>
            <w:noWrap/>
            <w:hideMark/>
          </w:tcPr>
          <w:p w14:paraId="7DFE4AF8" w14:textId="77777777" w:rsidR="00984C9C" w:rsidRPr="00DF0C3D" w:rsidRDefault="00984C9C" w:rsidP="00CF5C2B">
            <w:pPr>
              <w:rPr>
                <w:rFonts w:eastAsia="Times New Roman"/>
                <w:lang w:eastAsia="en-AU"/>
              </w:rPr>
            </w:pPr>
            <w:r w:rsidRPr="00DF0C3D">
              <w:rPr>
                <w:rFonts w:eastAsia="Times New Roman"/>
                <w:lang w:eastAsia="en-AU"/>
              </w:rPr>
              <w:t>Registered Nurse</w:t>
            </w:r>
          </w:p>
        </w:tc>
        <w:tc>
          <w:tcPr>
            <w:tcW w:w="626" w:type="pct"/>
            <w:noWrap/>
            <w:hideMark/>
          </w:tcPr>
          <w:p w14:paraId="1F8F124B" w14:textId="77777777" w:rsidR="00984C9C" w:rsidRPr="00DF0C3D" w:rsidRDefault="00984C9C" w:rsidP="00CF5C2B">
            <w:pPr>
              <w:jc w:val="right"/>
              <w:rPr>
                <w:rFonts w:eastAsia="Times New Roman"/>
                <w:lang w:eastAsia="en-AU"/>
              </w:rPr>
            </w:pPr>
            <w:r w:rsidRPr="00DF0C3D">
              <w:rPr>
                <w:rFonts w:eastAsia="Times New Roman"/>
                <w:lang w:eastAsia="en-AU"/>
              </w:rPr>
              <w:t>42.4%</w:t>
            </w:r>
          </w:p>
        </w:tc>
        <w:tc>
          <w:tcPr>
            <w:tcW w:w="548" w:type="pct"/>
            <w:noWrap/>
            <w:hideMark/>
          </w:tcPr>
          <w:p w14:paraId="4EBD8702" w14:textId="77777777" w:rsidR="00984C9C" w:rsidRPr="00DF0C3D" w:rsidRDefault="00984C9C" w:rsidP="00CF5C2B">
            <w:pPr>
              <w:jc w:val="right"/>
              <w:rPr>
                <w:rFonts w:eastAsia="Times New Roman"/>
                <w:lang w:eastAsia="en-AU"/>
              </w:rPr>
            </w:pPr>
            <w:r w:rsidRPr="00DF0C3D">
              <w:rPr>
                <w:rFonts w:eastAsia="Times New Roman"/>
                <w:lang w:eastAsia="en-AU"/>
              </w:rPr>
              <w:t>4.9%</w:t>
            </w:r>
          </w:p>
        </w:tc>
        <w:tc>
          <w:tcPr>
            <w:tcW w:w="626" w:type="pct"/>
            <w:noWrap/>
            <w:hideMark/>
          </w:tcPr>
          <w:p w14:paraId="57F147AB" w14:textId="77777777" w:rsidR="00984C9C" w:rsidRPr="00DF0C3D" w:rsidRDefault="00984C9C" w:rsidP="00CF5C2B">
            <w:pPr>
              <w:jc w:val="right"/>
              <w:rPr>
                <w:rFonts w:eastAsia="Times New Roman"/>
                <w:lang w:eastAsia="en-AU"/>
              </w:rPr>
            </w:pPr>
            <w:r w:rsidRPr="00DF0C3D">
              <w:rPr>
                <w:rFonts w:eastAsia="Times New Roman"/>
                <w:lang w:eastAsia="en-AU"/>
              </w:rPr>
              <w:t>4.9%</w:t>
            </w:r>
          </w:p>
        </w:tc>
        <w:tc>
          <w:tcPr>
            <w:tcW w:w="547" w:type="pct"/>
            <w:noWrap/>
            <w:hideMark/>
          </w:tcPr>
          <w:p w14:paraId="5E575332" w14:textId="77777777" w:rsidR="00984C9C" w:rsidRPr="00DF0C3D" w:rsidRDefault="00984C9C" w:rsidP="00CF5C2B">
            <w:pPr>
              <w:jc w:val="right"/>
              <w:rPr>
                <w:rFonts w:eastAsia="Times New Roman"/>
                <w:lang w:eastAsia="en-AU"/>
              </w:rPr>
            </w:pPr>
            <w:r w:rsidRPr="00DF0C3D">
              <w:rPr>
                <w:rFonts w:eastAsia="Times New Roman"/>
                <w:lang w:eastAsia="en-AU"/>
              </w:rPr>
              <w:t>6.8%</w:t>
            </w:r>
          </w:p>
        </w:tc>
        <w:tc>
          <w:tcPr>
            <w:tcW w:w="470" w:type="pct"/>
            <w:noWrap/>
            <w:hideMark/>
          </w:tcPr>
          <w:p w14:paraId="571F8A77" w14:textId="77777777" w:rsidR="00984C9C" w:rsidRPr="00DF0C3D" w:rsidRDefault="00984C9C" w:rsidP="00CF5C2B">
            <w:pPr>
              <w:jc w:val="right"/>
              <w:rPr>
                <w:rFonts w:eastAsia="Times New Roman"/>
                <w:lang w:eastAsia="en-AU"/>
              </w:rPr>
            </w:pPr>
            <w:r w:rsidRPr="00DF0C3D">
              <w:rPr>
                <w:rFonts w:eastAsia="Times New Roman"/>
                <w:lang w:eastAsia="en-AU"/>
              </w:rPr>
              <w:t>6.9%</w:t>
            </w:r>
          </w:p>
        </w:tc>
        <w:tc>
          <w:tcPr>
            <w:tcW w:w="547" w:type="pct"/>
            <w:noWrap/>
            <w:hideMark/>
          </w:tcPr>
          <w:p w14:paraId="700FE73F" w14:textId="77777777" w:rsidR="00984C9C" w:rsidRPr="00DF0C3D" w:rsidRDefault="00984C9C" w:rsidP="00CF5C2B">
            <w:pPr>
              <w:jc w:val="right"/>
              <w:rPr>
                <w:rFonts w:eastAsia="Times New Roman"/>
                <w:lang w:eastAsia="en-AU"/>
              </w:rPr>
            </w:pPr>
            <w:r w:rsidRPr="00DF0C3D">
              <w:rPr>
                <w:rFonts w:eastAsia="Times New Roman"/>
                <w:lang w:eastAsia="en-AU"/>
              </w:rPr>
              <w:t>2.4%</w:t>
            </w:r>
          </w:p>
        </w:tc>
        <w:tc>
          <w:tcPr>
            <w:cnfStyle w:val="000100000000" w:firstRow="0" w:lastRow="0" w:firstColumn="0" w:lastColumn="1" w:oddVBand="0" w:evenVBand="0" w:oddHBand="0" w:evenHBand="0" w:firstRowFirstColumn="0" w:firstRowLastColumn="0" w:lastRowFirstColumn="0" w:lastRowLastColumn="0"/>
            <w:tcW w:w="463" w:type="pct"/>
            <w:noWrap/>
            <w:hideMark/>
          </w:tcPr>
          <w:p w14:paraId="2D274AEF" w14:textId="77777777" w:rsidR="00984C9C" w:rsidRPr="00DF0C3D" w:rsidRDefault="00984C9C" w:rsidP="00CF5C2B">
            <w:pPr>
              <w:jc w:val="right"/>
              <w:rPr>
                <w:rFonts w:eastAsia="Times New Roman"/>
                <w:lang w:eastAsia="en-AU"/>
              </w:rPr>
            </w:pPr>
            <w:r w:rsidRPr="00DF0C3D">
              <w:rPr>
                <w:rFonts w:eastAsia="Times New Roman"/>
                <w:lang w:eastAsia="en-AU"/>
              </w:rPr>
              <w:t>68.3%</w:t>
            </w:r>
          </w:p>
        </w:tc>
      </w:tr>
      <w:tr w:rsidR="00ED4D3C" w:rsidRPr="00DF0C3D" w14:paraId="13A2DFD1" w14:textId="77777777" w:rsidTr="007A3473">
        <w:trPr>
          <w:cnfStyle w:val="000000100000" w:firstRow="0" w:lastRow="0" w:firstColumn="0" w:lastColumn="0" w:oddVBand="0" w:evenVBand="0" w:oddHBand="1" w:evenHBand="0" w:firstRowFirstColumn="0" w:firstRowLastColumn="0" w:lastRowFirstColumn="0" w:lastRowLastColumn="0"/>
          <w:trHeight w:val="300"/>
        </w:trPr>
        <w:tc>
          <w:tcPr>
            <w:tcW w:w="1174" w:type="pct"/>
            <w:noWrap/>
            <w:hideMark/>
          </w:tcPr>
          <w:p w14:paraId="5BEADCB6" w14:textId="77777777" w:rsidR="00984C9C" w:rsidRPr="00DF0C3D" w:rsidRDefault="00984C9C" w:rsidP="00CF5C2B">
            <w:pPr>
              <w:rPr>
                <w:rFonts w:eastAsia="Times New Roman"/>
                <w:lang w:eastAsia="en-AU"/>
              </w:rPr>
            </w:pPr>
            <w:r w:rsidRPr="00DF0C3D">
              <w:rPr>
                <w:rFonts w:eastAsia="Times New Roman"/>
                <w:lang w:eastAsia="en-AU"/>
              </w:rPr>
              <w:t>Clinical Nurse</w:t>
            </w:r>
          </w:p>
        </w:tc>
        <w:tc>
          <w:tcPr>
            <w:tcW w:w="626" w:type="pct"/>
            <w:noWrap/>
            <w:hideMark/>
          </w:tcPr>
          <w:p w14:paraId="5C221565" w14:textId="77777777" w:rsidR="00984C9C" w:rsidRPr="00DF0C3D" w:rsidRDefault="00984C9C" w:rsidP="00CF5C2B">
            <w:pPr>
              <w:jc w:val="right"/>
              <w:rPr>
                <w:rFonts w:eastAsia="Times New Roman"/>
                <w:lang w:eastAsia="en-AU"/>
              </w:rPr>
            </w:pPr>
            <w:r w:rsidRPr="00DF0C3D">
              <w:rPr>
                <w:rFonts w:eastAsia="Times New Roman"/>
                <w:lang w:eastAsia="en-AU"/>
              </w:rPr>
              <w:t>4.2%</w:t>
            </w:r>
          </w:p>
        </w:tc>
        <w:tc>
          <w:tcPr>
            <w:tcW w:w="548" w:type="pct"/>
            <w:noWrap/>
            <w:hideMark/>
          </w:tcPr>
          <w:p w14:paraId="229BB762" w14:textId="77777777" w:rsidR="00984C9C" w:rsidRPr="00DF0C3D" w:rsidRDefault="00984C9C" w:rsidP="00CF5C2B">
            <w:pPr>
              <w:jc w:val="right"/>
              <w:rPr>
                <w:rFonts w:eastAsia="Times New Roman"/>
                <w:lang w:eastAsia="en-AU"/>
              </w:rPr>
            </w:pPr>
            <w:r w:rsidRPr="00DF0C3D">
              <w:rPr>
                <w:rFonts w:eastAsia="Times New Roman"/>
                <w:lang w:eastAsia="en-AU"/>
              </w:rPr>
              <w:t>0.6%</w:t>
            </w:r>
          </w:p>
        </w:tc>
        <w:tc>
          <w:tcPr>
            <w:tcW w:w="626" w:type="pct"/>
            <w:noWrap/>
            <w:hideMark/>
          </w:tcPr>
          <w:p w14:paraId="4AD6EF76" w14:textId="77777777" w:rsidR="00984C9C" w:rsidRPr="00DF0C3D" w:rsidRDefault="00984C9C" w:rsidP="00CF5C2B">
            <w:pPr>
              <w:jc w:val="right"/>
              <w:rPr>
                <w:rFonts w:eastAsia="Times New Roman"/>
                <w:lang w:eastAsia="en-AU"/>
              </w:rPr>
            </w:pPr>
            <w:r w:rsidRPr="00DF0C3D">
              <w:rPr>
                <w:rFonts w:eastAsia="Times New Roman"/>
                <w:lang w:eastAsia="en-AU"/>
              </w:rPr>
              <w:t>0.4%</w:t>
            </w:r>
          </w:p>
        </w:tc>
        <w:tc>
          <w:tcPr>
            <w:tcW w:w="547" w:type="pct"/>
            <w:noWrap/>
            <w:hideMark/>
          </w:tcPr>
          <w:p w14:paraId="32AD58EF" w14:textId="77777777" w:rsidR="00984C9C" w:rsidRPr="00DF0C3D" w:rsidRDefault="00984C9C" w:rsidP="00CF5C2B">
            <w:pPr>
              <w:jc w:val="right"/>
              <w:rPr>
                <w:rFonts w:eastAsia="Times New Roman"/>
                <w:lang w:eastAsia="en-AU"/>
              </w:rPr>
            </w:pPr>
            <w:r w:rsidRPr="00DF0C3D">
              <w:rPr>
                <w:rFonts w:eastAsia="Times New Roman"/>
                <w:lang w:eastAsia="en-AU"/>
              </w:rPr>
              <w:t>0.6%</w:t>
            </w:r>
          </w:p>
        </w:tc>
        <w:tc>
          <w:tcPr>
            <w:tcW w:w="470" w:type="pct"/>
            <w:noWrap/>
            <w:hideMark/>
          </w:tcPr>
          <w:p w14:paraId="3F39A536" w14:textId="77777777" w:rsidR="00984C9C" w:rsidRPr="00DF0C3D" w:rsidRDefault="00984C9C" w:rsidP="00CF5C2B">
            <w:pPr>
              <w:jc w:val="right"/>
              <w:rPr>
                <w:rFonts w:eastAsia="Times New Roman"/>
                <w:lang w:eastAsia="en-AU"/>
              </w:rPr>
            </w:pPr>
            <w:r w:rsidRPr="00DF0C3D">
              <w:rPr>
                <w:rFonts w:eastAsia="Times New Roman"/>
                <w:lang w:eastAsia="en-AU"/>
              </w:rPr>
              <w:t>0.6%</w:t>
            </w:r>
          </w:p>
        </w:tc>
        <w:tc>
          <w:tcPr>
            <w:tcW w:w="547" w:type="pct"/>
            <w:noWrap/>
            <w:hideMark/>
          </w:tcPr>
          <w:p w14:paraId="2183E109" w14:textId="77777777" w:rsidR="00984C9C" w:rsidRPr="00DF0C3D" w:rsidRDefault="00984C9C" w:rsidP="00CF5C2B">
            <w:pPr>
              <w:jc w:val="right"/>
              <w:rPr>
                <w:rFonts w:eastAsia="Times New Roman"/>
                <w:lang w:eastAsia="en-AU"/>
              </w:rPr>
            </w:pPr>
            <w:r w:rsidRPr="00DF0C3D">
              <w:rPr>
                <w:rFonts w:eastAsia="Times New Roman"/>
                <w:lang w:eastAsia="en-AU"/>
              </w:rPr>
              <w:t>0.2%</w:t>
            </w:r>
          </w:p>
        </w:tc>
        <w:tc>
          <w:tcPr>
            <w:cnfStyle w:val="000100000000" w:firstRow="0" w:lastRow="0" w:firstColumn="0" w:lastColumn="1" w:oddVBand="0" w:evenVBand="0" w:oddHBand="0" w:evenHBand="0" w:firstRowFirstColumn="0" w:firstRowLastColumn="0" w:lastRowFirstColumn="0" w:lastRowLastColumn="0"/>
            <w:tcW w:w="463" w:type="pct"/>
            <w:noWrap/>
            <w:hideMark/>
          </w:tcPr>
          <w:p w14:paraId="5B5CD6A2" w14:textId="77777777" w:rsidR="00984C9C" w:rsidRPr="00DF0C3D" w:rsidRDefault="00984C9C" w:rsidP="00CF5C2B">
            <w:pPr>
              <w:jc w:val="right"/>
              <w:rPr>
                <w:rFonts w:eastAsia="Times New Roman"/>
                <w:lang w:eastAsia="en-AU"/>
              </w:rPr>
            </w:pPr>
            <w:r w:rsidRPr="00DF0C3D">
              <w:rPr>
                <w:rFonts w:eastAsia="Times New Roman"/>
                <w:lang w:eastAsia="en-AU"/>
              </w:rPr>
              <w:t>6.6%</w:t>
            </w:r>
          </w:p>
        </w:tc>
      </w:tr>
      <w:tr w:rsidR="00ED4D3C" w:rsidRPr="00DF0C3D" w14:paraId="1F5BD2F9" w14:textId="77777777" w:rsidTr="007A3473">
        <w:trPr>
          <w:trHeight w:val="300"/>
        </w:trPr>
        <w:tc>
          <w:tcPr>
            <w:tcW w:w="1174" w:type="pct"/>
            <w:noWrap/>
            <w:hideMark/>
          </w:tcPr>
          <w:p w14:paraId="6A711C08" w14:textId="3BD65555" w:rsidR="00984C9C" w:rsidRPr="00DF0C3D" w:rsidRDefault="00984C9C" w:rsidP="00CF5C2B">
            <w:pPr>
              <w:rPr>
                <w:rFonts w:eastAsia="Times New Roman"/>
                <w:lang w:eastAsia="en-AU"/>
              </w:rPr>
            </w:pPr>
            <w:r w:rsidRPr="00DF0C3D">
              <w:rPr>
                <w:rFonts w:eastAsia="Times New Roman"/>
                <w:lang w:eastAsia="en-AU"/>
              </w:rPr>
              <w:t>Clinical N</w:t>
            </w:r>
            <w:r w:rsidR="00ED4D3C">
              <w:rPr>
                <w:rFonts w:eastAsia="Times New Roman"/>
                <w:lang w:eastAsia="en-AU"/>
              </w:rPr>
              <w:t>urse</w:t>
            </w:r>
            <w:r w:rsidRPr="00DF0C3D">
              <w:rPr>
                <w:rFonts w:eastAsia="Times New Roman"/>
                <w:lang w:eastAsia="en-AU"/>
              </w:rPr>
              <w:t xml:space="preserve"> Consultant</w:t>
            </w:r>
          </w:p>
        </w:tc>
        <w:tc>
          <w:tcPr>
            <w:tcW w:w="626" w:type="pct"/>
            <w:noWrap/>
            <w:hideMark/>
          </w:tcPr>
          <w:p w14:paraId="104D4736" w14:textId="77777777" w:rsidR="00984C9C" w:rsidRPr="00DF0C3D" w:rsidRDefault="00984C9C" w:rsidP="00CF5C2B">
            <w:pPr>
              <w:jc w:val="right"/>
              <w:rPr>
                <w:rFonts w:eastAsia="Times New Roman"/>
                <w:lang w:eastAsia="en-AU"/>
              </w:rPr>
            </w:pPr>
            <w:r w:rsidRPr="00DF0C3D">
              <w:rPr>
                <w:rFonts w:eastAsia="Times New Roman"/>
                <w:lang w:eastAsia="en-AU"/>
              </w:rPr>
              <w:t>5.0%</w:t>
            </w:r>
          </w:p>
        </w:tc>
        <w:tc>
          <w:tcPr>
            <w:tcW w:w="548" w:type="pct"/>
            <w:noWrap/>
            <w:hideMark/>
          </w:tcPr>
          <w:p w14:paraId="7FB19018" w14:textId="77777777" w:rsidR="00984C9C" w:rsidRPr="00DF0C3D" w:rsidRDefault="00984C9C" w:rsidP="00CF5C2B">
            <w:pPr>
              <w:jc w:val="right"/>
              <w:rPr>
                <w:rFonts w:eastAsia="Times New Roman"/>
                <w:lang w:eastAsia="en-AU"/>
              </w:rPr>
            </w:pPr>
            <w:r w:rsidRPr="00DF0C3D">
              <w:rPr>
                <w:rFonts w:eastAsia="Times New Roman"/>
                <w:lang w:eastAsia="en-AU"/>
              </w:rPr>
              <w:t>0.1%</w:t>
            </w:r>
          </w:p>
        </w:tc>
        <w:tc>
          <w:tcPr>
            <w:tcW w:w="626" w:type="pct"/>
            <w:noWrap/>
            <w:hideMark/>
          </w:tcPr>
          <w:p w14:paraId="59F1F2BC" w14:textId="77777777" w:rsidR="00984C9C" w:rsidRPr="00DF0C3D" w:rsidRDefault="00984C9C" w:rsidP="00CF5C2B">
            <w:pPr>
              <w:jc w:val="right"/>
              <w:rPr>
                <w:rFonts w:eastAsia="Times New Roman"/>
                <w:lang w:eastAsia="en-AU"/>
              </w:rPr>
            </w:pPr>
            <w:r w:rsidRPr="00DF0C3D">
              <w:rPr>
                <w:rFonts w:eastAsia="Times New Roman"/>
                <w:lang w:eastAsia="en-AU"/>
              </w:rPr>
              <w:t>0.0%</w:t>
            </w:r>
          </w:p>
        </w:tc>
        <w:tc>
          <w:tcPr>
            <w:tcW w:w="547" w:type="pct"/>
            <w:noWrap/>
            <w:hideMark/>
          </w:tcPr>
          <w:p w14:paraId="31FA069E" w14:textId="77777777" w:rsidR="00984C9C" w:rsidRPr="00DF0C3D" w:rsidRDefault="00984C9C" w:rsidP="00CF5C2B">
            <w:pPr>
              <w:jc w:val="right"/>
              <w:rPr>
                <w:rFonts w:eastAsia="Times New Roman"/>
                <w:lang w:eastAsia="en-AU"/>
              </w:rPr>
            </w:pPr>
            <w:r w:rsidRPr="00DF0C3D">
              <w:rPr>
                <w:rFonts w:eastAsia="Times New Roman"/>
                <w:lang w:eastAsia="en-AU"/>
              </w:rPr>
              <w:t>0.2%</w:t>
            </w:r>
          </w:p>
        </w:tc>
        <w:tc>
          <w:tcPr>
            <w:tcW w:w="470" w:type="pct"/>
            <w:noWrap/>
            <w:hideMark/>
          </w:tcPr>
          <w:p w14:paraId="5FDC9996" w14:textId="77777777" w:rsidR="00984C9C" w:rsidRPr="00DF0C3D" w:rsidRDefault="00984C9C" w:rsidP="00CF5C2B">
            <w:pPr>
              <w:jc w:val="right"/>
              <w:rPr>
                <w:rFonts w:eastAsia="Times New Roman"/>
                <w:lang w:eastAsia="en-AU"/>
              </w:rPr>
            </w:pPr>
            <w:r w:rsidRPr="00DF0C3D">
              <w:rPr>
                <w:rFonts w:eastAsia="Times New Roman"/>
                <w:lang w:eastAsia="en-AU"/>
              </w:rPr>
              <w:t>0.2%</w:t>
            </w:r>
          </w:p>
        </w:tc>
        <w:tc>
          <w:tcPr>
            <w:tcW w:w="547" w:type="pct"/>
            <w:noWrap/>
            <w:hideMark/>
          </w:tcPr>
          <w:p w14:paraId="2CFD068E" w14:textId="77777777" w:rsidR="00984C9C" w:rsidRPr="00DF0C3D" w:rsidRDefault="00984C9C" w:rsidP="00CF5C2B">
            <w:pPr>
              <w:jc w:val="right"/>
              <w:rPr>
                <w:rFonts w:eastAsia="Times New Roman"/>
                <w:lang w:eastAsia="en-AU"/>
              </w:rPr>
            </w:pPr>
            <w:r w:rsidRPr="00DF0C3D">
              <w:rPr>
                <w:rFonts w:eastAsia="Times New Roman"/>
                <w:lang w:eastAsia="en-AU"/>
              </w:rPr>
              <w:t>0.1%</w:t>
            </w:r>
          </w:p>
        </w:tc>
        <w:tc>
          <w:tcPr>
            <w:cnfStyle w:val="000100000000" w:firstRow="0" w:lastRow="0" w:firstColumn="0" w:lastColumn="1" w:oddVBand="0" w:evenVBand="0" w:oddHBand="0" w:evenHBand="0" w:firstRowFirstColumn="0" w:firstRowLastColumn="0" w:lastRowFirstColumn="0" w:lastRowLastColumn="0"/>
            <w:tcW w:w="463" w:type="pct"/>
            <w:noWrap/>
            <w:hideMark/>
          </w:tcPr>
          <w:p w14:paraId="01F1411E" w14:textId="77777777" w:rsidR="00984C9C" w:rsidRPr="00DF0C3D" w:rsidRDefault="00984C9C" w:rsidP="00CF5C2B">
            <w:pPr>
              <w:jc w:val="right"/>
              <w:rPr>
                <w:rFonts w:eastAsia="Times New Roman"/>
                <w:lang w:eastAsia="en-AU"/>
              </w:rPr>
            </w:pPr>
            <w:r w:rsidRPr="00DF0C3D">
              <w:rPr>
                <w:rFonts w:eastAsia="Times New Roman"/>
                <w:lang w:eastAsia="en-AU"/>
              </w:rPr>
              <w:t>5.5%</w:t>
            </w:r>
          </w:p>
        </w:tc>
      </w:tr>
      <w:tr w:rsidR="00ED4D3C" w:rsidRPr="00DF0C3D" w14:paraId="02189320" w14:textId="77777777" w:rsidTr="007A3473">
        <w:trPr>
          <w:cnfStyle w:val="000000100000" w:firstRow="0" w:lastRow="0" w:firstColumn="0" w:lastColumn="0" w:oddVBand="0" w:evenVBand="0" w:oddHBand="1" w:evenHBand="0" w:firstRowFirstColumn="0" w:firstRowLastColumn="0" w:lastRowFirstColumn="0" w:lastRowLastColumn="0"/>
          <w:trHeight w:val="300"/>
        </w:trPr>
        <w:tc>
          <w:tcPr>
            <w:tcW w:w="1174" w:type="pct"/>
            <w:noWrap/>
            <w:hideMark/>
          </w:tcPr>
          <w:p w14:paraId="20B96158" w14:textId="77777777" w:rsidR="00984C9C" w:rsidRPr="00DF0C3D" w:rsidRDefault="00984C9C" w:rsidP="00CF5C2B">
            <w:pPr>
              <w:rPr>
                <w:rFonts w:eastAsia="Times New Roman"/>
                <w:lang w:eastAsia="en-AU"/>
              </w:rPr>
            </w:pPr>
            <w:r w:rsidRPr="00DF0C3D">
              <w:rPr>
                <w:rFonts w:eastAsia="Times New Roman"/>
                <w:lang w:eastAsia="en-AU"/>
              </w:rPr>
              <w:t>Nurse Practitioner</w:t>
            </w:r>
          </w:p>
        </w:tc>
        <w:tc>
          <w:tcPr>
            <w:tcW w:w="626" w:type="pct"/>
            <w:noWrap/>
            <w:hideMark/>
          </w:tcPr>
          <w:p w14:paraId="02D83102" w14:textId="77777777" w:rsidR="00984C9C" w:rsidRPr="00DF0C3D" w:rsidRDefault="00984C9C" w:rsidP="00CF5C2B">
            <w:pPr>
              <w:jc w:val="right"/>
              <w:rPr>
                <w:rFonts w:eastAsia="Times New Roman"/>
                <w:lang w:eastAsia="en-AU"/>
              </w:rPr>
            </w:pPr>
            <w:r w:rsidRPr="00DF0C3D">
              <w:rPr>
                <w:rFonts w:eastAsia="Times New Roman"/>
                <w:lang w:eastAsia="en-AU"/>
              </w:rPr>
              <w:t>0.4%</w:t>
            </w:r>
          </w:p>
        </w:tc>
        <w:tc>
          <w:tcPr>
            <w:tcW w:w="548" w:type="pct"/>
            <w:noWrap/>
            <w:hideMark/>
          </w:tcPr>
          <w:p w14:paraId="3ADCCA81" w14:textId="77777777" w:rsidR="00984C9C" w:rsidRPr="00DF0C3D" w:rsidRDefault="00984C9C" w:rsidP="00CF5C2B">
            <w:pPr>
              <w:jc w:val="right"/>
              <w:rPr>
                <w:rFonts w:eastAsia="Times New Roman"/>
                <w:lang w:eastAsia="en-AU"/>
              </w:rPr>
            </w:pPr>
            <w:r w:rsidRPr="00DF0C3D">
              <w:rPr>
                <w:rFonts w:eastAsia="Times New Roman"/>
                <w:lang w:eastAsia="en-AU"/>
              </w:rPr>
              <w:t>0.1%</w:t>
            </w:r>
          </w:p>
        </w:tc>
        <w:tc>
          <w:tcPr>
            <w:tcW w:w="626" w:type="pct"/>
            <w:noWrap/>
            <w:hideMark/>
          </w:tcPr>
          <w:p w14:paraId="43519A38" w14:textId="77777777" w:rsidR="00984C9C" w:rsidRPr="00DF0C3D" w:rsidRDefault="00984C9C" w:rsidP="00CF5C2B">
            <w:pPr>
              <w:jc w:val="right"/>
              <w:rPr>
                <w:rFonts w:eastAsia="Times New Roman"/>
                <w:lang w:eastAsia="en-AU"/>
              </w:rPr>
            </w:pPr>
            <w:r w:rsidRPr="00DF0C3D">
              <w:rPr>
                <w:rFonts w:eastAsia="Times New Roman"/>
                <w:lang w:eastAsia="en-AU"/>
              </w:rPr>
              <w:t>0.0%</w:t>
            </w:r>
          </w:p>
        </w:tc>
        <w:tc>
          <w:tcPr>
            <w:tcW w:w="547" w:type="pct"/>
            <w:noWrap/>
            <w:hideMark/>
          </w:tcPr>
          <w:p w14:paraId="2C9641A4" w14:textId="77777777" w:rsidR="00984C9C" w:rsidRPr="00DF0C3D" w:rsidRDefault="00984C9C" w:rsidP="00CF5C2B">
            <w:pPr>
              <w:jc w:val="right"/>
              <w:rPr>
                <w:rFonts w:eastAsia="Times New Roman"/>
                <w:lang w:eastAsia="en-AU"/>
              </w:rPr>
            </w:pPr>
            <w:r w:rsidRPr="00DF0C3D">
              <w:rPr>
                <w:rFonts w:eastAsia="Times New Roman"/>
                <w:lang w:eastAsia="en-AU"/>
              </w:rPr>
              <w:t>0.0%</w:t>
            </w:r>
          </w:p>
        </w:tc>
        <w:tc>
          <w:tcPr>
            <w:tcW w:w="470" w:type="pct"/>
            <w:noWrap/>
            <w:hideMark/>
          </w:tcPr>
          <w:p w14:paraId="1B610E9E" w14:textId="77777777" w:rsidR="00984C9C" w:rsidRPr="00DF0C3D" w:rsidRDefault="00984C9C" w:rsidP="00CF5C2B">
            <w:pPr>
              <w:jc w:val="right"/>
              <w:rPr>
                <w:rFonts w:eastAsia="Times New Roman"/>
                <w:lang w:eastAsia="en-AU"/>
              </w:rPr>
            </w:pPr>
            <w:r w:rsidRPr="00DF0C3D">
              <w:rPr>
                <w:rFonts w:eastAsia="Times New Roman"/>
                <w:lang w:eastAsia="en-AU"/>
              </w:rPr>
              <w:t>0.0%</w:t>
            </w:r>
          </w:p>
        </w:tc>
        <w:tc>
          <w:tcPr>
            <w:tcW w:w="547" w:type="pct"/>
            <w:noWrap/>
            <w:hideMark/>
          </w:tcPr>
          <w:p w14:paraId="757A754C" w14:textId="77777777" w:rsidR="00984C9C" w:rsidRPr="00DF0C3D" w:rsidRDefault="00984C9C" w:rsidP="00CF5C2B">
            <w:pPr>
              <w:jc w:val="right"/>
              <w:rPr>
                <w:rFonts w:eastAsia="Times New Roman"/>
                <w:lang w:eastAsia="en-AU"/>
              </w:rPr>
            </w:pPr>
            <w:r w:rsidRPr="00DF0C3D">
              <w:rPr>
                <w:rFonts w:eastAsia="Times New Roman"/>
                <w:lang w:eastAsia="en-AU"/>
              </w:rPr>
              <w:t>0.0%</w:t>
            </w:r>
          </w:p>
        </w:tc>
        <w:tc>
          <w:tcPr>
            <w:cnfStyle w:val="000100000000" w:firstRow="0" w:lastRow="0" w:firstColumn="0" w:lastColumn="1" w:oddVBand="0" w:evenVBand="0" w:oddHBand="0" w:evenHBand="0" w:firstRowFirstColumn="0" w:firstRowLastColumn="0" w:lastRowFirstColumn="0" w:lastRowLastColumn="0"/>
            <w:tcW w:w="463" w:type="pct"/>
            <w:noWrap/>
            <w:hideMark/>
          </w:tcPr>
          <w:p w14:paraId="75F2E3C2" w14:textId="77777777" w:rsidR="00984C9C" w:rsidRPr="00DF0C3D" w:rsidRDefault="00984C9C" w:rsidP="00CF5C2B">
            <w:pPr>
              <w:jc w:val="right"/>
              <w:rPr>
                <w:rFonts w:eastAsia="Times New Roman"/>
                <w:lang w:eastAsia="en-AU"/>
              </w:rPr>
            </w:pPr>
            <w:r w:rsidRPr="00DF0C3D">
              <w:rPr>
                <w:rFonts w:eastAsia="Times New Roman"/>
                <w:lang w:eastAsia="en-AU"/>
              </w:rPr>
              <w:t>0.6%</w:t>
            </w:r>
          </w:p>
        </w:tc>
      </w:tr>
      <w:tr w:rsidR="00ED4D3C" w:rsidRPr="00DF0C3D" w14:paraId="3DCAD659" w14:textId="77777777" w:rsidTr="007A3473">
        <w:trPr>
          <w:cnfStyle w:val="010000000000" w:firstRow="0" w:lastRow="1" w:firstColumn="0" w:lastColumn="0" w:oddVBand="0" w:evenVBand="0" w:oddHBand="0" w:evenHBand="0" w:firstRowFirstColumn="0" w:firstRowLastColumn="0" w:lastRowFirstColumn="0" w:lastRowLastColumn="0"/>
          <w:trHeight w:val="300"/>
        </w:trPr>
        <w:tc>
          <w:tcPr>
            <w:tcW w:w="1174" w:type="pct"/>
            <w:noWrap/>
            <w:hideMark/>
          </w:tcPr>
          <w:p w14:paraId="03D0D9AB" w14:textId="77777777" w:rsidR="00984C9C" w:rsidRPr="00DF0C3D" w:rsidRDefault="00984C9C" w:rsidP="00CF5C2B">
            <w:pPr>
              <w:rPr>
                <w:rFonts w:eastAsia="Times New Roman"/>
                <w:lang w:eastAsia="en-AU"/>
              </w:rPr>
            </w:pPr>
            <w:r w:rsidRPr="00DF0C3D">
              <w:rPr>
                <w:rFonts w:eastAsia="Times New Roman"/>
                <w:lang w:eastAsia="en-AU"/>
              </w:rPr>
              <w:t>Total</w:t>
            </w:r>
          </w:p>
        </w:tc>
        <w:tc>
          <w:tcPr>
            <w:tcW w:w="626" w:type="pct"/>
            <w:noWrap/>
            <w:hideMark/>
          </w:tcPr>
          <w:p w14:paraId="7E3B1A96" w14:textId="77777777" w:rsidR="00984C9C" w:rsidRPr="00DF0C3D" w:rsidRDefault="00984C9C" w:rsidP="00CF5C2B">
            <w:pPr>
              <w:jc w:val="right"/>
              <w:rPr>
                <w:rFonts w:eastAsia="Times New Roman"/>
                <w:lang w:eastAsia="en-AU"/>
              </w:rPr>
            </w:pPr>
            <w:r w:rsidRPr="00DF0C3D">
              <w:rPr>
                <w:rFonts w:eastAsia="Times New Roman"/>
                <w:lang w:eastAsia="en-AU"/>
              </w:rPr>
              <w:t>62.1%</w:t>
            </w:r>
          </w:p>
        </w:tc>
        <w:tc>
          <w:tcPr>
            <w:tcW w:w="548" w:type="pct"/>
            <w:noWrap/>
            <w:hideMark/>
          </w:tcPr>
          <w:p w14:paraId="3C77D66F" w14:textId="77777777" w:rsidR="00984C9C" w:rsidRPr="00DF0C3D" w:rsidRDefault="00984C9C" w:rsidP="00CF5C2B">
            <w:pPr>
              <w:jc w:val="right"/>
              <w:rPr>
                <w:rFonts w:eastAsia="Times New Roman"/>
                <w:lang w:eastAsia="en-AU"/>
              </w:rPr>
            </w:pPr>
            <w:r w:rsidRPr="00DF0C3D">
              <w:rPr>
                <w:rFonts w:eastAsia="Times New Roman"/>
                <w:lang w:eastAsia="en-AU"/>
              </w:rPr>
              <w:t>7.7%</w:t>
            </w:r>
          </w:p>
        </w:tc>
        <w:tc>
          <w:tcPr>
            <w:tcW w:w="626" w:type="pct"/>
            <w:noWrap/>
            <w:hideMark/>
          </w:tcPr>
          <w:p w14:paraId="5C6A24E2" w14:textId="77777777" w:rsidR="00984C9C" w:rsidRPr="00DF0C3D" w:rsidRDefault="00984C9C" w:rsidP="00CF5C2B">
            <w:pPr>
              <w:jc w:val="right"/>
              <w:rPr>
                <w:rFonts w:eastAsia="Times New Roman"/>
                <w:lang w:eastAsia="en-AU"/>
              </w:rPr>
            </w:pPr>
            <w:r w:rsidRPr="00DF0C3D">
              <w:rPr>
                <w:rFonts w:eastAsia="Times New Roman"/>
                <w:lang w:eastAsia="en-AU"/>
              </w:rPr>
              <w:t>6.9%</w:t>
            </w:r>
          </w:p>
        </w:tc>
        <w:tc>
          <w:tcPr>
            <w:tcW w:w="547" w:type="pct"/>
            <w:noWrap/>
            <w:hideMark/>
          </w:tcPr>
          <w:p w14:paraId="6F15D3A8" w14:textId="77777777" w:rsidR="00984C9C" w:rsidRPr="00DF0C3D" w:rsidRDefault="00984C9C" w:rsidP="00CF5C2B">
            <w:pPr>
              <w:jc w:val="right"/>
              <w:rPr>
                <w:rFonts w:eastAsia="Times New Roman"/>
                <w:lang w:eastAsia="en-AU"/>
              </w:rPr>
            </w:pPr>
            <w:r w:rsidRPr="00DF0C3D">
              <w:rPr>
                <w:rFonts w:eastAsia="Times New Roman"/>
                <w:lang w:eastAsia="en-AU"/>
              </w:rPr>
              <w:t>10.0%</w:t>
            </w:r>
          </w:p>
        </w:tc>
        <w:tc>
          <w:tcPr>
            <w:tcW w:w="470" w:type="pct"/>
            <w:noWrap/>
            <w:hideMark/>
          </w:tcPr>
          <w:p w14:paraId="3365C0E7" w14:textId="77777777" w:rsidR="00984C9C" w:rsidRPr="00DF0C3D" w:rsidRDefault="00984C9C" w:rsidP="00CF5C2B">
            <w:pPr>
              <w:jc w:val="right"/>
              <w:rPr>
                <w:rFonts w:eastAsia="Times New Roman"/>
                <w:lang w:eastAsia="en-AU"/>
              </w:rPr>
            </w:pPr>
            <w:r w:rsidRPr="00DF0C3D">
              <w:rPr>
                <w:rFonts w:eastAsia="Times New Roman"/>
                <w:lang w:eastAsia="en-AU"/>
              </w:rPr>
              <w:t>9.9%</w:t>
            </w:r>
          </w:p>
        </w:tc>
        <w:tc>
          <w:tcPr>
            <w:tcW w:w="547" w:type="pct"/>
            <w:noWrap/>
            <w:hideMark/>
          </w:tcPr>
          <w:p w14:paraId="61A634E8" w14:textId="77777777" w:rsidR="00984C9C" w:rsidRPr="00DF0C3D" w:rsidRDefault="00984C9C" w:rsidP="00CF5C2B">
            <w:pPr>
              <w:jc w:val="right"/>
              <w:rPr>
                <w:rFonts w:eastAsia="Times New Roman"/>
                <w:lang w:eastAsia="en-AU"/>
              </w:rPr>
            </w:pPr>
            <w:r w:rsidRPr="00DF0C3D">
              <w:rPr>
                <w:rFonts w:eastAsia="Times New Roman"/>
                <w:lang w:eastAsia="en-AU"/>
              </w:rPr>
              <w:t>3.4%</w:t>
            </w:r>
          </w:p>
        </w:tc>
        <w:tc>
          <w:tcPr>
            <w:cnfStyle w:val="000100000000" w:firstRow="0" w:lastRow="0" w:firstColumn="0" w:lastColumn="1" w:oddVBand="0" w:evenVBand="0" w:oddHBand="0" w:evenHBand="0" w:firstRowFirstColumn="0" w:firstRowLastColumn="0" w:lastRowFirstColumn="0" w:lastRowLastColumn="0"/>
            <w:tcW w:w="463" w:type="pct"/>
            <w:noWrap/>
            <w:hideMark/>
          </w:tcPr>
          <w:p w14:paraId="4048A410" w14:textId="77777777" w:rsidR="00984C9C" w:rsidRPr="00DF0C3D" w:rsidRDefault="00984C9C" w:rsidP="00CF5C2B">
            <w:pPr>
              <w:jc w:val="right"/>
              <w:rPr>
                <w:rFonts w:eastAsia="Times New Roman"/>
                <w:lang w:eastAsia="en-AU"/>
              </w:rPr>
            </w:pPr>
            <w:r w:rsidRPr="00DF0C3D">
              <w:rPr>
                <w:rFonts w:eastAsia="Times New Roman"/>
                <w:lang w:eastAsia="en-AU"/>
              </w:rPr>
              <w:t>100.0%</w:t>
            </w:r>
          </w:p>
        </w:tc>
      </w:tr>
    </w:tbl>
    <w:p w14:paraId="298DFAB0" w14:textId="77777777" w:rsidR="00984C9C" w:rsidRPr="00DF0C3D" w:rsidRDefault="00984C9C" w:rsidP="00984C9C">
      <w:r w:rsidRPr="00DF0C3D">
        <w:t>During non-standard hours, the share of nursing supports delivered by Enrolled Nurses is slightly higher (23.3%) and share of nursing supports delivered by Clinical Nurse Consultants is much lower (1.4%).</w:t>
      </w:r>
    </w:p>
    <w:p w14:paraId="46D6EA0F" w14:textId="77777777" w:rsidR="00984C9C" w:rsidRPr="00DF0C3D" w:rsidRDefault="00984C9C" w:rsidP="00BF46D2">
      <w:pPr>
        <w:pStyle w:val="Heading4"/>
      </w:pPr>
      <w:r w:rsidRPr="00DF0C3D">
        <w:t>Time of Day / Day of Week</w:t>
      </w:r>
    </w:p>
    <w:p w14:paraId="3DDE1D29" w14:textId="77777777" w:rsidR="00984C9C" w:rsidRPr="00DF0C3D" w:rsidRDefault="00984C9C" w:rsidP="00984C9C">
      <w:r w:rsidRPr="00DF0C3D">
        <w:t xml:space="preserve">Most nursing supports are delivered during standard week-day hours (62.1% by value of support). Some 10.0% of nursing supports are delivered on Saturdays (9.9% on Sundays). Note, given the higher prices paid per support on Saturdays and Sundays, some 7.0% of supports (by hours of supports) are delivered on Saturdays and 6.1% on Sundays. That is, nursing supports are considerably less likely to be delivered on Saturdays and Sundays than on weekdays, noting that Saturdays and Sundays each make up 14.3% of total days. </w:t>
      </w:r>
    </w:p>
    <w:p w14:paraId="0D119453" w14:textId="7E900D2A" w:rsidR="00984C9C" w:rsidRPr="00DF0C3D" w:rsidRDefault="00984C9C" w:rsidP="00984C9C">
      <w:r w:rsidRPr="00DF0C3D">
        <w:t>Clinical Nurse Consultants and Nurse Practitioners are less likely than other nurses to deliver supports outside standard week-day hours. Some 90.1% (by value) of supports delivered by Clinical Nurse Consultants are delivered during standard week-day hours. This compares to 62.1% for Registered Nurses and 53.7% of Enrolled Nurses.</w:t>
      </w:r>
    </w:p>
    <w:p w14:paraId="77560DF9" w14:textId="64869596" w:rsidR="00BF46D2" w:rsidRPr="00DF0C3D" w:rsidRDefault="00BF46D2" w:rsidP="00BF46D2">
      <w:pPr>
        <w:pStyle w:val="Heading2"/>
      </w:pPr>
      <w:bookmarkStart w:id="294" w:name="_Toc106272599"/>
      <w:r w:rsidRPr="00DF0C3D">
        <w:lastRenderedPageBreak/>
        <w:t>Issues</w:t>
      </w:r>
      <w:r w:rsidR="007D5E86" w:rsidRPr="00DF0C3D">
        <w:t xml:space="preserve"> Raised in the Consultations</w:t>
      </w:r>
      <w:bookmarkEnd w:id="294"/>
    </w:p>
    <w:p w14:paraId="5032AB74" w14:textId="77777777" w:rsidR="00BF46D2" w:rsidRPr="00DF0C3D" w:rsidRDefault="00BF46D2" w:rsidP="00BF46D2">
      <w:r w:rsidRPr="00DF0C3D">
        <w:t xml:space="preserve">A total of seven (7) submissions about the pricing arrangements for nursing supports were received in response to the Consultation Paper. A working group of providers and other stakeholders was also established. The working group had 15 members (from 13 organisations) and met, by video-conference, on two occasions: 3 December 2021 and 4 February 2022. A detailed report of the consultations is provided in Chapter 7 of the </w:t>
      </w:r>
      <w:r w:rsidRPr="00DF0C3D">
        <w:rPr>
          <w:i/>
        </w:rPr>
        <w:t>2021-22 Annual Pricing Review Report on Consultations</w:t>
      </w:r>
      <w:r w:rsidRPr="00DF0C3D">
        <w:t xml:space="preserve">. </w:t>
      </w:r>
    </w:p>
    <w:p w14:paraId="42E85822" w14:textId="77777777" w:rsidR="00BF46D2" w:rsidRPr="00DF0C3D" w:rsidRDefault="00BF46D2" w:rsidP="00BF46D2">
      <w:r w:rsidRPr="00DF0C3D">
        <w:t>The principal claim that was made in submissions and by members of the working group was that the current price limits for nursing supports do not allow providers to pay the nurses that they employ wages that are competitive with the public system, noting that nurses employed in the public system were often entitled to additional benefits including COVID</w:t>
      </w:r>
      <w:r w:rsidRPr="00DF0C3D">
        <w:noBreakHyphen/>
        <w:t>19 incentives, long service leave portability, six weeks of annual leave, and study support. Stakeholders argued that the above issue was becoming more and more acute under COVID</w:t>
      </w:r>
      <w:r w:rsidRPr="00DF0C3D">
        <w:noBreakHyphen/>
        <w:t>19 with providers needing to pay for personal protective equipment for their employees and offer them COVID</w:t>
      </w:r>
      <w:r w:rsidRPr="00DF0C3D">
        <w:noBreakHyphen/>
        <w:t xml:space="preserve">19 leave in order to retain them. </w:t>
      </w:r>
    </w:p>
    <w:p w14:paraId="6689E5C5" w14:textId="2DC104C8" w:rsidR="00BF46D2" w:rsidRPr="00DF0C3D" w:rsidRDefault="00BF46D2" w:rsidP="00BF46D2">
      <w:r w:rsidRPr="00DF0C3D">
        <w:t xml:space="preserve">Stakeholders were generally positive about the other pricing arrangements for nursing supports, including that they recognised different level of nurses and the costs of providing services on different days of the week. However, there were concerns that some of the pricing arrangements were aligned with conditions in the </w:t>
      </w:r>
      <w:r w:rsidR="0014499C" w:rsidRPr="007A3473">
        <w:rPr>
          <w:i/>
          <w:iCs/>
        </w:rPr>
        <w:t>Social, Community</w:t>
      </w:r>
      <w:r w:rsidR="00F83C63" w:rsidRPr="007A3473">
        <w:rPr>
          <w:i/>
          <w:iCs/>
        </w:rPr>
        <w:t>, Home Care and Disability Services Industry Award 2010</w:t>
      </w:r>
      <w:r w:rsidR="00F83C63">
        <w:t xml:space="preserve"> (</w:t>
      </w:r>
      <w:r w:rsidRPr="00DF0C3D">
        <w:t>SCH</w:t>
      </w:r>
      <w:r w:rsidR="0014499C">
        <w:t>A</w:t>
      </w:r>
      <w:r w:rsidRPr="00DF0C3D">
        <w:t>DS Industry Award</w:t>
      </w:r>
      <w:r w:rsidR="00F83C63">
        <w:t>)</w:t>
      </w:r>
      <w:r w:rsidRPr="00DF0C3D">
        <w:t xml:space="preserve">, and should instead be aligned with the </w:t>
      </w:r>
      <w:r w:rsidRPr="007A3473">
        <w:rPr>
          <w:i/>
          <w:iCs/>
        </w:rPr>
        <w:t>Nurses Award</w:t>
      </w:r>
      <w:r w:rsidR="00580B17" w:rsidRPr="007A3473">
        <w:rPr>
          <w:i/>
          <w:iCs/>
        </w:rPr>
        <w:t xml:space="preserve"> 2020</w:t>
      </w:r>
      <w:r w:rsidRPr="00DF0C3D">
        <w:t xml:space="preserve"> — particularly the definition of shift timings (see section 7.2 of the </w:t>
      </w:r>
      <w:r w:rsidRPr="00DF0C3D">
        <w:rPr>
          <w:i/>
        </w:rPr>
        <w:t>Report on Consultations</w:t>
      </w:r>
      <w:r w:rsidRPr="00DF0C3D">
        <w:t xml:space="preserve">). </w:t>
      </w:r>
    </w:p>
    <w:p w14:paraId="5340931A" w14:textId="77777777" w:rsidR="00BF46D2" w:rsidRPr="00DF0C3D" w:rsidRDefault="00BF46D2" w:rsidP="00BF46D2">
      <w:r w:rsidRPr="00DF0C3D">
        <w:t xml:space="preserve">Stakeholders were also concerned with the billing rules for travel, and in particular the limits on the amount of travel time that can be claimed from plans (see section 7.3 of the </w:t>
      </w:r>
      <w:r w:rsidRPr="00DF0C3D">
        <w:rPr>
          <w:i/>
        </w:rPr>
        <w:t>Report on Consultations</w:t>
      </w:r>
      <w:r w:rsidRPr="00DF0C3D">
        <w:t xml:space="preserve">), and with planning issues (see section 7.4 of the </w:t>
      </w:r>
      <w:r w:rsidRPr="00DF0C3D">
        <w:rPr>
          <w:i/>
        </w:rPr>
        <w:t>Report on Consultations</w:t>
      </w:r>
      <w:r w:rsidRPr="00DF0C3D">
        <w:t>).</w:t>
      </w:r>
    </w:p>
    <w:p w14:paraId="7673F33D" w14:textId="77777777" w:rsidR="00984C9C" w:rsidRPr="00DF0C3D" w:rsidRDefault="00984C9C" w:rsidP="00984C9C">
      <w:pPr>
        <w:pStyle w:val="Heading2"/>
      </w:pPr>
      <w:bookmarkStart w:id="295" w:name="_Toc102744340"/>
      <w:bookmarkStart w:id="296" w:name="_Toc106272600"/>
      <w:r w:rsidRPr="00DF0C3D">
        <w:t>Registration and Employment Statistics</w:t>
      </w:r>
      <w:bookmarkEnd w:id="295"/>
      <w:bookmarkEnd w:id="296"/>
    </w:p>
    <w:p w14:paraId="5947691D" w14:textId="77777777" w:rsidR="00984C9C" w:rsidRPr="00DF0C3D" w:rsidRDefault="00984C9C" w:rsidP="00984C9C">
      <w:pPr>
        <w:pStyle w:val="Heading3"/>
      </w:pPr>
      <w:r w:rsidRPr="00DF0C3D">
        <w:t>Employment Data</w:t>
      </w:r>
    </w:p>
    <w:p w14:paraId="2398646A" w14:textId="77777777" w:rsidR="00984C9C" w:rsidRPr="00DF0C3D" w:rsidRDefault="00984C9C" w:rsidP="00984C9C">
      <w:r w:rsidRPr="00DF0C3D">
        <w:t>In 2020, almost 350,000 registered nurses and midwives were employed in Australia (about 306,000 full time equivalent).</w:t>
      </w:r>
      <w:r w:rsidRPr="00DF0C3D">
        <w:rPr>
          <w:rStyle w:val="EndnoteReference"/>
        </w:rPr>
        <w:endnoteReference w:id="95"/>
      </w:r>
      <w:r w:rsidRPr="00DF0C3D">
        <w:t xml:space="preserve"> The most recent data shows that a quarter of active nurses (26%) are employed in the clinical practice areas of medical and surgical nursing; 14.3% in aged care; 12.4% in critical care and emergency; 9% in operating theatres; 7% in mental health; 4.6% in general and medical practice nursing and 4.2% in community nursing.</w:t>
      </w:r>
      <w:r w:rsidRPr="00DF0C3D">
        <w:rPr>
          <w:rStyle w:val="EndnoteReference"/>
        </w:rPr>
        <w:endnoteReference w:id="96"/>
      </w:r>
    </w:p>
    <w:p w14:paraId="2850F90C" w14:textId="664B889A" w:rsidR="00984C9C" w:rsidRPr="00DF0C3D" w:rsidRDefault="00984C9C" w:rsidP="00984C9C">
      <w:r w:rsidRPr="00DF0C3D">
        <w:t xml:space="preserve">The ratio of vacancies to employment for nursing is currently 28.65, compared to 22.86 one year ago and 16.29 five years ago. The number of vacant positions has grown by 88.8% over the last two years. Similarly, the number of job advertisements for nurses has increased significantly over the last two years – up by 87.2% in the last two years (see </w:t>
      </w:r>
      <w:r w:rsidRPr="00DF0C3D">
        <w:fldChar w:fldCharType="begin"/>
      </w:r>
      <w:r w:rsidRPr="00DF0C3D">
        <w:instrText xml:space="preserve"> REF _Ref96599119 \h  \* MERGEFORMAT </w:instrText>
      </w:r>
      <w:r w:rsidRPr="00DF0C3D">
        <w:fldChar w:fldCharType="separate"/>
      </w:r>
      <w:r w:rsidR="0015299C" w:rsidRPr="00DF0C3D">
        <w:t xml:space="preserve">Exhibit </w:t>
      </w:r>
      <w:r w:rsidR="0015299C">
        <w:rPr>
          <w:noProof/>
        </w:rPr>
        <w:t>40</w:t>
      </w:r>
      <w:r w:rsidRPr="00DF0C3D">
        <w:fldChar w:fldCharType="end"/>
      </w:r>
      <w:r w:rsidRPr="00DF0C3D">
        <w:t>).</w:t>
      </w:r>
      <w:r w:rsidRPr="00DF0C3D">
        <w:rPr>
          <w:rStyle w:val="EndnoteReference"/>
        </w:rPr>
        <w:endnoteReference w:id="97"/>
      </w:r>
    </w:p>
    <w:p w14:paraId="456F0039" w14:textId="77777777" w:rsidR="00984C9C" w:rsidRPr="00DF0C3D" w:rsidRDefault="00984C9C" w:rsidP="00984C9C">
      <w:r w:rsidRPr="00DF0C3D">
        <w:t>The National Skills Commission projects that the number of registered nurses employed in Australia will increase by 13.9% over the five years to end 2026, compared to projected total employment growth over the same period of 9.1%.</w:t>
      </w:r>
      <w:r w:rsidRPr="00DF0C3D">
        <w:rPr>
          <w:rStyle w:val="EndnoteReference"/>
        </w:rPr>
        <w:endnoteReference w:id="98"/>
      </w:r>
      <w:r w:rsidRPr="00DF0C3D">
        <w:t xml:space="preserve"> </w:t>
      </w:r>
    </w:p>
    <w:p w14:paraId="4E6873C2" w14:textId="77777777" w:rsidR="00984C9C" w:rsidRPr="00DF0C3D" w:rsidRDefault="00984C9C" w:rsidP="00984C9C">
      <w:r w:rsidRPr="00DF0C3D">
        <w:t>Registered nurses account for six of the 44 occupations listed on the Priority Migration Skilled Occupation List, which identifies the occupations that fill critical skills needs to support Australia’s economic recovery from COVID-19.</w:t>
      </w:r>
      <w:r w:rsidRPr="00DF0C3D">
        <w:rPr>
          <w:rStyle w:val="EndnoteReference"/>
        </w:rPr>
        <w:endnoteReference w:id="99"/>
      </w:r>
    </w:p>
    <w:p w14:paraId="182DA648" w14:textId="72F78CBA" w:rsidR="00984C9C" w:rsidRPr="00DF0C3D" w:rsidRDefault="00984C9C" w:rsidP="00984C9C">
      <w:pPr>
        <w:pStyle w:val="Caption"/>
      </w:pPr>
      <w:bookmarkStart w:id="297" w:name="_Ref96599119"/>
      <w:bookmarkStart w:id="298" w:name="_Toc108620528"/>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40</w:t>
      </w:r>
      <w:r w:rsidR="002B459B">
        <w:rPr>
          <w:noProof/>
        </w:rPr>
        <w:fldChar w:fldCharType="end"/>
      </w:r>
      <w:bookmarkEnd w:id="297"/>
      <w:r w:rsidRPr="00DF0C3D">
        <w:t>: Growth in Job advertisements for Nurses, 2011 to 2021</w:t>
      </w:r>
      <w:bookmarkEnd w:id="298"/>
    </w:p>
    <w:p w14:paraId="2A50D29A" w14:textId="77777777" w:rsidR="00984C9C" w:rsidRPr="00DF0C3D" w:rsidRDefault="00984C9C" w:rsidP="00984C9C">
      <w:pPr>
        <w:jc w:val="center"/>
      </w:pPr>
      <w:r w:rsidRPr="00DF0C3D">
        <w:rPr>
          <w:noProof/>
          <w:lang w:eastAsia="en-AU"/>
        </w:rPr>
        <w:drawing>
          <wp:inline distT="0" distB="0" distL="0" distR="0" wp14:anchorId="1E3076CF" wp14:editId="444AA789">
            <wp:extent cx="5040000" cy="2286000"/>
            <wp:effectExtent l="0" t="0" r="0" b="0"/>
            <wp:docPr id="6" name="Picture 6" descr="A chart showing that vacancies in disability and aged care have increased substantially since 2019, and even faster for registered nurses." title="Growth in Job advertisements for Nurses, 2011 to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5040000" cy="2286000"/>
                    </a:xfrm>
                    <a:prstGeom prst="rect">
                      <a:avLst/>
                    </a:prstGeom>
                    <a:noFill/>
                  </pic:spPr>
                </pic:pic>
              </a:graphicData>
            </a:graphic>
          </wp:inline>
        </w:drawing>
      </w:r>
    </w:p>
    <w:p w14:paraId="79AC2B7E" w14:textId="77777777" w:rsidR="00984C9C" w:rsidRPr="00DF0C3D" w:rsidRDefault="00984C9C" w:rsidP="00984C9C">
      <w:pPr>
        <w:pStyle w:val="Heading3"/>
      </w:pPr>
      <w:r w:rsidRPr="00DF0C3D">
        <w:t>Wage Comparison – Aged Care, Private Hospitals and Public Hospitals</w:t>
      </w:r>
    </w:p>
    <w:p w14:paraId="5D0D80E6" w14:textId="3C121A77" w:rsidR="00984C9C" w:rsidRPr="00DF0C3D" w:rsidRDefault="00984C9C" w:rsidP="00984C9C">
      <w:r w:rsidRPr="00DF0C3D">
        <w:fldChar w:fldCharType="begin"/>
      </w:r>
      <w:r w:rsidRPr="00DF0C3D">
        <w:instrText xml:space="preserve"> REF _Ref96522672 \h  \* MERGEFORMAT </w:instrText>
      </w:r>
      <w:r w:rsidRPr="00DF0C3D">
        <w:fldChar w:fldCharType="separate"/>
      </w:r>
      <w:r w:rsidR="0015299C" w:rsidRPr="00DF0C3D">
        <w:t xml:space="preserve">Exhibit </w:t>
      </w:r>
      <w:r w:rsidR="0015299C">
        <w:rPr>
          <w:noProof/>
        </w:rPr>
        <w:t>41</w:t>
      </w:r>
      <w:r w:rsidRPr="00DF0C3D">
        <w:fldChar w:fldCharType="end"/>
      </w:r>
      <w:r w:rsidRPr="00DF0C3D">
        <w:t xml:space="preserve"> illustrates the estimated hourly rates of pay paid in June 2021 to registered nurses (top pay point) in each state and territory for public and private hospitals, and residential aged care.</w:t>
      </w:r>
      <w:r w:rsidRPr="00DF0C3D">
        <w:rPr>
          <w:rStyle w:val="EndnoteReference"/>
        </w:rPr>
        <w:endnoteReference w:id="100"/>
      </w:r>
      <w:r w:rsidRPr="00DF0C3D">
        <w:t xml:space="preserve"> In general, wages are significantly higher than the minimum wage set in the </w:t>
      </w:r>
      <w:r w:rsidRPr="00DF0C3D">
        <w:rPr>
          <w:i/>
        </w:rPr>
        <w:t>Nurses Award 2020</w:t>
      </w:r>
      <w:r w:rsidRPr="00DF0C3D">
        <w:t xml:space="preserve"> – about 50% higher in hospitals and 25% higher in residential aged care.</w:t>
      </w:r>
    </w:p>
    <w:p w14:paraId="6A16E8C5" w14:textId="7E7C24C3" w:rsidR="00984C9C" w:rsidRPr="00DF0C3D" w:rsidRDefault="00984C9C" w:rsidP="00984C9C">
      <w:pPr>
        <w:pStyle w:val="Caption"/>
      </w:pPr>
      <w:bookmarkStart w:id="299" w:name="_Ref96522672"/>
      <w:bookmarkStart w:id="300" w:name="_Toc108620529"/>
      <w:r w:rsidRPr="00DF0C3D">
        <w:t xml:space="preserve">Exhibit </w:t>
      </w:r>
      <w:r w:rsidR="002B459B">
        <w:fldChar w:fldCharType="begin"/>
      </w:r>
      <w:r w:rsidR="002B459B">
        <w:instrText xml:space="preserve"> SEQ Exhibit \* ARABIC </w:instrText>
      </w:r>
      <w:r w:rsidR="002B459B">
        <w:fldChar w:fldCharType="separate"/>
      </w:r>
      <w:r w:rsidR="0015299C">
        <w:rPr>
          <w:noProof/>
        </w:rPr>
        <w:t>41</w:t>
      </w:r>
      <w:r w:rsidR="002B459B">
        <w:rPr>
          <w:noProof/>
        </w:rPr>
        <w:fldChar w:fldCharType="end"/>
      </w:r>
      <w:bookmarkEnd w:id="299"/>
      <w:r w:rsidRPr="00DF0C3D">
        <w:t>: Nursing Hourly Basic Wage (RN1 Top Pay Point), by Jurisdiction, by Sector, June 2021</w:t>
      </w:r>
      <w:bookmarkEnd w:id="300"/>
    </w:p>
    <w:p w14:paraId="0BECB904" w14:textId="77777777" w:rsidR="00984C9C" w:rsidRPr="00DF0C3D" w:rsidRDefault="00984C9C" w:rsidP="00984C9C">
      <w:pPr>
        <w:jc w:val="center"/>
      </w:pPr>
      <w:r w:rsidRPr="00DF0C3D">
        <w:rPr>
          <w:noProof/>
          <w:lang w:eastAsia="en-AU"/>
        </w:rPr>
        <w:drawing>
          <wp:inline distT="0" distB="0" distL="0" distR="0" wp14:anchorId="7F09FF6B" wp14:editId="3D98A51B">
            <wp:extent cx="4320000" cy="2818800"/>
            <wp:effectExtent l="0" t="0" r="4445" b="635"/>
            <wp:docPr id="2" name="Picture 2" descr="A chart showing in most jurisdictions, nurse wages in aged care are about 25 per cent higher than the Award, and about 50 per cent higher in hospitals." title="Nursing Hourly Basic Wage (RN1 Top Pay Point), by Jurisdiction, by Sector, June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4320000" cy="2818800"/>
                    </a:xfrm>
                    <a:prstGeom prst="rect">
                      <a:avLst/>
                    </a:prstGeom>
                    <a:noFill/>
                  </pic:spPr>
                </pic:pic>
              </a:graphicData>
            </a:graphic>
          </wp:inline>
        </w:drawing>
      </w:r>
    </w:p>
    <w:p w14:paraId="13829411" w14:textId="77777777" w:rsidR="00984C9C" w:rsidRPr="00DF0C3D" w:rsidRDefault="00984C9C" w:rsidP="00984C9C">
      <w:pPr>
        <w:pStyle w:val="Heading3"/>
      </w:pPr>
      <w:bookmarkStart w:id="301" w:name="_Toc102744339"/>
      <w:bookmarkStart w:id="302" w:name="_Toc102744341"/>
      <w:r w:rsidRPr="00DF0C3D">
        <w:t>Wage Comparison to Allied Health Professionals</w:t>
      </w:r>
    </w:p>
    <w:p w14:paraId="1376F9D7" w14:textId="7B4C27AF" w:rsidR="00984C9C" w:rsidRPr="00DF0C3D" w:rsidRDefault="00984C9C" w:rsidP="00984C9C">
      <w:r w:rsidRPr="00DF0C3D">
        <w:fldChar w:fldCharType="begin"/>
      </w:r>
      <w:r w:rsidRPr="00DF0C3D">
        <w:instrText xml:space="preserve"> REF _Ref96530667 \h  \* MERGEFORMAT </w:instrText>
      </w:r>
      <w:r w:rsidRPr="00DF0C3D">
        <w:fldChar w:fldCharType="separate"/>
      </w:r>
      <w:r w:rsidR="0015299C" w:rsidRPr="00DF0C3D">
        <w:t xml:space="preserve">Exhibit </w:t>
      </w:r>
      <w:r w:rsidR="0015299C">
        <w:rPr>
          <w:noProof/>
        </w:rPr>
        <w:t>42</w:t>
      </w:r>
      <w:r w:rsidRPr="00DF0C3D">
        <w:fldChar w:fldCharType="end"/>
      </w:r>
      <w:r w:rsidRPr="00DF0C3D">
        <w:t xml:space="preserve"> illustrates the range of wages (in December 2020 prices) paid to registered nurses and allied health professionals across Australia based on an analysis of the conditions in 22 awards / state government agreements and 15 disability provider enterprise agreements.</w:t>
      </w:r>
      <w:r w:rsidRPr="00DF0C3D">
        <w:rPr>
          <w:rStyle w:val="EndnoteReference"/>
        </w:rPr>
        <w:endnoteReference w:id="101"/>
      </w:r>
    </w:p>
    <w:p w14:paraId="565B6048" w14:textId="0A13E4A2" w:rsidR="00984C9C" w:rsidRPr="00DF0C3D" w:rsidRDefault="00984C9C" w:rsidP="00984C9C">
      <w:r w:rsidRPr="00DF0C3D">
        <w:t xml:space="preserve">The Charts in </w:t>
      </w:r>
      <w:r w:rsidRPr="00DF0C3D">
        <w:fldChar w:fldCharType="begin"/>
      </w:r>
      <w:r w:rsidRPr="00DF0C3D">
        <w:instrText xml:space="preserve"> REF _Ref96530667 \h  \* MERGEFORMAT </w:instrText>
      </w:r>
      <w:r w:rsidRPr="00DF0C3D">
        <w:fldChar w:fldCharType="separate"/>
      </w:r>
      <w:r w:rsidR="0015299C" w:rsidRPr="00DF0C3D">
        <w:t xml:space="preserve">Exhibit </w:t>
      </w:r>
      <w:r w:rsidR="0015299C">
        <w:rPr>
          <w:noProof/>
        </w:rPr>
        <w:t>42</w:t>
      </w:r>
      <w:r w:rsidRPr="00DF0C3D">
        <w:fldChar w:fldCharType="end"/>
      </w:r>
      <w:r w:rsidRPr="00DF0C3D">
        <w:t xml:space="preserve"> show the best estimate of the “likely range” of salaries paid to allied health professionals and nurses by NDIS providers. The “likely range” is estimated by examining the base hourly salaries listed in the various awards and agreements for full time employees, without allowances for leave or other loadings such as shift, casual loadings</w:t>
      </w:r>
      <w:r w:rsidR="000D199A">
        <w:t>,</w:t>
      </w:r>
      <w:r w:rsidRPr="00DF0C3D">
        <w:t xml:space="preserve"> or superannuation. Where necessary, the reported wages were converted to an hourly rate and </w:t>
      </w:r>
      <w:r w:rsidRPr="00DF0C3D">
        <w:lastRenderedPageBreak/>
        <w:t>indexed to 31 December 2020 using the indexation rates in each award/</w:t>
      </w:r>
      <w:r w:rsidR="008F4D52">
        <w:t>Enterprise Bargaining Agreements (</w:t>
      </w:r>
      <w:r w:rsidRPr="00DF0C3D">
        <w:t>EBA</w:t>
      </w:r>
      <w:r w:rsidR="008F4D52">
        <w:t>s)</w:t>
      </w:r>
      <w:r w:rsidRPr="00DF0C3D">
        <w:t>.</w:t>
      </w:r>
    </w:p>
    <w:p w14:paraId="0A898652" w14:textId="77777777" w:rsidR="00984C9C" w:rsidRPr="00DF0C3D" w:rsidRDefault="00984C9C" w:rsidP="00984C9C">
      <w:r w:rsidRPr="00DF0C3D">
        <w:t>The likely range of wages for registered nurses for NDIS providers appears to lie between about $34 and $49.</w:t>
      </w:r>
      <w:r w:rsidRPr="00DF0C3D">
        <w:rPr>
          <w:rStyle w:val="EndnoteReference"/>
        </w:rPr>
        <w:endnoteReference w:id="102"/>
      </w:r>
      <w:r w:rsidRPr="00DF0C3D">
        <w:t xml:space="preserve"> The likely range of wages for allied health professionals for NDIS providers appears to lie between about $37 and $55. That is, although there is considerable overlap between the two likely ranges there is some evidence that, on average, the wages of allied health professionals tend to be higher than those of registered nurses. Note also, that wages are only one component of the costs of service provision. Other key cost drivers are the utilisation rate that can be expected of workers </w:t>
      </w:r>
      <w:r w:rsidRPr="00DF0C3D">
        <w:softHyphen/>
        <w:t>– billable hours as share of total available (non-leave) hours – and the overheads of operating the business. It is likely that these cost drivers also differ between nursing and allied health providers.</w:t>
      </w:r>
    </w:p>
    <w:p w14:paraId="58F2BB4C" w14:textId="6314115E" w:rsidR="00984C9C" w:rsidRPr="00DF0C3D" w:rsidRDefault="00984C9C" w:rsidP="00984C9C">
      <w:pPr>
        <w:pStyle w:val="Caption"/>
      </w:pPr>
      <w:bookmarkStart w:id="303" w:name="_Ref96530667"/>
      <w:bookmarkStart w:id="304" w:name="_Toc108620530"/>
      <w:r w:rsidRPr="00DF0C3D">
        <w:t xml:space="preserve">Exhibit </w:t>
      </w:r>
      <w:r w:rsidR="002B459B">
        <w:fldChar w:fldCharType="begin"/>
      </w:r>
      <w:r w:rsidR="002B459B">
        <w:instrText xml:space="preserve"> SEQ Exhibit \* ARABIC </w:instrText>
      </w:r>
      <w:r w:rsidR="002B459B">
        <w:fldChar w:fldCharType="separate"/>
      </w:r>
      <w:r w:rsidR="0015299C">
        <w:rPr>
          <w:noProof/>
        </w:rPr>
        <w:t>42</w:t>
      </w:r>
      <w:r w:rsidR="002B459B">
        <w:rPr>
          <w:noProof/>
        </w:rPr>
        <w:fldChar w:fldCharType="end"/>
      </w:r>
      <w:bookmarkEnd w:id="303"/>
      <w:r w:rsidRPr="00DF0C3D">
        <w:t>: Comparative Analysis of Nursing and Allied Health Wages by Jurisdiction, by Sector, December 2020</w:t>
      </w:r>
      <w:bookmarkEnd w:id="304"/>
    </w:p>
    <w:p w14:paraId="730845B2" w14:textId="77777777" w:rsidR="00984C9C" w:rsidRPr="00DF0C3D" w:rsidRDefault="00984C9C" w:rsidP="00984C9C">
      <w:pPr>
        <w:pStyle w:val="Caption"/>
        <w:spacing w:before="0"/>
      </w:pPr>
      <w:r w:rsidRPr="00DF0C3D">
        <w:t>Allied Health wages</w:t>
      </w:r>
    </w:p>
    <w:p w14:paraId="1F66BDDE" w14:textId="77777777" w:rsidR="00984C9C" w:rsidRPr="00DF0C3D" w:rsidRDefault="00984C9C" w:rsidP="00984C9C">
      <w:pPr>
        <w:jc w:val="center"/>
      </w:pPr>
      <w:r w:rsidRPr="00DF0C3D">
        <w:rPr>
          <w:noProof/>
          <w:lang w:eastAsia="en-AU"/>
        </w:rPr>
        <w:drawing>
          <wp:inline distT="0" distB="0" distL="0" distR="0" wp14:anchorId="2402D2C1" wp14:editId="1B5BF6B4">
            <wp:extent cx="5040000" cy="1479600"/>
            <wp:effectExtent l="0" t="0" r="8255" b="6350"/>
            <wp:docPr id="3" name="Picture 3" descr="A chart showing the estimated allied health worker wage band paid by NDIS providers is between $37 and $55." title="Comparative Analysis of Allied Health Wages by Jurisdiction, by Sector, December 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5040000" cy="1479600"/>
                    </a:xfrm>
                    <a:prstGeom prst="rect">
                      <a:avLst/>
                    </a:prstGeom>
                    <a:noFill/>
                  </pic:spPr>
                </pic:pic>
              </a:graphicData>
            </a:graphic>
          </wp:inline>
        </w:drawing>
      </w:r>
    </w:p>
    <w:p w14:paraId="438EBF65" w14:textId="77777777" w:rsidR="00984C9C" w:rsidRPr="00DF0C3D" w:rsidRDefault="00984C9C" w:rsidP="00984C9C">
      <w:pPr>
        <w:pStyle w:val="Caption"/>
        <w:spacing w:before="0"/>
      </w:pPr>
      <w:r w:rsidRPr="00DF0C3D">
        <w:t>Nurse Wages</w:t>
      </w:r>
    </w:p>
    <w:p w14:paraId="5651660C" w14:textId="77777777" w:rsidR="00984C9C" w:rsidRPr="00DF0C3D" w:rsidRDefault="00984C9C" w:rsidP="00984C9C">
      <w:pPr>
        <w:jc w:val="center"/>
      </w:pPr>
      <w:r w:rsidRPr="00DF0C3D">
        <w:rPr>
          <w:noProof/>
          <w:lang w:eastAsia="en-AU"/>
        </w:rPr>
        <w:drawing>
          <wp:inline distT="0" distB="0" distL="0" distR="0" wp14:anchorId="321420E5" wp14:editId="493ED24C">
            <wp:extent cx="5040000" cy="1396800"/>
            <wp:effectExtent l="0" t="0" r="0" b="0"/>
            <wp:docPr id="5" name="Picture 5" descr="A chart showing the estimated nursing wage band paid by NDIS providers is between $34 and $49." title="Comparative Analysis of Nursing Wages by Jurisdiction, by Sector, December 202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5040000" cy="1396800"/>
                    </a:xfrm>
                    <a:prstGeom prst="rect">
                      <a:avLst/>
                    </a:prstGeom>
                    <a:noFill/>
                  </pic:spPr>
                </pic:pic>
              </a:graphicData>
            </a:graphic>
          </wp:inline>
        </w:drawing>
      </w:r>
    </w:p>
    <w:p w14:paraId="0BC4CAD5" w14:textId="77777777" w:rsidR="00984C9C" w:rsidRPr="00DF0C3D" w:rsidRDefault="00984C9C" w:rsidP="00984C9C">
      <w:pPr>
        <w:pStyle w:val="Heading2"/>
      </w:pPr>
      <w:bookmarkStart w:id="305" w:name="_Toc106272601"/>
      <w:r w:rsidRPr="00DF0C3D">
        <w:t>Comparisons to Other Schemes and Funding Programs</w:t>
      </w:r>
      <w:bookmarkEnd w:id="301"/>
      <w:bookmarkEnd w:id="305"/>
    </w:p>
    <w:p w14:paraId="17A5F325" w14:textId="77777777" w:rsidR="00984C9C" w:rsidRPr="00DF0C3D" w:rsidRDefault="00984C9C" w:rsidP="00984C9C">
      <w:pPr>
        <w:pStyle w:val="Heading3"/>
      </w:pPr>
      <w:r w:rsidRPr="00DF0C3D">
        <w:t>Comparison to the Private Market (Home Care Providers)</w:t>
      </w:r>
    </w:p>
    <w:p w14:paraId="546D9AE5" w14:textId="09B1841F" w:rsidR="00984C9C" w:rsidRPr="00DF0C3D" w:rsidRDefault="00984C9C" w:rsidP="00984C9C">
      <w:r w:rsidRPr="00DF0C3D">
        <w:t>Aged Care providers are significant providers of nursing supports in the community.</w:t>
      </w:r>
      <w:r w:rsidRPr="00DF0C3D">
        <w:rPr>
          <w:rStyle w:val="EndnoteReference"/>
        </w:rPr>
        <w:endnoteReference w:id="103"/>
      </w:r>
      <w:r w:rsidRPr="00DF0C3D">
        <w:t xml:space="preserve"> As </w:t>
      </w:r>
      <w:r w:rsidRPr="00DF0C3D">
        <w:fldChar w:fldCharType="begin"/>
      </w:r>
      <w:r w:rsidRPr="00DF0C3D">
        <w:instrText xml:space="preserve"> REF _Ref96077967 \h  \* MERGEFORMAT </w:instrText>
      </w:r>
      <w:r w:rsidRPr="00DF0C3D">
        <w:fldChar w:fldCharType="separate"/>
      </w:r>
      <w:r w:rsidR="0015299C" w:rsidRPr="00DF0C3D">
        <w:t xml:space="preserve">Exhibit </w:t>
      </w:r>
      <w:r w:rsidR="0015299C">
        <w:rPr>
          <w:noProof/>
        </w:rPr>
        <w:t>43</w:t>
      </w:r>
      <w:r w:rsidRPr="00DF0C3D">
        <w:fldChar w:fldCharType="end"/>
      </w:r>
      <w:r w:rsidRPr="00DF0C3D">
        <w:t xml:space="preserve"> shows, the average hourly rate charged by Home Care providers for the provision of nursing (by a registered nurse) during standard weekday hours was $100. A quarter of prices were above $107 per hour and a quarter of prices were below $92 per hour. </w:t>
      </w:r>
    </w:p>
    <w:p w14:paraId="0BDC35D6" w14:textId="77777777" w:rsidR="00984C9C" w:rsidRPr="00DF0C3D" w:rsidRDefault="00984C9C" w:rsidP="00984C9C">
      <w:bookmarkStart w:id="306" w:name="_Ref96091803"/>
      <w:r w:rsidRPr="00DF0C3D">
        <w:t>Note, these prices are not directly comparable to the prices charged by disability providers. Home Care Providers can also charge separate package and care management fees on top of the hourly rate. These fees account for about 25% of the costs incurred by a home care package recipient. However, not all of these fees can be thought of as overheads on top of service fees. Care management fees, for example, are best not conceptualised as an administration fee but rather as a separate payment for a care management service.</w:t>
      </w:r>
      <w:r w:rsidRPr="00DF0C3D">
        <w:rPr>
          <w:rStyle w:val="EndnoteReference"/>
        </w:rPr>
        <w:endnoteReference w:id="104"/>
      </w:r>
      <w:r w:rsidRPr="00DF0C3D">
        <w:t xml:space="preserve"> </w:t>
      </w:r>
      <w:bookmarkEnd w:id="306"/>
    </w:p>
    <w:p w14:paraId="1A0A02C6" w14:textId="251F28F5" w:rsidR="00984C9C" w:rsidRPr="00DF0C3D" w:rsidRDefault="00984C9C" w:rsidP="00984C9C">
      <w:pPr>
        <w:pStyle w:val="Caption"/>
      </w:pPr>
      <w:bookmarkStart w:id="307" w:name="_Ref96077967"/>
      <w:bookmarkStart w:id="308" w:name="_Toc108620531"/>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43</w:t>
      </w:r>
      <w:r w:rsidR="002B459B">
        <w:rPr>
          <w:noProof/>
        </w:rPr>
        <w:fldChar w:fldCharType="end"/>
      </w:r>
      <w:bookmarkEnd w:id="307"/>
      <w:r w:rsidRPr="00DF0C3D">
        <w:t>: Statistical Distribution of Weekday Hourly Rate for Home Care Nursing, By Remoteness</w:t>
      </w:r>
      <w:bookmarkEnd w:id="308"/>
    </w:p>
    <w:tbl>
      <w:tblPr>
        <w:tblStyle w:val="GridTable4-Accent12"/>
        <w:tblW w:w="5000" w:type="pct"/>
        <w:tblInd w:w="0" w:type="dxa"/>
        <w:tblLook w:val="0420" w:firstRow="1" w:lastRow="0" w:firstColumn="0" w:lastColumn="0" w:noHBand="0" w:noVBand="1"/>
        <w:tblCaption w:val="Statistical Distribution of Weekday Hourly Rate for Home Care Nursing, By Remoteness"/>
        <w:tblDescription w:val="A table showing how the price of private nursing care varies very little by remoteness. The average price in major cities is $98.70 per hour, and in very remote areas, $102.00 per hour."/>
      </w:tblPr>
      <w:tblGrid>
        <w:gridCol w:w="1813"/>
        <w:gridCol w:w="906"/>
        <w:gridCol w:w="906"/>
        <w:gridCol w:w="906"/>
        <w:gridCol w:w="906"/>
        <w:gridCol w:w="906"/>
        <w:gridCol w:w="906"/>
        <w:gridCol w:w="906"/>
        <w:gridCol w:w="906"/>
      </w:tblGrid>
      <w:tr w:rsidR="00984C9C" w:rsidRPr="00EB417B" w14:paraId="3CAD0186" w14:textId="77777777" w:rsidTr="00CF5C2B">
        <w:trPr>
          <w:cnfStyle w:val="100000000000" w:firstRow="1" w:lastRow="0" w:firstColumn="0" w:lastColumn="0" w:oddVBand="0" w:evenVBand="0" w:oddHBand="0" w:evenHBand="0" w:firstRowFirstColumn="0" w:firstRowLastColumn="0" w:lastRowFirstColumn="0" w:lastRowLastColumn="0"/>
          <w:tblHeader/>
        </w:trPr>
        <w:tc>
          <w:tcPr>
            <w:tcW w:w="1000" w:type="pct"/>
          </w:tcPr>
          <w:p w14:paraId="0D1929F8" w14:textId="77777777" w:rsidR="00984C9C" w:rsidRPr="007A3473" w:rsidRDefault="00984C9C" w:rsidP="00CF5C2B">
            <w:pPr>
              <w:rPr>
                <w:sz w:val="14"/>
                <w:szCs w:val="14"/>
              </w:rPr>
            </w:pPr>
            <w:r w:rsidRPr="007A3473">
              <w:rPr>
                <w:sz w:val="14"/>
                <w:szCs w:val="14"/>
              </w:rPr>
              <w:t>Statistic</w:t>
            </w:r>
          </w:p>
        </w:tc>
        <w:tc>
          <w:tcPr>
            <w:tcW w:w="500" w:type="pct"/>
          </w:tcPr>
          <w:p w14:paraId="196BBFE0" w14:textId="77777777" w:rsidR="00984C9C" w:rsidRPr="007A3473" w:rsidRDefault="00984C9C" w:rsidP="00CF5C2B">
            <w:pPr>
              <w:jc w:val="center"/>
              <w:rPr>
                <w:sz w:val="14"/>
                <w:szCs w:val="14"/>
              </w:rPr>
            </w:pPr>
            <w:r w:rsidRPr="007A3473">
              <w:rPr>
                <w:sz w:val="14"/>
                <w:szCs w:val="14"/>
              </w:rPr>
              <w:t>Metro</w:t>
            </w:r>
          </w:p>
        </w:tc>
        <w:tc>
          <w:tcPr>
            <w:tcW w:w="500" w:type="pct"/>
          </w:tcPr>
          <w:p w14:paraId="55ACB15E" w14:textId="77777777" w:rsidR="00984C9C" w:rsidRPr="007A3473" w:rsidRDefault="00984C9C" w:rsidP="00CF5C2B">
            <w:pPr>
              <w:jc w:val="center"/>
              <w:rPr>
                <w:sz w:val="14"/>
                <w:szCs w:val="14"/>
              </w:rPr>
            </w:pPr>
            <w:r w:rsidRPr="007A3473">
              <w:rPr>
                <w:sz w:val="14"/>
                <w:szCs w:val="14"/>
              </w:rPr>
              <w:t>Regional Centre</w:t>
            </w:r>
          </w:p>
        </w:tc>
        <w:tc>
          <w:tcPr>
            <w:tcW w:w="500" w:type="pct"/>
          </w:tcPr>
          <w:p w14:paraId="5D1D3771" w14:textId="77777777" w:rsidR="00984C9C" w:rsidRPr="007A3473" w:rsidRDefault="00984C9C" w:rsidP="00CF5C2B">
            <w:pPr>
              <w:jc w:val="center"/>
              <w:rPr>
                <w:sz w:val="14"/>
                <w:szCs w:val="14"/>
              </w:rPr>
            </w:pPr>
            <w:r w:rsidRPr="007A3473">
              <w:rPr>
                <w:sz w:val="14"/>
                <w:szCs w:val="14"/>
              </w:rPr>
              <w:t>Large Rural Towns</w:t>
            </w:r>
          </w:p>
        </w:tc>
        <w:tc>
          <w:tcPr>
            <w:tcW w:w="500" w:type="pct"/>
          </w:tcPr>
          <w:p w14:paraId="44E4D127" w14:textId="77777777" w:rsidR="00984C9C" w:rsidRPr="007A3473" w:rsidRDefault="00984C9C" w:rsidP="00CF5C2B">
            <w:pPr>
              <w:jc w:val="center"/>
              <w:rPr>
                <w:sz w:val="14"/>
                <w:szCs w:val="14"/>
              </w:rPr>
            </w:pPr>
            <w:r w:rsidRPr="007A3473">
              <w:rPr>
                <w:sz w:val="14"/>
                <w:szCs w:val="14"/>
              </w:rPr>
              <w:t>Medium Rural Towns</w:t>
            </w:r>
          </w:p>
        </w:tc>
        <w:tc>
          <w:tcPr>
            <w:tcW w:w="500" w:type="pct"/>
          </w:tcPr>
          <w:p w14:paraId="19389C9D" w14:textId="77777777" w:rsidR="00984C9C" w:rsidRPr="007A3473" w:rsidRDefault="00984C9C" w:rsidP="00CF5C2B">
            <w:pPr>
              <w:jc w:val="center"/>
              <w:rPr>
                <w:sz w:val="14"/>
                <w:szCs w:val="14"/>
              </w:rPr>
            </w:pPr>
            <w:r w:rsidRPr="007A3473">
              <w:rPr>
                <w:sz w:val="14"/>
                <w:szCs w:val="14"/>
              </w:rPr>
              <w:t>Small Rural Towns</w:t>
            </w:r>
          </w:p>
        </w:tc>
        <w:tc>
          <w:tcPr>
            <w:tcW w:w="500" w:type="pct"/>
          </w:tcPr>
          <w:p w14:paraId="2BDCE58A" w14:textId="77777777" w:rsidR="00984C9C" w:rsidRPr="007A3473" w:rsidRDefault="00984C9C" w:rsidP="00CF5C2B">
            <w:pPr>
              <w:jc w:val="center"/>
              <w:rPr>
                <w:sz w:val="14"/>
                <w:szCs w:val="14"/>
              </w:rPr>
            </w:pPr>
            <w:r w:rsidRPr="007A3473">
              <w:rPr>
                <w:sz w:val="14"/>
                <w:szCs w:val="14"/>
              </w:rPr>
              <w:t>Remote</w:t>
            </w:r>
          </w:p>
        </w:tc>
        <w:tc>
          <w:tcPr>
            <w:tcW w:w="500" w:type="pct"/>
          </w:tcPr>
          <w:p w14:paraId="545EA2F1" w14:textId="77777777" w:rsidR="00984C9C" w:rsidRPr="007A3473" w:rsidRDefault="00984C9C" w:rsidP="00CF5C2B">
            <w:pPr>
              <w:jc w:val="center"/>
              <w:rPr>
                <w:sz w:val="14"/>
                <w:szCs w:val="14"/>
              </w:rPr>
            </w:pPr>
            <w:r w:rsidRPr="007A3473">
              <w:rPr>
                <w:sz w:val="14"/>
                <w:szCs w:val="14"/>
              </w:rPr>
              <w:t>Very Remote</w:t>
            </w:r>
          </w:p>
        </w:tc>
        <w:tc>
          <w:tcPr>
            <w:tcW w:w="500" w:type="pct"/>
          </w:tcPr>
          <w:p w14:paraId="4D9DE026" w14:textId="77777777" w:rsidR="00984C9C" w:rsidRPr="007A3473" w:rsidRDefault="00984C9C" w:rsidP="00CF5C2B">
            <w:pPr>
              <w:jc w:val="center"/>
              <w:rPr>
                <w:sz w:val="14"/>
                <w:szCs w:val="14"/>
              </w:rPr>
            </w:pPr>
            <w:r w:rsidRPr="007A3473">
              <w:rPr>
                <w:sz w:val="14"/>
                <w:szCs w:val="14"/>
              </w:rPr>
              <w:t>Australia</w:t>
            </w:r>
          </w:p>
        </w:tc>
      </w:tr>
      <w:tr w:rsidR="00984C9C" w:rsidRPr="00EB417B" w14:paraId="76C7164D"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542044D9" w14:textId="77777777" w:rsidR="00984C9C" w:rsidRPr="007A3473" w:rsidRDefault="00984C9C" w:rsidP="00CF5C2B">
            <w:pPr>
              <w:rPr>
                <w:sz w:val="14"/>
                <w:szCs w:val="14"/>
              </w:rPr>
            </w:pPr>
            <w:r w:rsidRPr="007A3473">
              <w:rPr>
                <w:sz w:val="14"/>
                <w:szCs w:val="14"/>
              </w:rPr>
              <w:t>MMM Region</w:t>
            </w:r>
          </w:p>
        </w:tc>
        <w:tc>
          <w:tcPr>
            <w:tcW w:w="500" w:type="pct"/>
          </w:tcPr>
          <w:p w14:paraId="74FE2A7F" w14:textId="77777777" w:rsidR="00984C9C" w:rsidRPr="007A3473" w:rsidRDefault="00984C9C" w:rsidP="00CF5C2B">
            <w:pPr>
              <w:jc w:val="center"/>
              <w:rPr>
                <w:sz w:val="14"/>
                <w:szCs w:val="14"/>
              </w:rPr>
            </w:pPr>
            <w:r w:rsidRPr="007A3473">
              <w:rPr>
                <w:sz w:val="14"/>
                <w:szCs w:val="14"/>
              </w:rPr>
              <w:t>1</w:t>
            </w:r>
          </w:p>
        </w:tc>
        <w:tc>
          <w:tcPr>
            <w:tcW w:w="500" w:type="pct"/>
          </w:tcPr>
          <w:p w14:paraId="55B13908" w14:textId="77777777" w:rsidR="00984C9C" w:rsidRPr="007A3473" w:rsidRDefault="00984C9C" w:rsidP="00CF5C2B">
            <w:pPr>
              <w:jc w:val="center"/>
              <w:rPr>
                <w:sz w:val="14"/>
                <w:szCs w:val="14"/>
              </w:rPr>
            </w:pPr>
            <w:r w:rsidRPr="007A3473">
              <w:rPr>
                <w:sz w:val="14"/>
                <w:szCs w:val="14"/>
              </w:rPr>
              <w:t>2</w:t>
            </w:r>
          </w:p>
        </w:tc>
        <w:tc>
          <w:tcPr>
            <w:tcW w:w="500" w:type="pct"/>
          </w:tcPr>
          <w:p w14:paraId="0AE5BB28" w14:textId="77777777" w:rsidR="00984C9C" w:rsidRPr="007A3473" w:rsidRDefault="00984C9C" w:rsidP="00CF5C2B">
            <w:pPr>
              <w:jc w:val="center"/>
              <w:rPr>
                <w:sz w:val="14"/>
                <w:szCs w:val="14"/>
              </w:rPr>
            </w:pPr>
            <w:r w:rsidRPr="007A3473">
              <w:rPr>
                <w:sz w:val="14"/>
                <w:szCs w:val="14"/>
              </w:rPr>
              <w:t>3</w:t>
            </w:r>
          </w:p>
        </w:tc>
        <w:tc>
          <w:tcPr>
            <w:tcW w:w="500" w:type="pct"/>
          </w:tcPr>
          <w:p w14:paraId="2A499971" w14:textId="77777777" w:rsidR="00984C9C" w:rsidRPr="007A3473" w:rsidRDefault="00984C9C" w:rsidP="00CF5C2B">
            <w:pPr>
              <w:jc w:val="center"/>
              <w:rPr>
                <w:sz w:val="14"/>
                <w:szCs w:val="14"/>
              </w:rPr>
            </w:pPr>
            <w:r w:rsidRPr="007A3473">
              <w:rPr>
                <w:sz w:val="14"/>
                <w:szCs w:val="14"/>
              </w:rPr>
              <w:t>4</w:t>
            </w:r>
          </w:p>
        </w:tc>
        <w:tc>
          <w:tcPr>
            <w:tcW w:w="500" w:type="pct"/>
          </w:tcPr>
          <w:p w14:paraId="64904875" w14:textId="77777777" w:rsidR="00984C9C" w:rsidRPr="007A3473" w:rsidRDefault="00984C9C" w:rsidP="00CF5C2B">
            <w:pPr>
              <w:jc w:val="center"/>
              <w:rPr>
                <w:sz w:val="14"/>
                <w:szCs w:val="14"/>
              </w:rPr>
            </w:pPr>
            <w:r w:rsidRPr="007A3473">
              <w:rPr>
                <w:sz w:val="14"/>
                <w:szCs w:val="14"/>
              </w:rPr>
              <w:t>5</w:t>
            </w:r>
          </w:p>
        </w:tc>
        <w:tc>
          <w:tcPr>
            <w:tcW w:w="500" w:type="pct"/>
          </w:tcPr>
          <w:p w14:paraId="0E38AA7E" w14:textId="77777777" w:rsidR="00984C9C" w:rsidRPr="007A3473" w:rsidRDefault="00984C9C" w:rsidP="00CF5C2B">
            <w:pPr>
              <w:jc w:val="center"/>
              <w:rPr>
                <w:sz w:val="14"/>
                <w:szCs w:val="14"/>
              </w:rPr>
            </w:pPr>
            <w:r w:rsidRPr="007A3473">
              <w:rPr>
                <w:sz w:val="14"/>
                <w:szCs w:val="14"/>
              </w:rPr>
              <w:t>6</w:t>
            </w:r>
          </w:p>
        </w:tc>
        <w:tc>
          <w:tcPr>
            <w:tcW w:w="500" w:type="pct"/>
          </w:tcPr>
          <w:p w14:paraId="2EF14C29" w14:textId="77777777" w:rsidR="00984C9C" w:rsidRPr="007A3473" w:rsidRDefault="00984C9C" w:rsidP="00CF5C2B">
            <w:pPr>
              <w:jc w:val="center"/>
              <w:rPr>
                <w:sz w:val="14"/>
                <w:szCs w:val="14"/>
              </w:rPr>
            </w:pPr>
            <w:r w:rsidRPr="007A3473">
              <w:rPr>
                <w:sz w:val="14"/>
                <w:szCs w:val="14"/>
              </w:rPr>
              <w:t>7</w:t>
            </w:r>
          </w:p>
        </w:tc>
        <w:tc>
          <w:tcPr>
            <w:tcW w:w="500" w:type="pct"/>
          </w:tcPr>
          <w:p w14:paraId="7A03970F" w14:textId="77777777" w:rsidR="00984C9C" w:rsidRPr="007A3473" w:rsidRDefault="00984C9C" w:rsidP="00CF5C2B">
            <w:pPr>
              <w:jc w:val="center"/>
              <w:rPr>
                <w:sz w:val="14"/>
                <w:szCs w:val="14"/>
              </w:rPr>
            </w:pPr>
            <w:r w:rsidRPr="007A3473">
              <w:rPr>
                <w:sz w:val="14"/>
                <w:szCs w:val="14"/>
              </w:rPr>
              <w:t>All</w:t>
            </w:r>
          </w:p>
        </w:tc>
      </w:tr>
      <w:tr w:rsidR="00984C9C" w:rsidRPr="00EB417B" w14:paraId="2E99F4FD" w14:textId="77777777" w:rsidTr="00CF5C2B">
        <w:tc>
          <w:tcPr>
            <w:tcW w:w="1000" w:type="pct"/>
          </w:tcPr>
          <w:p w14:paraId="4EAF91EA" w14:textId="77777777" w:rsidR="00984C9C" w:rsidRPr="007A3473" w:rsidRDefault="00984C9C" w:rsidP="00CF5C2B">
            <w:pPr>
              <w:rPr>
                <w:sz w:val="14"/>
                <w:szCs w:val="14"/>
              </w:rPr>
            </w:pPr>
            <w:r w:rsidRPr="007A3473">
              <w:rPr>
                <w:sz w:val="14"/>
                <w:szCs w:val="14"/>
              </w:rPr>
              <w:t>Number of observations</w:t>
            </w:r>
          </w:p>
        </w:tc>
        <w:tc>
          <w:tcPr>
            <w:tcW w:w="500" w:type="pct"/>
          </w:tcPr>
          <w:p w14:paraId="407DA748" w14:textId="77777777" w:rsidR="00984C9C" w:rsidRPr="007A3473" w:rsidRDefault="00984C9C" w:rsidP="00CF5C2B">
            <w:pPr>
              <w:jc w:val="center"/>
              <w:rPr>
                <w:sz w:val="14"/>
                <w:szCs w:val="14"/>
              </w:rPr>
            </w:pPr>
            <w:r w:rsidRPr="007A3473">
              <w:rPr>
                <w:sz w:val="14"/>
                <w:szCs w:val="14"/>
              </w:rPr>
              <w:t>2,611</w:t>
            </w:r>
          </w:p>
        </w:tc>
        <w:tc>
          <w:tcPr>
            <w:tcW w:w="500" w:type="pct"/>
          </w:tcPr>
          <w:p w14:paraId="2F8756DD" w14:textId="77777777" w:rsidR="00984C9C" w:rsidRPr="007A3473" w:rsidRDefault="00984C9C" w:rsidP="00CF5C2B">
            <w:pPr>
              <w:jc w:val="center"/>
              <w:rPr>
                <w:sz w:val="14"/>
                <w:szCs w:val="14"/>
              </w:rPr>
            </w:pPr>
            <w:r w:rsidRPr="007A3473">
              <w:rPr>
                <w:sz w:val="14"/>
                <w:szCs w:val="14"/>
              </w:rPr>
              <w:t>2,116</w:t>
            </w:r>
          </w:p>
        </w:tc>
        <w:tc>
          <w:tcPr>
            <w:tcW w:w="500" w:type="pct"/>
          </w:tcPr>
          <w:p w14:paraId="761C30BA" w14:textId="77777777" w:rsidR="00984C9C" w:rsidRPr="007A3473" w:rsidRDefault="00984C9C" w:rsidP="00CF5C2B">
            <w:pPr>
              <w:jc w:val="center"/>
              <w:rPr>
                <w:sz w:val="14"/>
                <w:szCs w:val="14"/>
              </w:rPr>
            </w:pPr>
            <w:r w:rsidRPr="007A3473">
              <w:rPr>
                <w:sz w:val="14"/>
                <w:szCs w:val="14"/>
              </w:rPr>
              <w:t>1,913</w:t>
            </w:r>
          </w:p>
        </w:tc>
        <w:tc>
          <w:tcPr>
            <w:tcW w:w="500" w:type="pct"/>
          </w:tcPr>
          <w:p w14:paraId="3286449C" w14:textId="77777777" w:rsidR="00984C9C" w:rsidRPr="007A3473" w:rsidRDefault="00984C9C" w:rsidP="00CF5C2B">
            <w:pPr>
              <w:jc w:val="center"/>
              <w:rPr>
                <w:sz w:val="14"/>
                <w:szCs w:val="14"/>
              </w:rPr>
            </w:pPr>
            <w:r w:rsidRPr="007A3473">
              <w:rPr>
                <w:sz w:val="14"/>
                <w:szCs w:val="14"/>
              </w:rPr>
              <w:t>1,771</w:t>
            </w:r>
          </w:p>
        </w:tc>
        <w:tc>
          <w:tcPr>
            <w:tcW w:w="500" w:type="pct"/>
          </w:tcPr>
          <w:p w14:paraId="6402E405" w14:textId="77777777" w:rsidR="00984C9C" w:rsidRPr="007A3473" w:rsidRDefault="00984C9C" w:rsidP="00CF5C2B">
            <w:pPr>
              <w:jc w:val="center"/>
              <w:rPr>
                <w:sz w:val="14"/>
                <w:szCs w:val="14"/>
              </w:rPr>
            </w:pPr>
            <w:r w:rsidRPr="007A3473">
              <w:rPr>
                <w:sz w:val="14"/>
                <w:szCs w:val="14"/>
              </w:rPr>
              <w:t>2,180</w:t>
            </w:r>
          </w:p>
        </w:tc>
        <w:tc>
          <w:tcPr>
            <w:tcW w:w="500" w:type="pct"/>
          </w:tcPr>
          <w:p w14:paraId="5DF27B5E" w14:textId="77777777" w:rsidR="00984C9C" w:rsidRPr="007A3473" w:rsidRDefault="00984C9C" w:rsidP="00CF5C2B">
            <w:pPr>
              <w:jc w:val="center"/>
              <w:rPr>
                <w:sz w:val="14"/>
                <w:szCs w:val="14"/>
              </w:rPr>
            </w:pPr>
            <w:r w:rsidRPr="007A3473">
              <w:rPr>
                <w:sz w:val="14"/>
                <w:szCs w:val="14"/>
              </w:rPr>
              <w:t>890</w:t>
            </w:r>
          </w:p>
        </w:tc>
        <w:tc>
          <w:tcPr>
            <w:tcW w:w="500" w:type="pct"/>
          </w:tcPr>
          <w:p w14:paraId="3A73A00A" w14:textId="77777777" w:rsidR="00984C9C" w:rsidRPr="007A3473" w:rsidRDefault="00984C9C" w:rsidP="00CF5C2B">
            <w:pPr>
              <w:jc w:val="center"/>
              <w:rPr>
                <w:sz w:val="14"/>
                <w:szCs w:val="14"/>
              </w:rPr>
            </w:pPr>
            <w:r w:rsidRPr="007A3473">
              <w:rPr>
                <w:sz w:val="14"/>
                <w:szCs w:val="14"/>
              </w:rPr>
              <w:t>608</w:t>
            </w:r>
          </w:p>
        </w:tc>
        <w:tc>
          <w:tcPr>
            <w:tcW w:w="500" w:type="pct"/>
          </w:tcPr>
          <w:p w14:paraId="00CF5FC7" w14:textId="77777777" w:rsidR="00984C9C" w:rsidRPr="007A3473" w:rsidRDefault="00984C9C" w:rsidP="00CF5C2B">
            <w:pPr>
              <w:jc w:val="center"/>
              <w:rPr>
                <w:sz w:val="14"/>
                <w:szCs w:val="14"/>
              </w:rPr>
            </w:pPr>
            <w:r w:rsidRPr="007A3473">
              <w:rPr>
                <w:sz w:val="14"/>
                <w:szCs w:val="14"/>
              </w:rPr>
              <w:t>12,092</w:t>
            </w:r>
          </w:p>
        </w:tc>
      </w:tr>
      <w:tr w:rsidR="00984C9C" w:rsidRPr="00EB417B" w14:paraId="4C63B998"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63586161" w14:textId="77777777" w:rsidR="00984C9C" w:rsidRPr="007A3473" w:rsidRDefault="00984C9C" w:rsidP="00CF5C2B">
            <w:pPr>
              <w:rPr>
                <w:b/>
                <w:sz w:val="14"/>
                <w:szCs w:val="14"/>
              </w:rPr>
            </w:pPr>
            <w:r w:rsidRPr="007A3473">
              <w:rPr>
                <w:b/>
                <w:sz w:val="14"/>
                <w:szCs w:val="14"/>
              </w:rPr>
              <w:t>Mean</w:t>
            </w:r>
          </w:p>
        </w:tc>
        <w:tc>
          <w:tcPr>
            <w:tcW w:w="500" w:type="pct"/>
          </w:tcPr>
          <w:p w14:paraId="509CB8EA" w14:textId="77777777" w:rsidR="00984C9C" w:rsidRPr="007A3473" w:rsidRDefault="00984C9C" w:rsidP="00CF5C2B">
            <w:pPr>
              <w:jc w:val="center"/>
              <w:rPr>
                <w:b/>
                <w:sz w:val="14"/>
                <w:szCs w:val="14"/>
              </w:rPr>
            </w:pPr>
            <w:r w:rsidRPr="007A3473">
              <w:rPr>
                <w:b/>
                <w:sz w:val="14"/>
                <w:szCs w:val="14"/>
              </w:rPr>
              <w:t>$98.70</w:t>
            </w:r>
          </w:p>
        </w:tc>
        <w:tc>
          <w:tcPr>
            <w:tcW w:w="500" w:type="pct"/>
          </w:tcPr>
          <w:p w14:paraId="276ED61B" w14:textId="77777777" w:rsidR="00984C9C" w:rsidRPr="007A3473" w:rsidRDefault="00984C9C" w:rsidP="00CF5C2B">
            <w:pPr>
              <w:jc w:val="center"/>
              <w:rPr>
                <w:b/>
                <w:sz w:val="14"/>
                <w:szCs w:val="14"/>
              </w:rPr>
            </w:pPr>
            <w:r w:rsidRPr="007A3473">
              <w:rPr>
                <w:b/>
                <w:sz w:val="14"/>
                <w:szCs w:val="14"/>
              </w:rPr>
              <w:t>$99.70</w:t>
            </w:r>
          </w:p>
        </w:tc>
        <w:tc>
          <w:tcPr>
            <w:tcW w:w="500" w:type="pct"/>
          </w:tcPr>
          <w:p w14:paraId="62188F44" w14:textId="77777777" w:rsidR="00984C9C" w:rsidRPr="007A3473" w:rsidRDefault="00984C9C" w:rsidP="00CF5C2B">
            <w:pPr>
              <w:jc w:val="center"/>
              <w:rPr>
                <w:b/>
                <w:sz w:val="14"/>
                <w:szCs w:val="14"/>
              </w:rPr>
            </w:pPr>
            <w:r w:rsidRPr="007A3473">
              <w:rPr>
                <w:b/>
                <w:sz w:val="14"/>
                <w:szCs w:val="14"/>
              </w:rPr>
              <w:t>$100.00</w:t>
            </w:r>
          </w:p>
        </w:tc>
        <w:tc>
          <w:tcPr>
            <w:tcW w:w="500" w:type="pct"/>
          </w:tcPr>
          <w:p w14:paraId="633D0C27" w14:textId="77777777" w:rsidR="00984C9C" w:rsidRPr="007A3473" w:rsidRDefault="00984C9C" w:rsidP="00CF5C2B">
            <w:pPr>
              <w:jc w:val="center"/>
              <w:rPr>
                <w:b/>
                <w:sz w:val="14"/>
                <w:szCs w:val="14"/>
              </w:rPr>
            </w:pPr>
            <w:r w:rsidRPr="007A3473">
              <w:rPr>
                <w:b/>
                <w:sz w:val="14"/>
                <w:szCs w:val="14"/>
              </w:rPr>
              <w:t>$100.00</w:t>
            </w:r>
          </w:p>
        </w:tc>
        <w:tc>
          <w:tcPr>
            <w:tcW w:w="500" w:type="pct"/>
          </w:tcPr>
          <w:p w14:paraId="380815F3" w14:textId="77777777" w:rsidR="00984C9C" w:rsidRPr="007A3473" w:rsidRDefault="00984C9C" w:rsidP="00CF5C2B">
            <w:pPr>
              <w:jc w:val="center"/>
              <w:rPr>
                <w:b/>
                <w:sz w:val="14"/>
                <w:szCs w:val="14"/>
              </w:rPr>
            </w:pPr>
            <w:r w:rsidRPr="007A3473">
              <w:rPr>
                <w:b/>
                <w:sz w:val="14"/>
                <w:szCs w:val="14"/>
              </w:rPr>
              <w:t>$99.60</w:t>
            </w:r>
          </w:p>
        </w:tc>
        <w:tc>
          <w:tcPr>
            <w:tcW w:w="500" w:type="pct"/>
          </w:tcPr>
          <w:p w14:paraId="293EE6B1" w14:textId="77777777" w:rsidR="00984C9C" w:rsidRPr="007A3473" w:rsidRDefault="00984C9C" w:rsidP="00CF5C2B">
            <w:pPr>
              <w:jc w:val="center"/>
              <w:rPr>
                <w:b/>
                <w:sz w:val="14"/>
                <w:szCs w:val="14"/>
              </w:rPr>
            </w:pPr>
            <w:r w:rsidRPr="007A3473">
              <w:rPr>
                <w:b/>
                <w:sz w:val="14"/>
                <w:szCs w:val="14"/>
              </w:rPr>
              <w:t>$101.00</w:t>
            </w:r>
          </w:p>
        </w:tc>
        <w:tc>
          <w:tcPr>
            <w:tcW w:w="500" w:type="pct"/>
          </w:tcPr>
          <w:p w14:paraId="6D24DEDA" w14:textId="77777777" w:rsidR="00984C9C" w:rsidRPr="007A3473" w:rsidRDefault="00984C9C" w:rsidP="00CF5C2B">
            <w:pPr>
              <w:jc w:val="center"/>
              <w:rPr>
                <w:b/>
                <w:sz w:val="14"/>
                <w:szCs w:val="14"/>
              </w:rPr>
            </w:pPr>
            <w:r w:rsidRPr="007A3473">
              <w:rPr>
                <w:b/>
                <w:sz w:val="14"/>
                <w:szCs w:val="14"/>
              </w:rPr>
              <w:t>$102.00</w:t>
            </w:r>
          </w:p>
        </w:tc>
        <w:tc>
          <w:tcPr>
            <w:tcW w:w="500" w:type="pct"/>
          </w:tcPr>
          <w:p w14:paraId="3A864722" w14:textId="77777777" w:rsidR="00984C9C" w:rsidRPr="007A3473" w:rsidRDefault="00984C9C" w:rsidP="00CF5C2B">
            <w:pPr>
              <w:jc w:val="center"/>
              <w:rPr>
                <w:b/>
                <w:sz w:val="14"/>
                <w:szCs w:val="14"/>
              </w:rPr>
            </w:pPr>
            <w:r w:rsidRPr="007A3473">
              <w:rPr>
                <w:b/>
                <w:sz w:val="14"/>
                <w:szCs w:val="14"/>
              </w:rPr>
              <w:t>$99.90</w:t>
            </w:r>
          </w:p>
        </w:tc>
      </w:tr>
      <w:tr w:rsidR="00984C9C" w:rsidRPr="00EB417B" w14:paraId="6098B6A3" w14:textId="77777777" w:rsidTr="00CF5C2B">
        <w:tc>
          <w:tcPr>
            <w:tcW w:w="1000" w:type="pct"/>
          </w:tcPr>
          <w:p w14:paraId="28D3D8AF" w14:textId="77777777" w:rsidR="00984C9C" w:rsidRPr="007A3473" w:rsidRDefault="00984C9C" w:rsidP="00CF5C2B">
            <w:pPr>
              <w:rPr>
                <w:sz w:val="14"/>
                <w:szCs w:val="14"/>
              </w:rPr>
            </w:pPr>
            <w:r w:rsidRPr="007A3473">
              <w:rPr>
                <w:sz w:val="14"/>
                <w:szCs w:val="14"/>
              </w:rPr>
              <w:t>Standard deviation</w:t>
            </w:r>
          </w:p>
        </w:tc>
        <w:tc>
          <w:tcPr>
            <w:tcW w:w="500" w:type="pct"/>
          </w:tcPr>
          <w:p w14:paraId="622C6A98" w14:textId="77777777" w:rsidR="00984C9C" w:rsidRPr="007A3473" w:rsidRDefault="00984C9C" w:rsidP="00CF5C2B">
            <w:pPr>
              <w:jc w:val="center"/>
              <w:rPr>
                <w:sz w:val="14"/>
                <w:szCs w:val="14"/>
              </w:rPr>
            </w:pPr>
            <w:r w:rsidRPr="007A3473">
              <w:rPr>
                <w:sz w:val="14"/>
                <w:szCs w:val="14"/>
              </w:rPr>
              <w:t>13.2</w:t>
            </w:r>
          </w:p>
        </w:tc>
        <w:tc>
          <w:tcPr>
            <w:tcW w:w="500" w:type="pct"/>
          </w:tcPr>
          <w:p w14:paraId="5D022BD3" w14:textId="77777777" w:rsidR="00984C9C" w:rsidRPr="007A3473" w:rsidRDefault="00984C9C" w:rsidP="00CF5C2B">
            <w:pPr>
              <w:jc w:val="center"/>
              <w:rPr>
                <w:sz w:val="14"/>
                <w:szCs w:val="14"/>
              </w:rPr>
            </w:pPr>
            <w:r w:rsidRPr="007A3473">
              <w:rPr>
                <w:sz w:val="14"/>
                <w:szCs w:val="14"/>
              </w:rPr>
              <w:t>12.9</w:t>
            </w:r>
          </w:p>
        </w:tc>
        <w:tc>
          <w:tcPr>
            <w:tcW w:w="500" w:type="pct"/>
          </w:tcPr>
          <w:p w14:paraId="375818FE" w14:textId="77777777" w:rsidR="00984C9C" w:rsidRPr="007A3473" w:rsidRDefault="00984C9C" w:rsidP="00CF5C2B">
            <w:pPr>
              <w:jc w:val="center"/>
              <w:rPr>
                <w:sz w:val="14"/>
                <w:szCs w:val="14"/>
              </w:rPr>
            </w:pPr>
            <w:r w:rsidRPr="007A3473">
              <w:rPr>
                <w:sz w:val="14"/>
                <w:szCs w:val="14"/>
              </w:rPr>
              <w:t>12.6</w:t>
            </w:r>
          </w:p>
        </w:tc>
        <w:tc>
          <w:tcPr>
            <w:tcW w:w="500" w:type="pct"/>
          </w:tcPr>
          <w:p w14:paraId="49C38BDC" w14:textId="77777777" w:rsidR="00984C9C" w:rsidRPr="007A3473" w:rsidRDefault="00984C9C" w:rsidP="00CF5C2B">
            <w:pPr>
              <w:jc w:val="center"/>
              <w:rPr>
                <w:sz w:val="14"/>
                <w:szCs w:val="14"/>
              </w:rPr>
            </w:pPr>
            <w:r w:rsidRPr="007A3473">
              <w:rPr>
                <w:sz w:val="14"/>
                <w:szCs w:val="14"/>
              </w:rPr>
              <w:t>12.7</w:t>
            </w:r>
          </w:p>
        </w:tc>
        <w:tc>
          <w:tcPr>
            <w:tcW w:w="500" w:type="pct"/>
          </w:tcPr>
          <w:p w14:paraId="6DD94A9D" w14:textId="77777777" w:rsidR="00984C9C" w:rsidRPr="007A3473" w:rsidRDefault="00984C9C" w:rsidP="00CF5C2B">
            <w:pPr>
              <w:jc w:val="center"/>
              <w:rPr>
                <w:sz w:val="14"/>
                <w:szCs w:val="14"/>
              </w:rPr>
            </w:pPr>
            <w:r w:rsidRPr="007A3473">
              <w:rPr>
                <w:sz w:val="14"/>
                <w:szCs w:val="14"/>
              </w:rPr>
              <w:t>12.8</w:t>
            </w:r>
          </w:p>
        </w:tc>
        <w:tc>
          <w:tcPr>
            <w:tcW w:w="500" w:type="pct"/>
          </w:tcPr>
          <w:p w14:paraId="4410651E" w14:textId="77777777" w:rsidR="00984C9C" w:rsidRPr="007A3473" w:rsidRDefault="00984C9C" w:rsidP="00CF5C2B">
            <w:pPr>
              <w:jc w:val="center"/>
              <w:rPr>
                <w:sz w:val="14"/>
                <w:szCs w:val="14"/>
              </w:rPr>
            </w:pPr>
            <w:r w:rsidRPr="007A3473">
              <w:rPr>
                <w:sz w:val="14"/>
                <w:szCs w:val="14"/>
              </w:rPr>
              <w:t>11.4</w:t>
            </w:r>
          </w:p>
        </w:tc>
        <w:tc>
          <w:tcPr>
            <w:tcW w:w="500" w:type="pct"/>
          </w:tcPr>
          <w:p w14:paraId="440401F2" w14:textId="77777777" w:rsidR="00984C9C" w:rsidRPr="007A3473" w:rsidRDefault="00984C9C" w:rsidP="00CF5C2B">
            <w:pPr>
              <w:jc w:val="center"/>
              <w:rPr>
                <w:sz w:val="14"/>
                <w:szCs w:val="14"/>
              </w:rPr>
            </w:pPr>
            <w:r w:rsidRPr="007A3473">
              <w:rPr>
                <w:sz w:val="14"/>
                <w:szCs w:val="14"/>
              </w:rPr>
              <w:t>9.3</w:t>
            </w:r>
          </w:p>
        </w:tc>
        <w:tc>
          <w:tcPr>
            <w:tcW w:w="500" w:type="pct"/>
          </w:tcPr>
          <w:p w14:paraId="68CB76C8" w14:textId="77777777" w:rsidR="00984C9C" w:rsidRPr="007A3473" w:rsidRDefault="00984C9C" w:rsidP="00CF5C2B">
            <w:pPr>
              <w:jc w:val="center"/>
              <w:rPr>
                <w:sz w:val="14"/>
                <w:szCs w:val="14"/>
              </w:rPr>
            </w:pPr>
            <w:r w:rsidRPr="007A3473">
              <w:rPr>
                <w:sz w:val="14"/>
                <w:szCs w:val="14"/>
              </w:rPr>
              <w:t>12.6</w:t>
            </w:r>
          </w:p>
        </w:tc>
      </w:tr>
      <w:tr w:rsidR="00984C9C" w:rsidRPr="00EB417B" w14:paraId="44564B19"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5DA37F34" w14:textId="77777777" w:rsidR="00984C9C" w:rsidRPr="007A3473" w:rsidRDefault="00984C9C" w:rsidP="00CF5C2B">
            <w:pPr>
              <w:rPr>
                <w:sz w:val="14"/>
                <w:szCs w:val="14"/>
              </w:rPr>
            </w:pPr>
            <w:r w:rsidRPr="007A3473">
              <w:rPr>
                <w:sz w:val="14"/>
                <w:szCs w:val="14"/>
              </w:rPr>
              <w:t>Minimum</w:t>
            </w:r>
          </w:p>
        </w:tc>
        <w:tc>
          <w:tcPr>
            <w:tcW w:w="500" w:type="pct"/>
          </w:tcPr>
          <w:p w14:paraId="6453CE9F" w14:textId="77777777" w:rsidR="00984C9C" w:rsidRPr="007A3473" w:rsidRDefault="00984C9C" w:rsidP="00CF5C2B">
            <w:pPr>
              <w:jc w:val="center"/>
              <w:rPr>
                <w:sz w:val="14"/>
                <w:szCs w:val="14"/>
              </w:rPr>
            </w:pPr>
            <w:r w:rsidRPr="007A3473">
              <w:rPr>
                <w:sz w:val="14"/>
                <w:szCs w:val="14"/>
              </w:rPr>
              <w:t>$63.00</w:t>
            </w:r>
          </w:p>
        </w:tc>
        <w:tc>
          <w:tcPr>
            <w:tcW w:w="500" w:type="pct"/>
          </w:tcPr>
          <w:p w14:paraId="7E2A96B4" w14:textId="77777777" w:rsidR="00984C9C" w:rsidRPr="007A3473" w:rsidRDefault="00984C9C" w:rsidP="00CF5C2B">
            <w:pPr>
              <w:jc w:val="center"/>
              <w:rPr>
                <w:sz w:val="14"/>
                <w:szCs w:val="14"/>
              </w:rPr>
            </w:pPr>
            <w:r w:rsidRPr="007A3473">
              <w:rPr>
                <w:sz w:val="14"/>
                <w:szCs w:val="14"/>
              </w:rPr>
              <w:t>$64.20</w:t>
            </w:r>
          </w:p>
        </w:tc>
        <w:tc>
          <w:tcPr>
            <w:tcW w:w="500" w:type="pct"/>
          </w:tcPr>
          <w:p w14:paraId="42E47BA4" w14:textId="77777777" w:rsidR="00984C9C" w:rsidRPr="007A3473" w:rsidRDefault="00984C9C" w:rsidP="00CF5C2B">
            <w:pPr>
              <w:jc w:val="center"/>
              <w:rPr>
                <w:sz w:val="14"/>
                <w:szCs w:val="14"/>
              </w:rPr>
            </w:pPr>
            <w:r w:rsidRPr="007A3473">
              <w:rPr>
                <w:sz w:val="14"/>
                <w:szCs w:val="14"/>
              </w:rPr>
              <w:t>$63.00</w:t>
            </w:r>
          </w:p>
        </w:tc>
        <w:tc>
          <w:tcPr>
            <w:tcW w:w="500" w:type="pct"/>
          </w:tcPr>
          <w:p w14:paraId="52680CFB" w14:textId="77777777" w:rsidR="00984C9C" w:rsidRPr="007A3473" w:rsidRDefault="00984C9C" w:rsidP="00CF5C2B">
            <w:pPr>
              <w:jc w:val="center"/>
              <w:rPr>
                <w:sz w:val="14"/>
                <w:szCs w:val="14"/>
              </w:rPr>
            </w:pPr>
            <w:r w:rsidRPr="007A3473">
              <w:rPr>
                <w:sz w:val="14"/>
                <w:szCs w:val="14"/>
              </w:rPr>
              <w:t>$63.00</w:t>
            </w:r>
          </w:p>
        </w:tc>
        <w:tc>
          <w:tcPr>
            <w:tcW w:w="500" w:type="pct"/>
          </w:tcPr>
          <w:p w14:paraId="7CC6E12E" w14:textId="77777777" w:rsidR="00984C9C" w:rsidRPr="007A3473" w:rsidRDefault="00984C9C" w:rsidP="00CF5C2B">
            <w:pPr>
              <w:jc w:val="center"/>
              <w:rPr>
                <w:sz w:val="14"/>
                <w:szCs w:val="14"/>
              </w:rPr>
            </w:pPr>
            <w:r w:rsidRPr="007A3473">
              <w:rPr>
                <w:sz w:val="14"/>
                <w:szCs w:val="14"/>
              </w:rPr>
              <w:t>$63.00</w:t>
            </w:r>
          </w:p>
        </w:tc>
        <w:tc>
          <w:tcPr>
            <w:tcW w:w="500" w:type="pct"/>
          </w:tcPr>
          <w:p w14:paraId="74B9A668" w14:textId="77777777" w:rsidR="00984C9C" w:rsidRPr="007A3473" w:rsidRDefault="00984C9C" w:rsidP="00CF5C2B">
            <w:pPr>
              <w:jc w:val="center"/>
              <w:rPr>
                <w:sz w:val="14"/>
                <w:szCs w:val="14"/>
              </w:rPr>
            </w:pPr>
            <w:r w:rsidRPr="007A3473">
              <w:rPr>
                <w:sz w:val="14"/>
                <w:szCs w:val="14"/>
              </w:rPr>
              <w:t>$64.20</w:t>
            </w:r>
          </w:p>
        </w:tc>
        <w:tc>
          <w:tcPr>
            <w:tcW w:w="500" w:type="pct"/>
          </w:tcPr>
          <w:p w14:paraId="1131D800" w14:textId="77777777" w:rsidR="00984C9C" w:rsidRPr="007A3473" w:rsidRDefault="00984C9C" w:rsidP="00CF5C2B">
            <w:pPr>
              <w:jc w:val="center"/>
              <w:rPr>
                <w:sz w:val="14"/>
                <w:szCs w:val="14"/>
              </w:rPr>
            </w:pPr>
            <w:r w:rsidRPr="007A3473">
              <w:rPr>
                <w:sz w:val="14"/>
                <w:szCs w:val="14"/>
              </w:rPr>
              <w:t>$66.00</w:t>
            </w:r>
          </w:p>
        </w:tc>
        <w:tc>
          <w:tcPr>
            <w:tcW w:w="500" w:type="pct"/>
          </w:tcPr>
          <w:p w14:paraId="403820FC" w14:textId="77777777" w:rsidR="00984C9C" w:rsidRPr="007A3473" w:rsidRDefault="00984C9C" w:rsidP="00CF5C2B">
            <w:pPr>
              <w:jc w:val="center"/>
              <w:rPr>
                <w:sz w:val="14"/>
                <w:szCs w:val="14"/>
              </w:rPr>
            </w:pPr>
            <w:r w:rsidRPr="007A3473">
              <w:rPr>
                <w:sz w:val="14"/>
                <w:szCs w:val="14"/>
              </w:rPr>
              <w:t>$63.00</w:t>
            </w:r>
          </w:p>
        </w:tc>
      </w:tr>
      <w:tr w:rsidR="00984C9C" w:rsidRPr="00EB417B" w14:paraId="71BEBF11" w14:textId="77777777" w:rsidTr="00CF5C2B">
        <w:tc>
          <w:tcPr>
            <w:tcW w:w="1000" w:type="pct"/>
          </w:tcPr>
          <w:p w14:paraId="3D8BD8F8" w14:textId="77777777" w:rsidR="00984C9C" w:rsidRPr="007A3473" w:rsidRDefault="00984C9C" w:rsidP="00CF5C2B">
            <w:pPr>
              <w:rPr>
                <w:sz w:val="14"/>
                <w:szCs w:val="14"/>
              </w:rPr>
            </w:pPr>
            <w:r w:rsidRPr="007A3473">
              <w:rPr>
                <w:sz w:val="14"/>
                <w:szCs w:val="14"/>
              </w:rPr>
              <w:t>25</w:t>
            </w:r>
            <w:r w:rsidRPr="007A3473">
              <w:rPr>
                <w:sz w:val="14"/>
                <w:szCs w:val="14"/>
                <w:vertAlign w:val="superscript"/>
              </w:rPr>
              <w:t>th</w:t>
            </w:r>
            <w:r w:rsidRPr="007A3473">
              <w:rPr>
                <w:sz w:val="14"/>
                <w:szCs w:val="14"/>
              </w:rPr>
              <w:t xml:space="preserve"> percentile</w:t>
            </w:r>
          </w:p>
        </w:tc>
        <w:tc>
          <w:tcPr>
            <w:tcW w:w="500" w:type="pct"/>
          </w:tcPr>
          <w:p w14:paraId="390F8899" w14:textId="77777777" w:rsidR="00984C9C" w:rsidRPr="007A3473" w:rsidRDefault="00984C9C" w:rsidP="00CF5C2B">
            <w:pPr>
              <w:jc w:val="center"/>
              <w:rPr>
                <w:sz w:val="14"/>
                <w:szCs w:val="14"/>
              </w:rPr>
            </w:pPr>
            <w:r w:rsidRPr="007A3473">
              <w:rPr>
                <w:sz w:val="14"/>
                <w:szCs w:val="14"/>
              </w:rPr>
              <w:t>$90.00</w:t>
            </w:r>
          </w:p>
        </w:tc>
        <w:tc>
          <w:tcPr>
            <w:tcW w:w="500" w:type="pct"/>
          </w:tcPr>
          <w:p w14:paraId="23F81BA4" w14:textId="77777777" w:rsidR="00984C9C" w:rsidRPr="007A3473" w:rsidRDefault="00984C9C" w:rsidP="00CF5C2B">
            <w:pPr>
              <w:jc w:val="center"/>
              <w:rPr>
                <w:sz w:val="14"/>
                <w:szCs w:val="14"/>
              </w:rPr>
            </w:pPr>
            <w:r w:rsidRPr="007A3473">
              <w:rPr>
                <w:sz w:val="14"/>
                <w:szCs w:val="14"/>
              </w:rPr>
              <w:t>$91.10</w:t>
            </w:r>
          </w:p>
        </w:tc>
        <w:tc>
          <w:tcPr>
            <w:tcW w:w="500" w:type="pct"/>
          </w:tcPr>
          <w:p w14:paraId="0049360D" w14:textId="77777777" w:rsidR="00984C9C" w:rsidRPr="007A3473" w:rsidRDefault="00984C9C" w:rsidP="00CF5C2B">
            <w:pPr>
              <w:jc w:val="center"/>
              <w:rPr>
                <w:sz w:val="14"/>
                <w:szCs w:val="14"/>
              </w:rPr>
            </w:pPr>
            <w:r w:rsidRPr="007A3473">
              <w:rPr>
                <w:sz w:val="14"/>
                <w:szCs w:val="14"/>
              </w:rPr>
              <w:t>$93.20</w:t>
            </w:r>
          </w:p>
        </w:tc>
        <w:tc>
          <w:tcPr>
            <w:tcW w:w="500" w:type="pct"/>
          </w:tcPr>
          <w:p w14:paraId="13AB518A" w14:textId="77777777" w:rsidR="00984C9C" w:rsidRPr="007A3473" w:rsidRDefault="00984C9C" w:rsidP="00CF5C2B">
            <w:pPr>
              <w:jc w:val="center"/>
              <w:rPr>
                <w:sz w:val="14"/>
                <w:szCs w:val="14"/>
              </w:rPr>
            </w:pPr>
            <w:r w:rsidRPr="007A3473">
              <w:rPr>
                <w:sz w:val="14"/>
                <w:szCs w:val="14"/>
              </w:rPr>
              <w:t>$92.80</w:t>
            </w:r>
          </w:p>
        </w:tc>
        <w:tc>
          <w:tcPr>
            <w:tcW w:w="500" w:type="pct"/>
          </w:tcPr>
          <w:p w14:paraId="2E63D32F" w14:textId="77777777" w:rsidR="00984C9C" w:rsidRPr="007A3473" w:rsidRDefault="00984C9C" w:rsidP="00CF5C2B">
            <w:pPr>
              <w:jc w:val="center"/>
              <w:rPr>
                <w:sz w:val="14"/>
                <w:szCs w:val="14"/>
              </w:rPr>
            </w:pPr>
            <w:r w:rsidRPr="007A3473">
              <w:rPr>
                <w:sz w:val="14"/>
                <w:szCs w:val="14"/>
              </w:rPr>
              <w:t>$92.00</w:t>
            </w:r>
          </w:p>
        </w:tc>
        <w:tc>
          <w:tcPr>
            <w:tcW w:w="500" w:type="pct"/>
          </w:tcPr>
          <w:p w14:paraId="46A96ED2" w14:textId="77777777" w:rsidR="00984C9C" w:rsidRPr="007A3473" w:rsidRDefault="00984C9C" w:rsidP="00CF5C2B">
            <w:pPr>
              <w:jc w:val="center"/>
              <w:rPr>
                <w:sz w:val="14"/>
                <w:szCs w:val="14"/>
              </w:rPr>
            </w:pPr>
            <w:r w:rsidRPr="007A3473">
              <w:rPr>
                <w:sz w:val="14"/>
                <w:szCs w:val="14"/>
              </w:rPr>
              <w:t>$93.60</w:t>
            </w:r>
          </w:p>
        </w:tc>
        <w:tc>
          <w:tcPr>
            <w:tcW w:w="500" w:type="pct"/>
          </w:tcPr>
          <w:p w14:paraId="6D0D5BE8" w14:textId="77777777" w:rsidR="00984C9C" w:rsidRPr="007A3473" w:rsidRDefault="00984C9C" w:rsidP="00CF5C2B">
            <w:pPr>
              <w:jc w:val="center"/>
              <w:rPr>
                <w:sz w:val="14"/>
                <w:szCs w:val="14"/>
              </w:rPr>
            </w:pPr>
            <w:r w:rsidRPr="007A3473">
              <w:rPr>
                <w:sz w:val="14"/>
                <w:szCs w:val="14"/>
              </w:rPr>
              <w:t>$98.50</w:t>
            </w:r>
          </w:p>
        </w:tc>
        <w:tc>
          <w:tcPr>
            <w:tcW w:w="500" w:type="pct"/>
          </w:tcPr>
          <w:p w14:paraId="348BC985" w14:textId="77777777" w:rsidR="00984C9C" w:rsidRPr="007A3473" w:rsidRDefault="00984C9C" w:rsidP="00CF5C2B">
            <w:pPr>
              <w:jc w:val="center"/>
              <w:rPr>
                <w:sz w:val="14"/>
                <w:szCs w:val="14"/>
              </w:rPr>
            </w:pPr>
            <w:r w:rsidRPr="007A3473">
              <w:rPr>
                <w:sz w:val="14"/>
                <w:szCs w:val="14"/>
              </w:rPr>
              <w:t>$92.00</w:t>
            </w:r>
          </w:p>
        </w:tc>
      </w:tr>
      <w:tr w:rsidR="00984C9C" w:rsidRPr="00EB417B" w14:paraId="4BF68A56"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3DB4E184" w14:textId="77777777" w:rsidR="00984C9C" w:rsidRPr="007A3473" w:rsidRDefault="00984C9C" w:rsidP="00CF5C2B">
            <w:pPr>
              <w:rPr>
                <w:sz w:val="14"/>
                <w:szCs w:val="14"/>
              </w:rPr>
            </w:pPr>
            <w:r w:rsidRPr="007A3473">
              <w:rPr>
                <w:sz w:val="14"/>
                <w:szCs w:val="14"/>
              </w:rPr>
              <w:t>Median</w:t>
            </w:r>
          </w:p>
        </w:tc>
        <w:tc>
          <w:tcPr>
            <w:tcW w:w="500" w:type="pct"/>
          </w:tcPr>
          <w:p w14:paraId="5F3C65FC" w14:textId="77777777" w:rsidR="00984C9C" w:rsidRPr="007A3473" w:rsidRDefault="00984C9C" w:rsidP="00CF5C2B">
            <w:pPr>
              <w:jc w:val="center"/>
              <w:rPr>
                <w:sz w:val="14"/>
                <w:szCs w:val="14"/>
              </w:rPr>
            </w:pPr>
            <w:r w:rsidRPr="007A3473">
              <w:rPr>
                <w:sz w:val="14"/>
                <w:szCs w:val="14"/>
              </w:rPr>
              <w:t>$99.00</w:t>
            </w:r>
          </w:p>
        </w:tc>
        <w:tc>
          <w:tcPr>
            <w:tcW w:w="500" w:type="pct"/>
          </w:tcPr>
          <w:p w14:paraId="2B215701" w14:textId="77777777" w:rsidR="00984C9C" w:rsidRPr="007A3473" w:rsidRDefault="00984C9C" w:rsidP="00CF5C2B">
            <w:pPr>
              <w:jc w:val="center"/>
              <w:rPr>
                <w:sz w:val="14"/>
                <w:szCs w:val="14"/>
              </w:rPr>
            </w:pPr>
            <w:r w:rsidRPr="007A3473">
              <w:rPr>
                <w:sz w:val="14"/>
                <w:szCs w:val="14"/>
              </w:rPr>
              <w:t>$99.80</w:t>
            </w:r>
          </w:p>
        </w:tc>
        <w:tc>
          <w:tcPr>
            <w:tcW w:w="500" w:type="pct"/>
          </w:tcPr>
          <w:p w14:paraId="39138EC4" w14:textId="77777777" w:rsidR="00984C9C" w:rsidRPr="007A3473" w:rsidRDefault="00984C9C" w:rsidP="00CF5C2B">
            <w:pPr>
              <w:jc w:val="center"/>
              <w:rPr>
                <w:sz w:val="14"/>
                <w:szCs w:val="14"/>
              </w:rPr>
            </w:pPr>
            <w:r w:rsidRPr="007A3473">
              <w:rPr>
                <w:sz w:val="14"/>
                <w:szCs w:val="14"/>
              </w:rPr>
              <w:t>$100.00</w:t>
            </w:r>
          </w:p>
        </w:tc>
        <w:tc>
          <w:tcPr>
            <w:tcW w:w="500" w:type="pct"/>
          </w:tcPr>
          <w:p w14:paraId="3E58C108" w14:textId="77777777" w:rsidR="00984C9C" w:rsidRPr="007A3473" w:rsidRDefault="00984C9C" w:rsidP="00CF5C2B">
            <w:pPr>
              <w:jc w:val="center"/>
              <w:rPr>
                <w:sz w:val="14"/>
                <w:szCs w:val="14"/>
              </w:rPr>
            </w:pPr>
            <w:r w:rsidRPr="007A3473">
              <w:rPr>
                <w:sz w:val="14"/>
                <w:szCs w:val="14"/>
              </w:rPr>
              <w:t>$100.00</w:t>
            </w:r>
          </w:p>
        </w:tc>
        <w:tc>
          <w:tcPr>
            <w:tcW w:w="500" w:type="pct"/>
          </w:tcPr>
          <w:p w14:paraId="6DF222D9" w14:textId="77777777" w:rsidR="00984C9C" w:rsidRPr="007A3473" w:rsidRDefault="00984C9C" w:rsidP="00CF5C2B">
            <w:pPr>
              <w:jc w:val="center"/>
              <w:rPr>
                <w:sz w:val="14"/>
                <w:szCs w:val="14"/>
              </w:rPr>
            </w:pPr>
            <w:r w:rsidRPr="007A3473">
              <w:rPr>
                <w:sz w:val="14"/>
                <w:szCs w:val="14"/>
              </w:rPr>
              <w:t>$99.50</w:t>
            </w:r>
          </w:p>
        </w:tc>
        <w:tc>
          <w:tcPr>
            <w:tcW w:w="500" w:type="pct"/>
          </w:tcPr>
          <w:p w14:paraId="7D2FE1F4" w14:textId="77777777" w:rsidR="00984C9C" w:rsidRPr="007A3473" w:rsidRDefault="00984C9C" w:rsidP="00CF5C2B">
            <w:pPr>
              <w:jc w:val="center"/>
              <w:rPr>
                <w:sz w:val="14"/>
                <w:szCs w:val="14"/>
              </w:rPr>
            </w:pPr>
            <w:r w:rsidRPr="007A3473">
              <w:rPr>
                <w:sz w:val="14"/>
                <w:szCs w:val="14"/>
              </w:rPr>
              <w:t>$101.00</w:t>
            </w:r>
          </w:p>
        </w:tc>
        <w:tc>
          <w:tcPr>
            <w:tcW w:w="500" w:type="pct"/>
          </w:tcPr>
          <w:p w14:paraId="30FC490C" w14:textId="77777777" w:rsidR="00984C9C" w:rsidRPr="007A3473" w:rsidRDefault="00984C9C" w:rsidP="00CF5C2B">
            <w:pPr>
              <w:jc w:val="center"/>
              <w:rPr>
                <w:sz w:val="14"/>
                <w:szCs w:val="14"/>
              </w:rPr>
            </w:pPr>
            <w:r w:rsidRPr="007A3473">
              <w:rPr>
                <w:sz w:val="14"/>
                <w:szCs w:val="14"/>
              </w:rPr>
              <w:t>$101.00</w:t>
            </w:r>
          </w:p>
        </w:tc>
        <w:tc>
          <w:tcPr>
            <w:tcW w:w="500" w:type="pct"/>
          </w:tcPr>
          <w:p w14:paraId="598B317E" w14:textId="77777777" w:rsidR="00984C9C" w:rsidRPr="007A3473" w:rsidRDefault="00984C9C" w:rsidP="00CF5C2B">
            <w:pPr>
              <w:jc w:val="center"/>
              <w:rPr>
                <w:sz w:val="14"/>
                <w:szCs w:val="14"/>
              </w:rPr>
            </w:pPr>
            <w:r w:rsidRPr="007A3473">
              <w:rPr>
                <w:sz w:val="14"/>
                <w:szCs w:val="14"/>
              </w:rPr>
              <w:t>$100.00</w:t>
            </w:r>
          </w:p>
        </w:tc>
      </w:tr>
      <w:tr w:rsidR="00984C9C" w:rsidRPr="00EB417B" w14:paraId="6643595F" w14:textId="77777777" w:rsidTr="00CF5C2B">
        <w:tc>
          <w:tcPr>
            <w:tcW w:w="1000" w:type="pct"/>
          </w:tcPr>
          <w:p w14:paraId="4C25DDBB" w14:textId="77777777" w:rsidR="00984C9C" w:rsidRPr="007A3473" w:rsidRDefault="00984C9C" w:rsidP="00CF5C2B">
            <w:pPr>
              <w:rPr>
                <w:sz w:val="14"/>
                <w:szCs w:val="14"/>
              </w:rPr>
            </w:pPr>
            <w:r w:rsidRPr="007A3473">
              <w:rPr>
                <w:sz w:val="14"/>
                <w:szCs w:val="14"/>
              </w:rPr>
              <w:t>75</w:t>
            </w:r>
            <w:r w:rsidRPr="007A3473">
              <w:rPr>
                <w:sz w:val="14"/>
                <w:szCs w:val="14"/>
                <w:vertAlign w:val="superscript"/>
              </w:rPr>
              <w:t>th</w:t>
            </w:r>
            <w:r w:rsidRPr="007A3473">
              <w:rPr>
                <w:sz w:val="14"/>
                <w:szCs w:val="14"/>
              </w:rPr>
              <w:t xml:space="preserve"> percentile</w:t>
            </w:r>
          </w:p>
        </w:tc>
        <w:tc>
          <w:tcPr>
            <w:tcW w:w="500" w:type="pct"/>
          </w:tcPr>
          <w:p w14:paraId="63B83CA0" w14:textId="77777777" w:rsidR="00984C9C" w:rsidRPr="007A3473" w:rsidRDefault="00984C9C" w:rsidP="00CF5C2B">
            <w:pPr>
              <w:jc w:val="center"/>
              <w:rPr>
                <w:sz w:val="14"/>
                <w:szCs w:val="14"/>
              </w:rPr>
            </w:pPr>
            <w:r w:rsidRPr="007A3473">
              <w:rPr>
                <w:sz w:val="14"/>
                <w:szCs w:val="14"/>
              </w:rPr>
              <w:t>$106.00</w:t>
            </w:r>
          </w:p>
        </w:tc>
        <w:tc>
          <w:tcPr>
            <w:tcW w:w="500" w:type="pct"/>
          </w:tcPr>
          <w:p w14:paraId="2DFAC355" w14:textId="77777777" w:rsidR="00984C9C" w:rsidRPr="007A3473" w:rsidRDefault="00984C9C" w:rsidP="00CF5C2B">
            <w:pPr>
              <w:jc w:val="center"/>
              <w:rPr>
                <w:sz w:val="14"/>
                <w:szCs w:val="14"/>
              </w:rPr>
            </w:pPr>
            <w:r w:rsidRPr="007A3473">
              <w:rPr>
                <w:sz w:val="14"/>
                <w:szCs w:val="14"/>
              </w:rPr>
              <w:t>$108.00</w:t>
            </w:r>
          </w:p>
        </w:tc>
        <w:tc>
          <w:tcPr>
            <w:tcW w:w="500" w:type="pct"/>
          </w:tcPr>
          <w:p w14:paraId="08245B5D" w14:textId="77777777" w:rsidR="00984C9C" w:rsidRPr="007A3473" w:rsidRDefault="00984C9C" w:rsidP="00CF5C2B">
            <w:pPr>
              <w:jc w:val="center"/>
              <w:rPr>
                <w:sz w:val="14"/>
                <w:szCs w:val="14"/>
              </w:rPr>
            </w:pPr>
            <w:r w:rsidRPr="007A3473">
              <w:rPr>
                <w:sz w:val="14"/>
                <w:szCs w:val="14"/>
              </w:rPr>
              <w:t>$110.00</w:t>
            </w:r>
          </w:p>
        </w:tc>
        <w:tc>
          <w:tcPr>
            <w:tcW w:w="500" w:type="pct"/>
          </w:tcPr>
          <w:p w14:paraId="75D1BD33" w14:textId="77777777" w:rsidR="00984C9C" w:rsidRPr="007A3473" w:rsidRDefault="00984C9C" w:rsidP="00CF5C2B">
            <w:pPr>
              <w:jc w:val="center"/>
              <w:rPr>
                <w:sz w:val="14"/>
                <w:szCs w:val="14"/>
              </w:rPr>
            </w:pPr>
            <w:r w:rsidRPr="007A3473">
              <w:rPr>
                <w:sz w:val="14"/>
                <w:szCs w:val="14"/>
              </w:rPr>
              <w:t>$110.00</w:t>
            </w:r>
          </w:p>
        </w:tc>
        <w:tc>
          <w:tcPr>
            <w:tcW w:w="500" w:type="pct"/>
          </w:tcPr>
          <w:p w14:paraId="0A543322" w14:textId="77777777" w:rsidR="00984C9C" w:rsidRPr="007A3473" w:rsidRDefault="00984C9C" w:rsidP="00CF5C2B">
            <w:pPr>
              <w:jc w:val="center"/>
              <w:rPr>
                <w:sz w:val="14"/>
                <w:szCs w:val="14"/>
              </w:rPr>
            </w:pPr>
            <w:r w:rsidRPr="007A3473">
              <w:rPr>
                <w:sz w:val="14"/>
                <w:szCs w:val="14"/>
              </w:rPr>
              <w:t>$108.00</w:t>
            </w:r>
          </w:p>
        </w:tc>
        <w:tc>
          <w:tcPr>
            <w:tcW w:w="500" w:type="pct"/>
          </w:tcPr>
          <w:p w14:paraId="5B3A5E84" w14:textId="77777777" w:rsidR="00984C9C" w:rsidRPr="007A3473" w:rsidRDefault="00984C9C" w:rsidP="00CF5C2B">
            <w:pPr>
              <w:jc w:val="center"/>
              <w:rPr>
                <w:sz w:val="14"/>
                <w:szCs w:val="14"/>
              </w:rPr>
            </w:pPr>
            <w:r w:rsidRPr="007A3473">
              <w:rPr>
                <w:sz w:val="14"/>
                <w:szCs w:val="14"/>
              </w:rPr>
              <w:t>$105.00</w:t>
            </w:r>
          </w:p>
        </w:tc>
        <w:tc>
          <w:tcPr>
            <w:tcW w:w="500" w:type="pct"/>
          </w:tcPr>
          <w:p w14:paraId="6948CC83" w14:textId="77777777" w:rsidR="00984C9C" w:rsidRPr="007A3473" w:rsidRDefault="00984C9C" w:rsidP="00CF5C2B">
            <w:pPr>
              <w:jc w:val="center"/>
              <w:rPr>
                <w:sz w:val="14"/>
                <w:szCs w:val="14"/>
              </w:rPr>
            </w:pPr>
            <w:r w:rsidRPr="007A3473">
              <w:rPr>
                <w:sz w:val="14"/>
                <w:szCs w:val="14"/>
              </w:rPr>
              <w:t>$105.00</w:t>
            </w:r>
          </w:p>
        </w:tc>
        <w:tc>
          <w:tcPr>
            <w:tcW w:w="500" w:type="pct"/>
          </w:tcPr>
          <w:p w14:paraId="28DAA046" w14:textId="77777777" w:rsidR="00984C9C" w:rsidRPr="007A3473" w:rsidRDefault="00984C9C" w:rsidP="00CF5C2B">
            <w:pPr>
              <w:jc w:val="center"/>
              <w:rPr>
                <w:sz w:val="14"/>
                <w:szCs w:val="14"/>
              </w:rPr>
            </w:pPr>
            <w:r w:rsidRPr="007A3473">
              <w:rPr>
                <w:sz w:val="14"/>
                <w:szCs w:val="14"/>
              </w:rPr>
              <w:t>$107.00</w:t>
            </w:r>
          </w:p>
        </w:tc>
      </w:tr>
      <w:tr w:rsidR="00984C9C" w:rsidRPr="00EB417B" w14:paraId="6A16D30E"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40C87757" w14:textId="77777777" w:rsidR="00984C9C" w:rsidRPr="007A3473" w:rsidRDefault="00984C9C" w:rsidP="00CF5C2B">
            <w:pPr>
              <w:rPr>
                <w:sz w:val="14"/>
                <w:szCs w:val="14"/>
              </w:rPr>
            </w:pPr>
            <w:r w:rsidRPr="007A3473">
              <w:rPr>
                <w:sz w:val="14"/>
                <w:szCs w:val="14"/>
              </w:rPr>
              <w:t>Maximum</w:t>
            </w:r>
          </w:p>
        </w:tc>
        <w:tc>
          <w:tcPr>
            <w:tcW w:w="500" w:type="pct"/>
          </w:tcPr>
          <w:p w14:paraId="659718AC" w14:textId="77777777" w:rsidR="00984C9C" w:rsidRPr="007A3473" w:rsidRDefault="00984C9C" w:rsidP="00CF5C2B">
            <w:pPr>
              <w:jc w:val="center"/>
              <w:rPr>
                <w:sz w:val="14"/>
                <w:szCs w:val="14"/>
              </w:rPr>
            </w:pPr>
            <w:r w:rsidRPr="007A3473">
              <w:rPr>
                <w:sz w:val="14"/>
                <w:szCs w:val="14"/>
              </w:rPr>
              <w:t>$130.00</w:t>
            </w:r>
          </w:p>
        </w:tc>
        <w:tc>
          <w:tcPr>
            <w:tcW w:w="500" w:type="pct"/>
          </w:tcPr>
          <w:p w14:paraId="709A770B" w14:textId="77777777" w:rsidR="00984C9C" w:rsidRPr="007A3473" w:rsidRDefault="00984C9C" w:rsidP="00CF5C2B">
            <w:pPr>
              <w:jc w:val="center"/>
              <w:rPr>
                <w:sz w:val="14"/>
                <w:szCs w:val="14"/>
              </w:rPr>
            </w:pPr>
            <w:r w:rsidRPr="007A3473">
              <w:rPr>
                <w:sz w:val="14"/>
                <w:szCs w:val="14"/>
              </w:rPr>
              <w:t>$130.00</w:t>
            </w:r>
          </w:p>
        </w:tc>
        <w:tc>
          <w:tcPr>
            <w:tcW w:w="500" w:type="pct"/>
          </w:tcPr>
          <w:p w14:paraId="70D5C4CC" w14:textId="77777777" w:rsidR="00984C9C" w:rsidRPr="007A3473" w:rsidRDefault="00984C9C" w:rsidP="00CF5C2B">
            <w:pPr>
              <w:jc w:val="center"/>
              <w:rPr>
                <w:sz w:val="14"/>
                <w:szCs w:val="14"/>
              </w:rPr>
            </w:pPr>
            <w:r w:rsidRPr="007A3473">
              <w:rPr>
                <w:sz w:val="14"/>
                <w:szCs w:val="14"/>
              </w:rPr>
              <w:t>$130.00</w:t>
            </w:r>
          </w:p>
        </w:tc>
        <w:tc>
          <w:tcPr>
            <w:tcW w:w="500" w:type="pct"/>
          </w:tcPr>
          <w:p w14:paraId="53EBC436" w14:textId="77777777" w:rsidR="00984C9C" w:rsidRPr="007A3473" w:rsidRDefault="00984C9C" w:rsidP="00CF5C2B">
            <w:pPr>
              <w:jc w:val="center"/>
              <w:rPr>
                <w:sz w:val="14"/>
                <w:szCs w:val="14"/>
              </w:rPr>
            </w:pPr>
            <w:r w:rsidRPr="007A3473">
              <w:rPr>
                <w:sz w:val="14"/>
                <w:szCs w:val="14"/>
              </w:rPr>
              <w:t>$130.00</w:t>
            </w:r>
          </w:p>
        </w:tc>
        <w:tc>
          <w:tcPr>
            <w:tcW w:w="500" w:type="pct"/>
          </w:tcPr>
          <w:p w14:paraId="16D3406F" w14:textId="77777777" w:rsidR="00984C9C" w:rsidRPr="007A3473" w:rsidRDefault="00984C9C" w:rsidP="00CF5C2B">
            <w:pPr>
              <w:jc w:val="center"/>
              <w:rPr>
                <w:sz w:val="14"/>
                <w:szCs w:val="14"/>
              </w:rPr>
            </w:pPr>
            <w:r w:rsidRPr="007A3473">
              <w:rPr>
                <w:sz w:val="14"/>
                <w:szCs w:val="14"/>
              </w:rPr>
              <w:t>$130.00</w:t>
            </w:r>
          </w:p>
        </w:tc>
        <w:tc>
          <w:tcPr>
            <w:tcW w:w="500" w:type="pct"/>
          </w:tcPr>
          <w:p w14:paraId="415B9C9E" w14:textId="77777777" w:rsidR="00984C9C" w:rsidRPr="007A3473" w:rsidRDefault="00984C9C" w:rsidP="00CF5C2B">
            <w:pPr>
              <w:jc w:val="center"/>
              <w:rPr>
                <w:sz w:val="14"/>
                <w:szCs w:val="14"/>
              </w:rPr>
            </w:pPr>
            <w:r w:rsidRPr="007A3473">
              <w:rPr>
                <w:sz w:val="14"/>
                <w:szCs w:val="14"/>
              </w:rPr>
              <w:t>$126.00</w:t>
            </w:r>
          </w:p>
        </w:tc>
        <w:tc>
          <w:tcPr>
            <w:tcW w:w="500" w:type="pct"/>
          </w:tcPr>
          <w:p w14:paraId="72943F60" w14:textId="77777777" w:rsidR="00984C9C" w:rsidRPr="007A3473" w:rsidRDefault="00984C9C" w:rsidP="00CF5C2B">
            <w:pPr>
              <w:jc w:val="center"/>
              <w:rPr>
                <w:sz w:val="14"/>
                <w:szCs w:val="14"/>
              </w:rPr>
            </w:pPr>
            <w:r w:rsidRPr="007A3473">
              <w:rPr>
                <w:sz w:val="14"/>
                <w:szCs w:val="14"/>
              </w:rPr>
              <w:t>$120.00</w:t>
            </w:r>
          </w:p>
        </w:tc>
        <w:tc>
          <w:tcPr>
            <w:tcW w:w="500" w:type="pct"/>
          </w:tcPr>
          <w:p w14:paraId="3C5027E2" w14:textId="77777777" w:rsidR="00984C9C" w:rsidRPr="007A3473" w:rsidRDefault="00984C9C" w:rsidP="00CF5C2B">
            <w:pPr>
              <w:jc w:val="center"/>
              <w:rPr>
                <w:sz w:val="14"/>
                <w:szCs w:val="14"/>
              </w:rPr>
            </w:pPr>
            <w:r w:rsidRPr="007A3473">
              <w:rPr>
                <w:sz w:val="14"/>
                <w:szCs w:val="14"/>
              </w:rPr>
              <w:t>$130.00</w:t>
            </w:r>
          </w:p>
        </w:tc>
      </w:tr>
    </w:tbl>
    <w:p w14:paraId="08ABA4A5" w14:textId="3B54F272" w:rsidR="00984C9C" w:rsidRPr="00DF0C3D" w:rsidRDefault="00984C9C" w:rsidP="00984C9C">
      <w:pPr>
        <w:pStyle w:val="Caption"/>
      </w:pPr>
      <w:bookmarkStart w:id="309" w:name="_Ref96087427"/>
      <w:bookmarkStart w:id="310" w:name="_Ref98259378"/>
      <w:bookmarkStart w:id="311" w:name="_Toc108620532"/>
      <w:r w:rsidRPr="00DF0C3D">
        <w:t xml:space="preserve">Exhibit </w:t>
      </w:r>
      <w:r w:rsidR="002B459B">
        <w:fldChar w:fldCharType="begin"/>
      </w:r>
      <w:r w:rsidR="002B459B">
        <w:instrText xml:space="preserve"> SEQ Exhibit \* ARABIC </w:instrText>
      </w:r>
      <w:r w:rsidR="002B459B">
        <w:fldChar w:fldCharType="separate"/>
      </w:r>
      <w:r w:rsidR="0015299C">
        <w:rPr>
          <w:noProof/>
        </w:rPr>
        <w:t>44</w:t>
      </w:r>
      <w:r w:rsidR="002B459B">
        <w:rPr>
          <w:noProof/>
        </w:rPr>
        <w:fldChar w:fldCharType="end"/>
      </w:r>
      <w:bookmarkEnd w:id="309"/>
      <w:bookmarkEnd w:id="310"/>
      <w:r w:rsidRPr="00DF0C3D">
        <w:t>: Distribution of Weekday Hourly Rate for Aged Care Nursing, by Remoteness</w:t>
      </w:r>
      <w:bookmarkEnd w:id="311"/>
    </w:p>
    <w:p w14:paraId="3BD7F847" w14:textId="77777777" w:rsidR="00984C9C" w:rsidRPr="00DF0C3D" w:rsidRDefault="00984C9C" w:rsidP="00984C9C">
      <w:pPr>
        <w:jc w:val="center"/>
      </w:pPr>
      <w:r w:rsidRPr="00DF0C3D">
        <w:rPr>
          <w:noProof/>
          <w:lang w:eastAsia="en-AU"/>
        </w:rPr>
        <w:drawing>
          <wp:inline distT="0" distB="0" distL="0" distR="0" wp14:anchorId="0A169709" wp14:editId="1FACFD8D">
            <wp:extent cx="4680000" cy="3218400"/>
            <wp:effectExtent l="0" t="0" r="6350" b="1270"/>
            <wp:docPr id="4" name="Picture 4" descr="A chart showing Aged Care nursing prices have roughly normal distributions at all remoteness levels." title="Distribution of Weekday Hourly Rate for Aged Care Nursing, by Remotene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4680000" cy="3218400"/>
                    </a:xfrm>
                    <a:prstGeom prst="rect">
                      <a:avLst/>
                    </a:prstGeom>
                    <a:noFill/>
                    <a:ln>
                      <a:noFill/>
                    </a:ln>
                  </pic:spPr>
                </pic:pic>
              </a:graphicData>
            </a:graphic>
          </wp:inline>
        </w:drawing>
      </w:r>
    </w:p>
    <w:p w14:paraId="675C8752" w14:textId="5BE8A414" w:rsidR="00984C9C" w:rsidRPr="00DF0C3D" w:rsidRDefault="00984C9C" w:rsidP="00984C9C">
      <w:r w:rsidRPr="00DF0C3D">
        <w:t xml:space="preserve">As </w:t>
      </w:r>
      <w:r w:rsidRPr="00DF0C3D">
        <w:fldChar w:fldCharType="begin"/>
      </w:r>
      <w:r w:rsidRPr="00DF0C3D">
        <w:instrText xml:space="preserve"> REF _Ref96077967 \h  \* MERGEFORMAT </w:instrText>
      </w:r>
      <w:r w:rsidRPr="00DF0C3D">
        <w:fldChar w:fldCharType="separate"/>
      </w:r>
      <w:r w:rsidR="0015299C" w:rsidRPr="00DF0C3D">
        <w:t xml:space="preserve">Exhibit </w:t>
      </w:r>
      <w:r w:rsidR="0015299C">
        <w:rPr>
          <w:noProof/>
        </w:rPr>
        <w:t>43</w:t>
      </w:r>
      <w:r w:rsidRPr="00DF0C3D">
        <w:fldChar w:fldCharType="end"/>
      </w:r>
      <w:r w:rsidRPr="00DF0C3D">
        <w:t xml:space="preserve"> and </w:t>
      </w:r>
      <w:r w:rsidRPr="00DF0C3D">
        <w:fldChar w:fldCharType="begin"/>
      </w:r>
      <w:r w:rsidRPr="00DF0C3D">
        <w:instrText xml:space="preserve"> REF _Ref98259378 \h  \* MERGEFORMAT </w:instrText>
      </w:r>
      <w:r w:rsidRPr="00DF0C3D">
        <w:fldChar w:fldCharType="separate"/>
      </w:r>
      <w:r w:rsidR="0015299C" w:rsidRPr="00DF0C3D">
        <w:t xml:space="preserve">Exhibit </w:t>
      </w:r>
      <w:r w:rsidR="0015299C">
        <w:rPr>
          <w:noProof/>
        </w:rPr>
        <w:t>44</w:t>
      </w:r>
      <w:r w:rsidRPr="00DF0C3D">
        <w:fldChar w:fldCharType="end"/>
      </w:r>
      <w:r w:rsidRPr="00DF0C3D">
        <w:t xml:space="preserve"> show, remoteness appears to have little effect on average price. In most regions, the distribution is essentially normal, but with a small second higher peak around a higher price point (perhaps representing the use in some cases of more highly qualified nurses). There are three peaks in the price distribution for very remote communities.</w:t>
      </w:r>
    </w:p>
    <w:p w14:paraId="63C03239" w14:textId="52BD7E69" w:rsidR="00984C9C" w:rsidRPr="00DF0C3D" w:rsidRDefault="00366458" w:rsidP="00984C9C">
      <w:pPr>
        <w:rPr>
          <w:rFonts w:eastAsiaTheme="minorHAnsi"/>
        </w:rPr>
      </w:pPr>
      <w:r w:rsidRPr="00DF0C3D">
        <w:fldChar w:fldCharType="begin"/>
      </w:r>
      <w:r w:rsidRPr="00DF0C3D">
        <w:instrText xml:space="preserve"> REF _Ref96091801 \h  \* MERGEFORMAT </w:instrText>
      </w:r>
      <w:r w:rsidRPr="00DF0C3D">
        <w:fldChar w:fldCharType="separate"/>
      </w:r>
      <w:r w:rsidR="0015299C" w:rsidRPr="00DF0C3D">
        <w:t xml:space="preserve">Exhibit </w:t>
      </w:r>
      <w:r w:rsidR="0015299C">
        <w:rPr>
          <w:noProof/>
        </w:rPr>
        <w:t>45</w:t>
      </w:r>
      <w:r w:rsidRPr="00DF0C3D">
        <w:fldChar w:fldCharType="end"/>
      </w:r>
      <w:r w:rsidRPr="00DF0C3D">
        <w:t xml:space="preserve"> </w:t>
      </w:r>
      <w:r>
        <w:t xml:space="preserve">provides an </w:t>
      </w:r>
      <w:r w:rsidR="00984C9C" w:rsidRPr="00DF0C3D">
        <w:t>analysis of the percentage loading that Home Care providers apply for work done other tha</w:t>
      </w:r>
      <w:r>
        <w:t xml:space="preserve">n during weekday daytime shifts. </w:t>
      </w:r>
      <w:r w:rsidR="00984C9C" w:rsidRPr="00DF0C3D">
        <w:t>The average hourly rate</w:t>
      </w:r>
      <w:r w:rsidR="00652F98">
        <w:t>s</w:t>
      </w:r>
      <w:r w:rsidR="00984C9C" w:rsidRPr="00DF0C3D">
        <w:t xml:space="preserve"> for nursing during non-standard daytime shifts</w:t>
      </w:r>
      <w:r>
        <w:t xml:space="preserve">, and on </w:t>
      </w:r>
      <w:r w:rsidRPr="00DF0C3D">
        <w:rPr>
          <w:rFonts w:eastAsiaTheme="minorHAnsi"/>
        </w:rPr>
        <w:t>Saturday</w:t>
      </w:r>
      <w:r>
        <w:rPr>
          <w:rFonts w:eastAsiaTheme="minorHAnsi"/>
        </w:rPr>
        <w:t>s</w:t>
      </w:r>
      <w:r w:rsidRPr="00DF0C3D">
        <w:rPr>
          <w:rFonts w:eastAsiaTheme="minorHAnsi"/>
        </w:rPr>
        <w:t>, Sundays and Public Holidays</w:t>
      </w:r>
      <w:r>
        <w:rPr>
          <w:rFonts w:eastAsiaTheme="minorHAnsi"/>
        </w:rPr>
        <w:t>,</w:t>
      </w:r>
      <w:r w:rsidR="00984C9C" w:rsidRPr="00DF0C3D">
        <w:t xml:space="preserve"> </w:t>
      </w:r>
      <w:r>
        <w:t xml:space="preserve">were respectively </w:t>
      </w:r>
      <w:r w:rsidR="00984C9C" w:rsidRPr="00DF0C3D">
        <w:t>15.3%</w:t>
      </w:r>
      <w:r>
        <w:t xml:space="preserve">, </w:t>
      </w:r>
      <w:r w:rsidRPr="00DF0C3D">
        <w:rPr>
          <w:rFonts w:eastAsiaTheme="minorHAnsi"/>
        </w:rPr>
        <w:t xml:space="preserve">35.6%, 59.7% and 99.6% </w:t>
      </w:r>
      <w:r w:rsidR="00984C9C" w:rsidRPr="00DF0C3D">
        <w:t>highe</w:t>
      </w:r>
      <w:r>
        <w:t>r than the standard hourly rate</w:t>
      </w:r>
      <w:r w:rsidR="00984C9C" w:rsidRPr="00DF0C3D">
        <w:rPr>
          <w:rFonts w:eastAsiaTheme="minorHAnsi"/>
        </w:rPr>
        <w:t>.</w:t>
      </w:r>
      <w:r w:rsidR="00984C9C" w:rsidRPr="00DF0C3D">
        <w:rPr>
          <w:rStyle w:val="EndnoteReference"/>
          <w:rFonts w:eastAsiaTheme="minorHAnsi"/>
        </w:rPr>
        <w:endnoteReference w:id="105"/>
      </w:r>
      <w:r w:rsidR="00984C9C" w:rsidRPr="00DF0C3D">
        <w:rPr>
          <w:rFonts w:eastAsiaTheme="minorHAnsi"/>
        </w:rPr>
        <w:t xml:space="preserve"> </w:t>
      </w:r>
    </w:p>
    <w:p w14:paraId="5F53A1F3" w14:textId="77777777" w:rsidR="00984C9C" w:rsidRPr="00DF0C3D" w:rsidRDefault="00984C9C" w:rsidP="00984C9C">
      <w:pPr>
        <w:rPr>
          <w:rFonts w:eastAsiaTheme="minorHAnsi"/>
        </w:rPr>
      </w:pPr>
      <w:r w:rsidRPr="00DF0C3D">
        <w:rPr>
          <w:rFonts w:eastAsiaTheme="minorHAnsi"/>
        </w:rPr>
        <w:t>These relativities are broadly consistent with the relativities with NDIS price limits, where:</w:t>
      </w:r>
    </w:p>
    <w:p w14:paraId="2678E10A" w14:textId="77777777" w:rsidR="00984C9C" w:rsidRPr="00DF0C3D" w:rsidRDefault="00984C9C" w:rsidP="00984C9C">
      <w:pPr>
        <w:numPr>
          <w:ilvl w:val="0"/>
          <w:numId w:val="11"/>
        </w:numPr>
        <w:ind w:left="568" w:hanging="284"/>
        <w:rPr>
          <w:rFonts w:eastAsiaTheme="minorHAnsi"/>
        </w:rPr>
      </w:pPr>
      <w:r w:rsidRPr="00DF0C3D">
        <w:rPr>
          <w:rFonts w:eastAsiaTheme="minorHAnsi"/>
        </w:rPr>
        <w:t>The price limit for weekday evenings is 10.3% higher than the weekday daytime limit;</w:t>
      </w:r>
    </w:p>
    <w:p w14:paraId="065DF67B" w14:textId="77777777" w:rsidR="00984C9C" w:rsidRPr="00DF0C3D" w:rsidRDefault="00984C9C" w:rsidP="00984C9C">
      <w:pPr>
        <w:numPr>
          <w:ilvl w:val="0"/>
          <w:numId w:val="11"/>
        </w:numPr>
        <w:ind w:left="568" w:hanging="284"/>
        <w:rPr>
          <w:rFonts w:eastAsiaTheme="minorHAnsi"/>
        </w:rPr>
      </w:pPr>
      <w:r w:rsidRPr="00DF0C3D">
        <w:rPr>
          <w:rFonts w:eastAsiaTheme="minorHAnsi"/>
        </w:rPr>
        <w:t>The price limit for weekday nights is 12.4% higher than the weekday daytime limit;</w:t>
      </w:r>
    </w:p>
    <w:p w14:paraId="5DC588D9" w14:textId="77777777" w:rsidR="00984C9C" w:rsidRPr="00DF0C3D" w:rsidRDefault="00984C9C" w:rsidP="00984C9C">
      <w:pPr>
        <w:numPr>
          <w:ilvl w:val="0"/>
          <w:numId w:val="11"/>
        </w:numPr>
        <w:ind w:left="568" w:hanging="284"/>
        <w:rPr>
          <w:rFonts w:eastAsiaTheme="minorHAnsi"/>
        </w:rPr>
      </w:pPr>
      <w:r w:rsidRPr="00DF0C3D">
        <w:rPr>
          <w:rFonts w:eastAsiaTheme="minorHAnsi"/>
        </w:rPr>
        <w:t>The price limit for Saturdays is 42.7% higher than the weekday daytime limit;</w:t>
      </w:r>
    </w:p>
    <w:p w14:paraId="7E1FE790" w14:textId="77777777" w:rsidR="00984C9C" w:rsidRPr="00DF0C3D" w:rsidRDefault="00984C9C" w:rsidP="00984C9C">
      <w:pPr>
        <w:numPr>
          <w:ilvl w:val="0"/>
          <w:numId w:val="11"/>
        </w:numPr>
        <w:ind w:left="568" w:hanging="284"/>
        <w:rPr>
          <w:rFonts w:eastAsiaTheme="minorHAnsi"/>
        </w:rPr>
      </w:pPr>
      <w:r w:rsidRPr="00DF0C3D">
        <w:rPr>
          <w:rFonts w:eastAsiaTheme="minorHAnsi"/>
        </w:rPr>
        <w:t>The price limit for Sundays is 64.1% higher than the weekday daytime limit; and</w:t>
      </w:r>
    </w:p>
    <w:p w14:paraId="29036D62" w14:textId="77777777" w:rsidR="00984C9C" w:rsidRPr="00DF0C3D" w:rsidRDefault="00984C9C" w:rsidP="00984C9C">
      <w:pPr>
        <w:numPr>
          <w:ilvl w:val="0"/>
          <w:numId w:val="11"/>
        </w:numPr>
        <w:ind w:left="568" w:hanging="284"/>
        <w:rPr>
          <w:rFonts w:eastAsiaTheme="minorHAnsi"/>
        </w:rPr>
      </w:pPr>
      <w:r w:rsidRPr="00DF0C3D">
        <w:rPr>
          <w:rFonts w:eastAsiaTheme="minorHAnsi"/>
        </w:rPr>
        <w:t>The price limit for Public Holidays is 85.4% higher than the weekday daytime limit.</w:t>
      </w:r>
    </w:p>
    <w:p w14:paraId="03881C00" w14:textId="1ADA8BEA" w:rsidR="00984C9C" w:rsidRPr="00DF0C3D" w:rsidRDefault="00984C9C" w:rsidP="00984C9C">
      <w:pPr>
        <w:pStyle w:val="Caption"/>
      </w:pPr>
      <w:bookmarkStart w:id="312" w:name="_Ref96091801"/>
      <w:bookmarkStart w:id="313" w:name="_Toc108620533"/>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45</w:t>
      </w:r>
      <w:r w:rsidR="002B459B">
        <w:rPr>
          <w:noProof/>
        </w:rPr>
        <w:fldChar w:fldCharType="end"/>
      </w:r>
      <w:bookmarkEnd w:id="312"/>
      <w:r w:rsidRPr="00DF0C3D">
        <w:t>: Percentage difference between non-standard and Standard Rates, by Remoteness</w:t>
      </w:r>
      <w:bookmarkEnd w:id="313"/>
    </w:p>
    <w:tbl>
      <w:tblPr>
        <w:tblStyle w:val="GridTable4-Accent12"/>
        <w:tblW w:w="5000" w:type="pct"/>
        <w:tblInd w:w="0" w:type="dxa"/>
        <w:tblLook w:val="0420" w:firstRow="1" w:lastRow="0" w:firstColumn="0" w:lastColumn="0" w:noHBand="0" w:noVBand="1"/>
        <w:tblCaption w:val="Percentage difference between non-standard and Standard Rates, by Remoteness"/>
        <w:tblDescription w:val="A table showing that time of day / day of week loadings do not differ substantially across remoteness areas."/>
      </w:tblPr>
      <w:tblGrid>
        <w:gridCol w:w="1813"/>
        <w:gridCol w:w="906"/>
        <w:gridCol w:w="906"/>
        <w:gridCol w:w="906"/>
        <w:gridCol w:w="906"/>
        <w:gridCol w:w="906"/>
        <w:gridCol w:w="906"/>
        <w:gridCol w:w="906"/>
        <w:gridCol w:w="906"/>
      </w:tblGrid>
      <w:tr w:rsidR="00984C9C" w:rsidRPr="008C60D0" w14:paraId="0D2C47F8" w14:textId="77777777" w:rsidTr="00CF5C2B">
        <w:trPr>
          <w:cnfStyle w:val="100000000000" w:firstRow="1" w:lastRow="0" w:firstColumn="0" w:lastColumn="0" w:oddVBand="0" w:evenVBand="0" w:oddHBand="0" w:evenHBand="0" w:firstRowFirstColumn="0" w:firstRowLastColumn="0" w:lastRowFirstColumn="0" w:lastRowLastColumn="0"/>
          <w:tblHeader/>
        </w:trPr>
        <w:tc>
          <w:tcPr>
            <w:tcW w:w="1000" w:type="pct"/>
          </w:tcPr>
          <w:p w14:paraId="17A6E5D9" w14:textId="77777777" w:rsidR="00984C9C" w:rsidRPr="007A3473" w:rsidRDefault="00984C9C" w:rsidP="00CF5C2B">
            <w:pPr>
              <w:rPr>
                <w:sz w:val="14"/>
                <w:szCs w:val="14"/>
              </w:rPr>
            </w:pPr>
            <w:r w:rsidRPr="007A3473">
              <w:rPr>
                <w:sz w:val="14"/>
                <w:szCs w:val="14"/>
              </w:rPr>
              <w:t>Statistic</w:t>
            </w:r>
          </w:p>
        </w:tc>
        <w:tc>
          <w:tcPr>
            <w:tcW w:w="500" w:type="pct"/>
          </w:tcPr>
          <w:p w14:paraId="78CC71FF" w14:textId="77777777" w:rsidR="00984C9C" w:rsidRPr="007A3473" w:rsidRDefault="00984C9C" w:rsidP="00CF5C2B">
            <w:pPr>
              <w:jc w:val="center"/>
              <w:rPr>
                <w:sz w:val="14"/>
                <w:szCs w:val="14"/>
              </w:rPr>
            </w:pPr>
            <w:r w:rsidRPr="007A3473">
              <w:rPr>
                <w:sz w:val="14"/>
                <w:szCs w:val="14"/>
              </w:rPr>
              <w:t>Metro</w:t>
            </w:r>
          </w:p>
        </w:tc>
        <w:tc>
          <w:tcPr>
            <w:tcW w:w="500" w:type="pct"/>
          </w:tcPr>
          <w:p w14:paraId="563E3E5E" w14:textId="77777777" w:rsidR="00984C9C" w:rsidRPr="007A3473" w:rsidRDefault="00984C9C" w:rsidP="00CF5C2B">
            <w:pPr>
              <w:jc w:val="center"/>
              <w:rPr>
                <w:sz w:val="14"/>
                <w:szCs w:val="14"/>
              </w:rPr>
            </w:pPr>
            <w:r w:rsidRPr="007A3473">
              <w:rPr>
                <w:sz w:val="14"/>
                <w:szCs w:val="14"/>
              </w:rPr>
              <w:t>Regional Centre</w:t>
            </w:r>
          </w:p>
        </w:tc>
        <w:tc>
          <w:tcPr>
            <w:tcW w:w="500" w:type="pct"/>
          </w:tcPr>
          <w:p w14:paraId="2CEB8A5F" w14:textId="77777777" w:rsidR="00984C9C" w:rsidRPr="007A3473" w:rsidRDefault="00984C9C" w:rsidP="00CF5C2B">
            <w:pPr>
              <w:jc w:val="center"/>
              <w:rPr>
                <w:sz w:val="14"/>
                <w:szCs w:val="14"/>
              </w:rPr>
            </w:pPr>
            <w:r w:rsidRPr="007A3473">
              <w:rPr>
                <w:sz w:val="14"/>
                <w:szCs w:val="14"/>
              </w:rPr>
              <w:t>Large Rural Towns</w:t>
            </w:r>
          </w:p>
        </w:tc>
        <w:tc>
          <w:tcPr>
            <w:tcW w:w="500" w:type="pct"/>
          </w:tcPr>
          <w:p w14:paraId="63281967" w14:textId="77777777" w:rsidR="00984C9C" w:rsidRPr="007A3473" w:rsidRDefault="00984C9C" w:rsidP="00CF5C2B">
            <w:pPr>
              <w:jc w:val="center"/>
              <w:rPr>
                <w:sz w:val="14"/>
                <w:szCs w:val="14"/>
              </w:rPr>
            </w:pPr>
            <w:r w:rsidRPr="007A3473">
              <w:rPr>
                <w:sz w:val="14"/>
                <w:szCs w:val="14"/>
              </w:rPr>
              <w:t>Medium Rural Towns</w:t>
            </w:r>
          </w:p>
        </w:tc>
        <w:tc>
          <w:tcPr>
            <w:tcW w:w="500" w:type="pct"/>
          </w:tcPr>
          <w:p w14:paraId="14637BC8" w14:textId="77777777" w:rsidR="00984C9C" w:rsidRPr="007A3473" w:rsidRDefault="00984C9C" w:rsidP="00CF5C2B">
            <w:pPr>
              <w:jc w:val="center"/>
              <w:rPr>
                <w:sz w:val="14"/>
                <w:szCs w:val="14"/>
              </w:rPr>
            </w:pPr>
            <w:r w:rsidRPr="007A3473">
              <w:rPr>
                <w:sz w:val="14"/>
                <w:szCs w:val="14"/>
              </w:rPr>
              <w:t>Small Rural Towns</w:t>
            </w:r>
          </w:p>
        </w:tc>
        <w:tc>
          <w:tcPr>
            <w:tcW w:w="500" w:type="pct"/>
          </w:tcPr>
          <w:p w14:paraId="479068B2" w14:textId="77777777" w:rsidR="00984C9C" w:rsidRPr="007A3473" w:rsidRDefault="00984C9C" w:rsidP="00CF5C2B">
            <w:pPr>
              <w:jc w:val="center"/>
              <w:rPr>
                <w:sz w:val="14"/>
                <w:szCs w:val="14"/>
              </w:rPr>
            </w:pPr>
            <w:r w:rsidRPr="007A3473">
              <w:rPr>
                <w:sz w:val="14"/>
                <w:szCs w:val="14"/>
              </w:rPr>
              <w:t>Remote</w:t>
            </w:r>
          </w:p>
        </w:tc>
        <w:tc>
          <w:tcPr>
            <w:tcW w:w="500" w:type="pct"/>
          </w:tcPr>
          <w:p w14:paraId="0A0D419E" w14:textId="77777777" w:rsidR="00984C9C" w:rsidRPr="007A3473" w:rsidRDefault="00984C9C" w:rsidP="00CF5C2B">
            <w:pPr>
              <w:jc w:val="center"/>
              <w:rPr>
                <w:sz w:val="14"/>
                <w:szCs w:val="14"/>
              </w:rPr>
            </w:pPr>
            <w:r w:rsidRPr="007A3473">
              <w:rPr>
                <w:sz w:val="14"/>
                <w:szCs w:val="14"/>
              </w:rPr>
              <w:t>Very Remote</w:t>
            </w:r>
          </w:p>
        </w:tc>
        <w:tc>
          <w:tcPr>
            <w:tcW w:w="500" w:type="pct"/>
          </w:tcPr>
          <w:p w14:paraId="399B12C8" w14:textId="77777777" w:rsidR="00984C9C" w:rsidRPr="007A3473" w:rsidRDefault="00984C9C" w:rsidP="00CF5C2B">
            <w:pPr>
              <w:jc w:val="center"/>
              <w:rPr>
                <w:sz w:val="14"/>
                <w:szCs w:val="14"/>
              </w:rPr>
            </w:pPr>
            <w:r w:rsidRPr="007A3473">
              <w:rPr>
                <w:sz w:val="14"/>
                <w:szCs w:val="14"/>
              </w:rPr>
              <w:t>Australia</w:t>
            </w:r>
          </w:p>
        </w:tc>
      </w:tr>
      <w:tr w:rsidR="00984C9C" w:rsidRPr="008C60D0" w14:paraId="6A24312A"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76D1A93E" w14:textId="77777777" w:rsidR="00984C9C" w:rsidRPr="007A3473" w:rsidRDefault="00984C9C" w:rsidP="00CF5C2B">
            <w:pPr>
              <w:rPr>
                <w:sz w:val="14"/>
                <w:szCs w:val="14"/>
              </w:rPr>
            </w:pPr>
            <w:r w:rsidRPr="007A3473">
              <w:rPr>
                <w:sz w:val="14"/>
                <w:szCs w:val="14"/>
              </w:rPr>
              <w:t>MMM Region</w:t>
            </w:r>
          </w:p>
        </w:tc>
        <w:tc>
          <w:tcPr>
            <w:tcW w:w="500" w:type="pct"/>
          </w:tcPr>
          <w:p w14:paraId="6456998C" w14:textId="77777777" w:rsidR="00984C9C" w:rsidRPr="007A3473" w:rsidRDefault="00984C9C" w:rsidP="00CF5C2B">
            <w:pPr>
              <w:jc w:val="center"/>
              <w:rPr>
                <w:sz w:val="14"/>
                <w:szCs w:val="14"/>
              </w:rPr>
            </w:pPr>
            <w:r w:rsidRPr="007A3473">
              <w:rPr>
                <w:sz w:val="14"/>
                <w:szCs w:val="14"/>
              </w:rPr>
              <w:t>1</w:t>
            </w:r>
          </w:p>
        </w:tc>
        <w:tc>
          <w:tcPr>
            <w:tcW w:w="500" w:type="pct"/>
          </w:tcPr>
          <w:p w14:paraId="694D6A98" w14:textId="77777777" w:rsidR="00984C9C" w:rsidRPr="007A3473" w:rsidRDefault="00984C9C" w:rsidP="00CF5C2B">
            <w:pPr>
              <w:jc w:val="center"/>
              <w:rPr>
                <w:sz w:val="14"/>
                <w:szCs w:val="14"/>
              </w:rPr>
            </w:pPr>
            <w:r w:rsidRPr="007A3473">
              <w:rPr>
                <w:sz w:val="14"/>
                <w:szCs w:val="14"/>
              </w:rPr>
              <w:t>2</w:t>
            </w:r>
          </w:p>
        </w:tc>
        <w:tc>
          <w:tcPr>
            <w:tcW w:w="500" w:type="pct"/>
          </w:tcPr>
          <w:p w14:paraId="59FF4825" w14:textId="77777777" w:rsidR="00984C9C" w:rsidRPr="007A3473" w:rsidRDefault="00984C9C" w:rsidP="00CF5C2B">
            <w:pPr>
              <w:jc w:val="center"/>
              <w:rPr>
                <w:sz w:val="14"/>
                <w:szCs w:val="14"/>
              </w:rPr>
            </w:pPr>
            <w:r w:rsidRPr="007A3473">
              <w:rPr>
                <w:sz w:val="14"/>
                <w:szCs w:val="14"/>
              </w:rPr>
              <w:t>3</w:t>
            </w:r>
          </w:p>
        </w:tc>
        <w:tc>
          <w:tcPr>
            <w:tcW w:w="500" w:type="pct"/>
          </w:tcPr>
          <w:p w14:paraId="317FA81B" w14:textId="77777777" w:rsidR="00984C9C" w:rsidRPr="007A3473" w:rsidRDefault="00984C9C" w:rsidP="00CF5C2B">
            <w:pPr>
              <w:jc w:val="center"/>
              <w:rPr>
                <w:sz w:val="14"/>
                <w:szCs w:val="14"/>
              </w:rPr>
            </w:pPr>
            <w:r w:rsidRPr="007A3473">
              <w:rPr>
                <w:sz w:val="14"/>
                <w:szCs w:val="14"/>
              </w:rPr>
              <w:t>4</w:t>
            </w:r>
          </w:p>
        </w:tc>
        <w:tc>
          <w:tcPr>
            <w:tcW w:w="500" w:type="pct"/>
          </w:tcPr>
          <w:p w14:paraId="0960E688" w14:textId="77777777" w:rsidR="00984C9C" w:rsidRPr="007A3473" w:rsidRDefault="00984C9C" w:rsidP="00CF5C2B">
            <w:pPr>
              <w:jc w:val="center"/>
              <w:rPr>
                <w:sz w:val="14"/>
                <w:szCs w:val="14"/>
              </w:rPr>
            </w:pPr>
            <w:r w:rsidRPr="007A3473">
              <w:rPr>
                <w:sz w:val="14"/>
                <w:szCs w:val="14"/>
              </w:rPr>
              <w:t>5</w:t>
            </w:r>
          </w:p>
        </w:tc>
        <w:tc>
          <w:tcPr>
            <w:tcW w:w="500" w:type="pct"/>
          </w:tcPr>
          <w:p w14:paraId="6578B743" w14:textId="77777777" w:rsidR="00984C9C" w:rsidRPr="007A3473" w:rsidRDefault="00984C9C" w:rsidP="00CF5C2B">
            <w:pPr>
              <w:jc w:val="center"/>
              <w:rPr>
                <w:sz w:val="14"/>
                <w:szCs w:val="14"/>
              </w:rPr>
            </w:pPr>
            <w:r w:rsidRPr="007A3473">
              <w:rPr>
                <w:sz w:val="14"/>
                <w:szCs w:val="14"/>
              </w:rPr>
              <w:t>6</w:t>
            </w:r>
          </w:p>
        </w:tc>
        <w:tc>
          <w:tcPr>
            <w:tcW w:w="500" w:type="pct"/>
          </w:tcPr>
          <w:p w14:paraId="631B6698" w14:textId="77777777" w:rsidR="00984C9C" w:rsidRPr="007A3473" w:rsidRDefault="00984C9C" w:rsidP="00CF5C2B">
            <w:pPr>
              <w:jc w:val="center"/>
              <w:rPr>
                <w:sz w:val="14"/>
                <w:szCs w:val="14"/>
              </w:rPr>
            </w:pPr>
            <w:r w:rsidRPr="007A3473">
              <w:rPr>
                <w:sz w:val="14"/>
                <w:szCs w:val="14"/>
              </w:rPr>
              <w:t>7</w:t>
            </w:r>
          </w:p>
        </w:tc>
        <w:tc>
          <w:tcPr>
            <w:tcW w:w="500" w:type="pct"/>
          </w:tcPr>
          <w:p w14:paraId="2D3BCC95" w14:textId="77777777" w:rsidR="00984C9C" w:rsidRPr="007A3473" w:rsidRDefault="00984C9C" w:rsidP="00CF5C2B">
            <w:pPr>
              <w:jc w:val="center"/>
              <w:rPr>
                <w:sz w:val="14"/>
                <w:szCs w:val="14"/>
              </w:rPr>
            </w:pPr>
            <w:r w:rsidRPr="007A3473">
              <w:rPr>
                <w:sz w:val="14"/>
                <w:szCs w:val="14"/>
              </w:rPr>
              <w:t>All</w:t>
            </w:r>
          </w:p>
        </w:tc>
      </w:tr>
      <w:tr w:rsidR="00984C9C" w:rsidRPr="008C60D0" w14:paraId="69EBCEC8" w14:textId="77777777" w:rsidTr="00CF5C2B">
        <w:tc>
          <w:tcPr>
            <w:tcW w:w="5000" w:type="pct"/>
            <w:gridSpan w:val="9"/>
          </w:tcPr>
          <w:p w14:paraId="097F0B93" w14:textId="77777777" w:rsidR="00984C9C" w:rsidRPr="007A3473" w:rsidRDefault="00984C9C" w:rsidP="00CF5C2B">
            <w:pPr>
              <w:spacing w:before="100"/>
              <w:jc w:val="center"/>
              <w:rPr>
                <w:b/>
                <w:sz w:val="14"/>
                <w:szCs w:val="14"/>
              </w:rPr>
            </w:pPr>
            <w:r w:rsidRPr="007A3473">
              <w:rPr>
                <w:b/>
                <w:sz w:val="14"/>
                <w:szCs w:val="14"/>
              </w:rPr>
              <w:t>Percentage Difference between the Non-Standard Weekday Rate and the Standard Weekday Rate</w:t>
            </w:r>
          </w:p>
        </w:tc>
      </w:tr>
      <w:tr w:rsidR="00984C9C" w:rsidRPr="008C60D0" w14:paraId="03F1F335"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1668BA55" w14:textId="77777777" w:rsidR="00984C9C" w:rsidRPr="007A3473" w:rsidRDefault="00984C9C" w:rsidP="00CF5C2B">
            <w:pPr>
              <w:rPr>
                <w:sz w:val="14"/>
                <w:szCs w:val="14"/>
              </w:rPr>
            </w:pPr>
            <w:r w:rsidRPr="007A3473">
              <w:rPr>
                <w:sz w:val="14"/>
                <w:szCs w:val="14"/>
              </w:rPr>
              <w:t>Number of observations</w:t>
            </w:r>
          </w:p>
        </w:tc>
        <w:tc>
          <w:tcPr>
            <w:tcW w:w="500" w:type="pct"/>
          </w:tcPr>
          <w:p w14:paraId="4AC10307" w14:textId="77777777" w:rsidR="00984C9C" w:rsidRPr="007A3473" w:rsidRDefault="00984C9C" w:rsidP="00CF5C2B">
            <w:pPr>
              <w:jc w:val="center"/>
              <w:rPr>
                <w:sz w:val="14"/>
                <w:szCs w:val="14"/>
              </w:rPr>
            </w:pPr>
            <w:r w:rsidRPr="007A3473">
              <w:rPr>
                <w:sz w:val="14"/>
                <w:szCs w:val="14"/>
              </w:rPr>
              <w:t>1,989</w:t>
            </w:r>
          </w:p>
        </w:tc>
        <w:tc>
          <w:tcPr>
            <w:tcW w:w="500" w:type="pct"/>
          </w:tcPr>
          <w:p w14:paraId="699E0D90" w14:textId="77777777" w:rsidR="00984C9C" w:rsidRPr="007A3473" w:rsidRDefault="00984C9C" w:rsidP="00CF5C2B">
            <w:pPr>
              <w:jc w:val="center"/>
              <w:rPr>
                <w:sz w:val="14"/>
                <w:szCs w:val="14"/>
              </w:rPr>
            </w:pPr>
            <w:r w:rsidRPr="007A3473">
              <w:rPr>
                <w:sz w:val="14"/>
                <w:szCs w:val="14"/>
              </w:rPr>
              <w:t>1,645</w:t>
            </w:r>
          </w:p>
        </w:tc>
        <w:tc>
          <w:tcPr>
            <w:tcW w:w="500" w:type="pct"/>
          </w:tcPr>
          <w:p w14:paraId="6F7B4E56" w14:textId="77777777" w:rsidR="00984C9C" w:rsidRPr="007A3473" w:rsidRDefault="00984C9C" w:rsidP="00CF5C2B">
            <w:pPr>
              <w:jc w:val="center"/>
              <w:rPr>
                <w:sz w:val="14"/>
                <w:szCs w:val="14"/>
              </w:rPr>
            </w:pPr>
            <w:r w:rsidRPr="007A3473">
              <w:rPr>
                <w:sz w:val="14"/>
                <w:szCs w:val="14"/>
              </w:rPr>
              <w:t>1,514</w:t>
            </w:r>
          </w:p>
        </w:tc>
        <w:tc>
          <w:tcPr>
            <w:tcW w:w="500" w:type="pct"/>
          </w:tcPr>
          <w:p w14:paraId="68793133" w14:textId="77777777" w:rsidR="00984C9C" w:rsidRPr="007A3473" w:rsidRDefault="00984C9C" w:rsidP="00CF5C2B">
            <w:pPr>
              <w:jc w:val="center"/>
              <w:rPr>
                <w:sz w:val="14"/>
                <w:szCs w:val="14"/>
              </w:rPr>
            </w:pPr>
            <w:r w:rsidRPr="007A3473">
              <w:rPr>
                <w:sz w:val="14"/>
                <w:szCs w:val="14"/>
              </w:rPr>
              <w:t>1,340</w:t>
            </w:r>
          </w:p>
        </w:tc>
        <w:tc>
          <w:tcPr>
            <w:tcW w:w="500" w:type="pct"/>
          </w:tcPr>
          <w:p w14:paraId="0C616A64" w14:textId="77777777" w:rsidR="00984C9C" w:rsidRPr="007A3473" w:rsidRDefault="00984C9C" w:rsidP="00CF5C2B">
            <w:pPr>
              <w:jc w:val="center"/>
              <w:rPr>
                <w:sz w:val="14"/>
                <w:szCs w:val="14"/>
              </w:rPr>
            </w:pPr>
            <w:r w:rsidRPr="007A3473">
              <w:rPr>
                <w:sz w:val="14"/>
                <w:szCs w:val="14"/>
              </w:rPr>
              <w:t>1,665</w:t>
            </w:r>
          </w:p>
        </w:tc>
        <w:tc>
          <w:tcPr>
            <w:tcW w:w="500" w:type="pct"/>
          </w:tcPr>
          <w:p w14:paraId="103B3148" w14:textId="77777777" w:rsidR="00984C9C" w:rsidRPr="007A3473" w:rsidRDefault="00984C9C" w:rsidP="00CF5C2B">
            <w:pPr>
              <w:jc w:val="center"/>
              <w:rPr>
                <w:sz w:val="14"/>
                <w:szCs w:val="14"/>
              </w:rPr>
            </w:pPr>
            <w:r w:rsidRPr="007A3473">
              <w:rPr>
                <w:sz w:val="14"/>
                <w:szCs w:val="14"/>
              </w:rPr>
              <w:t>775</w:t>
            </w:r>
          </w:p>
        </w:tc>
        <w:tc>
          <w:tcPr>
            <w:tcW w:w="500" w:type="pct"/>
          </w:tcPr>
          <w:p w14:paraId="49DE5E6A" w14:textId="77777777" w:rsidR="00984C9C" w:rsidRPr="007A3473" w:rsidRDefault="00984C9C" w:rsidP="00CF5C2B">
            <w:pPr>
              <w:jc w:val="center"/>
              <w:rPr>
                <w:sz w:val="14"/>
                <w:szCs w:val="14"/>
              </w:rPr>
            </w:pPr>
            <w:r w:rsidRPr="007A3473">
              <w:rPr>
                <w:sz w:val="14"/>
                <w:szCs w:val="14"/>
              </w:rPr>
              <w:t>554</w:t>
            </w:r>
          </w:p>
        </w:tc>
        <w:tc>
          <w:tcPr>
            <w:tcW w:w="500" w:type="pct"/>
          </w:tcPr>
          <w:p w14:paraId="72D8D861" w14:textId="77777777" w:rsidR="00984C9C" w:rsidRPr="007A3473" w:rsidRDefault="00984C9C" w:rsidP="00CF5C2B">
            <w:pPr>
              <w:jc w:val="center"/>
              <w:rPr>
                <w:sz w:val="14"/>
                <w:szCs w:val="14"/>
              </w:rPr>
            </w:pPr>
            <w:r w:rsidRPr="007A3473">
              <w:rPr>
                <w:sz w:val="14"/>
                <w:szCs w:val="14"/>
              </w:rPr>
              <w:t>9,482</w:t>
            </w:r>
          </w:p>
        </w:tc>
      </w:tr>
      <w:tr w:rsidR="00984C9C" w:rsidRPr="008C60D0" w14:paraId="70E8684E" w14:textId="77777777" w:rsidTr="00CF5C2B">
        <w:tc>
          <w:tcPr>
            <w:tcW w:w="1000" w:type="pct"/>
          </w:tcPr>
          <w:p w14:paraId="740BF65E" w14:textId="77777777" w:rsidR="00984C9C" w:rsidRPr="007A3473" w:rsidRDefault="00984C9C" w:rsidP="00CF5C2B">
            <w:pPr>
              <w:rPr>
                <w:b/>
                <w:sz w:val="14"/>
                <w:szCs w:val="14"/>
              </w:rPr>
            </w:pPr>
            <w:r w:rsidRPr="007A3473">
              <w:rPr>
                <w:b/>
                <w:sz w:val="14"/>
                <w:szCs w:val="14"/>
              </w:rPr>
              <w:t>Mean</w:t>
            </w:r>
          </w:p>
        </w:tc>
        <w:tc>
          <w:tcPr>
            <w:tcW w:w="500" w:type="pct"/>
          </w:tcPr>
          <w:p w14:paraId="09F7643F" w14:textId="77777777" w:rsidR="00984C9C" w:rsidRPr="007A3473" w:rsidRDefault="00984C9C" w:rsidP="00CF5C2B">
            <w:pPr>
              <w:jc w:val="center"/>
              <w:rPr>
                <w:b/>
                <w:sz w:val="14"/>
                <w:szCs w:val="14"/>
              </w:rPr>
            </w:pPr>
            <w:r w:rsidRPr="007A3473">
              <w:rPr>
                <w:b/>
                <w:sz w:val="14"/>
                <w:szCs w:val="14"/>
              </w:rPr>
              <w:t>15.7%</w:t>
            </w:r>
          </w:p>
        </w:tc>
        <w:tc>
          <w:tcPr>
            <w:tcW w:w="500" w:type="pct"/>
          </w:tcPr>
          <w:p w14:paraId="72CD6E2B" w14:textId="77777777" w:rsidR="00984C9C" w:rsidRPr="007A3473" w:rsidRDefault="00984C9C" w:rsidP="00CF5C2B">
            <w:pPr>
              <w:jc w:val="center"/>
              <w:rPr>
                <w:b/>
                <w:sz w:val="14"/>
                <w:szCs w:val="14"/>
              </w:rPr>
            </w:pPr>
            <w:r w:rsidRPr="007A3473">
              <w:rPr>
                <w:b/>
                <w:sz w:val="14"/>
                <w:szCs w:val="14"/>
              </w:rPr>
              <w:t>15.7%</w:t>
            </w:r>
          </w:p>
        </w:tc>
        <w:tc>
          <w:tcPr>
            <w:tcW w:w="500" w:type="pct"/>
          </w:tcPr>
          <w:p w14:paraId="4E086B0B" w14:textId="77777777" w:rsidR="00984C9C" w:rsidRPr="007A3473" w:rsidRDefault="00984C9C" w:rsidP="00CF5C2B">
            <w:pPr>
              <w:jc w:val="center"/>
              <w:rPr>
                <w:b/>
                <w:sz w:val="14"/>
                <w:szCs w:val="14"/>
              </w:rPr>
            </w:pPr>
            <w:r w:rsidRPr="007A3473">
              <w:rPr>
                <w:b/>
                <w:sz w:val="14"/>
                <w:szCs w:val="14"/>
              </w:rPr>
              <w:t>15.0%</w:t>
            </w:r>
          </w:p>
        </w:tc>
        <w:tc>
          <w:tcPr>
            <w:tcW w:w="500" w:type="pct"/>
          </w:tcPr>
          <w:p w14:paraId="33FF75EA" w14:textId="77777777" w:rsidR="00984C9C" w:rsidRPr="007A3473" w:rsidRDefault="00984C9C" w:rsidP="00CF5C2B">
            <w:pPr>
              <w:jc w:val="center"/>
              <w:rPr>
                <w:b/>
                <w:sz w:val="14"/>
                <w:szCs w:val="14"/>
              </w:rPr>
            </w:pPr>
            <w:r w:rsidRPr="007A3473">
              <w:rPr>
                <w:b/>
                <w:sz w:val="14"/>
                <w:szCs w:val="14"/>
              </w:rPr>
              <w:t>14.9%</w:t>
            </w:r>
          </w:p>
        </w:tc>
        <w:tc>
          <w:tcPr>
            <w:tcW w:w="500" w:type="pct"/>
          </w:tcPr>
          <w:p w14:paraId="6A5B6194" w14:textId="77777777" w:rsidR="00984C9C" w:rsidRPr="007A3473" w:rsidRDefault="00984C9C" w:rsidP="00CF5C2B">
            <w:pPr>
              <w:jc w:val="center"/>
              <w:rPr>
                <w:b/>
                <w:sz w:val="14"/>
                <w:szCs w:val="14"/>
              </w:rPr>
            </w:pPr>
            <w:r w:rsidRPr="007A3473">
              <w:rPr>
                <w:b/>
                <w:sz w:val="14"/>
                <w:szCs w:val="14"/>
              </w:rPr>
              <w:t>15.8%</w:t>
            </w:r>
          </w:p>
        </w:tc>
        <w:tc>
          <w:tcPr>
            <w:tcW w:w="500" w:type="pct"/>
          </w:tcPr>
          <w:p w14:paraId="4EBB6739" w14:textId="77777777" w:rsidR="00984C9C" w:rsidRPr="007A3473" w:rsidRDefault="00984C9C" w:rsidP="00CF5C2B">
            <w:pPr>
              <w:jc w:val="center"/>
              <w:rPr>
                <w:b/>
                <w:sz w:val="14"/>
                <w:szCs w:val="14"/>
              </w:rPr>
            </w:pPr>
            <w:r w:rsidRPr="007A3473">
              <w:rPr>
                <w:b/>
                <w:sz w:val="14"/>
                <w:szCs w:val="14"/>
              </w:rPr>
              <w:t>15.0%</w:t>
            </w:r>
          </w:p>
        </w:tc>
        <w:tc>
          <w:tcPr>
            <w:tcW w:w="500" w:type="pct"/>
          </w:tcPr>
          <w:p w14:paraId="0673C43C" w14:textId="77777777" w:rsidR="00984C9C" w:rsidRPr="007A3473" w:rsidRDefault="00984C9C" w:rsidP="00CF5C2B">
            <w:pPr>
              <w:jc w:val="center"/>
              <w:rPr>
                <w:b/>
                <w:sz w:val="14"/>
                <w:szCs w:val="14"/>
              </w:rPr>
            </w:pPr>
            <w:r w:rsidRPr="007A3473">
              <w:rPr>
                <w:b/>
                <w:sz w:val="14"/>
                <w:szCs w:val="14"/>
              </w:rPr>
              <w:t>13.2%</w:t>
            </w:r>
          </w:p>
        </w:tc>
        <w:tc>
          <w:tcPr>
            <w:tcW w:w="500" w:type="pct"/>
          </w:tcPr>
          <w:p w14:paraId="223BF310" w14:textId="77777777" w:rsidR="00984C9C" w:rsidRPr="007A3473" w:rsidRDefault="00984C9C" w:rsidP="00CF5C2B">
            <w:pPr>
              <w:jc w:val="center"/>
              <w:rPr>
                <w:b/>
                <w:sz w:val="14"/>
                <w:szCs w:val="14"/>
              </w:rPr>
            </w:pPr>
            <w:r w:rsidRPr="007A3473">
              <w:rPr>
                <w:b/>
                <w:sz w:val="14"/>
                <w:szCs w:val="14"/>
              </w:rPr>
              <w:t>15.3%</w:t>
            </w:r>
          </w:p>
        </w:tc>
      </w:tr>
      <w:tr w:rsidR="00984C9C" w:rsidRPr="008C60D0" w14:paraId="4C1F0083"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1EF65AB8" w14:textId="77777777" w:rsidR="00984C9C" w:rsidRPr="007A3473" w:rsidRDefault="00984C9C" w:rsidP="00CF5C2B">
            <w:pPr>
              <w:rPr>
                <w:sz w:val="14"/>
                <w:szCs w:val="14"/>
              </w:rPr>
            </w:pPr>
            <w:r w:rsidRPr="007A3473">
              <w:rPr>
                <w:sz w:val="14"/>
                <w:szCs w:val="14"/>
              </w:rPr>
              <w:t>Standard deviation</w:t>
            </w:r>
          </w:p>
        </w:tc>
        <w:tc>
          <w:tcPr>
            <w:tcW w:w="500" w:type="pct"/>
          </w:tcPr>
          <w:p w14:paraId="6C030B59" w14:textId="77777777" w:rsidR="00984C9C" w:rsidRPr="007A3473" w:rsidRDefault="00984C9C" w:rsidP="00CF5C2B">
            <w:pPr>
              <w:jc w:val="center"/>
              <w:rPr>
                <w:sz w:val="14"/>
                <w:szCs w:val="14"/>
              </w:rPr>
            </w:pPr>
            <w:r w:rsidRPr="007A3473">
              <w:rPr>
                <w:sz w:val="14"/>
                <w:szCs w:val="14"/>
              </w:rPr>
              <w:t>13.6</w:t>
            </w:r>
          </w:p>
        </w:tc>
        <w:tc>
          <w:tcPr>
            <w:tcW w:w="500" w:type="pct"/>
          </w:tcPr>
          <w:p w14:paraId="4BD7529D" w14:textId="77777777" w:rsidR="00984C9C" w:rsidRPr="007A3473" w:rsidRDefault="00984C9C" w:rsidP="00CF5C2B">
            <w:pPr>
              <w:jc w:val="center"/>
              <w:rPr>
                <w:sz w:val="14"/>
                <w:szCs w:val="14"/>
              </w:rPr>
            </w:pPr>
            <w:r w:rsidRPr="007A3473">
              <w:rPr>
                <w:sz w:val="14"/>
                <w:szCs w:val="14"/>
              </w:rPr>
              <w:t>14.3</w:t>
            </w:r>
          </w:p>
        </w:tc>
        <w:tc>
          <w:tcPr>
            <w:tcW w:w="500" w:type="pct"/>
          </w:tcPr>
          <w:p w14:paraId="1E891F7D" w14:textId="77777777" w:rsidR="00984C9C" w:rsidRPr="007A3473" w:rsidRDefault="00984C9C" w:rsidP="00CF5C2B">
            <w:pPr>
              <w:jc w:val="center"/>
              <w:rPr>
                <w:sz w:val="14"/>
                <w:szCs w:val="14"/>
              </w:rPr>
            </w:pPr>
            <w:r w:rsidRPr="007A3473">
              <w:rPr>
                <w:sz w:val="14"/>
                <w:szCs w:val="14"/>
              </w:rPr>
              <w:t>12.7</w:t>
            </w:r>
          </w:p>
        </w:tc>
        <w:tc>
          <w:tcPr>
            <w:tcW w:w="500" w:type="pct"/>
          </w:tcPr>
          <w:p w14:paraId="0D89B8B5" w14:textId="77777777" w:rsidR="00984C9C" w:rsidRPr="007A3473" w:rsidRDefault="00984C9C" w:rsidP="00CF5C2B">
            <w:pPr>
              <w:jc w:val="center"/>
              <w:rPr>
                <w:sz w:val="14"/>
                <w:szCs w:val="14"/>
              </w:rPr>
            </w:pPr>
            <w:r w:rsidRPr="007A3473">
              <w:rPr>
                <w:sz w:val="14"/>
                <w:szCs w:val="14"/>
              </w:rPr>
              <w:t>11.6</w:t>
            </w:r>
          </w:p>
        </w:tc>
        <w:tc>
          <w:tcPr>
            <w:tcW w:w="500" w:type="pct"/>
          </w:tcPr>
          <w:p w14:paraId="777FB75D" w14:textId="77777777" w:rsidR="00984C9C" w:rsidRPr="007A3473" w:rsidRDefault="00984C9C" w:rsidP="00CF5C2B">
            <w:pPr>
              <w:jc w:val="center"/>
              <w:rPr>
                <w:sz w:val="14"/>
                <w:szCs w:val="14"/>
              </w:rPr>
            </w:pPr>
            <w:r w:rsidRPr="007A3473">
              <w:rPr>
                <w:sz w:val="14"/>
                <w:szCs w:val="14"/>
              </w:rPr>
              <w:t>13.8</w:t>
            </w:r>
          </w:p>
        </w:tc>
        <w:tc>
          <w:tcPr>
            <w:tcW w:w="500" w:type="pct"/>
          </w:tcPr>
          <w:p w14:paraId="79AA7327" w14:textId="77777777" w:rsidR="00984C9C" w:rsidRPr="007A3473" w:rsidRDefault="00984C9C" w:rsidP="00CF5C2B">
            <w:pPr>
              <w:jc w:val="center"/>
              <w:rPr>
                <w:sz w:val="14"/>
                <w:szCs w:val="14"/>
              </w:rPr>
            </w:pPr>
            <w:r w:rsidRPr="007A3473">
              <w:rPr>
                <w:sz w:val="14"/>
                <w:szCs w:val="14"/>
              </w:rPr>
              <w:t>11.9</w:t>
            </w:r>
          </w:p>
        </w:tc>
        <w:tc>
          <w:tcPr>
            <w:tcW w:w="500" w:type="pct"/>
          </w:tcPr>
          <w:p w14:paraId="1B108F7D" w14:textId="77777777" w:rsidR="00984C9C" w:rsidRPr="007A3473" w:rsidRDefault="00984C9C" w:rsidP="00CF5C2B">
            <w:pPr>
              <w:jc w:val="center"/>
              <w:rPr>
                <w:sz w:val="14"/>
                <w:szCs w:val="14"/>
              </w:rPr>
            </w:pPr>
            <w:r w:rsidRPr="007A3473">
              <w:rPr>
                <w:sz w:val="14"/>
                <w:szCs w:val="14"/>
              </w:rPr>
              <w:t>7.2</w:t>
            </w:r>
          </w:p>
        </w:tc>
        <w:tc>
          <w:tcPr>
            <w:tcW w:w="500" w:type="pct"/>
          </w:tcPr>
          <w:p w14:paraId="655D6CAC" w14:textId="77777777" w:rsidR="00984C9C" w:rsidRPr="007A3473" w:rsidRDefault="00984C9C" w:rsidP="00CF5C2B">
            <w:pPr>
              <w:jc w:val="center"/>
              <w:rPr>
                <w:sz w:val="14"/>
                <w:szCs w:val="14"/>
              </w:rPr>
            </w:pPr>
            <w:r w:rsidRPr="007A3473">
              <w:rPr>
                <w:sz w:val="14"/>
                <w:szCs w:val="14"/>
              </w:rPr>
              <w:t>13.0</w:t>
            </w:r>
          </w:p>
        </w:tc>
      </w:tr>
      <w:tr w:rsidR="00984C9C" w:rsidRPr="008C60D0" w14:paraId="693EDA17" w14:textId="77777777" w:rsidTr="00CF5C2B">
        <w:tc>
          <w:tcPr>
            <w:tcW w:w="1000" w:type="pct"/>
          </w:tcPr>
          <w:p w14:paraId="5C638F5C" w14:textId="77777777" w:rsidR="00984C9C" w:rsidRPr="007A3473" w:rsidRDefault="00984C9C" w:rsidP="00CF5C2B">
            <w:pPr>
              <w:rPr>
                <w:sz w:val="14"/>
                <w:szCs w:val="14"/>
              </w:rPr>
            </w:pPr>
            <w:r w:rsidRPr="007A3473">
              <w:rPr>
                <w:sz w:val="14"/>
                <w:szCs w:val="14"/>
              </w:rPr>
              <w:t>Minimum</w:t>
            </w:r>
          </w:p>
        </w:tc>
        <w:tc>
          <w:tcPr>
            <w:tcW w:w="500" w:type="pct"/>
          </w:tcPr>
          <w:p w14:paraId="727F9A3B" w14:textId="77777777" w:rsidR="00984C9C" w:rsidRPr="007A3473" w:rsidRDefault="00984C9C" w:rsidP="00CF5C2B">
            <w:pPr>
              <w:jc w:val="center"/>
              <w:rPr>
                <w:sz w:val="14"/>
                <w:szCs w:val="14"/>
              </w:rPr>
            </w:pPr>
            <w:r w:rsidRPr="007A3473">
              <w:rPr>
                <w:sz w:val="14"/>
                <w:szCs w:val="14"/>
              </w:rPr>
              <w:t>0%</w:t>
            </w:r>
          </w:p>
        </w:tc>
        <w:tc>
          <w:tcPr>
            <w:tcW w:w="500" w:type="pct"/>
          </w:tcPr>
          <w:p w14:paraId="244CB329" w14:textId="77777777" w:rsidR="00984C9C" w:rsidRPr="007A3473" w:rsidRDefault="00984C9C" w:rsidP="00CF5C2B">
            <w:pPr>
              <w:jc w:val="center"/>
              <w:rPr>
                <w:sz w:val="14"/>
                <w:szCs w:val="14"/>
              </w:rPr>
            </w:pPr>
            <w:r w:rsidRPr="007A3473">
              <w:rPr>
                <w:sz w:val="14"/>
                <w:szCs w:val="14"/>
              </w:rPr>
              <w:t>0%</w:t>
            </w:r>
          </w:p>
        </w:tc>
        <w:tc>
          <w:tcPr>
            <w:tcW w:w="500" w:type="pct"/>
          </w:tcPr>
          <w:p w14:paraId="2D81EAC3" w14:textId="77777777" w:rsidR="00984C9C" w:rsidRPr="007A3473" w:rsidRDefault="00984C9C" w:rsidP="00CF5C2B">
            <w:pPr>
              <w:jc w:val="center"/>
              <w:rPr>
                <w:sz w:val="14"/>
                <w:szCs w:val="14"/>
              </w:rPr>
            </w:pPr>
            <w:r w:rsidRPr="007A3473">
              <w:rPr>
                <w:sz w:val="14"/>
                <w:szCs w:val="14"/>
              </w:rPr>
              <w:t>0%</w:t>
            </w:r>
          </w:p>
        </w:tc>
        <w:tc>
          <w:tcPr>
            <w:tcW w:w="500" w:type="pct"/>
          </w:tcPr>
          <w:p w14:paraId="6C17FD86" w14:textId="77777777" w:rsidR="00984C9C" w:rsidRPr="007A3473" w:rsidRDefault="00984C9C" w:rsidP="00CF5C2B">
            <w:pPr>
              <w:jc w:val="center"/>
              <w:rPr>
                <w:sz w:val="14"/>
                <w:szCs w:val="14"/>
              </w:rPr>
            </w:pPr>
            <w:r w:rsidRPr="007A3473">
              <w:rPr>
                <w:sz w:val="14"/>
                <w:szCs w:val="14"/>
              </w:rPr>
              <w:t>0%</w:t>
            </w:r>
          </w:p>
        </w:tc>
        <w:tc>
          <w:tcPr>
            <w:tcW w:w="500" w:type="pct"/>
          </w:tcPr>
          <w:p w14:paraId="6F65F0D8" w14:textId="77777777" w:rsidR="00984C9C" w:rsidRPr="007A3473" w:rsidRDefault="00984C9C" w:rsidP="00CF5C2B">
            <w:pPr>
              <w:jc w:val="center"/>
              <w:rPr>
                <w:sz w:val="14"/>
                <w:szCs w:val="14"/>
              </w:rPr>
            </w:pPr>
            <w:r w:rsidRPr="007A3473">
              <w:rPr>
                <w:sz w:val="14"/>
                <w:szCs w:val="14"/>
              </w:rPr>
              <w:t>0%</w:t>
            </w:r>
          </w:p>
        </w:tc>
        <w:tc>
          <w:tcPr>
            <w:tcW w:w="500" w:type="pct"/>
          </w:tcPr>
          <w:p w14:paraId="34D56F5A" w14:textId="77777777" w:rsidR="00984C9C" w:rsidRPr="007A3473" w:rsidRDefault="00984C9C" w:rsidP="00CF5C2B">
            <w:pPr>
              <w:jc w:val="center"/>
              <w:rPr>
                <w:sz w:val="14"/>
                <w:szCs w:val="14"/>
              </w:rPr>
            </w:pPr>
            <w:r w:rsidRPr="007A3473">
              <w:rPr>
                <w:sz w:val="14"/>
                <w:szCs w:val="14"/>
              </w:rPr>
              <w:t>0%</w:t>
            </w:r>
          </w:p>
        </w:tc>
        <w:tc>
          <w:tcPr>
            <w:tcW w:w="500" w:type="pct"/>
          </w:tcPr>
          <w:p w14:paraId="7B1DA449" w14:textId="77777777" w:rsidR="00984C9C" w:rsidRPr="007A3473" w:rsidRDefault="00984C9C" w:rsidP="00CF5C2B">
            <w:pPr>
              <w:jc w:val="center"/>
              <w:rPr>
                <w:sz w:val="14"/>
                <w:szCs w:val="14"/>
              </w:rPr>
            </w:pPr>
            <w:r w:rsidRPr="007A3473">
              <w:rPr>
                <w:sz w:val="14"/>
                <w:szCs w:val="14"/>
              </w:rPr>
              <w:t>0%</w:t>
            </w:r>
          </w:p>
        </w:tc>
        <w:tc>
          <w:tcPr>
            <w:tcW w:w="500" w:type="pct"/>
          </w:tcPr>
          <w:p w14:paraId="3B34877F" w14:textId="77777777" w:rsidR="00984C9C" w:rsidRPr="007A3473" w:rsidRDefault="00984C9C" w:rsidP="00CF5C2B">
            <w:pPr>
              <w:jc w:val="center"/>
              <w:rPr>
                <w:sz w:val="14"/>
                <w:szCs w:val="14"/>
              </w:rPr>
            </w:pPr>
            <w:r w:rsidRPr="007A3473">
              <w:rPr>
                <w:sz w:val="14"/>
                <w:szCs w:val="14"/>
              </w:rPr>
              <w:t>0%</w:t>
            </w:r>
          </w:p>
        </w:tc>
      </w:tr>
      <w:tr w:rsidR="00984C9C" w:rsidRPr="008C60D0" w14:paraId="16482DD5"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2B41A515" w14:textId="77777777" w:rsidR="00984C9C" w:rsidRPr="007A3473" w:rsidRDefault="00984C9C" w:rsidP="00CF5C2B">
            <w:pPr>
              <w:rPr>
                <w:sz w:val="14"/>
                <w:szCs w:val="14"/>
              </w:rPr>
            </w:pPr>
            <w:r w:rsidRPr="007A3473">
              <w:rPr>
                <w:sz w:val="14"/>
                <w:szCs w:val="14"/>
              </w:rPr>
              <w:t>25</w:t>
            </w:r>
            <w:r w:rsidRPr="007A3473">
              <w:rPr>
                <w:sz w:val="14"/>
                <w:szCs w:val="14"/>
                <w:vertAlign w:val="superscript"/>
              </w:rPr>
              <w:t>th</w:t>
            </w:r>
            <w:r w:rsidRPr="007A3473">
              <w:rPr>
                <w:sz w:val="14"/>
                <w:szCs w:val="14"/>
              </w:rPr>
              <w:t xml:space="preserve"> percentile</w:t>
            </w:r>
          </w:p>
        </w:tc>
        <w:tc>
          <w:tcPr>
            <w:tcW w:w="500" w:type="pct"/>
          </w:tcPr>
          <w:p w14:paraId="1066F2B8" w14:textId="77777777" w:rsidR="00984C9C" w:rsidRPr="007A3473" w:rsidRDefault="00984C9C" w:rsidP="00CF5C2B">
            <w:pPr>
              <w:jc w:val="center"/>
              <w:rPr>
                <w:sz w:val="14"/>
                <w:szCs w:val="14"/>
              </w:rPr>
            </w:pPr>
            <w:r w:rsidRPr="007A3473">
              <w:rPr>
                <w:sz w:val="14"/>
                <w:szCs w:val="14"/>
              </w:rPr>
              <w:t>9.1%</w:t>
            </w:r>
          </w:p>
        </w:tc>
        <w:tc>
          <w:tcPr>
            <w:tcW w:w="500" w:type="pct"/>
          </w:tcPr>
          <w:p w14:paraId="587A3962" w14:textId="77777777" w:rsidR="00984C9C" w:rsidRPr="007A3473" w:rsidRDefault="00984C9C" w:rsidP="00CF5C2B">
            <w:pPr>
              <w:jc w:val="center"/>
              <w:rPr>
                <w:sz w:val="14"/>
                <w:szCs w:val="14"/>
              </w:rPr>
            </w:pPr>
            <w:r w:rsidRPr="007A3473">
              <w:rPr>
                <w:sz w:val="14"/>
                <w:szCs w:val="14"/>
              </w:rPr>
              <w:t>8.9%</w:t>
            </w:r>
          </w:p>
        </w:tc>
        <w:tc>
          <w:tcPr>
            <w:tcW w:w="500" w:type="pct"/>
          </w:tcPr>
          <w:p w14:paraId="63F85BD0" w14:textId="77777777" w:rsidR="00984C9C" w:rsidRPr="007A3473" w:rsidRDefault="00984C9C" w:rsidP="00CF5C2B">
            <w:pPr>
              <w:jc w:val="center"/>
              <w:rPr>
                <w:sz w:val="14"/>
                <w:szCs w:val="14"/>
              </w:rPr>
            </w:pPr>
            <w:r w:rsidRPr="007A3473">
              <w:rPr>
                <w:sz w:val="14"/>
                <w:szCs w:val="14"/>
              </w:rPr>
              <w:t>8.9%</w:t>
            </w:r>
          </w:p>
        </w:tc>
        <w:tc>
          <w:tcPr>
            <w:tcW w:w="500" w:type="pct"/>
          </w:tcPr>
          <w:p w14:paraId="49E71407" w14:textId="77777777" w:rsidR="00984C9C" w:rsidRPr="007A3473" w:rsidRDefault="00984C9C" w:rsidP="00CF5C2B">
            <w:pPr>
              <w:jc w:val="center"/>
              <w:rPr>
                <w:sz w:val="14"/>
                <w:szCs w:val="14"/>
              </w:rPr>
            </w:pPr>
            <w:r w:rsidRPr="007A3473">
              <w:rPr>
                <w:sz w:val="14"/>
                <w:szCs w:val="14"/>
              </w:rPr>
              <w:t>8.9%</w:t>
            </w:r>
          </w:p>
        </w:tc>
        <w:tc>
          <w:tcPr>
            <w:tcW w:w="500" w:type="pct"/>
          </w:tcPr>
          <w:p w14:paraId="40F825BD" w14:textId="77777777" w:rsidR="00984C9C" w:rsidRPr="007A3473" w:rsidRDefault="00984C9C" w:rsidP="00CF5C2B">
            <w:pPr>
              <w:jc w:val="center"/>
              <w:rPr>
                <w:sz w:val="14"/>
                <w:szCs w:val="14"/>
              </w:rPr>
            </w:pPr>
            <w:r w:rsidRPr="007A3473">
              <w:rPr>
                <w:sz w:val="14"/>
                <w:szCs w:val="14"/>
              </w:rPr>
              <w:t>9.1%</w:t>
            </w:r>
          </w:p>
        </w:tc>
        <w:tc>
          <w:tcPr>
            <w:tcW w:w="500" w:type="pct"/>
          </w:tcPr>
          <w:p w14:paraId="0ACC8B4C" w14:textId="77777777" w:rsidR="00984C9C" w:rsidRPr="007A3473" w:rsidRDefault="00984C9C" w:rsidP="00CF5C2B">
            <w:pPr>
              <w:jc w:val="center"/>
              <w:rPr>
                <w:sz w:val="14"/>
                <w:szCs w:val="14"/>
              </w:rPr>
            </w:pPr>
            <w:r w:rsidRPr="007A3473">
              <w:rPr>
                <w:sz w:val="14"/>
                <w:szCs w:val="14"/>
              </w:rPr>
              <w:t>8.9%</w:t>
            </w:r>
          </w:p>
        </w:tc>
        <w:tc>
          <w:tcPr>
            <w:tcW w:w="500" w:type="pct"/>
          </w:tcPr>
          <w:p w14:paraId="64088899" w14:textId="77777777" w:rsidR="00984C9C" w:rsidRPr="007A3473" w:rsidRDefault="00984C9C" w:rsidP="00CF5C2B">
            <w:pPr>
              <w:jc w:val="center"/>
              <w:rPr>
                <w:sz w:val="14"/>
                <w:szCs w:val="14"/>
              </w:rPr>
            </w:pPr>
            <w:r w:rsidRPr="007A3473">
              <w:rPr>
                <w:sz w:val="14"/>
                <w:szCs w:val="14"/>
              </w:rPr>
              <w:t>8.9%</w:t>
            </w:r>
          </w:p>
        </w:tc>
        <w:tc>
          <w:tcPr>
            <w:tcW w:w="500" w:type="pct"/>
          </w:tcPr>
          <w:p w14:paraId="366D32F2" w14:textId="77777777" w:rsidR="00984C9C" w:rsidRPr="007A3473" w:rsidRDefault="00984C9C" w:rsidP="00CF5C2B">
            <w:pPr>
              <w:jc w:val="center"/>
              <w:rPr>
                <w:sz w:val="14"/>
                <w:szCs w:val="14"/>
              </w:rPr>
            </w:pPr>
            <w:r w:rsidRPr="007A3473">
              <w:rPr>
                <w:sz w:val="14"/>
                <w:szCs w:val="14"/>
              </w:rPr>
              <w:t>8.9%</w:t>
            </w:r>
          </w:p>
        </w:tc>
      </w:tr>
      <w:tr w:rsidR="00984C9C" w:rsidRPr="008C60D0" w14:paraId="77BF037D" w14:textId="77777777" w:rsidTr="00CF5C2B">
        <w:tc>
          <w:tcPr>
            <w:tcW w:w="1000" w:type="pct"/>
          </w:tcPr>
          <w:p w14:paraId="6A12F588" w14:textId="77777777" w:rsidR="00984C9C" w:rsidRPr="007A3473" w:rsidRDefault="00984C9C" w:rsidP="00CF5C2B">
            <w:pPr>
              <w:rPr>
                <w:sz w:val="14"/>
                <w:szCs w:val="14"/>
              </w:rPr>
            </w:pPr>
            <w:r w:rsidRPr="007A3473">
              <w:rPr>
                <w:sz w:val="14"/>
                <w:szCs w:val="14"/>
              </w:rPr>
              <w:t>Median</w:t>
            </w:r>
          </w:p>
        </w:tc>
        <w:tc>
          <w:tcPr>
            <w:tcW w:w="500" w:type="pct"/>
          </w:tcPr>
          <w:p w14:paraId="7462423D" w14:textId="77777777" w:rsidR="00984C9C" w:rsidRPr="007A3473" w:rsidRDefault="00984C9C" w:rsidP="00CF5C2B">
            <w:pPr>
              <w:jc w:val="center"/>
              <w:rPr>
                <w:sz w:val="14"/>
                <w:szCs w:val="14"/>
              </w:rPr>
            </w:pPr>
            <w:r w:rsidRPr="007A3473">
              <w:rPr>
                <w:sz w:val="14"/>
                <w:szCs w:val="14"/>
              </w:rPr>
              <w:t>11.8%</w:t>
            </w:r>
          </w:p>
        </w:tc>
        <w:tc>
          <w:tcPr>
            <w:tcW w:w="500" w:type="pct"/>
          </w:tcPr>
          <w:p w14:paraId="78940436" w14:textId="77777777" w:rsidR="00984C9C" w:rsidRPr="007A3473" w:rsidRDefault="00984C9C" w:rsidP="00CF5C2B">
            <w:pPr>
              <w:jc w:val="center"/>
              <w:rPr>
                <w:sz w:val="14"/>
                <w:szCs w:val="14"/>
              </w:rPr>
            </w:pPr>
            <w:r w:rsidRPr="007A3473">
              <w:rPr>
                <w:sz w:val="14"/>
                <w:szCs w:val="14"/>
              </w:rPr>
              <w:t>10.8%</w:t>
            </w:r>
          </w:p>
        </w:tc>
        <w:tc>
          <w:tcPr>
            <w:tcW w:w="500" w:type="pct"/>
          </w:tcPr>
          <w:p w14:paraId="617274BD" w14:textId="77777777" w:rsidR="00984C9C" w:rsidRPr="007A3473" w:rsidRDefault="00984C9C" w:rsidP="00CF5C2B">
            <w:pPr>
              <w:jc w:val="center"/>
              <w:rPr>
                <w:sz w:val="14"/>
                <w:szCs w:val="14"/>
              </w:rPr>
            </w:pPr>
            <w:r w:rsidRPr="007A3473">
              <w:rPr>
                <w:sz w:val="14"/>
                <w:szCs w:val="14"/>
              </w:rPr>
              <w:t>10.7%</w:t>
            </w:r>
          </w:p>
        </w:tc>
        <w:tc>
          <w:tcPr>
            <w:tcW w:w="500" w:type="pct"/>
          </w:tcPr>
          <w:p w14:paraId="7EF570DD" w14:textId="77777777" w:rsidR="00984C9C" w:rsidRPr="007A3473" w:rsidRDefault="00984C9C" w:rsidP="00CF5C2B">
            <w:pPr>
              <w:jc w:val="center"/>
              <w:rPr>
                <w:sz w:val="14"/>
                <w:szCs w:val="14"/>
              </w:rPr>
            </w:pPr>
            <w:r w:rsidRPr="007A3473">
              <w:rPr>
                <w:sz w:val="14"/>
                <w:szCs w:val="14"/>
              </w:rPr>
              <w:t>10.4%</w:t>
            </w:r>
          </w:p>
        </w:tc>
        <w:tc>
          <w:tcPr>
            <w:tcW w:w="500" w:type="pct"/>
          </w:tcPr>
          <w:p w14:paraId="28F7D84E" w14:textId="77777777" w:rsidR="00984C9C" w:rsidRPr="007A3473" w:rsidRDefault="00984C9C" w:rsidP="00CF5C2B">
            <w:pPr>
              <w:jc w:val="center"/>
              <w:rPr>
                <w:sz w:val="14"/>
                <w:szCs w:val="14"/>
              </w:rPr>
            </w:pPr>
            <w:r w:rsidRPr="007A3473">
              <w:rPr>
                <w:sz w:val="14"/>
                <w:szCs w:val="14"/>
              </w:rPr>
              <w:t>11.3%</w:t>
            </w:r>
          </w:p>
        </w:tc>
        <w:tc>
          <w:tcPr>
            <w:tcW w:w="500" w:type="pct"/>
          </w:tcPr>
          <w:p w14:paraId="4731F24A" w14:textId="77777777" w:rsidR="00984C9C" w:rsidRPr="007A3473" w:rsidRDefault="00984C9C" w:rsidP="00CF5C2B">
            <w:pPr>
              <w:jc w:val="center"/>
              <w:rPr>
                <w:sz w:val="14"/>
                <w:szCs w:val="14"/>
              </w:rPr>
            </w:pPr>
            <w:r w:rsidRPr="007A3473">
              <w:rPr>
                <w:sz w:val="14"/>
                <w:szCs w:val="14"/>
              </w:rPr>
              <w:t>9.5%</w:t>
            </w:r>
          </w:p>
        </w:tc>
        <w:tc>
          <w:tcPr>
            <w:tcW w:w="500" w:type="pct"/>
          </w:tcPr>
          <w:p w14:paraId="6228E56F" w14:textId="77777777" w:rsidR="00984C9C" w:rsidRPr="007A3473" w:rsidRDefault="00984C9C" w:rsidP="00CF5C2B">
            <w:pPr>
              <w:jc w:val="center"/>
              <w:rPr>
                <w:sz w:val="14"/>
                <w:szCs w:val="14"/>
              </w:rPr>
            </w:pPr>
            <w:r w:rsidRPr="007A3473">
              <w:rPr>
                <w:sz w:val="14"/>
                <w:szCs w:val="14"/>
              </w:rPr>
              <w:t>9.5%</w:t>
            </w:r>
          </w:p>
        </w:tc>
        <w:tc>
          <w:tcPr>
            <w:tcW w:w="500" w:type="pct"/>
          </w:tcPr>
          <w:p w14:paraId="55F6CA62" w14:textId="77777777" w:rsidR="00984C9C" w:rsidRPr="007A3473" w:rsidRDefault="00984C9C" w:rsidP="00CF5C2B">
            <w:pPr>
              <w:jc w:val="center"/>
              <w:rPr>
                <w:sz w:val="14"/>
                <w:szCs w:val="14"/>
              </w:rPr>
            </w:pPr>
            <w:r w:rsidRPr="007A3473">
              <w:rPr>
                <w:sz w:val="14"/>
                <w:szCs w:val="14"/>
              </w:rPr>
              <w:t>10.8%</w:t>
            </w:r>
          </w:p>
        </w:tc>
      </w:tr>
      <w:tr w:rsidR="00984C9C" w:rsidRPr="008C60D0" w14:paraId="4B6A0D08"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75F5D635" w14:textId="77777777" w:rsidR="00984C9C" w:rsidRPr="007A3473" w:rsidRDefault="00984C9C" w:rsidP="00CF5C2B">
            <w:pPr>
              <w:rPr>
                <w:sz w:val="14"/>
                <w:szCs w:val="14"/>
              </w:rPr>
            </w:pPr>
            <w:r w:rsidRPr="007A3473">
              <w:rPr>
                <w:sz w:val="14"/>
                <w:szCs w:val="14"/>
              </w:rPr>
              <w:t>75</w:t>
            </w:r>
            <w:r w:rsidRPr="007A3473">
              <w:rPr>
                <w:sz w:val="14"/>
                <w:szCs w:val="14"/>
                <w:vertAlign w:val="superscript"/>
              </w:rPr>
              <w:t>th</w:t>
            </w:r>
            <w:r w:rsidRPr="007A3473">
              <w:rPr>
                <w:sz w:val="14"/>
                <w:szCs w:val="14"/>
              </w:rPr>
              <w:t xml:space="preserve"> percentile</w:t>
            </w:r>
          </w:p>
        </w:tc>
        <w:tc>
          <w:tcPr>
            <w:tcW w:w="500" w:type="pct"/>
          </w:tcPr>
          <w:p w14:paraId="73279C92" w14:textId="77777777" w:rsidR="00984C9C" w:rsidRPr="007A3473" w:rsidRDefault="00984C9C" w:rsidP="00CF5C2B">
            <w:pPr>
              <w:jc w:val="center"/>
              <w:rPr>
                <w:sz w:val="14"/>
                <w:szCs w:val="14"/>
              </w:rPr>
            </w:pPr>
            <w:r w:rsidRPr="007A3473">
              <w:rPr>
                <w:sz w:val="14"/>
                <w:szCs w:val="14"/>
              </w:rPr>
              <w:t>19.1%</w:t>
            </w:r>
          </w:p>
        </w:tc>
        <w:tc>
          <w:tcPr>
            <w:tcW w:w="500" w:type="pct"/>
          </w:tcPr>
          <w:p w14:paraId="51AE8DD7" w14:textId="77777777" w:rsidR="00984C9C" w:rsidRPr="007A3473" w:rsidRDefault="00984C9C" w:rsidP="00CF5C2B">
            <w:pPr>
              <w:jc w:val="center"/>
              <w:rPr>
                <w:sz w:val="14"/>
                <w:szCs w:val="14"/>
              </w:rPr>
            </w:pPr>
            <w:r w:rsidRPr="007A3473">
              <w:rPr>
                <w:sz w:val="14"/>
                <w:szCs w:val="14"/>
              </w:rPr>
              <w:t>17.6%</w:t>
            </w:r>
          </w:p>
        </w:tc>
        <w:tc>
          <w:tcPr>
            <w:tcW w:w="500" w:type="pct"/>
          </w:tcPr>
          <w:p w14:paraId="3084543D" w14:textId="77777777" w:rsidR="00984C9C" w:rsidRPr="007A3473" w:rsidRDefault="00984C9C" w:rsidP="00CF5C2B">
            <w:pPr>
              <w:jc w:val="center"/>
              <w:rPr>
                <w:sz w:val="14"/>
                <w:szCs w:val="14"/>
              </w:rPr>
            </w:pPr>
            <w:r w:rsidRPr="007A3473">
              <w:rPr>
                <w:sz w:val="14"/>
                <w:szCs w:val="14"/>
              </w:rPr>
              <w:t>17.9%</w:t>
            </w:r>
          </w:p>
        </w:tc>
        <w:tc>
          <w:tcPr>
            <w:tcW w:w="500" w:type="pct"/>
          </w:tcPr>
          <w:p w14:paraId="5FA0678C" w14:textId="77777777" w:rsidR="00984C9C" w:rsidRPr="007A3473" w:rsidRDefault="00984C9C" w:rsidP="00CF5C2B">
            <w:pPr>
              <w:jc w:val="center"/>
              <w:rPr>
                <w:sz w:val="14"/>
                <w:szCs w:val="14"/>
              </w:rPr>
            </w:pPr>
            <w:r w:rsidRPr="007A3473">
              <w:rPr>
                <w:sz w:val="14"/>
                <w:szCs w:val="14"/>
              </w:rPr>
              <w:t>17.2%</w:t>
            </w:r>
          </w:p>
        </w:tc>
        <w:tc>
          <w:tcPr>
            <w:tcW w:w="500" w:type="pct"/>
          </w:tcPr>
          <w:p w14:paraId="27B15953" w14:textId="77777777" w:rsidR="00984C9C" w:rsidRPr="007A3473" w:rsidRDefault="00984C9C" w:rsidP="00CF5C2B">
            <w:pPr>
              <w:jc w:val="center"/>
              <w:rPr>
                <w:sz w:val="14"/>
                <w:szCs w:val="14"/>
              </w:rPr>
            </w:pPr>
            <w:r w:rsidRPr="007A3473">
              <w:rPr>
                <w:sz w:val="14"/>
                <w:szCs w:val="14"/>
              </w:rPr>
              <w:t>20.2%</w:t>
            </w:r>
          </w:p>
        </w:tc>
        <w:tc>
          <w:tcPr>
            <w:tcW w:w="500" w:type="pct"/>
          </w:tcPr>
          <w:p w14:paraId="59BC9B78" w14:textId="77777777" w:rsidR="00984C9C" w:rsidRPr="007A3473" w:rsidRDefault="00984C9C" w:rsidP="00CF5C2B">
            <w:pPr>
              <w:jc w:val="center"/>
              <w:rPr>
                <w:sz w:val="14"/>
                <w:szCs w:val="14"/>
              </w:rPr>
            </w:pPr>
            <w:r w:rsidRPr="007A3473">
              <w:rPr>
                <w:sz w:val="14"/>
                <w:szCs w:val="14"/>
              </w:rPr>
              <w:t>17.7%</w:t>
            </w:r>
          </w:p>
        </w:tc>
        <w:tc>
          <w:tcPr>
            <w:tcW w:w="500" w:type="pct"/>
          </w:tcPr>
          <w:p w14:paraId="33A52E06" w14:textId="77777777" w:rsidR="00984C9C" w:rsidRPr="007A3473" w:rsidRDefault="00984C9C" w:rsidP="00CF5C2B">
            <w:pPr>
              <w:jc w:val="center"/>
              <w:rPr>
                <w:sz w:val="14"/>
                <w:szCs w:val="14"/>
              </w:rPr>
            </w:pPr>
            <w:r w:rsidRPr="007A3473">
              <w:rPr>
                <w:sz w:val="14"/>
                <w:szCs w:val="14"/>
              </w:rPr>
              <w:t>17.2%</w:t>
            </w:r>
          </w:p>
        </w:tc>
        <w:tc>
          <w:tcPr>
            <w:tcW w:w="500" w:type="pct"/>
          </w:tcPr>
          <w:p w14:paraId="62E37771" w14:textId="77777777" w:rsidR="00984C9C" w:rsidRPr="007A3473" w:rsidRDefault="00984C9C" w:rsidP="00CF5C2B">
            <w:pPr>
              <w:jc w:val="center"/>
              <w:rPr>
                <w:sz w:val="14"/>
                <w:szCs w:val="14"/>
              </w:rPr>
            </w:pPr>
            <w:r w:rsidRPr="007A3473">
              <w:rPr>
                <w:sz w:val="14"/>
                <w:szCs w:val="14"/>
              </w:rPr>
              <w:t>17.9%</w:t>
            </w:r>
          </w:p>
        </w:tc>
      </w:tr>
      <w:tr w:rsidR="00984C9C" w:rsidRPr="008C60D0" w14:paraId="66AB99F8" w14:textId="77777777" w:rsidTr="00CF5C2B">
        <w:tc>
          <w:tcPr>
            <w:tcW w:w="1000" w:type="pct"/>
          </w:tcPr>
          <w:p w14:paraId="3E82C3B9" w14:textId="77777777" w:rsidR="00984C9C" w:rsidRPr="007A3473" w:rsidRDefault="00984C9C" w:rsidP="00CF5C2B">
            <w:pPr>
              <w:rPr>
                <w:sz w:val="14"/>
                <w:szCs w:val="14"/>
              </w:rPr>
            </w:pPr>
            <w:r w:rsidRPr="007A3473">
              <w:rPr>
                <w:sz w:val="14"/>
                <w:szCs w:val="14"/>
              </w:rPr>
              <w:t>Maximum</w:t>
            </w:r>
          </w:p>
        </w:tc>
        <w:tc>
          <w:tcPr>
            <w:tcW w:w="500" w:type="pct"/>
          </w:tcPr>
          <w:p w14:paraId="399B658D" w14:textId="77777777" w:rsidR="00984C9C" w:rsidRPr="007A3473" w:rsidRDefault="00984C9C" w:rsidP="00CF5C2B">
            <w:pPr>
              <w:jc w:val="center"/>
              <w:rPr>
                <w:sz w:val="14"/>
                <w:szCs w:val="14"/>
              </w:rPr>
            </w:pPr>
            <w:r w:rsidRPr="007A3473">
              <w:rPr>
                <w:sz w:val="14"/>
                <w:szCs w:val="14"/>
              </w:rPr>
              <w:t>103.0%</w:t>
            </w:r>
          </w:p>
        </w:tc>
        <w:tc>
          <w:tcPr>
            <w:tcW w:w="500" w:type="pct"/>
          </w:tcPr>
          <w:p w14:paraId="1993A7CB" w14:textId="77777777" w:rsidR="00984C9C" w:rsidRPr="007A3473" w:rsidRDefault="00984C9C" w:rsidP="00CF5C2B">
            <w:pPr>
              <w:jc w:val="center"/>
              <w:rPr>
                <w:sz w:val="14"/>
                <w:szCs w:val="14"/>
              </w:rPr>
            </w:pPr>
            <w:r w:rsidRPr="007A3473">
              <w:rPr>
                <w:sz w:val="14"/>
                <w:szCs w:val="14"/>
              </w:rPr>
              <w:t>103.0%</w:t>
            </w:r>
          </w:p>
        </w:tc>
        <w:tc>
          <w:tcPr>
            <w:tcW w:w="500" w:type="pct"/>
          </w:tcPr>
          <w:p w14:paraId="5098DADB" w14:textId="77777777" w:rsidR="00984C9C" w:rsidRPr="007A3473" w:rsidRDefault="00984C9C" w:rsidP="00CF5C2B">
            <w:pPr>
              <w:jc w:val="center"/>
              <w:rPr>
                <w:sz w:val="14"/>
                <w:szCs w:val="14"/>
              </w:rPr>
            </w:pPr>
            <w:r w:rsidRPr="007A3473">
              <w:rPr>
                <w:sz w:val="14"/>
                <w:szCs w:val="14"/>
              </w:rPr>
              <w:t>103.0%</w:t>
            </w:r>
          </w:p>
        </w:tc>
        <w:tc>
          <w:tcPr>
            <w:tcW w:w="500" w:type="pct"/>
          </w:tcPr>
          <w:p w14:paraId="1310E1AC" w14:textId="77777777" w:rsidR="00984C9C" w:rsidRPr="007A3473" w:rsidRDefault="00984C9C" w:rsidP="00CF5C2B">
            <w:pPr>
              <w:jc w:val="center"/>
              <w:rPr>
                <w:sz w:val="14"/>
                <w:szCs w:val="14"/>
              </w:rPr>
            </w:pPr>
            <w:r w:rsidRPr="007A3473">
              <w:rPr>
                <w:sz w:val="14"/>
                <w:szCs w:val="14"/>
              </w:rPr>
              <w:t>84.6%</w:t>
            </w:r>
          </w:p>
        </w:tc>
        <w:tc>
          <w:tcPr>
            <w:tcW w:w="500" w:type="pct"/>
          </w:tcPr>
          <w:p w14:paraId="09AE3C5C" w14:textId="77777777" w:rsidR="00984C9C" w:rsidRPr="007A3473" w:rsidRDefault="00984C9C" w:rsidP="00CF5C2B">
            <w:pPr>
              <w:jc w:val="center"/>
              <w:rPr>
                <w:sz w:val="14"/>
                <w:szCs w:val="14"/>
              </w:rPr>
            </w:pPr>
            <w:r w:rsidRPr="007A3473">
              <w:rPr>
                <w:sz w:val="14"/>
                <w:szCs w:val="14"/>
              </w:rPr>
              <w:t>103.0%</w:t>
            </w:r>
          </w:p>
        </w:tc>
        <w:tc>
          <w:tcPr>
            <w:tcW w:w="500" w:type="pct"/>
          </w:tcPr>
          <w:p w14:paraId="7C4E43B9" w14:textId="77777777" w:rsidR="00984C9C" w:rsidRPr="007A3473" w:rsidRDefault="00984C9C" w:rsidP="00CF5C2B">
            <w:pPr>
              <w:jc w:val="center"/>
              <w:rPr>
                <w:sz w:val="14"/>
                <w:szCs w:val="14"/>
              </w:rPr>
            </w:pPr>
            <w:r w:rsidRPr="007A3473">
              <w:rPr>
                <w:sz w:val="14"/>
                <w:szCs w:val="14"/>
              </w:rPr>
              <w:t>50.9%</w:t>
            </w:r>
          </w:p>
        </w:tc>
        <w:tc>
          <w:tcPr>
            <w:tcW w:w="500" w:type="pct"/>
          </w:tcPr>
          <w:p w14:paraId="61891A26" w14:textId="77777777" w:rsidR="00984C9C" w:rsidRPr="007A3473" w:rsidRDefault="00984C9C" w:rsidP="00CF5C2B">
            <w:pPr>
              <w:jc w:val="center"/>
              <w:rPr>
                <w:sz w:val="14"/>
                <w:szCs w:val="14"/>
              </w:rPr>
            </w:pPr>
            <w:r w:rsidRPr="007A3473">
              <w:rPr>
                <w:sz w:val="14"/>
                <w:szCs w:val="14"/>
              </w:rPr>
              <w:t>50.0%</w:t>
            </w:r>
          </w:p>
        </w:tc>
        <w:tc>
          <w:tcPr>
            <w:tcW w:w="500" w:type="pct"/>
          </w:tcPr>
          <w:p w14:paraId="63BD0D14" w14:textId="77777777" w:rsidR="00984C9C" w:rsidRPr="007A3473" w:rsidRDefault="00984C9C" w:rsidP="00CF5C2B">
            <w:pPr>
              <w:jc w:val="center"/>
              <w:rPr>
                <w:sz w:val="14"/>
                <w:szCs w:val="14"/>
              </w:rPr>
            </w:pPr>
            <w:r w:rsidRPr="007A3473">
              <w:rPr>
                <w:sz w:val="14"/>
                <w:szCs w:val="14"/>
              </w:rPr>
              <w:t>103.0%</w:t>
            </w:r>
          </w:p>
        </w:tc>
      </w:tr>
      <w:tr w:rsidR="00984C9C" w:rsidRPr="008C60D0" w14:paraId="616EA197" w14:textId="77777777" w:rsidTr="00CF5C2B">
        <w:trPr>
          <w:cnfStyle w:val="000000100000" w:firstRow="0" w:lastRow="0" w:firstColumn="0" w:lastColumn="0" w:oddVBand="0" w:evenVBand="0" w:oddHBand="1" w:evenHBand="0" w:firstRowFirstColumn="0" w:firstRowLastColumn="0" w:lastRowFirstColumn="0" w:lastRowLastColumn="0"/>
        </w:trPr>
        <w:tc>
          <w:tcPr>
            <w:tcW w:w="5000" w:type="pct"/>
            <w:gridSpan w:val="9"/>
          </w:tcPr>
          <w:p w14:paraId="603EB9E6" w14:textId="77777777" w:rsidR="00984C9C" w:rsidRPr="007A3473" w:rsidRDefault="00984C9C" w:rsidP="00CF5C2B">
            <w:pPr>
              <w:spacing w:before="100"/>
              <w:jc w:val="center"/>
              <w:rPr>
                <w:b/>
                <w:sz w:val="14"/>
                <w:szCs w:val="14"/>
              </w:rPr>
            </w:pPr>
            <w:r w:rsidRPr="007A3473">
              <w:rPr>
                <w:b/>
                <w:sz w:val="14"/>
                <w:szCs w:val="14"/>
              </w:rPr>
              <w:t>Percentage Difference between the Saturday Rate and the Standard Weekday Rate</w:t>
            </w:r>
          </w:p>
        </w:tc>
      </w:tr>
      <w:tr w:rsidR="00984C9C" w:rsidRPr="008C60D0" w14:paraId="49ED6DAA" w14:textId="77777777" w:rsidTr="00CF5C2B">
        <w:tc>
          <w:tcPr>
            <w:tcW w:w="1000" w:type="pct"/>
          </w:tcPr>
          <w:p w14:paraId="6C3A136A" w14:textId="77777777" w:rsidR="00984C9C" w:rsidRPr="007A3473" w:rsidRDefault="00984C9C" w:rsidP="00CF5C2B">
            <w:pPr>
              <w:rPr>
                <w:sz w:val="14"/>
                <w:szCs w:val="14"/>
              </w:rPr>
            </w:pPr>
            <w:r w:rsidRPr="007A3473">
              <w:rPr>
                <w:sz w:val="14"/>
                <w:szCs w:val="14"/>
              </w:rPr>
              <w:t>Number of observations</w:t>
            </w:r>
          </w:p>
        </w:tc>
        <w:tc>
          <w:tcPr>
            <w:tcW w:w="500" w:type="pct"/>
          </w:tcPr>
          <w:p w14:paraId="0B07C97D" w14:textId="77777777" w:rsidR="00984C9C" w:rsidRPr="007A3473" w:rsidRDefault="00984C9C" w:rsidP="00CF5C2B">
            <w:pPr>
              <w:jc w:val="center"/>
              <w:rPr>
                <w:sz w:val="14"/>
                <w:szCs w:val="14"/>
              </w:rPr>
            </w:pPr>
            <w:r w:rsidRPr="007A3473">
              <w:rPr>
                <w:sz w:val="14"/>
                <w:szCs w:val="14"/>
              </w:rPr>
              <w:t>2,135</w:t>
            </w:r>
          </w:p>
        </w:tc>
        <w:tc>
          <w:tcPr>
            <w:tcW w:w="500" w:type="pct"/>
          </w:tcPr>
          <w:p w14:paraId="44C97D2D" w14:textId="77777777" w:rsidR="00984C9C" w:rsidRPr="007A3473" w:rsidRDefault="00984C9C" w:rsidP="00CF5C2B">
            <w:pPr>
              <w:jc w:val="center"/>
              <w:rPr>
                <w:sz w:val="14"/>
                <w:szCs w:val="14"/>
              </w:rPr>
            </w:pPr>
            <w:r w:rsidRPr="007A3473">
              <w:rPr>
                <w:sz w:val="14"/>
                <w:szCs w:val="14"/>
              </w:rPr>
              <w:t>1,760</w:t>
            </w:r>
          </w:p>
        </w:tc>
        <w:tc>
          <w:tcPr>
            <w:tcW w:w="500" w:type="pct"/>
          </w:tcPr>
          <w:p w14:paraId="00D40D1B" w14:textId="77777777" w:rsidR="00984C9C" w:rsidRPr="007A3473" w:rsidRDefault="00984C9C" w:rsidP="00CF5C2B">
            <w:pPr>
              <w:jc w:val="center"/>
              <w:rPr>
                <w:sz w:val="14"/>
                <w:szCs w:val="14"/>
              </w:rPr>
            </w:pPr>
            <w:r w:rsidRPr="007A3473">
              <w:rPr>
                <w:sz w:val="14"/>
                <w:szCs w:val="14"/>
              </w:rPr>
              <w:t>1,588</w:t>
            </w:r>
          </w:p>
        </w:tc>
        <w:tc>
          <w:tcPr>
            <w:tcW w:w="500" w:type="pct"/>
          </w:tcPr>
          <w:p w14:paraId="62076B8B" w14:textId="77777777" w:rsidR="00984C9C" w:rsidRPr="007A3473" w:rsidRDefault="00984C9C" w:rsidP="00CF5C2B">
            <w:pPr>
              <w:jc w:val="center"/>
              <w:rPr>
                <w:sz w:val="14"/>
                <w:szCs w:val="14"/>
              </w:rPr>
            </w:pPr>
            <w:r w:rsidRPr="007A3473">
              <w:rPr>
                <w:sz w:val="14"/>
                <w:szCs w:val="14"/>
              </w:rPr>
              <w:t>1,471</w:t>
            </w:r>
          </w:p>
        </w:tc>
        <w:tc>
          <w:tcPr>
            <w:tcW w:w="500" w:type="pct"/>
          </w:tcPr>
          <w:p w14:paraId="51B5B02D" w14:textId="77777777" w:rsidR="00984C9C" w:rsidRPr="007A3473" w:rsidRDefault="00984C9C" w:rsidP="00CF5C2B">
            <w:pPr>
              <w:jc w:val="center"/>
              <w:rPr>
                <w:sz w:val="14"/>
                <w:szCs w:val="14"/>
              </w:rPr>
            </w:pPr>
            <w:r w:rsidRPr="007A3473">
              <w:rPr>
                <w:sz w:val="14"/>
                <w:szCs w:val="14"/>
              </w:rPr>
              <w:t>1,790</w:t>
            </w:r>
          </w:p>
        </w:tc>
        <w:tc>
          <w:tcPr>
            <w:tcW w:w="500" w:type="pct"/>
          </w:tcPr>
          <w:p w14:paraId="42349D3E" w14:textId="77777777" w:rsidR="00984C9C" w:rsidRPr="007A3473" w:rsidRDefault="00984C9C" w:rsidP="00CF5C2B">
            <w:pPr>
              <w:jc w:val="center"/>
              <w:rPr>
                <w:sz w:val="14"/>
                <w:szCs w:val="14"/>
              </w:rPr>
            </w:pPr>
            <w:r w:rsidRPr="007A3473">
              <w:rPr>
                <w:sz w:val="14"/>
                <w:szCs w:val="14"/>
              </w:rPr>
              <w:t>800</w:t>
            </w:r>
          </w:p>
        </w:tc>
        <w:tc>
          <w:tcPr>
            <w:tcW w:w="500" w:type="pct"/>
          </w:tcPr>
          <w:p w14:paraId="778126C4" w14:textId="77777777" w:rsidR="00984C9C" w:rsidRPr="007A3473" w:rsidRDefault="00984C9C" w:rsidP="00CF5C2B">
            <w:pPr>
              <w:jc w:val="center"/>
              <w:rPr>
                <w:sz w:val="14"/>
                <w:szCs w:val="14"/>
              </w:rPr>
            </w:pPr>
            <w:r w:rsidRPr="007A3473">
              <w:rPr>
                <w:sz w:val="14"/>
                <w:szCs w:val="14"/>
              </w:rPr>
              <w:t>560</w:t>
            </w:r>
          </w:p>
        </w:tc>
        <w:tc>
          <w:tcPr>
            <w:tcW w:w="500" w:type="pct"/>
          </w:tcPr>
          <w:p w14:paraId="30B925D7" w14:textId="77777777" w:rsidR="00984C9C" w:rsidRPr="007A3473" w:rsidRDefault="00984C9C" w:rsidP="00CF5C2B">
            <w:pPr>
              <w:jc w:val="center"/>
              <w:rPr>
                <w:sz w:val="14"/>
                <w:szCs w:val="14"/>
              </w:rPr>
            </w:pPr>
            <w:r w:rsidRPr="007A3473">
              <w:rPr>
                <w:sz w:val="14"/>
                <w:szCs w:val="14"/>
              </w:rPr>
              <w:t>10,104</w:t>
            </w:r>
          </w:p>
        </w:tc>
      </w:tr>
      <w:tr w:rsidR="00984C9C" w:rsidRPr="008C60D0" w14:paraId="2B793B42"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3494F451" w14:textId="77777777" w:rsidR="00984C9C" w:rsidRPr="007A3473" w:rsidRDefault="00984C9C" w:rsidP="00CF5C2B">
            <w:pPr>
              <w:rPr>
                <w:b/>
                <w:sz w:val="14"/>
                <w:szCs w:val="14"/>
              </w:rPr>
            </w:pPr>
            <w:r w:rsidRPr="007A3473">
              <w:rPr>
                <w:b/>
                <w:sz w:val="14"/>
                <w:szCs w:val="14"/>
              </w:rPr>
              <w:t>Mean</w:t>
            </w:r>
          </w:p>
        </w:tc>
        <w:tc>
          <w:tcPr>
            <w:tcW w:w="500" w:type="pct"/>
          </w:tcPr>
          <w:p w14:paraId="516D8DEF" w14:textId="77777777" w:rsidR="00984C9C" w:rsidRPr="007A3473" w:rsidRDefault="00984C9C" w:rsidP="00CF5C2B">
            <w:pPr>
              <w:jc w:val="center"/>
              <w:rPr>
                <w:b/>
                <w:sz w:val="14"/>
                <w:szCs w:val="14"/>
              </w:rPr>
            </w:pPr>
            <w:r w:rsidRPr="007A3473">
              <w:rPr>
                <w:b/>
                <w:sz w:val="14"/>
                <w:szCs w:val="14"/>
              </w:rPr>
              <w:t>36.8%</w:t>
            </w:r>
          </w:p>
        </w:tc>
        <w:tc>
          <w:tcPr>
            <w:tcW w:w="500" w:type="pct"/>
          </w:tcPr>
          <w:p w14:paraId="72EAE0BD" w14:textId="77777777" w:rsidR="00984C9C" w:rsidRPr="007A3473" w:rsidRDefault="00984C9C" w:rsidP="00CF5C2B">
            <w:pPr>
              <w:jc w:val="center"/>
              <w:rPr>
                <w:b/>
                <w:sz w:val="14"/>
                <w:szCs w:val="14"/>
              </w:rPr>
            </w:pPr>
            <w:r w:rsidRPr="007A3473">
              <w:rPr>
                <w:b/>
                <w:sz w:val="14"/>
                <w:szCs w:val="14"/>
              </w:rPr>
              <w:t>36.3%</w:t>
            </w:r>
          </w:p>
        </w:tc>
        <w:tc>
          <w:tcPr>
            <w:tcW w:w="500" w:type="pct"/>
          </w:tcPr>
          <w:p w14:paraId="37BCA779" w14:textId="77777777" w:rsidR="00984C9C" w:rsidRPr="007A3473" w:rsidRDefault="00984C9C" w:rsidP="00CF5C2B">
            <w:pPr>
              <w:jc w:val="center"/>
              <w:rPr>
                <w:b/>
                <w:sz w:val="14"/>
                <w:szCs w:val="14"/>
              </w:rPr>
            </w:pPr>
            <w:r w:rsidRPr="007A3473">
              <w:rPr>
                <w:b/>
                <w:sz w:val="14"/>
                <w:szCs w:val="14"/>
              </w:rPr>
              <w:t>35.6%</w:t>
            </w:r>
          </w:p>
        </w:tc>
        <w:tc>
          <w:tcPr>
            <w:tcW w:w="500" w:type="pct"/>
          </w:tcPr>
          <w:p w14:paraId="5B71ADB0" w14:textId="77777777" w:rsidR="00984C9C" w:rsidRPr="007A3473" w:rsidRDefault="00984C9C" w:rsidP="00CF5C2B">
            <w:pPr>
              <w:jc w:val="center"/>
              <w:rPr>
                <w:b/>
                <w:sz w:val="14"/>
                <w:szCs w:val="14"/>
              </w:rPr>
            </w:pPr>
            <w:r w:rsidRPr="007A3473">
              <w:rPr>
                <w:b/>
                <w:sz w:val="14"/>
                <w:szCs w:val="14"/>
              </w:rPr>
              <w:t>35.0%</w:t>
            </w:r>
          </w:p>
        </w:tc>
        <w:tc>
          <w:tcPr>
            <w:tcW w:w="500" w:type="pct"/>
          </w:tcPr>
          <w:p w14:paraId="332125E2" w14:textId="77777777" w:rsidR="00984C9C" w:rsidRPr="007A3473" w:rsidRDefault="00984C9C" w:rsidP="00CF5C2B">
            <w:pPr>
              <w:jc w:val="center"/>
              <w:rPr>
                <w:b/>
                <w:sz w:val="14"/>
                <w:szCs w:val="14"/>
              </w:rPr>
            </w:pPr>
            <w:r w:rsidRPr="007A3473">
              <w:rPr>
                <w:b/>
                <w:sz w:val="14"/>
                <w:szCs w:val="14"/>
              </w:rPr>
              <w:t>36.8%</w:t>
            </w:r>
          </w:p>
        </w:tc>
        <w:tc>
          <w:tcPr>
            <w:tcW w:w="500" w:type="pct"/>
          </w:tcPr>
          <w:p w14:paraId="19B72CFD" w14:textId="77777777" w:rsidR="00984C9C" w:rsidRPr="007A3473" w:rsidRDefault="00984C9C" w:rsidP="00CF5C2B">
            <w:pPr>
              <w:jc w:val="center"/>
              <w:rPr>
                <w:b/>
                <w:sz w:val="14"/>
                <w:szCs w:val="14"/>
              </w:rPr>
            </w:pPr>
            <w:r w:rsidRPr="007A3473">
              <w:rPr>
                <w:b/>
                <w:sz w:val="14"/>
                <w:szCs w:val="14"/>
              </w:rPr>
              <w:t>33.4%</w:t>
            </w:r>
          </w:p>
        </w:tc>
        <w:tc>
          <w:tcPr>
            <w:tcW w:w="500" w:type="pct"/>
          </w:tcPr>
          <w:p w14:paraId="2345B03E" w14:textId="77777777" w:rsidR="00984C9C" w:rsidRPr="007A3473" w:rsidRDefault="00984C9C" w:rsidP="00CF5C2B">
            <w:pPr>
              <w:jc w:val="center"/>
              <w:rPr>
                <w:b/>
                <w:sz w:val="14"/>
                <w:szCs w:val="14"/>
              </w:rPr>
            </w:pPr>
            <w:r w:rsidRPr="007A3473">
              <w:rPr>
                <w:b/>
                <w:sz w:val="14"/>
                <w:szCs w:val="14"/>
              </w:rPr>
              <w:t>30.5%</w:t>
            </w:r>
          </w:p>
        </w:tc>
        <w:tc>
          <w:tcPr>
            <w:tcW w:w="500" w:type="pct"/>
          </w:tcPr>
          <w:p w14:paraId="4386F531" w14:textId="77777777" w:rsidR="00984C9C" w:rsidRPr="007A3473" w:rsidRDefault="00984C9C" w:rsidP="00CF5C2B">
            <w:pPr>
              <w:jc w:val="center"/>
              <w:rPr>
                <w:b/>
                <w:sz w:val="14"/>
                <w:szCs w:val="14"/>
              </w:rPr>
            </w:pPr>
            <w:r w:rsidRPr="007A3473">
              <w:rPr>
                <w:b/>
                <w:sz w:val="14"/>
                <w:szCs w:val="14"/>
              </w:rPr>
              <w:t>35.6%</w:t>
            </w:r>
          </w:p>
        </w:tc>
      </w:tr>
      <w:tr w:rsidR="00984C9C" w:rsidRPr="008C60D0" w14:paraId="20F0781D" w14:textId="77777777" w:rsidTr="00CF5C2B">
        <w:tc>
          <w:tcPr>
            <w:tcW w:w="1000" w:type="pct"/>
          </w:tcPr>
          <w:p w14:paraId="64E32060" w14:textId="77777777" w:rsidR="00984C9C" w:rsidRPr="007A3473" w:rsidRDefault="00984C9C" w:rsidP="00CF5C2B">
            <w:pPr>
              <w:rPr>
                <w:sz w:val="14"/>
                <w:szCs w:val="14"/>
              </w:rPr>
            </w:pPr>
            <w:r w:rsidRPr="007A3473">
              <w:rPr>
                <w:sz w:val="14"/>
                <w:szCs w:val="14"/>
              </w:rPr>
              <w:t>Standard deviation</w:t>
            </w:r>
          </w:p>
        </w:tc>
        <w:tc>
          <w:tcPr>
            <w:tcW w:w="500" w:type="pct"/>
          </w:tcPr>
          <w:p w14:paraId="785DF510" w14:textId="77777777" w:rsidR="00984C9C" w:rsidRPr="007A3473" w:rsidRDefault="00984C9C" w:rsidP="00CF5C2B">
            <w:pPr>
              <w:jc w:val="center"/>
              <w:rPr>
                <w:sz w:val="14"/>
                <w:szCs w:val="14"/>
              </w:rPr>
            </w:pPr>
            <w:r w:rsidRPr="007A3473">
              <w:rPr>
                <w:sz w:val="14"/>
                <w:szCs w:val="14"/>
              </w:rPr>
              <w:t>15.0</w:t>
            </w:r>
          </w:p>
        </w:tc>
        <w:tc>
          <w:tcPr>
            <w:tcW w:w="500" w:type="pct"/>
          </w:tcPr>
          <w:p w14:paraId="478F601F" w14:textId="77777777" w:rsidR="00984C9C" w:rsidRPr="007A3473" w:rsidRDefault="00984C9C" w:rsidP="00CF5C2B">
            <w:pPr>
              <w:jc w:val="center"/>
              <w:rPr>
                <w:sz w:val="14"/>
                <w:szCs w:val="14"/>
              </w:rPr>
            </w:pPr>
            <w:r w:rsidRPr="007A3473">
              <w:rPr>
                <w:sz w:val="14"/>
                <w:szCs w:val="14"/>
              </w:rPr>
              <w:t>15.6</w:t>
            </w:r>
          </w:p>
        </w:tc>
        <w:tc>
          <w:tcPr>
            <w:tcW w:w="500" w:type="pct"/>
          </w:tcPr>
          <w:p w14:paraId="62676219" w14:textId="77777777" w:rsidR="00984C9C" w:rsidRPr="007A3473" w:rsidRDefault="00984C9C" w:rsidP="00CF5C2B">
            <w:pPr>
              <w:jc w:val="center"/>
              <w:rPr>
                <w:sz w:val="14"/>
                <w:szCs w:val="14"/>
              </w:rPr>
            </w:pPr>
            <w:r w:rsidRPr="007A3473">
              <w:rPr>
                <w:sz w:val="14"/>
                <w:szCs w:val="14"/>
              </w:rPr>
              <w:t>14.3</w:t>
            </w:r>
          </w:p>
        </w:tc>
        <w:tc>
          <w:tcPr>
            <w:tcW w:w="500" w:type="pct"/>
          </w:tcPr>
          <w:p w14:paraId="332B34F2" w14:textId="77777777" w:rsidR="00984C9C" w:rsidRPr="007A3473" w:rsidRDefault="00984C9C" w:rsidP="00CF5C2B">
            <w:pPr>
              <w:jc w:val="center"/>
              <w:rPr>
                <w:sz w:val="14"/>
                <w:szCs w:val="14"/>
              </w:rPr>
            </w:pPr>
            <w:r w:rsidRPr="007A3473">
              <w:rPr>
                <w:sz w:val="14"/>
                <w:szCs w:val="14"/>
              </w:rPr>
              <w:t>13.5</w:t>
            </w:r>
          </w:p>
        </w:tc>
        <w:tc>
          <w:tcPr>
            <w:tcW w:w="500" w:type="pct"/>
          </w:tcPr>
          <w:p w14:paraId="1B9AF5EB" w14:textId="77777777" w:rsidR="00984C9C" w:rsidRPr="007A3473" w:rsidRDefault="00984C9C" w:rsidP="00CF5C2B">
            <w:pPr>
              <w:jc w:val="center"/>
              <w:rPr>
                <w:sz w:val="14"/>
                <w:szCs w:val="14"/>
              </w:rPr>
            </w:pPr>
            <w:r w:rsidRPr="007A3473">
              <w:rPr>
                <w:sz w:val="14"/>
                <w:szCs w:val="14"/>
              </w:rPr>
              <w:t>15.1</w:t>
            </w:r>
          </w:p>
        </w:tc>
        <w:tc>
          <w:tcPr>
            <w:tcW w:w="500" w:type="pct"/>
          </w:tcPr>
          <w:p w14:paraId="22D8EF39" w14:textId="77777777" w:rsidR="00984C9C" w:rsidRPr="007A3473" w:rsidRDefault="00984C9C" w:rsidP="00CF5C2B">
            <w:pPr>
              <w:jc w:val="center"/>
              <w:rPr>
                <w:sz w:val="14"/>
                <w:szCs w:val="14"/>
              </w:rPr>
            </w:pPr>
            <w:r w:rsidRPr="007A3473">
              <w:rPr>
                <w:sz w:val="14"/>
                <w:szCs w:val="14"/>
              </w:rPr>
              <w:t>11.0</w:t>
            </w:r>
          </w:p>
        </w:tc>
        <w:tc>
          <w:tcPr>
            <w:tcW w:w="500" w:type="pct"/>
          </w:tcPr>
          <w:p w14:paraId="775E0FAE" w14:textId="77777777" w:rsidR="00984C9C" w:rsidRPr="007A3473" w:rsidRDefault="00984C9C" w:rsidP="00CF5C2B">
            <w:pPr>
              <w:jc w:val="center"/>
              <w:rPr>
                <w:sz w:val="14"/>
                <w:szCs w:val="14"/>
              </w:rPr>
            </w:pPr>
            <w:r w:rsidRPr="007A3473">
              <w:rPr>
                <w:sz w:val="14"/>
                <w:szCs w:val="14"/>
              </w:rPr>
              <w:t>8.0</w:t>
            </w:r>
          </w:p>
        </w:tc>
        <w:tc>
          <w:tcPr>
            <w:tcW w:w="500" w:type="pct"/>
          </w:tcPr>
          <w:p w14:paraId="6E8C8C54" w14:textId="77777777" w:rsidR="00984C9C" w:rsidRPr="007A3473" w:rsidRDefault="00984C9C" w:rsidP="00CF5C2B">
            <w:pPr>
              <w:jc w:val="center"/>
              <w:rPr>
                <w:sz w:val="14"/>
                <w:szCs w:val="14"/>
              </w:rPr>
            </w:pPr>
            <w:r w:rsidRPr="007A3473">
              <w:rPr>
                <w:sz w:val="14"/>
                <w:szCs w:val="14"/>
              </w:rPr>
              <w:t>14.3</w:t>
            </w:r>
          </w:p>
        </w:tc>
      </w:tr>
      <w:tr w:rsidR="00984C9C" w:rsidRPr="008C60D0" w14:paraId="6BB3D538"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443CC547" w14:textId="77777777" w:rsidR="00984C9C" w:rsidRPr="007A3473" w:rsidRDefault="00984C9C" w:rsidP="00CF5C2B">
            <w:pPr>
              <w:rPr>
                <w:sz w:val="14"/>
                <w:szCs w:val="14"/>
              </w:rPr>
            </w:pPr>
            <w:r w:rsidRPr="007A3473">
              <w:rPr>
                <w:sz w:val="14"/>
                <w:szCs w:val="14"/>
              </w:rPr>
              <w:t>Minimum</w:t>
            </w:r>
          </w:p>
        </w:tc>
        <w:tc>
          <w:tcPr>
            <w:tcW w:w="500" w:type="pct"/>
          </w:tcPr>
          <w:p w14:paraId="6A691F57" w14:textId="77777777" w:rsidR="00984C9C" w:rsidRPr="007A3473" w:rsidRDefault="00984C9C" w:rsidP="00CF5C2B">
            <w:pPr>
              <w:jc w:val="center"/>
              <w:rPr>
                <w:sz w:val="14"/>
                <w:szCs w:val="14"/>
              </w:rPr>
            </w:pPr>
            <w:r w:rsidRPr="007A3473">
              <w:rPr>
                <w:sz w:val="14"/>
                <w:szCs w:val="14"/>
              </w:rPr>
              <w:t>0%</w:t>
            </w:r>
          </w:p>
        </w:tc>
        <w:tc>
          <w:tcPr>
            <w:tcW w:w="500" w:type="pct"/>
          </w:tcPr>
          <w:p w14:paraId="5DE431AF" w14:textId="77777777" w:rsidR="00984C9C" w:rsidRPr="007A3473" w:rsidRDefault="00984C9C" w:rsidP="00CF5C2B">
            <w:pPr>
              <w:jc w:val="center"/>
              <w:rPr>
                <w:sz w:val="14"/>
                <w:szCs w:val="14"/>
              </w:rPr>
            </w:pPr>
            <w:r w:rsidRPr="007A3473">
              <w:rPr>
                <w:sz w:val="14"/>
                <w:szCs w:val="14"/>
              </w:rPr>
              <w:t>0%</w:t>
            </w:r>
          </w:p>
        </w:tc>
        <w:tc>
          <w:tcPr>
            <w:tcW w:w="500" w:type="pct"/>
          </w:tcPr>
          <w:p w14:paraId="1652E1B1" w14:textId="77777777" w:rsidR="00984C9C" w:rsidRPr="007A3473" w:rsidRDefault="00984C9C" w:rsidP="00CF5C2B">
            <w:pPr>
              <w:jc w:val="center"/>
              <w:rPr>
                <w:sz w:val="14"/>
                <w:szCs w:val="14"/>
              </w:rPr>
            </w:pPr>
            <w:r w:rsidRPr="007A3473">
              <w:rPr>
                <w:sz w:val="14"/>
                <w:szCs w:val="14"/>
              </w:rPr>
              <w:t>0%</w:t>
            </w:r>
          </w:p>
        </w:tc>
        <w:tc>
          <w:tcPr>
            <w:tcW w:w="500" w:type="pct"/>
          </w:tcPr>
          <w:p w14:paraId="04A8F1FC" w14:textId="77777777" w:rsidR="00984C9C" w:rsidRPr="007A3473" w:rsidRDefault="00984C9C" w:rsidP="00CF5C2B">
            <w:pPr>
              <w:jc w:val="center"/>
              <w:rPr>
                <w:sz w:val="14"/>
                <w:szCs w:val="14"/>
              </w:rPr>
            </w:pPr>
            <w:r w:rsidRPr="007A3473">
              <w:rPr>
                <w:sz w:val="14"/>
                <w:szCs w:val="14"/>
              </w:rPr>
              <w:t>0%</w:t>
            </w:r>
          </w:p>
        </w:tc>
        <w:tc>
          <w:tcPr>
            <w:tcW w:w="500" w:type="pct"/>
          </w:tcPr>
          <w:p w14:paraId="60580A3D" w14:textId="77777777" w:rsidR="00984C9C" w:rsidRPr="007A3473" w:rsidRDefault="00984C9C" w:rsidP="00CF5C2B">
            <w:pPr>
              <w:jc w:val="center"/>
              <w:rPr>
                <w:sz w:val="14"/>
                <w:szCs w:val="14"/>
              </w:rPr>
            </w:pPr>
            <w:r w:rsidRPr="007A3473">
              <w:rPr>
                <w:sz w:val="14"/>
                <w:szCs w:val="14"/>
              </w:rPr>
              <w:t>0%</w:t>
            </w:r>
          </w:p>
        </w:tc>
        <w:tc>
          <w:tcPr>
            <w:tcW w:w="500" w:type="pct"/>
          </w:tcPr>
          <w:p w14:paraId="2C8DC11E" w14:textId="77777777" w:rsidR="00984C9C" w:rsidRPr="007A3473" w:rsidRDefault="00984C9C" w:rsidP="00CF5C2B">
            <w:pPr>
              <w:jc w:val="center"/>
              <w:rPr>
                <w:sz w:val="14"/>
                <w:szCs w:val="14"/>
              </w:rPr>
            </w:pPr>
            <w:r w:rsidRPr="007A3473">
              <w:rPr>
                <w:sz w:val="14"/>
                <w:szCs w:val="14"/>
              </w:rPr>
              <w:t>0%</w:t>
            </w:r>
          </w:p>
        </w:tc>
        <w:tc>
          <w:tcPr>
            <w:tcW w:w="500" w:type="pct"/>
          </w:tcPr>
          <w:p w14:paraId="55367882" w14:textId="77777777" w:rsidR="00984C9C" w:rsidRPr="007A3473" w:rsidRDefault="00984C9C" w:rsidP="00CF5C2B">
            <w:pPr>
              <w:jc w:val="center"/>
              <w:rPr>
                <w:sz w:val="14"/>
                <w:szCs w:val="14"/>
              </w:rPr>
            </w:pPr>
            <w:r w:rsidRPr="007A3473">
              <w:rPr>
                <w:sz w:val="14"/>
                <w:szCs w:val="14"/>
              </w:rPr>
              <w:t>0%</w:t>
            </w:r>
          </w:p>
        </w:tc>
        <w:tc>
          <w:tcPr>
            <w:tcW w:w="500" w:type="pct"/>
          </w:tcPr>
          <w:p w14:paraId="25BA008D" w14:textId="77777777" w:rsidR="00984C9C" w:rsidRPr="007A3473" w:rsidRDefault="00984C9C" w:rsidP="00CF5C2B">
            <w:pPr>
              <w:jc w:val="center"/>
              <w:rPr>
                <w:sz w:val="14"/>
                <w:szCs w:val="14"/>
              </w:rPr>
            </w:pPr>
            <w:r w:rsidRPr="007A3473">
              <w:rPr>
                <w:sz w:val="14"/>
                <w:szCs w:val="14"/>
              </w:rPr>
              <w:t>0%</w:t>
            </w:r>
          </w:p>
        </w:tc>
      </w:tr>
      <w:tr w:rsidR="00984C9C" w:rsidRPr="008C60D0" w14:paraId="71677317" w14:textId="77777777" w:rsidTr="00CF5C2B">
        <w:tc>
          <w:tcPr>
            <w:tcW w:w="1000" w:type="pct"/>
          </w:tcPr>
          <w:p w14:paraId="6D07C7CB" w14:textId="77777777" w:rsidR="00984C9C" w:rsidRPr="007A3473" w:rsidRDefault="00984C9C" w:rsidP="00CF5C2B">
            <w:pPr>
              <w:rPr>
                <w:sz w:val="14"/>
                <w:szCs w:val="14"/>
              </w:rPr>
            </w:pPr>
            <w:r w:rsidRPr="007A3473">
              <w:rPr>
                <w:sz w:val="14"/>
                <w:szCs w:val="14"/>
              </w:rPr>
              <w:t>25</w:t>
            </w:r>
            <w:r w:rsidRPr="007A3473">
              <w:rPr>
                <w:sz w:val="14"/>
                <w:szCs w:val="14"/>
                <w:vertAlign w:val="superscript"/>
              </w:rPr>
              <w:t>th</w:t>
            </w:r>
            <w:r w:rsidRPr="007A3473">
              <w:rPr>
                <w:sz w:val="14"/>
                <w:szCs w:val="14"/>
              </w:rPr>
              <w:t xml:space="preserve"> percentile</w:t>
            </w:r>
          </w:p>
        </w:tc>
        <w:tc>
          <w:tcPr>
            <w:tcW w:w="500" w:type="pct"/>
          </w:tcPr>
          <w:p w14:paraId="5E8899BA" w14:textId="77777777" w:rsidR="00984C9C" w:rsidRPr="007A3473" w:rsidRDefault="00984C9C" w:rsidP="00CF5C2B">
            <w:pPr>
              <w:jc w:val="center"/>
              <w:rPr>
                <w:sz w:val="14"/>
                <w:szCs w:val="14"/>
              </w:rPr>
            </w:pPr>
            <w:r w:rsidRPr="007A3473">
              <w:rPr>
                <w:sz w:val="14"/>
                <w:szCs w:val="14"/>
              </w:rPr>
              <w:t>27.7%</w:t>
            </w:r>
          </w:p>
        </w:tc>
        <w:tc>
          <w:tcPr>
            <w:tcW w:w="500" w:type="pct"/>
          </w:tcPr>
          <w:p w14:paraId="397E4C76" w14:textId="77777777" w:rsidR="00984C9C" w:rsidRPr="007A3473" w:rsidRDefault="00984C9C" w:rsidP="00CF5C2B">
            <w:pPr>
              <w:jc w:val="center"/>
              <w:rPr>
                <w:sz w:val="14"/>
                <w:szCs w:val="14"/>
              </w:rPr>
            </w:pPr>
            <w:r w:rsidRPr="007A3473">
              <w:rPr>
                <w:sz w:val="14"/>
                <w:szCs w:val="14"/>
              </w:rPr>
              <w:t>27.7%</w:t>
            </w:r>
          </w:p>
        </w:tc>
        <w:tc>
          <w:tcPr>
            <w:tcW w:w="500" w:type="pct"/>
          </w:tcPr>
          <w:p w14:paraId="3D48272E" w14:textId="77777777" w:rsidR="00984C9C" w:rsidRPr="007A3473" w:rsidRDefault="00984C9C" w:rsidP="00CF5C2B">
            <w:pPr>
              <w:jc w:val="center"/>
              <w:rPr>
                <w:sz w:val="14"/>
                <w:szCs w:val="14"/>
              </w:rPr>
            </w:pPr>
            <w:r w:rsidRPr="007A3473">
              <w:rPr>
                <w:sz w:val="14"/>
                <w:szCs w:val="14"/>
              </w:rPr>
              <w:t>27.7%</w:t>
            </w:r>
          </w:p>
        </w:tc>
        <w:tc>
          <w:tcPr>
            <w:tcW w:w="500" w:type="pct"/>
          </w:tcPr>
          <w:p w14:paraId="1413E129" w14:textId="77777777" w:rsidR="00984C9C" w:rsidRPr="007A3473" w:rsidRDefault="00984C9C" w:rsidP="00CF5C2B">
            <w:pPr>
              <w:jc w:val="center"/>
              <w:rPr>
                <w:sz w:val="14"/>
                <w:szCs w:val="14"/>
              </w:rPr>
            </w:pPr>
            <w:r w:rsidRPr="007A3473">
              <w:rPr>
                <w:sz w:val="14"/>
                <w:szCs w:val="14"/>
              </w:rPr>
              <w:t>27.7%</w:t>
            </w:r>
          </w:p>
        </w:tc>
        <w:tc>
          <w:tcPr>
            <w:tcW w:w="500" w:type="pct"/>
          </w:tcPr>
          <w:p w14:paraId="59B1A661" w14:textId="77777777" w:rsidR="00984C9C" w:rsidRPr="007A3473" w:rsidRDefault="00984C9C" w:rsidP="00CF5C2B">
            <w:pPr>
              <w:jc w:val="center"/>
              <w:rPr>
                <w:sz w:val="14"/>
                <w:szCs w:val="14"/>
              </w:rPr>
            </w:pPr>
            <w:r w:rsidRPr="007A3473">
              <w:rPr>
                <w:sz w:val="14"/>
                <w:szCs w:val="14"/>
              </w:rPr>
              <w:t>27.7%</w:t>
            </w:r>
          </w:p>
        </w:tc>
        <w:tc>
          <w:tcPr>
            <w:tcW w:w="500" w:type="pct"/>
          </w:tcPr>
          <w:p w14:paraId="0F48B1D4" w14:textId="77777777" w:rsidR="00984C9C" w:rsidRPr="007A3473" w:rsidRDefault="00984C9C" w:rsidP="00CF5C2B">
            <w:pPr>
              <w:jc w:val="center"/>
              <w:rPr>
                <w:sz w:val="14"/>
                <w:szCs w:val="14"/>
              </w:rPr>
            </w:pPr>
            <w:r w:rsidRPr="007A3473">
              <w:rPr>
                <w:sz w:val="14"/>
                <w:szCs w:val="14"/>
              </w:rPr>
              <w:t>27.7%</w:t>
            </w:r>
          </w:p>
        </w:tc>
        <w:tc>
          <w:tcPr>
            <w:tcW w:w="500" w:type="pct"/>
          </w:tcPr>
          <w:p w14:paraId="72DADCA4" w14:textId="77777777" w:rsidR="00984C9C" w:rsidRPr="007A3473" w:rsidRDefault="00984C9C" w:rsidP="00CF5C2B">
            <w:pPr>
              <w:jc w:val="center"/>
              <w:rPr>
                <w:sz w:val="14"/>
                <w:szCs w:val="14"/>
              </w:rPr>
            </w:pPr>
            <w:r w:rsidRPr="007A3473">
              <w:rPr>
                <w:sz w:val="14"/>
                <w:szCs w:val="14"/>
              </w:rPr>
              <w:t>27.7%</w:t>
            </w:r>
          </w:p>
        </w:tc>
        <w:tc>
          <w:tcPr>
            <w:tcW w:w="500" w:type="pct"/>
          </w:tcPr>
          <w:p w14:paraId="514F7C7C" w14:textId="77777777" w:rsidR="00984C9C" w:rsidRPr="007A3473" w:rsidRDefault="00984C9C" w:rsidP="00CF5C2B">
            <w:pPr>
              <w:jc w:val="center"/>
              <w:rPr>
                <w:sz w:val="14"/>
                <w:szCs w:val="14"/>
              </w:rPr>
            </w:pPr>
            <w:r w:rsidRPr="007A3473">
              <w:rPr>
                <w:sz w:val="14"/>
                <w:szCs w:val="14"/>
              </w:rPr>
              <w:t>27.7%</w:t>
            </w:r>
          </w:p>
        </w:tc>
      </w:tr>
      <w:tr w:rsidR="00984C9C" w:rsidRPr="008C60D0" w14:paraId="61C610CE"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28B73597" w14:textId="77777777" w:rsidR="00984C9C" w:rsidRPr="007A3473" w:rsidRDefault="00984C9C" w:rsidP="00CF5C2B">
            <w:pPr>
              <w:rPr>
                <w:sz w:val="14"/>
                <w:szCs w:val="14"/>
              </w:rPr>
            </w:pPr>
            <w:r w:rsidRPr="007A3473">
              <w:rPr>
                <w:sz w:val="14"/>
                <w:szCs w:val="14"/>
              </w:rPr>
              <w:t>Median</w:t>
            </w:r>
          </w:p>
        </w:tc>
        <w:tc>
          <w:tcPr>
            <w:tcW w:w="500" w:type="pct"/>
          </w:tcPr>
          <w:p w14:paraId="178F9BA1" w14:textId="77777777" w:rsidR="00984C9C" w:rsidRPr="007A3473" w:rsidRDefault="00984C9C" w:rsidP="00CF5C2B">
            <w:pPr>
              <w:jc w:val="center"/>
              <w:rPr>
                <w:sz w:val="14"/>
                <w:szCs w:val="14"/>
              </w:rPr>
            </w:pPr>
            <w:r w:rsidRPr="007A3473">
              <w:rPr>
                <w:sz w:val="14"/>
                <w:szCs w:val="14"/>
              </w:rPr>
              <w:t>35.9%</w:t>
            </w:r>
          </w:p>
        </w:tc>
        <w:tc>
          <w:tcPr>
            <w:tcW w:w="500" w:type="pct"/>
          </w:tcPr>
          <w:p w14:paraId="7B5224AF" w14:textId="77777777" w:rsidR="00984C9C" w:rsidRPr="007A3473" w:rsidRDefault="00984C9C" w:rsidP="00CF5C2B">
            <w:pPr>
              <w:jc w:val="center"/>
              <w:rPr>
                <w:sz w:val="14"/>
                <w:szCs w:val="14"/>
              </w:rPr>
            </w:pPr>
            <w:r w:rsidRPr="007A3473">
              <w:rPr>
                <w:sz w:val="14"/>
                <w:szCs w:val="14"/>
              </w:rPr>
              <w:t>33.3%</w:t>
            </w:r>
          </w:p>
        </w:tc>
        <w:tc>
          <w:tcPr>
            <w:tcW w:w="500" w:type="pct"/>
          </w:tcPr>
          <w:p w14:paraId="19564C6E" w14:textId="77777777" w:rsidR="00984C9C" w:rsidRPr="007A3473" w:rsidRDefault="00984C9C" w:rsidP="00CF5C2B">
            <w:pPr>
              <w:jc w:val="center"/>
              <w:rPr>
                <w:sz w:val="14"/>
                <w:szCs w:val="14"/>
              </w:rPr>
            </w:pPr>
            <w:r w:rsidRPr="007A3473">
              <w:rPr>
                <w:sz w:val="14"/>
                <w:szCs w:val="14"/>
              </w:rPr>
              <w:t>32.3%</w:t>
            </w:r>
          </w:p>
        </w:tc>
        <w:tc>
          <w:tcPr>
            <w:tcW w:w="500" w:type="pct"/>
          </w:tcPr>
          <w:p w14:paraId="1EBEDF5F" w14:textId="77777777" w:rsidR="00984C9C" w:rsidRPr="007A3473" w:rsidRDefault="00984C9C" w:rsidP="00CF5C2B">
            <w:pPr>
              <w:jc w:val="center"/>
              <w:rPr>
                <w:sz w:val="14"/>
                <w:szCs w:val="14"/>
              </w:rPr>
            </w:pPr>
            <w:r w:rsidRPr="007A3473">
              <w:rPr>
                <w:sz w:val="14"/>
                <w:szCs w:val="14"/>
              </w:rPr>
              <w:t>31.6%</w:t>
            </w:r>
          </w:p>
        </w:tc>
        <w:tc>
          <w:tcPr>
            <w:tcW w:w="500" w:type="pct"/>
          </w:tcPr>
          <w:p w14:paraId="1B8BF6F6" w14:textId="77777777" w:rsidR="00984C9C" w:rsidRPr="007A3473" w:rsidRDefault="00984C9C" w:rsidP="00CF5C2B">
            <w:pPr>
              <w:jc w:val="center"/>
              <w:rPr>
                <w:sz w:val="14"/>
                <w:szCs w:val="14"/>
              </w:rPr>
            </w:pPr>
            <w:r w:rsidRPr="007A3473">
              <w:rPr>
                <w:sz w:val="14"/>
                <w:szCs w:val="14"/>
              </w:rPr>
              <w:t>35.9%</w:t>
            </w:r>
          </w:p>
        </w:tc>
        <w:tc>
          <w:tcPr>
            <w:tcW w:w="500" w:type="pct"/>
          </w:tcPr>
          <w:p w14:paraId="638DFEBA" w14:textId="77777777" w:rsidR="00984C9C" w:rsidRPr="007A3473" w:rsidRDefault="00984C9C" w:rsidP="00CF5C2B">
            <w:pPr>
              <w:jc w:val="center"/>
              <w:rPr>
                <w:sz w:val="14"/>
                <w:szCs w:val="14"/>
              </w:rPr>
            </w:pPr>
            <w:r w:rsidRPr="007A3473">
              <w:rPr>
                <w:sz w:val="14"/>
                <w:szCs w:val="14"/>
              </w:rPr>
              <w:t>28.6%</w:t>
            </w:r>
          </w:p>
        </w:tc>
        <w:tc>
          <w:tcPr>
            <w:tcW w:w="500" w:type="pct"/>
          </w:tcPr>
          <w:p w14:paraId="59720AB9" w14:textId="77777777" w:rsidR="00984C9C" w:rsidRPr="007A3473" w:rsidRDefault="00984C9C" w:rsidP="00CF5C2B">
            <w:pPr>
              <w:jc w:val="center"/>
              <w:rPr>
                <w:sz w:val="14"/>
                <w:szCs w:val="14"/>
              </w:rPr>
            </w:pPr>
            <w:r w:rsidRPr="007A3473">
              <w:rPr>
                <w:sz w:val="14"/>
                <w:szCs w:val="14"/>
              </w:rPr>
              <w:t>28.6%</w:t>
            </w:r>
          </w:p>
        </w:tc>
        <w:tc>
          <w:tcPr>
            <w:tcW w:w="500" w:type="pct"/>
          </w:tcPr>
          <w:p w14:paraId="07123D4B" w14:textId="77777777" w:rsidR="00984C9C" w:rsidRPr="007A3473" w:rsidRDefault="00984C9C" w:rsidP="00CF5C2B">
            <w:pPr>
              <w:jc w:val="center"/>
              <w:rPr>
                <w:sz w:val="14"/>
                <w:szCs w:val="14"/>
              </w:rPr>
            </w:pPr>
            <w:r w:rsidRPr="007A3473">
              <w:rPr>
                <w:sz w:val="14"/>
                <w:szCs w:val="14"/>
              </w:rPr>
              <w:t>31.7%</w:t>
            </w:r>
          </w:p>
        </w:tc>
      </w:tr>
      <w:tr w:rsidR="00984C9C" w:rsidRPr="008C60D0" w14:paraId="53E8EA5A" w14:textId="77777777" w:rsidTr="00CF5C2B">
        <w:tc>
          <w:tcPr>
            <w:tcW w:w="1000" w:type="pct"/>
          </w:tcPr>
          <w:p w14:paraId="067F8F46" w14:textId="77777777" w:rsidR="00984C9C" w:rsidRPr="007A3473" w:rsidRDefault="00984C9C" w:rsidP="00CF5C2B">
            <w:pPr>
              <w:rPr>
                <w:sz w:val="14"/>
                <w:szCs w:val="14"/>
              </w:rPr>
            </w:pPr>
            <w:r w:rsidRPr="007A3473">
              <w:rPr>
                <w:sz w:val="14"/>
                <w:szCs w:val="14"/>
              </w:rPr>
              <w:t>75</w:t>
            </w:r>
            <w:r w:rsidRPr="007A3473">
              <w:rPr>
                <w:sz w:val="14"/>
                <w:szCs w:val="14"/>
                <w:vertAlign w:val="superscript"/>
              </w:rPr>
              <w:t>th</w:t>
            </w:r>
            <w:r w:rsidRPr="007A3473">
              <w:rPr>
                <w:sz w:val="14"/>
                <w:szCs w:val="14"/>
              </w:rPr>
              <w:t xml:space="preserve"> percentile</w:t>
            </w:r>
          </w:p>
        </w:tc>
        <w:tc>
          <w:tcPr>
            <w:tcW w:w="500" w:type="pct"/>
          </w:tcPr>
          <w:p w14:paraId="66A81B23" w14:textId="77777777" w:rsidR="00984C9C" w:rsidRPr="007A3473" w:rsidRDefault="00984C9C" w:rsidP="00CF5C2B">
            <w:pPr>
              <w:jc w:val="center"/>
              <w:rPr>
                <w:sz w:val="14"/>
                <w:szCs w:val="14"/>
              </w:rPr>
            </w:pPr>
            <w:r w:rsidRPr="007A3473">
              <w:rPr>
                <w:sz w:val="14"/>
                <w:szCs w:val="14"/>
              </w:rPr>
              <w:t>47.1%</w:t>
            </w:r>
          </w:p>
        </w:tc>
        <w:tc>
          <w:tcPr>
            <w:tcW w:w="500" w:type="pct"/>
          </w:tcPr>
          <w:p w14:paraId="5A25FC15" w14:textId="77777777" w:rsidR="00984C9C" w:rsidRPr="007A3473" w:rsidRDefault="00984C9C" w:rsidP="00CF5C2B">
            <w:pPr>
              <w:jc w:val="center"/>
              <w:rPr>
                <w:sz w:val="14"/>
                <w:szCs w:val="14"/>
              </w:rPr>
            </w:pPr>
            <w:r w:rsidRPr="007A3473">
              <w:rPr>
                <w:sz w:val="14"/>
                <w:szCs w:val="14"/>
              </w:rPr>
              <w:t>47.1%</w:t>
            </w:r>
          </w:p>
        </w:tc>
        <w:tc>
          <w:tcPr>
            <w:tcW w:w="500" w:type="pct"/>
          </w:tcPr>
          <w:p w14:paraId="7E44A0D2" w14:textId="77777777" w:rsidR="00984C9C" w:rsidRPr="007A3473" w:rsidRDefault="00984C9C" w:rsidP="00CF5C2B">
            <w:pPr>
              <w:jc w:val="center"/>
              <w:rPr>
                <w:sz w:val="14"/>
                <w:szCs w:val="14"/>
              </w:rPr>
            </w:pPr>
            <w:r w:rsidRPr="007A3473">
              <w:rPr>
                <w:sz w:val="14"/>
                <w:szCs w:val="14"/>
              </w:rPr>
              <w:t>46.4%</w:t>
            </w:r>
          </w:p>
        </w:tc>
        <w:tc>
          <w:tcPr>
            <w:tcW w:w="500" w:type="pct"/>
          </w:tcPr>
          <w:p w14:paraId="29DA8769" w14:textId="77777777" w:rsidR="00984C9C" w:rsidRPr="007A3473" w:rsidRDefault="00984C9C" w:rsidP="00CF5C2B">
            <w:pPr>
              <w:jc w:val="center"/>
              <w:rPr>
                <w:sz w:val="14"/>
                <w:szCs w:val="14"/>
              </w:rPr>
            </w:pPr>
            <w:r w:rsidRPr="007A3473">
              <w:rPr>
                <w:sz w:val="14"/>
                <w:szCs w:val="14"/>
              </w:rPr>
              <w:t>46.4%</w:t>
            </w:r>
          </w:p>
        </w:tc>
        <w:tc>
          <w:tcPr>
            <w:tcW w:w="500" w:type="pct"/>
          </w:tcPr>
          <w:p w14:paraId="3F898902" w14:textId="77777777" w:rsidR="00984C9C" w:rsidRPr="007A3473" w:rsidRDefault="00984C9C" w:rsidP="00CF5C2B">
            <w:pPr>
              <w:jc w:val="center"/>
              <w:rPr>
                <w:sz w:val="14"/>
                <w:szCs w:val="14"/>
              </w:rPr>
            </w:pPr>
            <w:r w:rsidRPr="007A3473">
              <w:rPr>
                <w:sz w:val="14"/>
                <w:szCs w:val="14"/>
              </w:rPr>
              <w:t>47.1%</w:t>
            </w:r>
          </w:p>
        </w:tc>
        <w:tc>
          <w:tcPr>
            <w:tcW w:w="500" w:type="pct"/>
          </w:tcPr>
          <w:p w14:paraId="1A59DE9B" w14:textId="77777777" w:rsidR="00984C9C" w:rsidRPr="007A3473" w:rsidRDefault="00984C9C" w:rsidP="00CF5C2B">
            <w:pPr>
              <w:jc w:val="center"/>
              <w:rPr>
                <w:sz w:val="14"/>
                <w:szCs w:val="14"/>
              </w:rPr>
            </w:pPr>
            <w:r w:rsidRPr="007A3473">
              <w:rPr>
                <w:sz w:val="14"/>
                <w:szCs w:val="14"/>
              </w:rPr>
              <w:t>38.1%</w:t>
            </w:r>
          </w:p>
        </w:tc>
        <w:tc>
          <w:tcPr>
            <w:tcW w:w="500" w:type="pct"/>
          </w:tcPr>
          <w:p w14:paraId="04BDA1BA" w14:textId="77777777" w:rsidR="00984C9C" w:rsidRPr="007A3473" w:rsidRDefault="00984C9C" w:rsidP="00CF5C2B">
            <w:pPr>
              <w:jc w:val="center"/>
              <w:rPr>
                <w:sz w:val="14"/>
                <w:szCs w:val="14"/>
              </w:rPr>
            </w:pPr>
            <w:r w:rsidRPr="007A3473">
              <w:rPr>
                <w:sz w:val="14"/>
                <w:szCs w:val="14"/>
              </w:rPr>
              <w:t>31.6%</w:t>
            </w:r>
          </w:p>
        </w:tc>
        <w:tc>
          <w:tcPr>
            <w:tcW w:w="500" w:type="pct"/>
          </w:tcPr>
          <w:p w14:paraId="79F1FFA2" w14:textId="77777777" w:rsidR="00984C9C" w:rsidRPr="007A3473" w:rsidRDefault="00984C9C" w:rsidP="00CF5C2B">
            <w:pPr>
              <w:jc w:val="center"/>
              <w:rPr>
                <w:sz w:val="14"/>
                <w:szCs w:val="14"/>
              </w:rPr>
            </w:pPr>
            <w:r w:rsidRPr="007A3473">
              <w:rPr>
                <w:sz w:val="14"/>
                <w:szCs w:val="14"/>
              </w:rPr>
              <w:t>46.4%</w:t>
            </w:r>
          </w:p>
        </w:tc>
      </w:tr>
      <w:tr w:rsidR="00984C9C" w:rsidRPr="008C60D0" w14:paraId="184FC528"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29736C51" w14:textId="77777777" w:rsidR="00984C9C" w:rsidRPr="007A3473" w:rsidRDefault="00984C9C" w:rsidP="00CF5C2B">
            <w:pPr>
              <w:rPr>
                <w:sz w:val="14"/>
                <w:szCs w:val="14"/>
              </w:rPr>
            </w:pPr>
            <w:r w:rsidRPr="007A3473">
              <w:rPr>
                <w:sz w:val="14"/>
                <w:szCs w:val="14"/>
              </w:rPr>
              <w:t>Maximum</w:t>
            </w:r>
          </w:p>
        </w:tc>
        <w:tc>
          <w:tcPr>
            <w:tcW w:w="500" w:type="pct"/>
          </w:tcPr>
          <w:p w14:paraId="4C0F2F4D" w14:textId="77777777" w:rsidR="00984C9C" w:rsidRPr="007A3473" w:rsidRDefault="00984C9C" w:rsidP="00CF5C2B">
            <w:pPr>
              <w:jc w:val="center"/>
              <w:rPr>
                <w:sz w:val="14"/>
                <w:szCs w:val="14"/>
              </w:rPr>
            </w:pPr>
            <w:r w:rsidRPr="007A3473">
              <w:rPr>
                <w:sz w:val="14"/>
                <w:szCs w:val="14"/>
              </w:rPr>
              <w:t>124.0%</w:t>
            </w:r>
          </w:p>
        </w:tc>
        <w:tc>
          <w:tcPr>
            <w:tcW w:w="500" w:type="pct"/>
          </w:tcPr>
          <w:p w14:paraId="7D966892" w14:textId="77777777" w:rsidR="00984C9C" w:rsidRPr="007A3473" w:rsidRDefault="00984C9C" w:rsidP="00CF5C2B">
            <w:pPr>
              <w:jc w:val="center"/>
              <w:rPr>
                <w:sz w:val="14"/>
                <w:szCs w:val="14"/>
              </w:rPr>
            </w:pPr>
            <w:r w:rsidRPr="007A3473">
              <w:rPr>
                <w:sz w:val="14"/>
                <w:szCs w:val="14"/>
              </w:rPr>
              <w:t>124.0%</w:t>
            </w:r>
          </w:p>
        </w:tc>
        <w:tc>
          <w:tcPr>
            <w:tcW w:w="500" w:type="pct"/>
          </w:tcPr>
          <w:p w14:paraId="0E36B3CF" w14:textId="77777777" w:rsidR="00984C9C" w:rsidRPr="007A3473" w:rsidRDefault="00984C9C" w:rsidP="00CF5C2B">
            <w:pPr>
              <w:jc w:val="center"/>
              <w:rPr>
                <w:sz w:val="14"/>
                <w:szCs w:val="14"/>
              </w:rPr>
            </w:pPr>
            <w:r w:rsidRPr="007A3473">
              <w:rPr>
                <w:sz w:val="14"/>
                <w:szCs w:val="14"/>
              </w:rPr>
              <w:t>109.0%</w:t>
            </w:r>
          </w:p>
        </w:tc>
        <w:tc>
          <w:tcPr>
            <w:tcW w:w="500" w:type="pct"/>
          </w:tcPr>
          <w:p w14:paraId="639CCEF5" w14:textId="77777777" w:rsidR="00984C9C" w:rsidRPr="007A3473" w:rsidRDefault="00984C9C" w:rsidP="00CF5C2B">
            <w:pPr>
              <w:jc w:val="center"/>
              <w:rPr>
                <w:sz w:val="14"/>
                <w:szCs w:val="14"/>
              </w:rPr>
            </w:pPr>
            <w:r w:rsidRPr="007A3473">
              <w:rPr>
                <w:sz w:val="14"/>
                <w:szCs w:val="14"/>
              </w:rPr>
              <w:t>109.0%</w:t>
            </w:r>
          </w:p>
        </w:tc>
        <w:tc>
          <w:tcPr>
            <w:tcW w:w="500" w:type="pct"/>
          </w:tcPr>
          <w:p w14:paraId="11BC8724" w14:textId="77777777" w:rsidR="00984C9C" w:rsidRPr="007A3473" w:rsidRDefault="00984C9C" w:rsidP="00CF5C2B">
            <w:pPr>
              <w:jc w:val="center"/>
              <w:rPr>
                <w:sz w:val="14"/>
                <w:szCs w:val="14"/>
              </w:rPr>
            </w:pPr>
            <w:r w:rsidRPr="007A3473">
              <w:rPr>
                <w:sz w:val="14"/>
                <w:szCs w:val="14"/>
              </w:rPr>
              <w:t>124.0%</w:t>
            </w:r>
          </w:p>
        </w:tc>
        <w:tc>
          <w:tcPr>
            <w:tcW w:w="500" w:type="pct"/>
          </w:tcPr>
          <w:p w14:paraId="08992668" w14:textId="77777777" w:rsidR="00984C9C" w:rsidRPr="007A3473" w:rsidRDefault="00984C9C" w:rsidP="00CF5C2B">
            <w:pPr>
              <w:jc w:val="center"/>
              <w:rPr>
                <w:sz w:val="14"/>
                <w:szCs w:val="14"/>
              </w:rPr>
            </w:pPr>
            <w:r w:rsidRPr="007A3473">
              <w:rPr>
                <w:sz w:val="14"/>
                <w:szCs w:val="14"/>
              </w:rPr>
              <w:t>97.0%</w:t>
            </w:r>
          </w:p>
        </w:tc>
        <w:tc>
          <w:tcPr>
            <w:tcW w:w="500" w:type="pct"/>
          </w:tcPr>
          <w:p w14:paraId="76630B57" w14:textId="77777777" w:rsidR="00984C9C" w:rsidRPr="007A3473" w:rsidRDefault="00984C9C" w:rsidP="00CF5C2B">
            <w:pPr>
              <w:jc w:val="center"/>
              <w:rPr>
                <w:sz w:val="14"/>
                <w:szCs w:val="14"/>
              </w:rPr>
            </w:pPr>
            <w:r w:rsidRPr="007A3473">
              <w:rPr>
                <w:sz w:val="14"/>
                <w:szCs w:val="14"/>
              </w:rPr>
              <w:t>62.1%</w:t>
            </w:r>
          </w:p>
        </w:tc>
        <w:tc>
          <w:tcPr>
            <w:tcW w:w="500" w:type="pct"/>
          </w:tcPr>
          <w:p w14:paraId="50B70536" w14:textId="77777777" w:rsidR="00984C9C" w:rsidRPr="007A3473" w:rsidRDefault="00984C9C" w:rsidP="00CF5C2B">
            <w:pPr>
              <w:jc w:val="center"/>
              <w:rPr>
                <w:sz w:val="14"/>
                <w:szCs w:val="14"/>
              </w:rPr>
            </w:pPr>
            <w:r w:rsidRPr="007A3473">
              <w:rPr>
                <w:sz w:val="14"/>
                <w:szCs w:val="14"/>
              </w:rPr>
              <w:t>124.0%</w:t>
            </w:r>
          </w:p>
        </w:tc>
      </w:tr>
      <w:tr w:rsidR="00984C9C" w:rsidRPr="008C60D0" w14:paraId="2F367FCD" w14:textId="77777777" w:rsidTr="00CF5C2B">
        <w:tc>
          <w:tcPr>
            <w:tcW w:w="5000" w:type="pct"/>
            <w:gridSpan w:val="9"/>
          </w:tcPr>
          <w:p w14:paraId="474B4F85" w14:textId="77777777" w:rsidR="00984C9C" w:rsidRPr="007A3473" w:rsidRDefault="00984C9C" w:rsidP="00CF5C2B">
            <w:pPr>
              <w:spacing w:before="100"/>
              <w:jc w:val="center"/>
              <w:rPr>
                <w:b/>
                <w:sz w:val="14"/>
                <w:szCs w:val="14"/>
              </w:rPr>
            </w:pPr>
            <w:r w:rsidRPr="007A3473">
              <w:rPr>
                <w:b/>
                <w:sz w:val="14"/>
                <w:szCs w:val="14"/>
              </w:rPr>
              <w:t>Percentage Difference between the Sunday Rate and the Standard Weekday Rate</w:t>
            </w:r>
          </w:p>
        </w:tc>
      </w:tr>
      <w:tr w:rsidR="00984C9C" w:rsidRPr="008C60D0" w14:paraId="2ABEBFBD"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58D1B72F" w14:textId="77777777" w:rsidR="00984C9C" w:rsidRPr="007A3473" w:rsidRDefault="00984C9C" w:rsidP="00CF5C2B">
            <w:pPr>
              <w:keepNext/>
              <w:rPr>
                <w:sz w:val="14"/>
                <w:szCs w:val="14"/>
              </w:rPr>
            </w:pPr>
            <w:r w:rsidRPr="007A3473">
              <w:rPr>
                <w:sz w:val="14"/>
                <w:szCs w:val="14"/>
              </w:rPr>
              <w:t>Number of observations</w:t>
            </w:r>
          </w:p>
        </w:tc>
        <w:tc>
          <w:tcPr>
            <w:tcW w:w="500" w:type="pct"/>
          </w:tcPr>
          <w:p w14:paraId="006D6C81" w14:textId="77777777" w:rsidR="00984C9C" w:rsidRPr="007A3473" w:rsidRDefault="00984C9C" w:rsidP="00CF5C2B">
            <w:pPr>
              <w:keepNext/>
              <w:jc w:val="center"/>
              <w:rPr>
                <w:sz w:val="14"/>
                <w:szCs w:val="14"/>
              </w:rPr>
            </w:pPr>
            <w:r w:rsidRPr="007A3473">
              <w:rPr>
                <w:sz w:val="14"/>
                <w:szCs w:val="14"/>
              </w:rPr>
              <w:t>2,133</w:t>
            </w:r>
          </w:p>
        </w:tc>
        <w:tc>
          <w:tcPr>
            <w:tcW w:w="500" w:type="pct"/>
          </w:tcPr>
          <w:p w14:paraId="00E84FF5" w14:textId="77777777" w:rsidR="00984C9C" w:rsidRPr="007A3473" w:rsidRDefault="00984C9C" w:rsidP="00CF5C2B">
            <w:pPr>
              <w:keepNext/>
              <w:jc w:val="center"/>
              <w:rPr>
                <w:sz w:val="14"/>
                <w:szCs w:val="14"/>
              </w:rPr>
            </w:pPr>
            <w:r w:rsidRPr="007A3473">
              <w:rPr>
                <w:sz w:val="14"/>
                <w:szCs w:val="14"/>
              </w:rPr>
              <w:t>1,740</w:t>
            </w:r>
          </w:p>
        </w:tc>
        <w:tc>
          <w:tcPr>
            <w:tcW w:w="500" w:type="pct"/>
          </w:tcPr>
          <w:p w14:paraId="6B501B3B" w14:textId="77777777" w:rsidR="00984C9C" w:rsidRPr="007A3473" w:rsidRDefault="00984C9C" w:rsidP="00CF5C2B">
            <w:pPr>
              <w:keepNext/>
              <w:jc w:val="center"/>
              <w:rPr>
                <w:sz w:val="14"/>
                <w:szCs w:val="14"/>
              </w:rPr>
            </w:pPr>
            <w:r w:rsidRPr="007A3473">
              <w:rPr>
                <w:sz w:val="14"/>
                <w:szCs w:val="14"/>
              </w:rPr>
              <w:t>1,572</w:t>
            </w:r>
          </w:p>
        </w:tc>
        <w:tc>
          <w:tcPr>
            <w:tcW w:w="500" w:type="pct"/>
          </w:tcPr>
          <w:p w14:paraId="7B3198BB" w14:textId="77777777" w:rsidR="00984C9C" w:rsidRPr="007A3473" w:rsidRDefault="00984C9C" w:rsidP="00CF5C2B">
            <w:pPr>
              <w:keepNext/>
              <w:jc w:val="center"/>
              <w:rPr>
                <w:sz w:val="14"/>
                <w:szCs w:val="14"/>
              </w:rPr>
            </w:pPr>
            <w:r w:rsidRPr="007A3473">
              <w:rPr>
                <w:sz w:val="14"/>
                <w:szCs w:val="14"/>
              </w:rPr>
              <w:t>1,452</w:t>
            </w:r>
          </w:p>
        </w:tc>
        <w:tc>
          <w:tcPr>
            <w:tcW w:w="500" w:type="pct"/>
          </w:tcPr>
          <w:p w14:paraId="38BD3DFD" w14:textId="77777777" w:rsidR="00984C9C" w:rsidRPr="007A3473" w:rsidRDefault="00984C9C" w:rsidP="00CF5C2B">
            <w:pPr>
              <w:keepNext/>
              <w:jc w:val="center"/>
              <w:rPr>
                <w:sz w:val="14"/>
                <w:szCs w:val="14"/>
              </w:rPr>
            </w:pPr>
            <w:r w:rsidRPr="007A3473">
              <w:rPr>
                <w:sz w:val="14"/>
                <w:szCs w:val="14"/>
              </w:rPr>
              <w:t>1,769</w:t>
            </w:r>
          </w:p>
        </w:tc>
        <w:tc>
          <w:tcPr>
            <w:tcW w:w="500" w:type="pct"/>
          </w:tcPr>
          <w:p w14:paraId="4EFFD6B8" w14:textId="77777777" w:rsidR="00984C9C" w:rsidRPr="007A3473" w:rsidRDefault="00984C9C" w:rsidP="00CF5C2B">
            <w:pPr>
              <w:keepNext/>
              <w:jc w:val="center"/>
              <w:rPr>
                <w:sz w:val="14"/>
                <w:szCs w:val="14"/>
              </w:rPr>
            </w:pPr>
            <w:r w:rsidRPr="007A3473">
              <w:rPr>
                <w:sz w:val="14"/>
                <w:szCs w:val="14"/>
              </w:rPr>
              <w:t>796</w:t>
            </w:r>
          </w:p>
        </w:tc>
        <w:tc>
          <w:tcPr>
            <w:tcW w:w="500" w:type="pct"/>
          </w:tcPr>
          <w:p w14:paraId="47DD3972" w14:textId="77777777" w:rsidR="00984C9C" w:rsidRPr="007A3473" w:rsidRDefault="00984C9C" w:rsidP="00CF5C2B">
            <w:pPr>
              <w:keepNext/>
              <w:jc w:val="center"/>
              <w:rPr>
                <w:sz w:val="14"/>
                <w:szCs w:val="14"/>
              </w:rPr>
            </w:pPr>
            <w:r w:rsidRPr="007A3473">
              <w:rPr>
                <w:sz w:val="14"/>
                <w:szCs w:val="14"/>
              </w:rPr>
              <w:t>560</w:t>
            </w:r>
          </w:p>
        </w:tc>
        <w:tc>
          <w:tcPr>
            <w:tcW w:w="500" w:type="pct"/>
          </w:tcPr>
          <w:p w14:paraId="0CF193C6" w14:textId="77777777" w:rsidR="00984C9C" w:rsidRPr="007A3473" w:rsidRDefault="00984C9C" w:rsidP="00CF5C2B">
            <w:pPr>
              <w:keepNext/>
              <w:jc w:val="center"/>
              <w:rPr>
                <w:sz w:val="14"/>
                <w:szCs w:val="14"/>
              </w:rPr>
            </w:pPr>
            <w:r w:rsidRPr="007A3473">
              <w:rPr>
                <w:sz w:val="14"/>
                <w:szCs w:val="14"/>
              </w:rPr>
              <w:t>10,022</w:t>
            </w:r>
          </w:p>
        </w:tc>
      </w:tr>
      <w:tr w:rsidR="00984C9C" w:rsidRPr="008C60D0" w14:paraId="31E1BED8" w14:textId="77777777" w:rsidTr="00CF5C2B">
        <w:tc>
          <w:tcPr>
            <w:tcW w:w="1000" w:type="pct"/>
          </w:tcPr>
          <w:p w14:paraId="72CE80F6" w14:textId="77777777" w:rsidR="00984C9C" w:rsidRPr="007A3473" w:rsidRDefault="00984C9C" w:rsidP="00CF5C2B">
            <w:pPr>
              <w:rPr>
                <w:b/>
                <w:sz w:val="14"/>
                <w:szCs w:val="14"/>
              </w:rPr>
            </w:pPr>
            <w:r w:rsidRPr="007A3473">
              <w:rPr>
                <w:b/>
                <w:sz w:val="14"/>
                <w:szCs w:val="14"/>
              </w:rPr>
              <w:t>Mean</w:t>
            </w:r>
          </w:p>
        </w:tc>
        <w:tc>
          <w:tcPr>
            <w:tcW w:w="500" w:type="pct"/>
          </w:tcPr>
          <w:p w14:paraId="77364C42" w14:textId="77777777" w:rsidR="00984C9C" w:rsidRPr="007A3473" w:rsidRDefault="00984C9C" w:rsidP="00CF5C2B">
            <w:pPr>
              <w:jc w:val="center"/>
              <w:rPr>
                <w:b/>
                <w:sz w:val="14"/>
                <w:szCs w:val="14"/>
              </w:rPr>
            </w:pPr>
            <w:r w:rsidRPr="007A3473">
              <w:rPr>
                <w:b/>
                <w:sz w:val="14"/>
                <w:szCs w:val="14"/>
              </w:rPr>
              <w:t>60.4%</w:t>
            </w:r>
          </w:p>
        </w:tc>
        <w:tc>
          <w:tcPr>
            <w:tcW w:w="500" w:type="pct"/>
          </w:tcPr>
          <w:p w14:paraId="79187995" w14:textId="77777777" w:rsidR="00984C9C" w:rsidRPr="007A3473" w:rsidRDefault="00984C9C" w:rsidP="00CF5C2B">
            <w:pPr>
              <w:jc w:val="center"/>
              <w:rPr>
                <w:b/>
                <w:sz w:val="14"/>
                <w:szCs w:val="14"/>
              </w:rPr>
            </w:pPr>
            <w:r w:rsidRPr="007A3473">
              <w:rPr>
                <w:b/>
                <w:sz w:val="14"/>
                <w:szCs w:val="14"/>
              </w:rPr>
              <w:t>59.7%</w:t>
            </w:r>
          </w:p>
        </w:tc>
        <w:tc>
          <w:tcPr>
            <w:tcW w:w="500" w:type="pct"/>
          </w:tcPr>
          <w:p w14:paraId="3AFD41D7" w14:textId="77777777" w:rsidR="00984C9C" w:rsidRPr="007A3473" w:rsidRDefault="00984C9C" w:rsidP="00CF5C2B">
            <w:pPr>
              <w:jc w:val="center"/>
              <w:rPr>
                <w:b/>
                <w:sz w:val="14"/>
                <w:szCs w:val="14"/>
              </w:rPr>
            </w:pPr>
            <w:r w:rsidRPr="007A3473">
              <w:rPr>
                <w:b/>
                <w:sz w:val="14"/>
                <w:szCs w:val="14"/>
              </w:rPr>
              <w:t>58.6%</w:t>
            </w:r>
          </w:p>
        </w:tc>
        <w:tc>
          <w:tcPr>
            <w:tcW w:w="500" w:type="pct"/>
          </w:tcPr>
          <w:p w14:paraId="20D3A08F" w14:textId="77777777" w:rsidR="00984C9C" w:rsidRPr="007A3473" w:rsidRDefault="00984C9C" w:rsidP="00CF5C2B">
            <w:pPr>
              <w:jc w:val="center"/>
              <w:rPr>
                <w:b/>
                <w:sz w:val="14"/>
                <w:szCs w:val="14"/>
              </w:rPr>
            </w:pPr>
            <w:r w:rsidRPr="007A3473">
              <w:rPr>
                <w:b/>
                <w:sz w:val="14"/>
                <w:szCs w:val="14"/>
              </w:rPr>
              <w:t>57.9%</w:t>
            </w:r>
          </w:p>
        </w:tc>
        <w:tc>
          <w:tcPr>
            <w:tcW w:w="500" w:type="pct"/>
          </w:tcPr>
          <w:p w14:paraId="71C3646A" w14:textId="77777777" w:rsidR="00984C9C" w:rsidRPr="007A3473" w:rsidRDefault="00984C9C" w:rsidP="00CF5C2B">
            <w:pPr>
              <w:jc w:val="center"/>
              <w:rPr>
                <w:b/>
                <w:sz w:val="14"/>
                <w:szCs w:val="14"/>
              </w:rPr>
            </w:pPr>
            <w:r w:rsidRPr="007A3473">
              <w:rPr>
                <w:b/>
                <w:sz w:val="14"/>
                <w:szCs w:val="14"/>
              </w:rPr>
              <w:t>60.1%</w:t>
            </w:r>
          </w:p>
        </w:tc>
        <w:tc>
          <w:tcPr>
            <w:tcW w:w="500" w:type="pct"/>
          </w:tcPr>
          <w:p w14:paraId="6FF027DF" w14:textId="77777777" w:rsidR="00984C9C" w:rsidRPr="007A3473" w:rsidRDefault="00984C9C" w:rsidP="00CF5C2B">
            <w:pPr>
              <w:jc w:val="center"/>
              <w:rPr>
                <w:b/>
                <w:sz w:val="14"/>
                <w:szCs w:val="14"/>
              </w:rPr>
            </w:pPr>
            <w:r w:rsidRPr="007A3473">
              <w:rPr>
                <w:b/>
                <w:sz w:val="14"/>
                <w:szCs w:val="14"/>
              </w:rPr>
              <w:t>55.2%</w:t>
            </w:r>
          </w:p>
        </w:tc>
        <w:tc>
          <w:tcPr>
            <w:tcW w:w="500" w:type="pct"/>
          </w:tcPr>
          <w:p w14:paraId="6B368F78" w14:textId="77777777" w:rsidR="00984C9C" w:rsidRPr="007A3473" w:rsidRDefault="00984C9C" w:rsidP="00CF5C2B">
            <w:pPr>
              <w:jc w:val="center"/>
              <w:rPr>
                <w:b/>
                <w:sz w:val="14"/>
                <w:szCs w:val="14"/>
              </w:rPr>
            </w:pPr>
            <w:r w:rsidRPr="007A3473">
              <w:rPr>
                <w:b/>
                <w:sz w:val="14"/>
                <w:szCs w:val="14"/>
              </w:rPr>
              <w:t>51.9%</w:t>
            </w:r>
          </w:p>
        </w:tc>
        <w:tc>
          <w:tcPr>
            <w:tcW w:w="500" w:type="pct"/>
          </w:tcPr>
          <w:p w14:paraId="272AD95E" w14:textId="77777777" w:rsidR="00984C9C" w:rsidRPr="007A3473" w:rsidRDefault="00984C9C" w:rsidP="00CF5C2B">
            <w:pPr>
              <w:jc w:val="center"/>
              <w:rPr>
                <w:b/>
                <w:sz w:val="14"/>
                <w:szCs w:val="14"/>
              </w:rPr>
            </w:pPr>
            <w:r w:rsidRPr="007A3473">
              <w:rPr>
                <w:b/>
                <w:sz w:val="14"/>
                <w:szCs w:val="14"/>
              </w:rPr>
              <w:t>58.7%</w:t>
            </w:r>
          </w:p>
        </w:tc>
      </w:tr>
      <w:tr w:rsidR="00984C9C" w:rsidRPr="008C60D0" w14:paraId="66713366"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3C633A30" w14:textId="77777777" w:rsidR="00984C9C" w:rsidRPr="007A3473" w:rsidRDefault="00984C9C" w:rsidP="00CF5C2B">
            <w:pPr>
              <w:rPr>
                <w:sz w:val="14"/>
                <w:szCs w:val="14"/>
              </w:rPr>
            </w:pPr>
            <w:r w:rsidRPr="007A3473">
              <w:rPr>
                <w:sz w:val="14"/>
                <w:szCs w:val="14"/>
              </w:rPr>
              <w:t>Standard deviation</w:t>
            </w:r>
          </w:p>
        </w:tc>
        <w:tc>
          <w:tcPr>
            <w:tcW w:w="500" w:type="pct"/>
          </w:tcPr>
          <w:p w14:paraId="45BC157C" w14:textId="77777777" w:rsidR="00984C9C" w:rsidRPr="007A3473" w:rsidRDefault="00984C9C" w:rsidP="00CF5C2B">
            <w:pPr>
              <w:jc w:val="center"/>
              <w:rPr>
                <w:sz w:val="14"/>
                <w:szCs w:val="14"/>
              </w:rPr>
            </w:pPr>
            <w:r w:rsidRPr="007A3473">
              <w:rPr>
                <w:sz w:val="14"/>
                <w:szCs w:val="14"/>
              </w:rPr>
              <w:t>21.0</w:t>
            </w:r>
          </w:p>
        </w:tc>
        <w:tc>
          <w:tcPr>
            <w:tcW w:w="500" w:type="pct"/>
          </w:tcPr>
          <w:p w14:paraId="5B910BEA" w14:textId="77777777" w:rsidR="00984C9C" w:rsidRPr="007A3473" w:rsidRDefault="00984C9C" w:rsidP="00CF5C2B">
            <w:pPr>
              <w:jc w:val="center"/>
              <w:rPr>
                <w:sz w:val="14"/>
                <w:szCs w:val="14"/>
              </w:rPr>
            </w:pPr>
            <w:r w:rsidRPr="007A3473">
              <w:rPr>
                <w:sz w:val="14"/>
                <w:szCs w:val="14"/>
              </w:rPr>
              <w:t>14.4</w:t>
            </w:r>
          </w:p>
        </w:tc>
        <w:tc>
          <w:tcPr>
            <w:tcW w:w="500" w:type="pct"/>
          </w:tcPr>
          <w:p w14:paraId="6682EFFD" w14:textId="77777777" w:rsidR="00984C9C" w:rsidRPr="007A3473" w:rsidRDefault="00984C9C" w:rsidP="00CF5C2B">
            <w:pPr>
              <w:jc w:val="center"/>
              <w:rPr>
                <w:sz w:val="14"/>
                <w:szCs w:val="14"/>
              </w:rPr>
            </w:pPr>
            <w:r w:rsidRPr="007A3473">
              <w:rPr>
                <w:sz w:val="14"/>
                <w:szCs w:val="14"/>
              </w:rPr>
              <w:t>19.1</w:t>
            </w:r>
          </w:p>
        </w:tc>
        <w:tc>
          <w:tcPr>
            <w:tcW w:w="500" w:type="pct"/>
          </w:tcPr>
          <w:p w14:paraId="483DB0E6" w14:textId="77777777" w:rsidR="00984C9C" w:rsidRPr="007A3473" w:rsidRDefault="00984C9C" w:rsidP="00CF5C2B">
            <w:pPr>
              <w:jc w:val="center"/>
              <w:rPr>
                <w:sz w:val="14"/>
                <w:szCs w:val="14"/>
              </w:rPr>
            </w:pPr>
            <w:r w:rsidRPr="007A3473">
              <w:rPr>
                <w:sz w:val="14"/>
                <w:szCs w:val="14"/>
              </w:rPr>
              <w:t>18.5</w:t>
            </w:r>
          </w:p>
        </w:tc>
        <w:tc>
          <w:tcPr>
            <w:tcW w:w="500" w:type="pct"/>
          </w:tcPr>
          <w:p w14:paraId="01B8484B" w14:textId="77777777" w:rsidR="00984C9C" w:rsidRPr="007A3473" w:rsidRDefault="00984C9C" w:rsidP="00CF5C2B">
            <w:pPr>
              <w:jc w:val="center"/>
              <w:rPr>
                <w:sz w:val="14"/>
                <w:szCs w:val="14"/>
              </w:rPr>
            </w:pPr>
            <w:r w:rsidRPr="007A3473">
              <w:rPr>
                <w:sz w:val="14"/>
                <w:szCs w:val="14"/>
              </w:rPr>
              <w:t>20.3</w:t>
            </w:r>
          </w:p>
        </w:tc>
        <w:tc>
          <w:tcPr>
            <w:tcW w:w="500" w:type="pct"/>
          </w:tcPr>
          <w:p w14:paraId="15BA0578" w14:textId="77777777" w:rsidR="00984C9C" w:rsidRPr="007A3473" w:rsidRDefault="00984C9C" w:rsidP="00CF5C2B">
            <w:pPr>
              <w:jc w:val="center"/>
              <w:rPr>
                <w:sz w:val="14"/>
                <w:szCs w:val="14"/>
              </w:rPr>
            </w:pPr>
            <w:r w:rsidRPr="007A3473">
              <w:rPr>
                <w:sz w:val="14"/>
                <w:szCs w:val="14"/>
              </w:rPr>
              <w:t>19.2</w:t>
            </w:r>
          </w:p>
        </w:tc>
        <w:tc>
          <w:tcPr>
            <w:tcW w:w="500" w:type="pct"/>
          </w:tcPr>
          <w:p w14:paraId="1C70841F" w14:textId="77777777" w:rsidR="00984C9C" w:rsidRPr="007A3473" w:rsidRDefault="00984C9C" w:rsidP="00CF5C2B">
            <w:pPr>
              <w:jc w:val="center"/>
              <w:rPr>
                <w:sz w:val="14"/>
                <w:szCs w:val="14"/>
              </w:rPr>
            </w:pPr>
            <w:r w:rsidRPr="007A3473">
              <w:rPr>
                <w:sz w:val="14"/>
                <w:szCs w:val="14"/>
              </w:rPr>
              <w:t>11.7</w:t>
            </w:r>
          </w:p>
        </w:tc>
        <w:tc>
          <w:tcPr>
            <w:tcW w:w="500" w:type="pct"/>
          </w:tcPr>
          <w:p w14:paraId="2389543B" w14:textId="77777777" w:rsidR="00984C9C" w:rsidRPr="007A3473" w:rsidRDefault="00984C9C" w:rsidP="00CF5C2B">
            <w:pPr>
              <w:jc w:val="center"/>
              <w:rPr>
                <w:sz w:val="14"/>
                <w:szCs w:val="14"/>
              </w:rPr>
            </w:pPr>
            <w:r w:rsidRPr="007A3473">
              <w:rPr>
                <w:sz w:val="14"/>
                <w:szCs w:val="14"/>
              </w:rPr>
              <w:t>19.7</w:t>
            </w:r>
          </w:p>
        </w:tc>
      </w:tr>
      <w:tr w:rsidR="00984C9C" w:rsidRPr="008C60D0" w14:paraId="2E2FE578" w14:textId="77777777" w:rsidTr="00CF5C2B">
        <w:tc>
          <w:tcPr>
            <w:tcW w:w="1000" w:type="pct"/>
          </w:tcPr>
          <w:p w14:paraId="1FCDB356" w14:textId="77777777" w:rsidR="00984C9C" w:rsidRPr="007A3473" w:rsidRDefault="00984C9C" w:rsidP="00CF5C2B">
            <w:pPr>
              <w:rPr>
                <w:sz w:val="14"/>
                <w:szCs w:val="14"/>
              </w:rPr>
            </w:pPr>
            <w:r w:rsidRPr="007A3473">
              <w:rPr>
                <w:sz w:val="14"/>
                <w:szCs w:val="14"/>
              </w:rPr>
              <w:t>Minimum</w:t>
            </w:r>
          </w:p>
        </w:tc>
        <w:tc>
          <w:tcPr>
            <w:tcW w:w="500" w:type="pct"/>
          </w:tcPr>
          <w:p w14:paraId="3165B792" w14:textId="77777777" w:rsidR="00984C9C" w:rsidRPr="007A3473" w:rsidRDefault="00984C9C" w:rsidP="00CF5C2B">
            <w:pPr>
              <w:jc w:val="center"/>
              <w:rPr>
                <w:sz w:val="14"/>
                <w:szCs w:val="14"/>
              </w:rPr>
            </w:pPr>
            <w:r w:rsidRPr="007A3473">
              <w:rPr>
                <w:sz w:val="14"/>
                <w:szCs w:val="14"/>
              </w:rPr>
              <w:t>0%</w:t>
            </w:r>
          </w:p>
        </w:tc>
        <w:tc>
          <w:tcPr>
            <w:tcW w:w="500" w:type="pct"/>
          </w:tcPr>
          <w:p w14:paraId="264020E6" w14:textId="77777777" w:rsidR="00984C9C" w:rsidRPr="007A3473" w:rsidRDefault="00984C9C" w:rsidP="00CF5C2B">
            <w:pPr>
              <w:jc w:val="center"/>
              <w:rPr>
                <w:sz w:val="14"/>
                <w:szCs w:val="14"/>
              </w:rPr>
            </w:pPr>
            <w:r w:rsidRPr="007A3473">
              <w:rPr>
                <w:sz w:val="14"/>
                <w:szCs w:val="14"/>
              </w:rPr>
              <w:t>0%</w:t>
            </w:r>
          </w:p>
        </w:tc>
        <w:tc>
          <w:tcPr>
            <w:tcW w:w="500" w:type="pct"/>
          </w:tcPr>
          <w:p w14:paraId="053AEEA0" w14:textId="77777777" w:rsidR="00984C9C" w:rsidRPr="007A3473" w:rsidRDefault="00984C9C" w:rsidP="00CF5C2B">
            <w:pPr>
              <w:jc w:val="center"/>
              <w:rPr>
                <w:sz w:val="14"/>
                <w:szCs w:val="14"/>
              </w:rPr>
            </w:pPr>
            <w:r w:rsidRPr="007A3473">
              <w:rPr>
                <w:sz w:val="14"/>
                <w:szCs w:val="14"/>
              </w:rPr>
              <w:t>0%</w:t>
            </w:r>
          </w:p>
        </w:tc>
        <w:tc>
          <w:tcPr>
            <w:tcW w:w="500" w:type="pct"/>
          </w:tcPr>
          <w:p w14:paraId="40E12626" w14:textId="77777777" w:rsidR="00984C9C" w:rsidRPr="007A3473" w:rsidRDefault="00984C9C" w:rsidP="00CF5C2B">
            <w:pPr>
              <w:jc w:val="center"/>
              <w:rPr>
                <w:sz w:val="14"/>
                <w:szCs w:val="14"/>
              </w:rPr>
            </w:pPr>
            <w:r w:rsidRPr="007A3473">
              <w:rPr>
                <w:sz w:val="14"/>
                <w:szCs w:val="14"/>
              </w:rPr>
              <w:t>0%</w:t>
            </w:r>
          </w:p>
        </w:tc>
        <w:tc>
          <w:tcPr>
            <w:tcW w:w="500" w:type="pct"/>
          </w:tcPr>
          <w:p w14:paraId="18815839" w14:textId="77777777" w:rsidR="00984C9C" w:rsidRPr="007A3473" w:rsidRDefault="00984C9C" w:rsidP="00CF5C2B">
            <w:pPr>
              <w:jc w:val="center"/>
              <w:rPr>
                <w:sz w:val="14"/>
                <w:szCs w:val="14"/>
              </w:rPr>
            </w:pPr>
            <w:r w:rsidRPr="007A3473">
              <w:rPr>
                <w:sz w:val="14"/>
                <w:szCs w:val="14"/>
              </w:rPr>
              <w:t>0%</w:t>
            </w:r>
          </w:p>
        </w:tc>
        <w:tc>
          <w:tcPr>
            <w:tcW w:w="500" w:type="pct"/>
          </w:tcPr>
          <w:p w14:paraId="35224312" w14:textId="77777777" w:rsidR="00984C9C" w:rsidRPr="007A3473" w:rsidRDefault="00984C9C" w:rsidP="00CF5C2B">
            <w:pPr>
              <w:jc w:val="center"/>
              <w:rPr>
                <w:sz w:val="14"/>
                <w:szCs w:val="14"/>
              </w:rPr>
            </w:pPr>
            <w:r w:rsidRPr="007A3473">
              <w:rPr>
                <w:sz w:val="14"/>
                <w:szCs w:val="14"/>
              </w:rPr>
              <w:t>0%</w:t>
            </w:r>
          </w:p>
        </w:tc>
        <w:tc>
          <w:tcPr>
            <w:tcW w:w="500" w:type="pct"/>
          </w:tcPr>
          <w:p w14:paraId="7E73E480" w14:textId="77777777" w:rsidR="00984C9C" w:rsidRPr="007A3473" w:rsidRDefault="00984C9C" w:rsidP="00CF5C2B">
            <w:pPr>
              <w:jc w:val="center"/>
              <w:rPr>
                <w:sz w:val="14"/>
                <w:szCs w:val="14"/>
              </w:rPr>
            </w:pPr>
            <w:r w:rsidRPr="007A3473">
              <w:rPr>
                <w:sz w:val="14"/>
                <w:szCs w:val="14"/>
              </w:rPr>
              <w:t>0%</w:t>
            </w:r>
          </w:p>
        </w:tc>
        <w:tc>
          <w:tcPr>
            <w:tcW w:w="500" w:type="pct"/>
          </w:tcPr>
          <w:p w14:paraId="3F11EFF8" w14:textId="77777777" w:rsidR="00984C9C" w:rsidRPr="007A3473" w:rsidRDefault="00984C9C" w:rsidP="00CF5C2B">
            <w:pPr>
              <w:jc w:val="center"/>
              <w:rPr>
                <w:sz w:val="14"/>
                <w:szCs w:val="14"/>
              </w:rPr>
            </w:pPr>
            <w:r w:rsidRPr="007A3473">
              <w:rPr>
                <w:sz w:val="14"/>
                <w:szCs w:val="14"/>
              </w:rPr>
              <w:t>0%</w:t>
            </w:r>
          </w:p>
        </w:tc>
      </w:tr>
      <w:tr w:rsidR="00984C9C" w:rsidRPr="008C60D0" w14:paraId="2D3B5FAF"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7E830767" w14:textId="77777777" w:rsidR="00984C9C" w:rsidRPr="007A3473" w:rsidRDefault="00984C9C" w:rsidP="00CF5C2B">
            <w:pPr>
              <w:rPr>
                <w:sz w:val="14"/>
                <w:szCs w:val="14"/>
              </w:rPr>
            </w:pPr>
            <w:r w:rsidRPr="007A3473">
              <w:rPr>
                <w:sz w:val="14"/>
                <w:szCs w:val="14"/>
              </w:rPr>
              <w:t>25</w:t>
            </w:r>
            <w:r w:rsidRPr="007A3473">
              <w:rPr>
                <w:sz w:val="14"/>
                <w:szCs w:val="14"/>
                <w:vertAlign w:val="superscript"/>
              </w:rPr>
              <w:t>th</w:t>
            </w:r>
            <w:r w:rsidRPr="007A3473">
              <w:rPr>
                <w:sz w:val="14"/>
                <w:szCs w:val="14"/>
              </w:rPr>
              <w:t xml:space="preserve"> percentile</w:t>
            </w:r>
          </w:p>
        </w:tc>
        <w:tc>
          <w:tcPr>
            <w:tcW w:w="500" w:type="pct"/>
          </w:tcPr>
          <w:p w14:paraId="03C00052" w14:textId="77777777" w:rsidR="00984C9C" w:rsidRPr="007A3473" w:rsidRDefault="00984C9C" w:rsidP="00CF5C2B">
            <w:pPr>
              <w:jc w:val="center"/>
              <w:rPr>
                <w:sz w:val="14"/>
                <w:szCs w:val="14"/>
              </w:rPr>
            </w:pPr>
            <w:r w:rsidRPr="007A3473">
              <w:rPr>
                <w:sz w:val="14"/>
                <w:szCs w:val="14"/>
              </w:rPr>
              <w:t>48.5%</w:t>
            </w:r>
          </w:p>
        </w:tc>
        <w:tc>
          <w:tcPr>
            <w:tcW w:w="500" w:type="pct"/>
          </w:tcPr>
          <w:p w14:paraId="77D8EDAD" w14:textId="77777777" w:rsidR="00984C9C" w:rsidRPr="007A3473" w:rsidRDefault="00984C9C" w:rsidP="00CF5C2B">
            <w:pPr>
              <w:jc w:val="center"/>
              <w:rPr>
                <w:sz w:val="14"/>
                <w:szCs w:val="14"/>
              </w:rPr>
            </w:pPr>
            <w:r w:rsidRPr="007A3473">
              <w:rPr>
                <w:sz w:val="14"/>
                <w:szCs w:val="14"/>
              </w:rPr>
              <w:t>48.0%</w:t>
            </w:r>
          </w:p>
        </w:tc>
        <w:tc>
          <w:tcPr>
            <w:tcW w:w="500" w:type="pct"/>
          </w:tcPr>
          <w:p w14:paraId="58230646" w14:textId="77777777" w:rsidR="00984C9C" w:rsidRPr="007A3473" w:rsidRDefault="00984C9C" w:rsidP="00CF5C2B">
            <w:pPr>
              <w:jc w:val="center"/>
              <w:rPr>
                <w:sz w:val="14"/>
                <w:szCs w:val="14"/>
              </w:rPr>
            </w:pPr>
            <w:r w:rsidRPr="007A3473">
              <w:rPr>
                <w:sz w:val="14"/>
                <w:szCs w:val="14"/>
              </w:rPr>
              <w:t>47.2%</w:t>
            </w:r>
          </w:p>
        </w:tc>
        <w:tc>
          <w:tcPr>
            <w:tcW w:w="500" w:type="pct"/>
          </w:tcPr>
          <w:p w14:paraId="52B49228" w14:textId="77777777" w:rsidR="00984C9C" w:rsidRPr="007A3473" w:rsidRDefault="00984C9C" w:rsidP="00CF5C2B">
            <w:pPr>
              <w:jc w:val="center"/>
              <w:rPr>
                <w:sz w:val="14"/>
                <w:szCs w:val="14"/>
              </w:rPr>
            </w:pPr>
            <w:r w:rsidRPr="007A3473">
              <w:rPr>
                <w:sz w:val="14"/>
                <w:szCs w:val="14"/>
              </w:rPr>
              <w:t>46.7%</w:t>
            </w:r>
          </w:p>
        </w:tc>
        <w:tc>
          <w:tcPr>
            <w:tcW w:w="500" w:type="pct"/>
          </w:tcPr>
          <w:p w14:paraId="7457E37E" w14:textId="77777777" w:rsidR="00984C9C" w:rsidRPr="007A3473" w:rsidRDefault="00984C9C" w:rsidP="00CF5C2B">
            <w:pPr>
              <w:jc w:val="center"/>
              <w:rPr>
                <w:sz w:val="14"/>
                <w:szCs w:val="14"/>
              </w:rPr>
            </w:pPr>
            <w:r w:rsidRPr="007A3473">
              <w:rPr>
                <w:sz w:val="14"/>
                <w:szCs w:val="14"/>
              </w:rPr>
              <w:t>50.0%</w:t>
            </w:r>
          </w:p>
        </w:tc>
        <w:tc>
          <w:tcPr>
            <w:tcW w:w="500" w:type="pct"/>
          </w:tcPr>
          <w:p w14:paraId="6ABF463E" w14:textId="77777777" w:rsidR="00984C9C" w:rsidRPr="007A3473" w:rsidRDefault="00984C9C" w:rsidP="00CF5C2B">
            <w:pPr>
              <w:jc w:val="center"/>
              <w:rPr>
                <w:sz w:val="14"/>
                <w:szCs w:val="14"/>
              </w:rPr>
            </w:pPr>
            <w:r w:rsidRPr="007A3473">
              <w:rPr>
                <w:sz w:val="14"/>
                <w:szCs w:val="14"/>
              </w:rPr>
              <w:t>40.6%</w:t>
            </w:r>
          </w:p>
        </w:tc>
        <w:tc>
          <w:tcPr>
            <w:tcW w:w="500" w:type="pct"/>
          </w:tcPr>
          <w:p w14:paraId="46F6A0E6" w14:textId="77777777" w:rsidR="00984C9C" w:rsidRPr="007A3473" w:rsidRDefault="00984C9C" w:rsidP="00CF5C2B">
            <w:pPr>
              <w:jc w:val="center"/>
              <w:rPr>
                <w:sz w:val="14"/>
                <w:szCs w:val="14"/>
              </w:rPr>
            </w:pPr>
            <w:r w:rsidRPr="007A3473">
              <w:rPr>
                <w:sz w:val="14"/>
                <w:szCs w:val="14"/>
              </w:rPr>
              <w:t>43.8%</w:t>
            </w:r>
          </w:p>
        </w:tc>
        <w:tc>
          <w:tcPr>
            <w:tcW w:w="500" w:type="pct"/>
          </w:tcPr>
          <w:p w14:paraId="7E87725D" w14:textId="77777777" w:rsidR="00984C9C" w:rsidRPr="007A3473" w:rsidRDefault="00984C9C" w:rsidP="00CF5C2B">
            <w:pPr>
              <w:jc w:val="center"/>
              <w:rPr>
                <w:sz w:val="14"/>
                <w:szCs w:val="14"/>
              </w:rPr>
            </w:pPr>
            <w:r w:rsidRPr="007A3473">
              <w:rPr>
                <w:sz w:val="14"/>
                <w:szCs w:val="14"/>
              </w:rPr>
              <w:t>46.7%</w:t>
            </w:r>
          </w:p>
        </w:tc>
      </w:tr>
      <w:tr w:rsidR="00984C9C" w:rsidRPr="008C60D0" w14:paraId="285A27A3" w14:textId="77777777" w:rsidTr="00CF5C2B">
        <w:tc>
          <w:tcPr>
            <w:tcW w:w="1000" w:type="pct"/>
          </w:tcPr>
          <w:p w14:paraId="59D286D4" w14:textId="77777777" w:rsidR="00984C9C" w:rsidRPr="007A3473" w:rsidRDefault="00984C9C" w:rsidP="00CF5C2B">
            <w:pPr>
              <w:rPr>
                <w:sz w:val="14"/>
                <w:szCs w:val="14"/>
              </w:rPr>
            </w:pPr>
            <w:r w:rsidRPr="007A3473">
              <w:rPr>
                <w:sz w:val="14"/>
                <w:szCs w:val="14"/>
              </w:rPr>
              <w:t>Median</w:t>
            </w:r>
          </w:p>
        </w:tc>
        <w:tc>
          <w:tcPr>
            <w:tcW w:w="500" w:type="pct"/>
          </w:tcPr>
          <w:p w14:paraId="7C8B4D13" w14:textId="77777777" w:rsidR="00984C9C" w:rsidRPr="007A3473" w:rsidRDefault="00984C9C" w:rsidP="00CF5C2B">
            <w:pPr>
              <w:jc w:val="center"/>
              <w:rPr>
                <w:sz w:val="14"/>
                <w:szCs w:val="14"/>
              </w:rPr>
            </w:pPr>
            <w:r w:rsidRPr="007A3473">
              <w:rPr>
                <w:sz w:val="14"/>
                <w:szCs w:val="14"/>
              </w:rPr>
              <w:t>57.1%</w:t>
            </w:r>
          </w:p>
        </w:tc>
        <w:tc>
          <w:tcPr>
            <w:tcW w:w="500" w:type="pct"/>
          </w:tcPr>
          <w:p w14:paraId="0718DED9" w14:textId="77777777" w:rsidR="00984C9C" w:rsidRPr="007A3473" w:rsidRDefault="00984C9C" w:rsidP="00CF5C2B">
            <w:pPr>
              <w:jc w:val="center"/>
              <w:rPr>
                <w:sz w:val="14"/>
                <w:szCs w:val="14"/>
              </w:rPr>
            </w:pPr>
            <w:r w:rsidRPr="007A3473">
              <w:rPr>
                <w:sz w:val="14"/>
                <w:szCs w:val="14"/>
              </w:rPr>
              <w:t>57.1%</w:t>
            </w:r>
          </w:p>
        </w:tc>
        <w:tc>
          <w:tcPr>
            <w:tcW w:w="500" w:type="pct"/>
          </w:tcPr>
          <w:p w14:paraId="6029D191" w14:textId="77777777" w:rsidR="00984C9C" w:rsidRPr="007A3473" w:rsidRDefault="00984C9C" w:rsidP="00CF5C2B">
            <w:pPr>
              <w:jc w:val="center"/>
              <w:rPr>
                <w:sz w:val="14"/>
                <w:szCs w:val="14"/>
              </w:rPr>
            </w:pPr>
            <w:r w:rsidRPr="007A3473">
              <w:rPr>
                <w:sz w:val="14"/>
                <w:szCs w:val="14"/>
              </w:rPr>
              <w:t>57.1%</w:t>
            </w:r>
          </w:p>
        </w:tc>
        <w:tc>
          <w:tcPr>
            <w:tcW w:w="500" w:type="pct"/>
          </w:tcPr>
          <w:p w14:paraId="3F59A45B" w14:textId="77777777" w:rsidR="00984C9C" w:rsidRPr="007A3473" w:rsidRDefault="00984C9C" w:rsidP="00CF5C2B">
            <w:pPr>
              <w:jc w:val="center"/>
              <w:rPr>
                <w:sz w:val="14"/>
                <w:szCs w:val="14"/>
              </w:rPr>
            </w:pPr>
            <w:r w:rsidRPr="007A3473">
              <w:rPr>
                <w:sz w:val="14"/>
                <w:szCs w:val="14"/>
              </w:rPr>
              <w:t>57.1%</w:t>
            </w:r>
          </w:p>
        </w:tc>
        <w:tc>
          <w:tcPr>
            <w:tcW w:w="500" w:type="pct"/>
          </w:tcPr>
          <w:p w14:paraId="6D031A7C" w14:textId="77777777" w:rsidR="00984C9C" w:rsidRPr="007A3473" w:rsidRDefault="00984C9C" w:rsidP="00CF5C2B">
            <w:pPr>
              <w:jc w:val="center"/>
              <w:rPr>
                <w:sz w:val="14"/>
                <w:szCs w:val="14"/>
              </w:rPr>
            </w:pPr>
            <w:r w:rsidRPr="007A3473">
              <w:rPr>
                <w:sz w:val="14"/>
                <w:szCs w:val="14"/>
              </w:rPr>
              <w:t>57.1%</w:t>
            </w:r>
          </w:p>
        </w:tc>
        <w:tc>
          <w:tcPr>
            <w:tcW w:w="500" w:type="pct"/>
          </w:tcPr>
          <w:p w14:paraId="2B1C08AD" w14:textId="77777777" w:rsidR="00984C9C" w:rsidRPr="007A3473" w:rsidRDefault="00984C9C" w:rsidP="00CF5C2B">
            <w:pPr>
              <w:jc w:val="center"/>
              <w:rPr>
                <w:sz w:val="14"/>
                <w:szCs w:val="14"/>
              </w:rPr>
            </w:pPr>
            <w:r w:rsidRPr="007A3473">
              <w:rPr>
                <w:sz w:val="14"/>
                <w:szCs w:val="14"/>
              </w:rPr>
              <w:t>56.3%</w:t>
            </w:r>
          </w:p>
        </w:tc>
        <w:tc>
          <w:tcPr>
            <w:tcW w:w="500" w:type="pct"/>
          </w:tcPr>
          <w:p w14:paraId="6D85919D" w14:textId="77777777" w:rsidR="00984C9C" w:rsidRPr="007A3473" w:rsidRDefault="00984C9C" w:rsidP="00CF5C2B">
            <w:pPr>
              <w:jc w:val="center"/>
              <w:rPr>
                <w:sz w:val="14"/>
                <w:szCs w:val="14"/>
              </w:rPr>
            </w:pPr>
            <w:r w:rsidRPr="007A3473">
              <w:rPr>
                <w:sz w:val="14"/>
                <w:szCs w:val="14"/>
              </w:rPr>
              <w:t>55.0%</w:t>
            </w:r>
          </w:p>
        </w:tc>
        <w:tc>
          <w:tcPr>
            <w:tcW w:w="500" w:type="pct"/>
          </w:tcPr>
          <w:p w14:paraId="383019CA" w14:textId="77777777" w:rsidR="00984C9C" w:rsidRPr="007A3473" w:rsidRDefault="00984C9C" w:rsidP="00CF5C2B">
            <w:pPr>
              <w:jc w:val="center"/>
              <w:rPr>
                <w:sz w:val="14"/>
                <w:szCs w:val="14"/>
              </w:rPr>
            </w:pPr>
            <w:r w:rsidRPr="007A3473">
              <w:rPr>
                <w:sz w:val="14"/>
                <w:szCs w:val="14"/>
              </w:rPr>
              <w:t>57.1%</w:t>
            </w:r>
          </w:p>
        </w:tc>
      </w:tr>
      <w:tr w:rsidR="00984C9C" w:rsidRPr="008C60D0" w14:paraId="20EE26DE"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25AF561C" w14:textId="77777777" w:rsidR="00984C9C" w:rsidRPr="007A3473" w:rsidRDefault="00984C9C" w:rsidP="00CF5C2B">
            <w:pPr>
              <w:rPr>
                <w:sz w:val="14"/>
                <w:szCs w:val="14"/>
              </w:rPr>
            </w:pPr>
            <w:r w:rsidRPr="007A3473">
              <w:rPr>
                <w:sz w:val="14"/>
                <w:szCs w:val="14"/>
              </w:rPr>
              <w:t>75</w:t>
            </w:r>
            <w:r w:rsidRPr="007A3473">
              <w:rPr>
                <w:sz w:val="14"/>
                <w:szCs w:val="14"/>
                <w:vertAlign w:val="superscript"/>
              </w:rPr>
              <w:t>th</w:t>
            </w:r>
            <w:r w:rsidRPr="007A3473">
              <w:rPr>
                <w:sz w:val="14"/>
                <w:szCs w:val="14"/>
              </w:rPr>
              <w:t xml:space="preserve"> percentile</w:t>
            </w:r>
          </w:p>
        </w:tc>
        <w:tc>
          <w:tcPr>
            <w:tcW w:w="500" w:type="pct"/>
          </w:tcPr>
          <w:p w14:paraId="528724FF" w14:textId="77777777" w:rsidR="00984C9C" w:rsidRPr="007A3473" w:rsidRDefault="00984C9C" w:rsidP="00CF5C2B">
            <w:pPr>
              <w:jc w:val="center"/>
              <w:rPr>
                <w:sz w:val="14"/>
                <w:szCs w:val="14"/>
              </w:rPr>
            </w:pPr>
            <w:r w:rsidRPr="007A3473">
              <w:rPr>
                <w:sz w:val="14"/>
                <w:szCs w:val="14"/>
              </w:rPr>
              <w:t>73.9%</w:t>
            </w:r>
          </w:p>
        </w:tc>
        <w:tc>
          <w:tcPr>
            <w:tcW w:w="500" w:type="pct"/>
          </w:tcPr>
          <w:p w14:paraId="25A326A7" w14:textId="77777777" w:rsidR="00984C9C" w:rsidRPr="007A3473" w:rsidRDefault="00984C9C" w:rsidP="00CF5C2B">
            <w:pPr>
              <w:jc w:val="center"/>
              <w:rPr>
                <w:sz w:val="14"/>
                <w:szCs w:val="14"/>
              </w:rPr>
            </w:pPr>
            <w:r w:rsidRPr="007A3473">
              <w:rPr>
                <w:sz w:val="14"/>
                <w:szCs w:val="14"/>
              </w:rPr>
              <w:t>72.5%</w:t>
            </w:r>
          </w:p>
        </w:tc>
        <w:tc>
          <w:tcPr>
            <w:tcW w:w="500" w:type="pct"/>
          </w:tcPr>
          <w:p w14:paraId="7F0E8A3D" w14:textId="77777777" w:rsidR="00984C9C" w:rsidRPr="007A3473" w:rsidRDefault="00984C9C" w:rsidP="00CF5C2B">
            <w:pPr>
              <w:jc w:val="center"/>
              <w:rPr>
                <w:sz w:val="14"/>
                <w:szCs w:val="14"/>
              </w:rPr>
            </w:pPr>
            <w:r w:rsidRPr="007A3473">
              <w:rPr>
                <w:sz w:val="14"/>
                <w:szCs w:val="14"/>
              </w:rPr>
              <w:t>71.0%</w:t>
            </w:r>
          </w:p>
        </w:tc>
        <w:tc>
          <w:tcPr>
            <w:tcW w:w="500" w:type="pct"/>
          </w:tcPr>
          <w:p w14:paraId="6BDA417D" w14:textId="77777777" w:rsidR="00984C9C" w:rsidRPr="007A3473" w:rsidRDefault="00984C9C" w:rsidP="00CF5C2B">
            <w:pPr>
              <w:jc w:val="center"/>
              <w:rPr>
                <w:sz w:val="14"/>
                <w:szCs w:val="14"/>
              </w:rPr>
            </w:pPr>
            <w:r w:rsidRPr="007A3473">
              <w:rPr>
                <w:sz w:val="14"/>
                <w:szCs w:val="14"/>
              </w:rPr>
              <w:t>72.0%</w:t>
            </w:r>
          </w:p>
        </w:tc>
        <w:tc>
          <w:tcPr>
            <w:tcW w:w="500" w:type="pct"/>
          </w:tcPr>
          <w:p w14:paraId="2F0F5804" w14:textId="77777777" w:rsidR="00984C9C" w:rsidRPr="007A3473" w:rsidRDefault="00984C9C" w:rsidP="00CF5C2B">
            <w:pPr>
              <w:jc w:val="center"/>
              <w:rPr>
                <w:sz w:val="14"/>
                <w:szCs w:val="14"/>
              </w:rPr>
            </w:pPr>
            <w:r w:rsidRPr="007A3473">
              <w:rPr>
                <w:sz w:val="14"/>
                <w:szCs w:val="14"/>
              </w:rPr>
              <w:t>73.3%</w:t>
            </w:r>
          </w:p>
        </w:tc>
        <w:tc>
          <w:tcPr>
            <w:tcW w:w="500" w:type="pct"/>
          </w:tcPr>
          <w:p w14:paraId="7AB051D0" w14:textId="77777777" w:rsidR="00984C9C" w:rsidRPr="007A3473" w:rsidRDefault="00984C9C" w:rsidP="00CF5C2B">
            <w:pPr>
              <w:jc w:val="center"/>
              <w:rPr>
                <w:sz w:val="14"/>
                <w:szCs w:val="14"/>
              </w:rPr>
            </w:pPr>
            <w:r w:rsidRPr="007A3473">
              <w:rPr>
                <w:sz w:val="14"/>
                <w:szCs w:val="14"/>
              </w:rPr>
              <w:t>60.0%</w:t>
            </w:r>
          </w:p>
        </w:tc>
        <w:tc>
          <w:tcPr>
            <w:tcW w:w="500" w:type="pct"/>
          </w:tcPr>
          <w:p w14:paraId="593F99E3" w14:textId="77777777" w:rsidR="00984C9C" w:rsidRPr="007A3473" w:rsidRDefault="00984C9C" w:rsidP="00CF5C2B">
            <w:pPr>
              <w:jc w:val="center"/>
              <w:rPr>
                <w:sz w:val="14"/>
                <w:szCs w:val="14"/>
              </w:rPr>
            </w:pPr>
            <w:r w:rsidRPr="007A3473">
              <w:rPr>
                <w:sz w:val="14"/>
                <w:szCs w:val="14"/>
              </w:rPr>
              <w:t>57.1%</w:t>
            </w:r>
          </w:p>
        </w:tc>
        <w:tc>
          <w:tcPr>
            <w:tcW w:w="500" w:type="pct"/>
          </w:tcPr>
          <w:p w14:paraId="77FF8715" w14:textId="77777777" w:rsidR="00984C9C" w:rsidRPr="007A3473" w:rsidRDefault="00984C9C" w:rsidP="00CF5C2B">
            <w:pPr>
              <w:jc w:val="center"/>
              <w:rPr>
                <w:sz w:val="14"/>
                <w:szCs w:val="14"/>
              </w:rPr>
            </w:pPr>
            <w:r w:rsidRPr="007A3473">
              <w:rPr>
                <w:sz w:val="14"/>
                <w:szCs w:val="14"/>
              </w:rPr>
              <w:t>71.9%</w:t>
            </w:r>
          </w:p>
        </w:tc>
      </w:tr>
      <w:tr w:rsidR="00984C9C" w:rsidRPr="008C60D0" w14:paraId="491DBBFE" w14:textId="77777777" w:rsidTr="00CF5C2B">
        <w:tc>
          <w:tcPr>
            <w:tcW w:w="1000" w:type="pct"/>
          </w:tcPr>
          <w:p w14:paraId="6B55DE66" w14:textId="77777777" w:rsidR="00984C9C" w:rsidRPr="007A3473" w:rsidRDefault="00984C9C" w:rsidP="00CF5C2B">
            <w:pPr>
              <w:rPr>
                <w:sz w:val="14"/>
                <w:szCs w:val="14"/>
              </w:rPr>
            </w:pPr>
            <w:r w:rsidRPr="007A3473">
              <w:rPr>
                <w:sz w:val="14"/>
                <w:szCs w:val="14"/>
              </w:rPr>
              <w:t>Maximum</w:t>
            </w:r>
          </w:p>
        </w:tc>
        <w:tc>
          <w:tcPr>
            <w:tcW w:w="500" w:type="pct"/>
          </w:tcPr>
          <w:p w14:paraId="5841E165" w14:textId="77777777" w:rsidR="00984C9C" w:rsidRPr="007A3473" w:rsidRDefault="00984C9C" w:rsidP="00CF5C2B">
            <w:pPr>
              <w:jc w:val="center"/>
              <w:rPr>
                <w:sz w:val="14"/>
                <w:szCs w:val="14"/>
              </w:rPr>
            </w:pPr>
            <w:r w:rsidRPr="007A3473">
              <w:rPr>
                <w:sz w:val="14"/>
                <w:szCs w:val="14"/>
              </w:rPr>
              <w:t>166.0%</w:t>
            </w:r>
          </w:p>
        </w:tc>
        <w:tc>
          <w:tcPr>
            <w:tcW w:w="500" w:type="pct"/>
          </w:tcPr>
          <w:p w14:paraId="7270C0B9" w14:textId="77777777" w:rsidR="00984C9C" w:rsidRPr="007A3473" w:rsidRDefault="00984C9C" w:rsidP="00CF5C2B">
            <w:pPr>
              <w:jc w:val="center"/>
              <w:rPr>
                <w:sz w:val="14"/>
                <w:szCs w:val="14"/>
              </w:rPr>
            </w:pPr>
            <w:r w:rsidRPr="007A3473">
              <w:rPr>
                <w:sz w:val="14"/>
                <w:szCs w:val="14"/>
              </w:rPr>
              <w:t>143.0%</w:t>
            </w:r>
          </w:p>
        </w:tc>
        <w:tc>
          <w:tcPr>
            <w:tcW w:w="500" w:type="pct"/>
          </w:tcPr>
          <w:p w14:paraId="6A9E5BA9" w14:textId="77777777" w:rsidR="00984C9C" w:rsidRPr="007A3473" w:rsidRDefault="00984C9C" w:rsidP="00CF5C2B">
            <w:pPr>
              <w:jc w:val="center"/>
              <w:rPr>
                <w:sz w:val="14"/>
                <w:szCs w:val="14"/>
              </w:rPr>
            </w:pPr>
            <w:r w:rsidRPr="007A3473">
              <w:rPr>
                <w:sz w:val="14"/>
                <w:szCs w:val="14"/>
              </w:rPr>
              <w:t>143.0%</w:t>
            </w:r>
          </w:p>
        </w:tc>
        <w:tc>
          <w:tcPr>
            <w:tcW w:w="500" w:type="pct"/>
          </w:tcPr>
          <w:p w14:paraId="582F564F" w14:textId="77777777" w:rsidR="00984C9C" w:rsidRPr="007A3473" w:rsidRDefault="00984C9C" w:rsidP="00CF5C2B">
            <w:pPr>
              <w:jc w:val="center"/>
              <w:rPr>
                <w:sz w:val="14"/>
                <w:szCs w:val="14"/>
              </w:rPr>
            </w:pPr>
            <w:r w:rsidRPr="007A3473">
              <w:rPr>
                <w:sz w:val="14"/>
                <w:szCs w:val="14"/>
              </w:rPr>
              <w:t>115.0%</w:t>
            </w:r>
          </w:p>
        </w:tc>
        <w:tc>
          <w:tcPr>
            <w:tcW w:w="500" w:type="pct"/>
          </w:tcPr>
          <w:p w14:paraId="2B0EEE77" w14:textId="77777777" w:rsidR="00984C9C" w:rsidRPr="007A3473" w:rsidRDefault="00984C9C" w:rsidP="00CF5C2B">
            <w:pPr>
              <w:jc w:val="center"/>
              <w:rPr>
                <w:sz w:val="14"/>
                <w:szCs w:val="14"/>
              </w:rPr>
            </w:pPr>
            <w:r w:rsidRPr="007A3473">
              <w:rPr>
                <w:sz w:val="14"/>
                <w:szCs w:val="14"/>
              </w:rPr>
              <w:t>143.0%</w:t>
            </w:r>
          </w:p>
        </w:tc>
        <w:tc>
          <w:tcPr>
            <w:tcW w:w="500" w:type="pct"/>
          </w:tcPr>
          <w:p w14:paraId="76DF15EE" w14:textId="77777777" w:rsidR="00984C9C" w:rsidRPr="007A3473" w:rsidRDefault="00984C9C" w:rsidP="00CF5C2B">
            <w:pPr>
              <w:jc w:val="center"/>
              <w:rPr>
                <w:sz w:val="14"/>
                <w:szCs w:val="14"/>
              </w:rPr>
            </w:pPr>
            <w:r w:rsidRPr="007A3473">
              <w:rPr>
                <w:sz w:val="14"/>
                <w:szCs w:val="14"/>
              </w:rPr>
              <w:t>115.0%</w:t>
            </w:r>
          </w:p>
        </w:tc>
        <w:tc>
          <w:tcPr>
            <w:tcW w:w="500" w:type="pct"/>
          </w:tcPr>
          <w:p w14:paraId="67594F55" w14:textId="77777777" w:rsidR="00984C9C" w:rsidRPr="007A3473" w:rsidRDefault="00984C9C" w:rsidP="00CF5C2B">
            <w:pPr>
              <w:jc w:val="center"/>
              <w:rPr>
                <w:sz w:val="14"/>
                <w:szCs w:val="14"/>
              </w:rPr>
            </w:pPr>
            <w:r w:rsidRPr="007A3473">
              <w:rPr>
                <w:sz w:val="14"/>
                <w:szCs w:val="14"/>
              </w:rPr>
              <w:t>100.0%</w:t>
            </w:r>
          </w:p>
        </w:tc>
        <w:tc>
          <w:tcPr>
            <w:tcW w:w="500" w:type="pct"/>
          </w:tcPr>
          <w:p w14:paraId="68456417" w14:textId="77777777" w:rsidR="00984C9C" w:rsidRPr="007A3473" w:rsidRDefault="00984C9C" w:rsidP="00CF5C2B">
            <w:pPr>
              <w:jc w:val="center"/>
              <w:rPr>
                <w:sz w:val="14"/>
                <w:szCs w:val="14"/>
              </w:rPr>
            </w:pPr>
            <w:r w:rsidRPr="007A3473">
              <w:rPr>
                <w:sz w:val="14"/>
                <w:szCs w:val="14"/>
              </w:rPr>
              <w:t>166.0%</w:t>
            </w:r>
          </w:p>
        </w:tc>
      </w:tr>
      <w:tr w:rsidR="00984C9C" w:rsidRPr="008C60D0" w14:paraId="6CB5B391" w14:textId="77777777" w:rsidTr="00CF5C2B">
        <w:trPr>
          <w:cnfStyle w:val="000000100000" w:firstRow="0" w:lastRow="0" w:firstColumn="0" w:lastColumn="0" w:oddVBand="0" w:evenVBand="0" w:oddHBand="1" w:evenHBand="0" w:firstRowFirstColumn="0" w:firstRowLastColumn="0" w:lastRowFirstColumn="0" w:lastRowLastColumn="0"/>
        </w:trPr>
        <w:tc>
          <w:tcPr>
            <w:tcW w:w="5000" w:type="pct"/>
            <w:gridSpan w:val="9"/>
          </w:tcPr>
          <w:p w14:paraId="14C1DFDC" w14:textId="77777777" w:rsidR="00984C9C" w:rsidRPr="007A3473" w:rsidRDefault="00984C9C" w:rsidP="00CF5C2B">
            <w:pPr>
              <w:spacing w:before="100"/>
              <w:jc w:val="center"/>
              <w:rPr>
                <w:b/>
                <w:sz w:val="14"/>
                <w:szCs w:val="14"/>
              </w:rPr>
            </w:pPr>
            <w:r w:rsidRPr="007A3473">
              <w:rPr>
                <w:b/>
                <w:sz w:val="14"/>
                <w:szCs w:val="14"/>
              </w:rPr>
              <w:t>Percentage Difference between the Public Holiday Rate and the Standard Weekday Rate</w:t>
            </w:r>
          </w:p>
        </w:tc>
      </w:tr>
      <w:tr w:rsidR="00984C9C" w:rsidRPr="008C60D0" w14:paraId="64035BAC" w14:textId="77777777" w:rsidTr="00CF5C2B">
        <w:tc>
          <w:tcPr>
            <w:tcW w:w="1000" w:type="pct"/>
          </w:tcPr>
          <w:p w14:paraId="11B6A7CE" w14:textId="77777777" w:rsidR="00984C9C" w:rsidRPr="007A3473" w:rsidRDefault="00984C9C" w:rsidP="00CF5C2B">
            <w:pPr>
              <w:rPr>
                <w:sz w:val="14"/>
                <w:szCs w:val="14"/>
              </w:rPr>
            </w:pPr>
            <w:r w:rsidRPr="007A3473">
              <w:rPr>
                <w:sz w:val="14"/>
                <w:szCs w:val="14"/>
              </w:rPr>
              <w:t>Number of observations</w:t>
            </w:r>
          </w:p>
        </w:tc>
        <w:tc>
          <w:tcPr>
            <w:tcW w:w="500" w:type="pct"/>
          </w:tcPr>
          <w:p w14:paraId="2750537E" w14:textId="77777777" w:rsidR="00984C9C" w:rsidRPr="007A3473" w:rsidRDefault="00984C9C" w:rsidP="00CF5C2B">
            <w:pPr>
              <w:jc w:val="center"/>
              <w:rPr>
                <w:sz w:val="14"/>
                <w:szCs w:val="14"/>
              </w:rPr>
            </w:pPr>
            <w:r w:rsidRPr="007A3473">
              <w:rPr>
                <w:sz w:val="14"/>
                <w:szCs w:val="14"/>
              </w:rPr>
              <w:t>2,206</w:t>
            </w:r>
          </w:p>
        </w:tc>
        <w:tc>
          <w:tcPr>
            <w:tcW w:w="500" w:type="pct"/>
          </w:tcPr>
          <w:p w14:paraId="4F9FD174" w14:textId="77777777" w:rsidR="00984C9C" w:rsidRPr="007A3473" w:rsidRDefault="00984C9C" w:rsidP="00CF5C2B">
            <w:pPr>
              <w:jc w:val="center"/>
              <w:rPr>
                <w:sz w:val="14"/>
                <w:szCs w:val="14"/>
              </w:rPr>
            </w:pPr>
            <w:r w:rsidRPr="007A3473">
              <w:rPr>
                <w:sz w:val="14"/>
                <w:szCs w:val="14"/>
              </w:rPr>
              <w:t>1,811</w:t>
            </w:r>
          </w:p>
        </w:tc>
        <w:tc>
          <w:tcPr>
            <w:tcW w:w="500" w:type="pct"/>
          </w:tcPr>
          <w:p w14:paraId="41333053" w14:textId="77777777" w:rsidR="00984C9C" w:rsidRPr="007A3473" w:rsidRDefault="00984C9C" w:rsidP="00CF5C2B">
            <w:pPr>
              <w:jc w:val="center"/>
              <w:rPr>
                <w:sz w:val="14"/>
                <w:szCs w:val="14"/>
              </w:rPr>
            </w:pPr>
            <w:r w:rsidRPr="007A3473">
              <w:rPr>
                <w:sz w:val="14"/>
                <w:szCs w:val="14"/>
              </w:rPr>
              <w:t>1,643</w:t>
            </w:r>
          </w:p>
        </w:tc>
        <w:tc>
          <w:tcPr>
            <w:tcW w:w="500" w:type="pct"/>
          </w:tcPr>
          <w:p w14:paraId="63D1AA2E" w14:textId="77777777" w:rsidR="00984C9C" w:rsidRPr="007A3473" w:rsidRDefault="00984C9C" w:rsidP="00CF5C2B">
            <w:pPr>
              <w:jc w:val="center"/>
              <w:rPr>
                <w:sz w:val="14"/>
                <w:szCs w:val="14"/>
              </w:rPr>
            </w:pPr>
            <w:r w:rsidRPr="007A3473">
              <w:rPr>
                <w:sz w:val="14"/>
                <w:szCs w:val="14"/>
              </w:rPr>
              <w:t>1,500</w:t>
            </w:r>
          </w:p>
        </w:tc>
        <w:tc>
          <w:tcPr>
            <w:tcW w:w="500" w:type="pct"/>
          </w:tcPr>
          <w:p w14:paraId="7D7A923B" w14:textId="77777777" w:rsidR="00984C9C" w:rsidRPr="007A3473" w:rsidRDefault="00984C9C" w:rsidP="00CF5C2B">
            <w:pPr>
              <w:jc w:val="center"/>
              <w:rPr>
                <w:sz w:val="14"/>
                <w:szCs w:val="14"/>
              </w:rPr>
            </w:pPr>
            <w:r w:rsidRPr="007A3473">
              <w:rPr>
                <w:sz w:val="14"/>
                <w:szCs w:val="14"/>
              </w:rPr>
              <w:t>1,846</w:t>
            </w:r>
          </w:p>
        </w:tc>
        <w:tc>
          <w:tcPr>
            <w:tcW w:w="500" w:type="pct"/>
          </w:tcPr>
          <w:p w14:paraId="6248D45F" w14:textId="77777777" w:rsidR="00984C9C" w:rsidRPr="007A3473" w:rsidRDefault="00984C9C" w:rsidP="00CF5C2B">
            <w:pPr>
              <w:jc w:val="center"/>
              <w:rPr>
                <w:sz w:val="14"/>
                <w:szCs w:val="14"/>
              </w:rPr>
            </w:pPr>
            <w:r w:rsidRPr="007A3473">
              <w:rPr>
                <w:sz w:val="14"/>
                <w:szCs w:val="14"/>
              </w:rPr>
              <w:t>815</w:t>
            </w:r>
          </w:p>
        </w:tc>
        <w:tc>
          <w:tcPr>
            <w:tcW w:w="500" w:type="pct"/>
          </w:tcPr>
          <w:p w14:paraId="1F0832EE" w14:textId="77777777" w:rsidR="00984C9C" w:rsidRPr="007A3473" w:rsidRDefault="00984C9C" w:rsidP="00CF5C2B">
            <w:pPr>
              <w:jc w:val="center"/>
              <w:rPr>
                <w:sz w:val="14"/>
                <w:szCs w:val="14"/>
              </w:rPr>
            </w:pPr>
            <w:r w:rsidRPr="007A3473">
              <w:rPr>
                <w:sz w:val="14"/>
                <w:szCs w:val="14"/>
              </w:rPr>
              <w:t>558</w:t>
            </w:r>
          </w:p>
        </w:tc>
        <w:tc>
          <w:tcPr>
            <w:tcW w:w="500" w:type="pct"/>
          </w:tcPr>
          <w:p w14:paraId="189695F3" w14:textId="77777777" w:rsidR="00984C9C" w:rsidRPr="007A3473" w:rsidRDefault="00984C9C" w:rsidP="00CF5C2B">
            <w:pPr>
              <w:jc w:val="center"/>
              <w:rPr>
                <w:sz w:val="14"/>
                <w:szCs w:val="14"/>
              </w:rPr>
            </w:pPr>
            <w:r w:rsidRPr="007A3473">
              <w:rPr>
                <w:sz w:val="14"/>
                <w:szCs w:val="14"/>
              </w:rPr>
              <w:t>10,379</w:t>
            </w:r>
          </w:p>
        </w:tc>
      </w:tr>
      <w:tr w:rsidR="00984C9C" w:rsidRPr="008C60D0" w14:paraId="169D1C4B"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6FE0D1DD" w14:textId="77777777" w:rsidR="00984C9C" w:rsidRPr="007A3473" w:rsidRDefault="00984C9C" w:rsidP="00CF5C2B">
            <w:pPr>
              <w:rPr>
                <w:b/>
                <w:sz w:val="14"/>
                <w:szCs w:val="14"/>
              </w:rPr>
            </w:pPr>
            <w:r w:rsidRPr="007A3473">
              <w:rPr>
                <w:b/>
                <w:sz w:val="14"/>
                <w:szCs w:val="14"/>
              </w:rPr>
              <w:t>Mean</w:t>
            </w:r>
          </w:p>
        </w:tc>
        <w:tc>
          <w:tcPr>
            <w:tcW w:w="500" w:type="pct"/>
          </w:tcPr>
          <w:p w14:paraId="1EDFF935" w14:textId="77777777" w:rsidR="00984C9C" w:rsidRPr="007A3473" w:rsidRDefault="00984C9C" w:rsidP="00CF5C2B">
            <w:pPr>
              <w:jc w:val="center"/>
              <w:rPr>
                <w:b/>
                <w:sz w:val="14"/>
                <w:szCs w:val="14"/>
              </w:rPr>
            </w:pPr>
            <w:r w:rsidRPr="007A3473">
              <w:rPr>
                <w:b/>
                <w:sz w:val="14"/>
                <w:szCs w:val="14"/>
              </w:rPr>
              <w:t>101.0%</w:t>
            </w:r>
          </w:p>
        </w:tc>
        <w:tc>
          <w:tcPr>
            <w:tcW w:w="500" w:type="pct"/>
          </w:tcPr>
          <w:p w14:paraId="11682BB7" w14:textId="77777777" w:rsidR="00984C9C" w:rsidRPr="007A3473" w:rsidRDefault="00984C9C" w:rsidP="00CF5C2B">
            <w:pPr>
              <w:jc w:val="center"/>
              <w:rPr>
                <w:b/>
                <w:sz w:val="14"/>
                <w:szCs w:val="14"/>
              </w:rPr>
            </w:pPr>
            <w:r w:rsidRPr="007A3473">
              <w:rPr>
                <w:b/>
                <w:sz w:val="14"/>
                <w:szCs w:val="14"/>
              </w:rPr>
              <w:t>99.8%</w:t>
            </w:r>
          </w:p>
        </w:tc>
        <w:tc>
          <w:tcPr>
            <w:tcW w:w="500" w:type="pct"/>
          </w:tcPr>
          <w:p w14:paraId="6461CD91" w14:textId="77777777" w:rsidR="00984C9C" w:rsidRPr="007A3473" w:rsidRDefault="00984C9C" w:rsidP="00CF5C2B">
            <w:pPr>
              <w:jc w:val="center"/>
              <w:rPr>
                <w:b/>
                <w:sz w:val="14"/>
                <w:szCs w:val="14"/>
              </w:rPr>
            </w:pPr>
            <w:r w:rsidRPr="007A3473">
              <w:rPr>
                <w:b/>
                <w:sz w:val="14"/>
                <w:szCs w:val="14"/>
              </w:rPr>
              <w:t>99.3%</w:t>
            </w:r>
          </w:p>
        </w:tc>
        <w:tc>
          <w:tcPr>
            <w:tcW w:w="500" w:type="pct"/>
          </w:tcPr>
          <w:p w14:paraId="17181576" w14:textId="77777777" w:rsidR="00984C9C" w:rsidRPr="007A3473" w:rsidRDefault="00984C9C" w:rsidP="00CF5C2B">
            <w:pPr>
              <w:jc w:val="center"/>
              <w:rPr>
                <w:b/>
                <w:sz w:val="14"/>
                <w:szCs w:val="14"/>
              </w:rPr>
            </w:pPr>
            <w:r w:rsidRPr="007A3473">
              <w:rPr>
                <w:b/>
                <w:sz w:val="14"/>
                <w:szCs w:val="14"/>
              </w:rPr>
              <w:t>100.0%</w:t>
            </w:r>
          </w:p>
        </w:tc>
        <w:tc>
          <w:tcPr>
            <w:tcW w:w="500" w:type="pct"/>
          </w:tcPr>
          <w:p w14:paraId="11FC04EB" w14:textId="77777777" w:rsidR="00984C9C" w:rsidRPr="007A3473" w:rsidRDefault="00984C9C" w:rsidP="00CF5C2B">
            <w:pPr>
              <w:jc w:val="center"/>
              <w:rPr>
                <w:b/>
                <w:sz w:val="14"/>
                <w:szCs w:val="14"/>
              </w:rPr>
            </w:pPr>
            <w:r w:rsidRPr="007A3473">
              <w:rPr>
                <w:b/>
                <w:sz w:val="14"/>
                <w:szCs w:val="14"/>
              </w:rPr>
              <w:t>101.0%</w:t>
            </w:r>
          </w:p>
        </w:tc>
        <w:tc>
          <w:tcPr>
            <w:tcW w:w="500" w:type="pct"/>
          </w:tcPr>
          <w:p w14:paraId="0C5575EE" w14:textId="77777777" w:rsidR="00984C9C" w:rsidRPr="007A3473" w:rsidRDefault="00984C9C" w:rsidP="00CF5C2B">
            <w:pPr>
              <w:jc w:val="center"/>
              <w:rPr>
                <w:b/>
                <w:sz w:val="14"/>
                <w:szCs w:val="14"/>
              </w:rPr>
            </w:pPr>
            <w:r w:rsidRPr="007A3473">
              <w:rPr>
                <w:b/>
                <w:sz w:val="14"/>
                <w:szCs w:val="14"/>
              </w:rPr>
              <w:t>97.6%</w:t>
            </w:r>
          </w:p>
        </w:tc>
        <w:tc>
          <w:tcPr>
            <w:tcW w:w="500" w:type="pct"/>
          </w:tcPr>
          <w:p w14:paraId="4599D4AC" w14:textId="77777777" w:rsidR="00984C9C" w:rsidRPr="007A3473" w:rsidRDefault="00984C9C" w:rsidP="00CF5C2B">
            <w:pPr>
              <w:jc w:val="center"/>
              <w:rPr>
                <w:b/>
                <w:sz w:val="14"/>
                <w:szCs w:val="14"/>
              </w:rPr>
            </w:pPr>
            <w:r w:rsidRPr="007A3473">
              <w:rPr>
                <w:b/>
                <w:sz w:val="14"/>
                <w:szCs w:val="14"/>
              </w:rPr>
              <w:t>91.4%</w:t>
            </w:r>
          </w:p>
        </w:tc>
        <w:tc>
          <w:tcPr>
            <w:tcW w:w="500" w:type="pct"/>
          </w:tcPr>
          <w:p w14:paraId="3980A094" w14:textId="77777777" w:rsidR="00984C9C" w:rsidRPr="007A3473" w:rsidRDefault="00984C9C" w:rsidP="00CF5C2B">
            <w:pPr>
              <w:jc w:val="center"/>
              <w:rPr>
                <w:b/>
                <w:sz w:val="14"/>
                <w:szCs w:val="14"/>
              </w:rPr>
            </w:pPr>
            <w:r w:rsidRPr="007A3473">
              <w:rPr>
                <w:b/>
                <w:sz w:val="14"/>
                <w:szCs w:val="14"/>
              </w:rPr>
              <w:t>99.6%</w:t>
            </w:r>
          </w:p>
        </w:tc>
      </w:tr>
      <w:tr w:rsidR="00984C9C" w:rsidRPr="008C60D0" w14:paraId="016F2A90" w14:textId="77777777" w:rsidTr="00CF5C2B">
        <w:tc>
          <w:tcPr>
            <w:tcW w:w="1000" w:type="pct"/>
          </w:tcPr>
          <w:p w14:paraId="24532A83" w14:textId="77777777" w:rsidR="00984C9C" w:rsidRPr="007A3473" w:rsidRDefault="00984C9C" w:rsidP="00CF5C2B">
            <w:pPr>
              <w:rPr>
                <w:sz w:val="14"/>
                <w:szCs w:val="14"/>
              </w:rPr>
            </w:pPr>
            <w:r w:rsidRPr="007A3473">
              <w:rPr>
                <w:sz w:val="14"/>
                <w:szCs w:val="14"/>
              </w:rPr>
              <w:t>Standard deviation</w:t>
            </w:r>
          </w:p>
        </w:tc>
        <w:tc>
          <w:tcPr>
            <w:tcW w:w="500" w:type="pct"/>
          </w:tcPr>
          <w:p w14:paraId="25929F16" w14:textId="77777777" w:rsidR="00984C9C" w:rsidRPr="007A3473" w:rsidRDefault="00984C9C" w:rsidP="00CF5C2B">
            <w:pPr>
              <w:jc w:val="center"/>
              <w:rPr>
                <w:sz w:val="14"/>
                <w:szCs w:val="14"/>
              </w:rPr>
            </w:pPr>
            <w:r w:rsidRPr="007A3473">
              <w:rPr>
                <w:sz w:val="14"/>
                <w:szCs w:val="14"/>
              </w:rPr>
              <w:t>37.8</w:t>
            </w:r>
          </w:p>
        </w:tc>
        <w:tc>
          <w:tcPr>
            <w:tcW w:w="500" w:type="pct"/>
          </w:tcPr>
          <w:p w14:paraId="04EDCB04" w14:textId="77777777" w:rsidR="00984C9C" w:rsidRPr="007A3473" w:rsidRDefault="00984C9C" w:rsidP="00CF5C2B">
            <w:pPr>
              <w:jc w:val="center"/>
              <w:rPr>
                <w:sz w:val="14"/>
                <w:szCs w:val="14"/>
              </w:rPr>
            </w:pPr>
            <w:r w:rsidRPr="007A3473">
              <w:rPr>
                <w:sz w:val="14"/>
                <w:szCs w:val="14"/>
              </w:rPr>
              <w:t>38.3</w:t>
            </w:r>
          </w:p>
        </w:tc>
        <w:tc>
          <w:tcPr>
            <w:tcW w:w="500" w:type="pct"/>
          </w:tcPr>
          <w:p w14:paraId="3191F886" w14:textId="77777777" w:rsidR="00984C9C" w:rsidRPr="007A3473" w:rsidRDefault="00984C9C" w:rsidP="00CF5C2B">
            <w:pPr>
              <w:jc w:val="center"/>
              <w:rPr>
                <w:sz w:val="14"/>
                <w:szCs w:val="14"/>
              </w:rPr>
            </w:pPr>
            <w:r w:rsidRPr="007A3473">
              <w:rPr>
                <w:sz w:val="14"/>
                <w:szCs w:val="14"/>
              </w:rPr>
              <w:t>37.9</w:t>
            </w:r>
          </w:p>
        </w:tc>
        <w:tc>
          <w:tcPr>
            <w:tcW w:w="500" w:type="pct"/>
          </w:tcPr>
          <w:p w14:paraId="47F7FCA1" w14:textId="77777777" w:rsidR="00984C9C" w:rsidRPr="007A3473" w:rsidRDefault="00984C9C" w:rsidP="00CF5C2B">
            <w:pPr>
              <w:jc w:val="center"/>
              <w:rPr>
                <w:sz w:val="14"/>
                <w:szCs w:val="14"/>
              </w:rPr>
            </w:pPr>
            <w:r w:rsidRPr="007A3473">
              <w:rPr>
                <w:sz w:val="14"/>
                <w:szCs w:val="14"/>
              </w:rPr>
              <w:t>35.7</w:t>
            </w:r>
          </w:p>
        </w:tc>
        <w:tc>
          <w:tcPr>
            <w:tcW w:w="500" w:type="pct"/>
          </w:tcPr>
          <w:p w14:paraId="0FA37F10" w14:textId="77777777" w:rsidR="00984C9C" w:rsidRPr="007A3473" w:rsidRDefault="00984C9C" w:rsidP="00CF5C2B">
            <w:pPr>
              <w:jc w:val="center"/>
              <w:rPr>
                <w:sz w:val="14"/>
                <w:szCs w:val="14"/>
              </w:rPr>
            </w:pPr>
            <w:r w:rsidRPr="007A3473">
              <w:rPr>
                <w:sz w:val="14"/>
                <w:szCs w:val="14"/>
              </w:rPr>
              <w:t>38.2</w:t>
            </w:r>
          </w:p>
        </w:tc>
        <w:tc>
          <w:tcPr>
            <w:tcW w:w="500" w:type="pct"/>
          </w:tcPr>
          <w:p w14:paraId="0E4E42BC" w14:textId="77777777" w:rsidR="00984C9C" w:rsidRPr="007A3473" w:rsidRDefault="00984C9C" w:rsidP="00CF5C2B">
            <w:pPr>
              <w:jc w:val="center"/>
              <w:rPr>
                <w:sz w:val="14"/>
                <w:szCs w:val="14"/>
              </w:rPr>
            </w:pPr>
            <w:r w:rsidRPr="007A3473">
              <w:rPr>
                <w:sz w:val="14"/>
                <w:szCs w:val="14"/>
              </w:rPr>
              <w:t>37.9</w:t>
            </w:r>
          </w:p>
        </w:tc>
        <w:tc>
          <w:tcPr>
            <w:tcW w:w="500" w:type="pct"/>
          </w:tcPr>
          <w:p w14:paraId="6B62E96E" w14:textId="77777777" w:rsidR="00984C9C" w:rsidRPr="007A3473" w:rsidRDefault="00984C9C" w:rsidP="00CF5C2B">
            <w:pPr>
              <w:jc w:val="center"/>
              <w:rPr>
                <w:sz w:val="14"/>
                <w:szCs w:val="14"/>
              </w:rPr>
            </w:pPr>
            <w:r w:rsidRPr="007A3473">
              <w:rPr>
                <w:sz w:val="14"/>
                <w:szCs w:val="14"/>
              </w:rPr>
              <w:t>30.4</w:t>
            </w:r>
          </w:p>
        </w:tc>
        <w:tc>
          <w:tcPr>
            <w:tcW w:w="500" w:type="pct"/>
          </w:tcPr>
          <w:p w14:paraId="4CA21792" w14:textId="77777777" w:rsidR="00984C9C" w:rsidRPr="007A3473" w:rsidRDefault="00984C9C" w:rsidP="00CF5C2B">
            <w:pPr>
              <w:jc w:val="center"/>
              <w:rPr>
                <w:sz w:val="14"/>
                <w:szCs w:val="14"/>
              </w:rPr>
            </w:pPr>
            <w:r w:rsidRPr="007A3473">
              <w:rPr>
                <w:sz w:val="14"/>
                <w:szCs w:val="14"/>
              </w:rPr>
              <w:t>37.4</w:t>
            </w:r>
          </w:p>
        </w:tc>
      </w:tr>
      <w:tr w:rsidR="00984C9C" w:rsidRPr="008C60D0" w14:paraId="66516E2B"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20C086B8" w14:textId="77777777" w:rsidR="00984C9C" w:rsidRPr="007A3473" w:rsidRDefault="00984C9C" w:rsidP="00CF5C2B">
            <w:pPr>
              <w:rPr>
                <w:sz w:val="14"/>
                <w:szCs w:val="14"/>
              </w:rPr>
            </w:pPr>
            <w:r w:rsidRPr="007A3473">
              <w:rPr>
                <w:sz w:val="14"/>
                <w:szCs w:val="14"/>
              </w:rPr>
              <w:t>Minimum</w:t>
            </w:r>
          </w:p>
        </w:tc>
        <w:tc>
          <w:tcPr>
            <w:tcW w:w="500" w:type="pct"/>
          </w:tcPr>
          <w:p w14:paraId="14FD015C" w14:textId="77777777" w:rsidR="00984C9C" w:rsidRPr="007A3473" w:rsidRDefault="00984C9C" w:rsidP="00CF5C2B">
            <w:pPr>
              <w:jc w:val="center"/>
              <w:rPr>
                <w:sz w:val="14"/>
                <w:szCs w:val="14"/>
              </w:rPr>
            </w:pPr>
            <w:r w:rsidRPr="007A3473">
              <w:rPr>
                <w:sz w:val="14"/>
                <w:szCs w:val="14"/>
              </w:rPr>
              <w:t>0%</w:t>
            </w:r>
          </w:p>
        </w:tc>
        <w:tc>
          <w:tcPr>
            <w:tcW w:w="500" w:type="pct"/>
          </w:tcPr>
          <w:p w14:paraId="4929F476" w14:textId="77777777" w:rsidR="00984C9C" w:rsidRPr="007A3473" w:rsidRDefault="00984C9C" w:rsidP="00CF5C2B">
            <w:pPr>
              <w:jc w:val="center"/>
              <w:rPr>
                <w:sz w:val="14"/>
                <w:szCs w:val="14"/>
              </w:rPr>
            </w:pPr>
            <w:r w:rsidRPr="007A3473">
              <w:rPr>
                <w:sz w:val="14"/>
                <w:szCs w:val="14"/>
              </w:rPr>
              <w:t>0%</w:t>
            </w:r>
          </w:p>
        </w:tc>
        <w:tc>
          <w:tcPr>
            <w:tcW w:w="500" w:type="pct"/>
          </w:tcPr>
          <w:p w14:paraId="69942061" w14:textId="77777777" w:rsidR="00984C9C" w:rsidRPr="007A3473" w:rsidRDefault="00984C9C" w:rsidP="00CF5C2B">
            <w:pPr>
              <w:jc w:val="center"/>
              <w:rPr>
                <w:sz w:val="14"/>
                <w:szCs w:val="14"/>
              </w:rPr>
            </w:pPr>
            <w:r w:rsidRPr="007A3473">
              <w:rPr>
                <w:sz w:val="14"/>
                <w:szCs w:val="14"/>
              </w:rPr>
              <w:t>0%</w:t>
            </w:r>
          </w:p>
        </w:tc>
        <w:tc>
          <w:tcPr>
            <w:tcW w:w="500" w:type="pct"/>
          </w:tcPr>
          <w:p w14:paraId="72AB12BC" w14:textId="77777777" w:rsidR="00984C9C" w:rsidRPr="007A3473" w:rsidRDefault="00984C9C" w:rsidP="00CF5C2B">
            <w:pPr>
              <w:jc w:val="center"/>
              <w:rPr>
                <w:sz w:val="14"/>
                <w:szCs w:val="14"/>
              </w:rPr>
            </w:pPr>
            <w:r w:rsidRPr="007A3473">
              <w:rPr>
                <w:sz w:val="14"/>
                <w:szCs w:val="14"/>
              </w:rPr>
              <w:t>0%</w:t>
            </w:r>
          </w:p>
        </w:tc>
        <w:tc>
          <w:tcPr>
            <w:tcW w:w="500" w:type="pct"/>
          </w:tcPr>
          <w:p w14:paraId="27FAACE9" w14:textId="77777777" w:rsidR="00984C9C" w:rsidRPr="007A3473" w:rsidRDefault="00984C9C" w:rsidP="00CF5C2B">
            <w:pPr>
              <w:jc w:val="center"/>
              <w:rPr>
                <w:sz w:val="14"/>
                <w:szCs w:val="14"/>
              </w:rPr>
            </w:pPr>
            <w:r w:rsidRPr="007A3473">
              <w:rPr>
                <w:sz w:val="14"/>
                <w:szCs w:val="14"/>
              </w:rPr>
              <w:t>0%</w:t>
            </w:r>
          </w:p>
        </w:tc>
        <w:tc>
          <w:tcPr>
            <w:tcW w:w="500" w:type="pct"/>
          </w:tcPr>
          <w:p w14:paraId="56C82ECD" w14:textId="77777777" w:rsidR="00984C9C" w:rsidRPr="007A3473" w:rsidRDefault="00984C9C" w:rsidP="00CF5C2B">
            <w:pPr>
              <w:jc w:val="center"/>
              <w:rPr>
                <w:sz w:val="14"/>
                <w:szCs w:val="14"/>
              </w:rPr>
            </w:pPr>
            <w:r w:rsidRPr="007A3473">
              <w:rPr>
                <w:sz w:val="14"/>
                <w:szCs w:val="14"/>
              </w:rPr>
              <w:t>0%</w:t>
            </w:r>
          </w:p>
        </w:tc>
        <w:tc>
          <w:tcPr>
            <w:tcW w:w="500" w:type="pct"/>
          </w:tcPr>
          <w:p w14:paraId="58B8453D" w14:textId="77777777" w:rsidR="00984C9C" w:rsidRPr="007A3473" w:rsidRDefault="00984C9C" w:rsidP="00CF5C2B">
            <w:pPr>
              <w:jc w:val="center"/>
              <w:rPr>
                <w:sz w:val="14"/>
                <w:szCs w:val="14"/>
              </w:rPr>
            </w:pPr>
            <w:r w:rsidRPr="007A3473">
              <w:rPr>
                <w:sz w:val="14"/>
                <w:szCs w:val="14"/>
              </w:rPr>
              <w:t>0%</w:t>
            </w:r>
          </w:p>
        </w:tc>
        <w:tc>
          <w:tcPr>
            <w:tcW w:w="500" w:type="pct"/>
          </w:tcPr>
          <w:p w14:paraId="30451C0A" w14:textId="77777777" w:rsidR="00984C9C" w:rsidRPr="007A3473" w:rsidRDefault="00984C9C" w:rsidP="00CF5C2B">
            <w:pPr>
              <w:jc w:val="center"/>
              <w:rPr>
                <w:sz w:val="14"/>
                <w:szCs w:val="14"/>
              </w:rPr>
            </w:pPr>
            <w:r w:rsidRPr="007A3473">
              <w:rPr>
                <w:sz w:val="14"/>
                <w:szCs w:val="14"/>
              </w:rPr>
              <w:t>0%</w:t>
            </w:r>
          </w:p>
        </w:tc>
      </w:tr>
      <w:tr w:rsidR="00984C9C" w:rsidRPr="008C60D0" w14:paraId="5BD463F6" w14:textId="77777777" w:rsidTr="00CF5C2B">
        <w:tc>
          <w:tcPr>
            <w:tcW w:w="1000" w:type="pct"/>
          </w:tcPr>
          <w:p w14:paraId="5CFC4CD9" w14:textId="77777777" w:rsidR="00984C9C" w:rsidRPr="007A3473" w:rsidRDefault="00984C9C" w:rsidP="00CF5C2B">
            <w:pPr>
              <w:rPr>
                <w:sz w:val="14"/>
                <w:szCs w:val="14"/>
              </w:rPr>
            </w:pPr>
            <w:r w:rsidRPr="007A3473">
              <w:rPr>
                <w:sz w:val="14"/>
                <w:szCs w:val="14"/>
              </w:rPr>
              <w:t>25</w:t>
            </w:r>
            <w:r w:rsidRPr="007A3473">
              <w:rPr>
                <w:sz w:val="14"/>
                <w:szCs w:val="14"/>
                <w:vertAlign w:val="superscript"/>
              </w:rPr>
              <w:t>th</w:t>
            </w:r>
            <w:r w:rsidRPr="007A3473">
              <w:rPr>
                <w:sz w:val="14"/>
                <w:szCs w:val="14"/>
              </w:rPr>
              <w:t xml:space="preserve"> percentile</w:t>
            </w:r>
          </w:p>
        </w:tc>
        <w:tc>
          <w:tcPr>
            <w:tcW w:w="500" w:type="pct"/>
          </w:tcPr>
          <w:p w14:paraId="561D09E1" w14:textId="77777777" w:rsidR="00984C9C" w:rsidRPr="007A3473" w:rsidRDefault="00984C9C" w:rsidP="00CF5C2B">
            <w:pPr>
              <w:jc w:val="center"/>
              <w:rPr>
                <w:sz w:val="14"/>
                <w:szCs w:val="14"/>
              </w:rPr>
            </w:pPr>
            <w:r w:rsidRPr="007A3473">
              <w:rPr>
                <w:sz w:val="14"/>
                <w:szCs w:val="14"/>
              </w:rPr>
              <w:t>77.2%</w:t>
            </w:r>
          </w:p>
        </w:tc>
        <w:tc>
          <w:tcPr>
            <w:tcW w:w="500" w:type="pct"/>
          </w:tcPr>
          <w:p w14:paraId="3310EFE7" w14:textId="77777777" w:rsidR="00984C9C" w:rsidRPr="007A3473" w:rsidRDefault="00984C9C" w:rsidP="00CF5C2B">
            <w:pPr>
              <w:jc w:val="center"/>
              <w:rPr>
                <w:sz w:val="14"/>
                <w:szCs w:val="14"/>
              </w:rPr>
            </w:pPr>
            <w:r w:rsidRPr="007A3473">
              <w:rPr>
                <w:sz w:val="14"/>
                <w:szCs w:val="14"/>
              </w:rPr>
              <w:t>76.2%</w:t>
            </w:r>
          </w:p>
        </w:tc>
        <w:tc>
          <w:tcPr>
            <w:tcW w:w="500" w:type="pct"/>
          </w:tcPr>
          <w:p w14:paraId="2BD051BA" w14:textId="77777777" w:rsidR="00984C9C" w:rsidRPr="007A3473" w:rsidRDefault="00984C9C" w:rsidP="00CF5C2B">
            <w:pPr>
              <w:jc w:val="center"/>
              <w:rPr>
                <w:sz w:val="14"/>
                <w:szCs w:val="14"/>
              </w:rPr>
            </w:pPr>
            <w:r w:rsidRPr="007A3473">
              <w:rPr>
                <w:sz w:val="14"/>
                <w:szCs w:val="14"/>
              </w:rPr>
              <w:t>75.7%</w:t>
            </w:r>
          </w:p>
        </w:tc>
        <w:tc>
          <w:tcPr>
            <w:tcW w:w="500" w:type="pct"/>
          </w:tcPr>
          <w:p w14:paraId="71DC1A1E" w14:textId="77777777" w:rsidR="00984C9C" w:rsidRPr="007A3473" w:rsidRDefault="00984C9C" w:rsidP="00CF5C2B">
            <w:pPr>
              <w:jc w:val="center"/>
              <w:rPr>
                <w:sz w:val="14"/>
                <w:szCs w:val="14"/>
              </w:rPr>
            </w:pPr>
            <w:r w:rsidRPr="007A3473">
              <w:rPr>
                <w:sz w:val="14"/>
                <w:szCs w:val="14"/>
              </w:rPr>
              <w:t>77.2%</w:t>
            </w:r>
          </w:p>
        </w:tc>
        <w:tc>
          <w:tcPr>
            <w:tcW w:w="500" w:type="pct"/>
          </w:tcPr>
          <w:p w14:paraId="23E2F107" w14:textId="77777777" w:rsidR="00984C9C" w:rsidRPr="007A3473" w:rsidRDefault="00984C9C" w:rsidP="00CF5C2B">
            <w:pPr>
              <w:jc w:val="center"/>
              <w:rPr>
                <w:sz w:val="14"/>
                <w:szCs w:val="14"/>
              </w:rPr>
            </w:pPr>
            <w:r w:rsidRPr="007A3473">
              <w:rPr>
                <w:sz w:val="14"/>
                <w:szCs w:val="14"/>
              </w:rPr>
              <w:t>77.2%</w:t>
            </w:r>
          </w:p>
        </w:tc>
        <w:tc>
          <w:tcPr>
            <w:tcW w:w="500" w:type="pct"/>
          </w:tcPr>
          <w:p w14:paraId="54456465" w14:textId="77777777" w:rsidR="00984C9C" w:rsidRPr="007A3473" w:rsidRDefault="00984C9C" w:rsidP="00CF5C2B">
            <w:pPr>
              <w:jc w:val="center"/>
              <w:rPr>
                <w:sz w:val="14"/>
                <w:szCs w:val="14"/>
              </w:rPr>
            </w:pPr>
            <w:r w:rsidRPr="007A3473">
              <w:rPr>
                <w:sz w:val="14"/>
                <w:szCs w:val="14"/>
              </w:rPr>
              <w:t>69.3%</w:t>
            </w:r>
          </w:p>
        </w:tc>
        <w:tc>
          <w:tcPr>
            <w:tcW w:w="500" w:type="pct"/>
          </w:tcPr>
          <w:p w14:paraId="05296224" w14:textId="77777777" w:rsidR="00984C9C" w:rsidRPr="007A3473" w:rsidRDefault="00984C9C" w:rsidP="00CF5C2B">
            <w:pPr>
              <w:jc w:val="center"/>
              <w:rPr>
                <w:sz w:val="14"/>
                <w:szCs w:val="14"/>
              </w:rPr>
            </w:pPr>
            <w:r w:rsidRPr="007A3473">
              <w:rPr>
                <w:sz w:val="14"/>
                <w:szCs w:val="14"/>
              </w:rPr>
              <w:t>71.5%</w:t>
            </w:r>
          </w:p>
        </w:tc>
        <w:tc>
          <w:tcPr>
            <w:tcW w:w="500" w:type="pct"/>
          </w:tcPr>
          <w:p w14:paraId="1FA6C4B0" w14:textId="77777777" w:rsidR="00984C9C" w:rsidRPr="007A3473" w:rsidRDefault="00984C9C" w:rsidP="00CF5C2B">
            <w:pPr>
              <w:jc w:val="center"/>
              <w:rPr>
                <w:sz w:val="14"/>
                <w:szCs w:val="14"/>
              </w:rPr>
            </w:pPr>
            <w:r w:rsidRPr="007A3473">
              <w:rPr>
                <w:sz w:val="14"/>
                <w:szCs w:val="14"/>
              </w:rPr>
              <w:t>75.7%</w:t>
            </w:r>
          </w:p>
        </w:tc>
      </w:tr>
      <w:tr w:rsidR="00984C9C" w:rsidRPr="008C60D0" w14:paraId="2799DBDF"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7E0BADE7" w14:textId="77777777" w:rsidR="00984C9C" w:rsidRPr="007A3473" w:rsidRDefault="00984C9C" w:rsidP="00CF5C2B">
            <w:pPr>
              <w:rPr>
                <w:sz w:val="14"/>
                <w:szCs w:val="14"/>
              </w:rPr>
            </w:pPr>
            <w:r w:rsidRPr="007A3473">
              <w:rPr>
                <w:sz w:val="14"/>
                <w:szCs w:val="14"/>
              </w:rPr>
              <w:t>Median</w:t>
            </w:r>
          </w:p>
        </w:tc>
        <w:tc>
          <w:tcPr>
            <w:tcW w:w="500" w:type="pct"/>
          </w:tcPr>
          <w:p w14:paraId="211B7972" w14:textId="77777777" w:rsidR="00984C9C" w:rsidRPr="007A3473" w:rsidRDefault="00984C9C" w:rsidP="00CF5C2B">
            <w:pPr>
              <w:jc w:val="center"/>
              <w:rPr>
                <w:sz w:val="14"/>
                <w:szCs w:val="14"/>
              </w:rPr>
            </w:pPr>
            <w:r w:rsidRPr="007A3473">
              <w:rPr>
                <w:sz w:val="14"/>
                <w:szCs w:val="14"/>
              </w:rPr>
              <w:t>98.8%</w:t>
            </w:r>
          </w:p>
        </w:tc>
        <w:tc>
          <w:tcPr>
            <w:tcW w:w="500" w:type="pct"/>
          </w:tcPr>
          <w:p w14:paraId="360ECE13" w14:textId="77777777" w:rsidR="00984C9C" w:rsidRPr="007A3473" w:rsidRDefault="00984C9C" w:rsidP="00CF5C2B">
            <w:pPr>
              <w:jc w:val="center"/>
              <w:rPr>
                <w:sz w:val="14"/>
                <w:szCs w:val="14"/>
              </w:rPr>
            </w:pPr>
            <w:r w:rsidRPr="007A3473">
              <w:rPr>
                <w:sz w:val="14"/>
                <w:szCs w:val="14"/>
              </w:rPr>
              <w:t>95.2%</w:t>
            </w:r>
          </w:p>
        </w:tc>
        <w:tc>
          <w:tcPr>
            <w:tcW w:w="500" w:type="pct"/>
          </w:tcPr>
          <w:p w14:paraId="71048990" w14:textId="77777777" w:rsidR="00984C9C" w:rsidRPr="007A3473" w:rsidRDefault="00984C9C" w:rsidP="00CF5C2B">
            <w:pPr>
              <w:jc w:val="center"/>
              <w:rPr>
                <w:sz w:val="14"/>
                <w:szCs w:val="14"/>
              </w:rPr>
            </w:pPr>
            <w:r w:rsidRPr="007A3473">
              <w:rPr>
                <w:sz w:val="14"/>
                <w:szCs w:val="14"/>
              </w:rPr>
              <w:t>95.9%</w:t>
            </w:r>
          </w:p>
        </w:tc>
        <w:tc>
          <w:tcPr>
            <w:tcW w:w="500" w:type="pct"/>
          </w:tcPr>
          <w:p w14:paraId="561E5146" w14:textId="77777777" w:rsidR="00984C9C" w:rsidRPr="007A3473" w:rsidRDefault="00984C9C" w:rsidP="00CF5C2B">
            <w:pPr>
              <w:jc w:val="center"/>
              <w:rPr>
                <w:sz w:val="14"/>
                <w:szCs w:val="14"/>
              </w:rPr>
            </w:pPr>
            <w:r w:rsidRPr="007A3473">
              <w:rPr>
                <w:sz w:val="14"/>
                <w:szCs w:val="14"/>
              </w:rPr>
              <w:t>95.2%</w:t>
            </w:r>
          </w:p>
        </w:tc>
        <w:tc>
          <w:tcPr>
            <w:tcW w:w="500" w:type="pct"/>
          </w:tcPr>
          <w:p w14:paraId="6420BCED" w14:textId="77777777" w:rsidR="00984C9C" w:rsidRPr="007A3473" w:rsidRDefault="00984C9C" w:rsidP="00CF5C2B">
            <w:pPr>
              <w:jc w:val="center"/>
              <w:rPr>
                <w:sz w:val="14"/>
                <w:szCs w:val="14"/>
              </w:rPr>
            </w:pPr>
            <w:r w:rsidRPr="007A3473">
              <w:rPr>
                <w:sz w:val="14"/>
                <w:szCs w:val="14"/>
              </w:rPr>
              <w:t>99.9%</w:t>
            </w:r>
          </w:p>
        </w:tc>
        <w:tc>
          <w:tcPr>
            <w:tcW w:w="500" w:type="pct"/>
          </w:tcPr>
          <w:p w14:paraId="56FCA969" w14:textId="77777777" w:rsidR="00984C9C" w:rsidRPr="007A3473" w:rsidRDefault="00984C9C" w:rsidP="00CF5C2B">
            <w:pPr>
              <w:jc w:val="center"/>
              <w:rPr>
                <w:sz w:val="14"/>
                <w:szCs w:val="14"/>
              </w:rPr>
            </w:pPr>
            <w:r w:rsidRPr="007A3473">
              <w:rPr>
                <w:sz w:val="14"/>
                <w:szCs w:val="14"/>
              </w:rPr>
              <w:t>95.2%</w:t>
            </w:r>
          </w:p>
        </w:tc>
        <w:tc>
          <w:tcPr>
            <w:tcW w:w="500" w:type="pct"/>
          </w:tcPr>
          <w:p w14:paraId="35FC0EC4" w14:textId="77777777" w:rsidR="00984C9C" w:rsidRPr="007A3473" w:rsidRDefault="00984C9C" w:rsidP="00CF5C2B">
            <w:pPr>
              <w:jc w:val="center"/>
              <w:rPr>
                <w:sz w:val="14"/>
                <w:szCs w:val="14"/>
              </w:rPr>
            </w:pPr>
            <w:r w:rsidRPr="007A3473">
              <w:rPr>
                <w:sz w:val="14"/>
                <w:szCs w:val="14"/>
              </w:rPr>
              <w:t>95.2%</w:t>
            </w:r>
          </w:p>
        </w:tc>
        <w:tc>
          <w:tcPr>
            <w:tcW w:w="500" w:type="pct"/>
          </w:tcPr>
          <w:p w14:paraId="21CF4514" w14:textId="77777777" w:rsidR="00984C9C" w:rsidRPr="007A3473" w:rsidRDefault="00984C9C" w:rsidP="00CF5C2B">
            <w:pPr>
              <w:jc w:val="center"/>
              <w:rPr>
                <w:sz w:val="14"/>
                <w:szCs w:val="14"/>
              </w:rPr>
            </w:pPr>
            <w:r w:rsidRPr="007A3473">
              <w:rPr>
                <w:sz w:val="14"/>
                <w:szCs w:val="14"/>
              </w:rPr>
              <w:t>95.2%</w:t>
            </w:r>
          </w:p>
        </w:tc>
      </w:tr>
      <w:tr w:rsidR="00984C9C" w:rsidRPr="008C60D0" w14:paraId="68E7E1BE" w14:textId="77777777" w:rsidTr="00CF5C2B">
        <w:tc>
          <w:tcPr>
            <w:tcW w:w="1000" w:type="pct"/>
          </w:tcPr>
          <w:p w14:paraId="5494B80D" w14:textId="77777777" w:rsidR="00984C9C" w:rsidRPr="007A3473" w:rsidRDefault="00984C9C" w:rsidP="00CF5C2B">
            <w:pPr>
              <w:rPr>
                <w:sz w:val="14"/>
                <w:szCs w:val="14"/>
              </w:rPr>
            </w:pPr>
            <w:r w:rsidRPr="007A3473">
              <w:rPr>
                <w:sz w:val="14"/>
                <w:szCs w:val="14"/>
              </w:rPr>
              <w:t>75</w:t>
            </w:r>
            <w:r w:rsidRPr="007A3473">
              <w:rPr>
                <w:sz w:val="14"/>
                <w:szCs w:val="14"/>
                <w:vertAlign w:val="superscript"/>
              </w:rPr>
              <w:t>th</w:t>
            </w:r>
            <w:r w:rsidRPr="007A3473">
              <w:rPr>
                <w:sz w:val="14"/>
                <w:szCs w:val="14"/>
              </w:rPr>
              <w:t xml:space="preserve"> percentile</w:t>
            </w:r>
          </w:p>
        </w:tc>
        <w:tc>
          <w:tcPr>
            <w:tcW w:w="500" w:type="pct"/>
          </w:tcPr>
          <w:p w14:paraId="6865B3D8" w14:textId="77777777" w:rsidR="00984C9C" w:rsidRPr="007A3473" w:rsidRDefault="00984C9C" w:rsidP="00CF5C2B">
            <w:pPr>
              <w:jc w:val="center"/>
              <w:rPr>
                <w:sz w:val="14"/>
                <w:szCs w:val="14"/>
              </w:rPr>
            </w:pPr>
            <w:r w:rsidRPr="007A3473">
              <w:rPr>
                <w:sz w:val="14"/>
                <w:szCs w:val="14"/>
              </w:rPr>
              <w:t>124.0%</w:t>
            </w:r>
          </w:p>
        </w:tc>
        <w:tc>
          <w:tcPr>
            <w:tcW w:w="500" w:type="pct"/>
          </w:tcPr>
          <w:p w14:paraId="20B15F9B" w14:textId="77777777" w:rsidR="00984C9C" w:rsidRPr="007A3473" w:rsidRDefault="00984C9C" w:rsidP="00CF5C2B">
            <w:pPr>
              <w:jc w:val="center"/>
              <w:rPr>
                <w:sz w:val="14"/>
                <w:szCs w:val="14"/>
              </w:rPr>
            </w:pPr>
            <w:r w:rsidRPr="007A3473">
              <w:rPr>
                <w:sz w:val="14"/>
                <w:szCs w:val="14"/>
              </w:rPr>
              <w:t>124.0%</w:t>
            </w:r>
          </w:p>
        </w:tc>
        <w:tc>
          <w:tcPr>
            <w:tcW w:w="500" w:type="pct"/>
          </w:tcPr>
          <w:p w14:paraId="4FAD73A2" w14:textId="77777777" w:rsidR="00984C9C" w:rsidRPr="007A3473" w:rsidRDefault="00984C9C" w:rsidP="00CF5C2B">
            <w:pPr>
              <w:jc w:val="center"/>
              <w:rPr>
                <w:sz w:val="14"/>
                <w:szCs w:val="14"/>
              </w:rPr>
            </w:pPr>
            <w:r w:rsidRPr="007A3473">
              <w:rPr>
                <w:sz w:val="14"/>
                <w:szCs w:val="14"/>
              </w:rPr>
              <w:t>123.0%</w:t>
            </w:r>
          </w:p>
        </w:tc>
        <w:tc>
          <w:tcPr>
            <w:tcW w:w="500" w:type="pct"/>
          </w:tcPr>
          <w:p w14:paraId="4C39DBC7" w14:textId="77777777" w:rsidR="00984C9C" w:rsidRPr="007A3473" w:rsidRDefault="00984C9C" w:rsidP="00CF5C2B">
            <w:pPr>
              <w:jc w:val="center"/>
              <w:rPr>
                <w:sz w:val="14"/>
                <w:szCs w:val="14"/>
              </w:rPr>
            </w:pPr>
            <w:r w:rsidRPr="007A3473">
              <w:rPr>
                <w:sz w:val="14"/>
                <w:szCs w:val="14"/>
              </w:rPr>
              <w:t>123.0%</w:t>
            </w:r>
          </w:p>
        </w:tc>
        <w:tc>
          <w:tcPr>
            <w:tcW w:w="500" w:type="pct"/>
          </w:tcPr>
          <w:p w14:paraId="62B13789" w14:textId="77777777" w:rsidR="00984C9C" w:rsidRPr="007A3473" w:rsidRDefault="00984C9C" w:rsidP="00CF5C2B">
            <w:pPr>
              <w:jc w:val="center"/>
              <w:rPr>
                <w:sz w:val="14"/>
                <w:szCs w:val="14"/>
              </w:rPr>
            </w:pPr>
            <w:r w:rsidRPr="007A3473">
              <w:rPr>
                <w:sz w:val="14"/>
                <w:szCs w:val="14"/>
              </w:rPr>
              <w:t>125.0%</w:t>
            </w:r>
          </w:p>
        </w:tc>
        <w:tc>
          <w:tcPr>
            <w:tcW w:w="500" w:type="pct"/>
          </w:tcPr>
          <w:p w14:paraId="43AC5F3B" w14:textId="77777777" w:rsidR="00984C9C" w:rsidRPr="007A3473" w:rsidRDefault="00984C9C" w:rsidP="00CF5C2B">
            <w:pPr>
              <w:jc w:val="center"/>
              <w:rPr>
                <w:sz w:val="14"/>
                <w:szCs w:val="14"/>
              </w:rPr>
            </w:pPr>
            <w:r w:rsidRPr="007A3473">
              <w:rPr>
                <w:sz w:val="14"/>
                <w:szCs w:val="14"/>
              </w:rPr>
              <w:t>132.0%</w:t>
            </w:r>
          </w:p>
        </w:tc>
        <w:tc>
          <w:tcPr>
            <w:tcW w:w="500" w:type="pct"/>
          </w:tcPr>
          <w:p w14:paraId="46CE39D1" w14:textId="77777777" w:rsidR="00984C9C" w:rsidRPr="007A3473" w:rsidRDefault="00984C9C" w:rsidP="00CF5C2B">
            <w:pPr>
              <w:jc w:val="center"/>
              <w:rPr>
                <w:sz w:val="14"/>
                <w:szCs w:val="14"/>
              </w:rPr>
            </w:pPr>
            <w:r w:rsidRPr="007A3473">
              <w:rPr>
                <w:sz w:val="14"/>
                <w:szCs w:val="14"/>
              </w:rPr>
              <w:t>100.0%</w:t>
            </w:r>
          </w:p>
        </w:tc>
        <w:tc>
          <w:tcPr>
            <w:tcW w:w="500" w:type="pct"/>
          </w:tcPr>
          <w:p w14:paraId="708CE987" w14:textId="77777777" w:rsidR="00984C9C" w:rsidRPr="007A3473" w:rsidRDefault="00984C9C" w:rsidP="00CF5C2B">
            <w:pPr>
              <w:jc w:val="center"/>
              <w:rPr>
                <w:sz w:val="14"/>
                <w:szCs w:val="14"/>
              </w:rPr>
            </w:pPr>
            <w:r w:rsidRPr="007A3473">
              <w:rPr>
                <w:sz w:val="14"/>
                <w:szCs w:val="14"/>
              </w:rPr>
              <w:t>123.0%</w:t>
            </w:r>
          </w:p>
        </w:tc>
      </w:tr>
      <w:tr w:rsidR="00984C9C" w:rsidRPr="008C60D0" w14:paraId="52C3188E" w14:textId="77777777" w:rsidTr="00CF5C2B">
        <w:trPr>
          <w:cnfStyle w:val="000000100000" w:firstRow="0" w:lastRow="0" w:firstColumn="0" w:lastColumn="0" w:oddVBand="0" w:evenVBand="0" w:oddHBand="1" w:evenHBand="0" w:firstRowFirstColumn="0" w:firstRowLastColumn="0" w:lastRowFirstColumn="0" w:lastRowLastColumn="0"/>
        </w:trPr>
        <w:tc>
          <w:tcPr>
            <w:tcW w:w="1000" w:type="pct"/>
          </w:tcPr>
          <w:p w14:paraId="22CC200D" w14:textId="77777777" w:rsidR="00984C9C" w:rsidRPr="007A3473" w:rsidRDefault="00984C9C" w:rsidP="00CF5C2B">
            <w:pPr>
              <w:rPr>
                <w:sz w:val="14"/>
                <w:szCs w:val="14"/>
              </w:rPr>
            </w:pPr>
            <w:r w:rsidRPr="007A3473">
              <w:rPr>
                <w:sz w:val="14"/>
                <w:szCs w:val="14"/>
              </w:rPr>
              <w:t>Maximum</w:t>
            </w:r>
          </w:p>
        </w:tc>
        <w:tc>
          <w:tcPr>
            <w:tcW w:w="500" w:type="pct"/>
          </w:tcPr>
          <w:p w14:paraId="0BF64707" w14:textId="77777777" w:rsidR="00984C9C" w:rsidRPr="007A3473" w:rsidRDefault="00984C9C" w:rsidP="00CF5C2B">
            <w:pPr>
              <w:jc w:val="center"/>
              <w:rPr>
                <w:sz w:val="14"/>
                <w:szCs w:val="14"/>
              </w:rPr>
            </w:pPr>
            <w:r w:rsidRPr="007A3473">
              <w:rPr>
                <w:sz w:val="14"/>
                <w:szCs w:val="14"/>
              </w:rPr>
              <w:t>250.0%</w:t>
            </w:r>
          </w:p>
        </w:tc>
        <w:tc>
          <w:tcPr>
            <w:tcW w:w="500" w:type="pct"/>
          </w:tcPr>
          <w:p w14:paraId="020F82C8" w14:textId="77777777" w:rsidR="00984C9C" w:rsidRPr="007A3473" w:rsidRDefault="00984C9C" w:rsidP="00CF5C2B">
            <w:pPr>
              <w:jc w:val="center"/>
              <w:rPr>
                <w:sz w:val="14"/>
                <w:szCs w:val="14"/>
              </w:rPr>
            </w:pPr>
            <w:r w:rsidRPr="007A3473">
              <w:rPr>
                <w:sz w:val="14"/>
                <w:szCs w:val="14"/>
              </w:rPr>
              <w:t>248.0%</w:t>
            </w:r>
          </w:p>
        </w:tc>
        <w:tc>
          <w:tcPr>
            <w:tcW w:w="500" w:type="pct"/>
          </w:tcPr>
          <w:p w14:paraId="2818DEB7" w14:textId="77777777" w:rsidR="00984C9C" w:rsidRPr="007A3473" w:rsidRDefault="00984C9C" w:rsidP="00CF5C2B">
            <w:pPr>
              <w:jc w:val="center"/>
              <w:rPr>
                <w:sz w:val="14"/>
                <w:szCs w:val="14"/>
              </w:rPr>
            </w:pPr>
            <w:r w:rsidRPr="007A3473">
              <w:rPr>
                <w:sz w:val="14"/>
                <w:szCs w:val="14"/>
              </w:rPr>
              <w:t>248.0%</w:t>
            </w:r>
          </w:p>
        </w:tc>
        <w:tc>
          <w:tcPr>
            <w:tcW w:w="500" w:type="pct"/>
          </w:tcPr>
          <w:p w14:paraId="5D24E4D4" w14:textId="77777777" w:rsidR="00984C9C" w:rsidRPr="007A3473" w:rsidRDefault="00984C9C" w:rsidP="00CF5C2B">
            <w:pPr>
              <w:jc w:val="center"/>
              <w:rPr>
                <w:sz w:val="14"/>
                <w:szCs w:val="14"/>
              </w:rPr>
            </w:pPr>
            <w:r w:rsidRPr="007A3473">
              <w:rPr>
                <w:sz w:val="14"/>
                <w:szCs w:val="14"/>
              </w:rPr>
              <w:t>248.0%</w:t>
            </w:r>
          </w:p>
        </w:tc>
        <w:tc>
          <w:tcPr>
            <w:tcW w:w="500" w:type="pct"/>
          </w:tcPr>
          <w:p w14:paraId="6B6B7B65" w14:textId="77777777" w:rsidR="00984C9C" w:rsidRPr="007A3473" w:rsidRDefault="00984C9C" w:rsidP="00CF5C2B">
            <w:pPr>
              <w:jc w:val="center"/>
              <w:rPr>
                <w:sz w:val="14"/>
                <w:szCs w:val="14"/>
              </w:rPr>
            </w:pPr>
            <w:r w:rsidRPr="007A3473">
              <w:rPr>
                <w:sz w:val="14"/>
                <w:szCs w:val="14"/>
              </w:rPr>
              <w:t>248.0%</w:t>
            </w:r>
          </w:p>
        </w:tc>
        <w:tc>
          <w:tcPr>
            <w:tcW w:w="500" w:type="pct"/>
          </w:tcPr>
          <w:p w14:paraId="1569BE7D" w14:textId="77777777" w:rsidR="00984C9C" w:rsidRPr="007A3473" w:rsidRDefault="00984C9C" w:rsidP="00CF5C2B">
            <w:pPr>
              <w:jc w:val="center"/>
              <w:rPr>
                <w:sz w:val="14"/>
                <w:szCs w:val="14"/>
              </w:rPr>
            </w:pPr>
            <w:r w:rsidRPr="007A3473">
              <w:rPr>
                <w:sz w:val="14"/>
                <w:szCs w:val="14"/>
              </w:rPr>
              <w:t>242.0%</w:t>
            </w:r>
          </w:p>
        </w:tc>
        <w:tc>
          <w:tcPr>
            <w:tcW w:w="500" w:type="pct"/>
          </w:tcPr>
          <w:p w14:paraId="14BD915D" w14:textId="77777777" w:rsidR="00984C9C" w:rsidRPr="007A3473" w:rsidRDefault="00984C9C" w:rsidP="00CF5C2B">
            <w:pPr>
              <w:jc w:val="center"/>
              <w:rPr>
                <w:sz w:val="14"/>
                <w:szCs w:val="14"/>
              </w:rPr>
            </w:pPr>
            <w:r w:rsidRPr="007A3473">
              <w:rPr>
                <w:sz w:val="14"/>
                <w:szCs w:val="14"/>
              </w:rPr>
              <w:t>154.0%</w:t>
            </w:r>
          </w:p>
        </w:tc>
        <w:tc>
          <w:tcPr>
            <w:tcW w:w="500" w:type="pct"/>
          </w:tcPr>
          <w:p w14:paraId="477E48FE" w14:textId="77777777" w:rsidR="00984C9C" w:rsidRPr="007A3473" w:rsidRDefault="00984C9C" w:rsidP="00CF5C2B">
            <w:pPr>
              <w:jc w:val="center"/>
              <w:rPr>
                <w:sz w:val="14"/>
                <w:szCs w:val="14"/>
              </w:rPr>
            </w:pPr>
            <w:r w:rsidRPr="007A3473">
              <w:rPr>
                <w:sz w:val="14"/>
                <w:szCs w:val="14"/>
              </w:rPr>
              <w:t>250.0%</w:t>
            </w:r>
          </w:p>
        </w:tc>
      </w:tr>
    </w:tbl>
    <w:p w14:paraId="2191E916" w14:textId="77777777" w:rsidR="00984C9C" w:rsidRPr="00DF0C3D" w:rsidRDefault="00984C9C" w:rsidP="00984C9C">
      <w:pPr>
        <w:pStyle w:val="Heading3"/>
      </w:pPr>
      <w:r w:rsidRPr="00DF0C3D">
        <w:t>State Insurance Schemes</w:t>
      </w:r>
    </w:p>
    <w:p w14:paraId="75A7C13D" w14:textId="77777777" w:rsidR="00984C9C" w:rsidRPr="00DF0C3D" w:rsidRDefault="00984C9C" w:rsidP="00984C9C">
      <w:r w:rsidRPr="00DF0C3D">
        <w:t>Four state government insurance schemes have been identified that publish fees for the provision of nursing supports.</w:t>
      </w:r>
    </w:p>
    <w:p w14:paraId="3FAD2F9B" w14:textId="77777777" w:rsidR="00984C9C" w:rsidRPr="00DF0C3D" w:rsidRDefault="00984C9C" w:rsidP="00984C9C">
      <w:r w:rsidRPr="00DF0C3D">
        <w:t>The Victorian Transport Accident Commission (TAC) has a number of different fees for nursing services. Note, if the nurse’s fee is higher than the TAC fee, then the nurses may choose to charge the client the difference in the form of a gap payment.</w:t>
      </w:r>
    </w:p>
    <w:p w14:paraId="72081D41" w14:textId="77777777" w:rsidR="00984C9C" w:rsidRPr="00DF0C3D" w:rsidRDefault="00984C9C" w:rsidP="00984C9C">
      <w:pPr>
        <w:pStyle w:val="DotPoint"/>
        <w:numPr>
          <w:ilvl w:val="0"/>
          <w:numId w:val="1"/>
        </w:numPr>
      </w:pPr>
      <w:r w:rsidRPr="00DF0C3D">
        <w:t>An episodic fee of $94.45 (GST free) is payable for each visit by the Community Nurse to a TAC client. This is not an hourly rate. It is inclusive of all penalties and allowances, consumables and travel associated with the nursing episode.</w:t>
      </w:r>
    </w:p>
    <w:p w14:paraId="3C573F8C" w14:textId="77777777" w:rsidR="00984C9C" w:rsidRPr="00DF0C3D" w:rsidRDefault="00984C9C" w:rsidP="00984C9C">
      <w:pPr>
        <w:pStyle w:val="DotPoint"/>
        <w:numPr>
          <w:ilvl w:val="0"/>
          <w:numId w:val="1"/>
        </w:numPr>
      </w:pPr>
      <w:r w:rsidRPr="00DF0C3D">
        <w:lastRenderedPageBreak/>
        <w:t>A per hour fee of $104.00 (GST inclusive) applies for specialist assessment by a nurse. Travel can also be claimed to and from the nurse's practice address and the client's residence at the same rate. Report writing is billed at the same rate. However, training provided by the nurse is billable at $94.45 per hour (GST inclusive). Lower rates are payable for services that are not registered for the GST.</w:t>
      </w:r>
    </w:p>
    <w:p w14:paraId="7A2DBE4A" w14:textId="77777777" w:rsidR="00984C9C" w:rsidRPr="00DF0C3D" w:rsidRDefault="00984C9C" w:rsidP="00984C9C">
      <w:pPr>
        <w:pStyle w:val="DotPoint"/>
        <w:numPr>
          <w:ilvl w:val="0"/>
          <w:numId w:val="1"/>
        </w:numPr>
      </w:pPr>
      <w:r w:rsidRPr="00DF0C3D">
        <w:t>General nursing (long term) that is provided during the daytime only is billable at $96.83 per hour if Nursing Care Coordination is also being paid and at $99.39 if Nursing Care Coordination is not also being paid</w:t>
      </w:r>
      <w:r w:rsidRPr="00DF0C3D">
        <w:rPr>
          <w:rFonts w:ascii="Circular-Pro-Book" w:hAnsi="Circular-Pro-Book"/>
          <w:color w:val="373737"/>
          <w:sz w:val="23"/>
          <w:szCs w:val="23"/>
          <w:shd w:val="clear" w:color="auto" w:fill="FFFFFF"/>
        </w:rPr>
        <w:t>.</w:t>
      </w:r>
    </w:p>
    <w:p w14:paraId="47EA1452" w14:textId="77777777" w:rsidR="00984C9C" w:rsidRPr="00DF0C3D" w:rsidRDefault="00984C9C" w:rsidP="00984C9C">
      <w:pPr>
        <w:pStyle w:val="DotPoint"/>
        <w:numPr>
          <w:ilvl w:val="0"/>
          <w:numId w:val="1"/>
        </w:numPr>
      </w:pPr>
      <w:r w:rsidRPr="00DF0C3D">
        <w:t>General nursing (long term) that is provided 24/7 is billable at $101.79 per hour if Nursing Care Coordination is also being paid and at $104.33 if Nursing Care Coordination is not also being paid</w:t>
      </w:r>
      <w:r w:rsidRPr="00DF0C3D">
        <w:rPr>
          <w:rFonts w:ascii="Circular-Pro-Book" w:hAnsi="Circular-Pro-Book"/>
          <w:color w:val="373737"/>
          <w:sz w:val="23"/>
          <w:szCs w:val="23"/>
          <w:shd w:val="clear" w:color="auto" w:fill="FFFFFF"/>
        </w:rPr>
        <w:t>.</w:t>
      </w:r>
      <w:r w:rsidRPr="00DF0C3D">
        <w:rPr>
          <w:rStyle w:val="EndnoteReference"/>
        </w:rPr>
        <w:endnoteReference w:id="106"/>
      </w:r>
    </w:p>
    <w:p w14:paraId="7A1A55F1" w14:textId="1494AE95" w:rsidR="00984C9C" w:rsidRPr="00DF0C3D" w:rsidRDefault="00984C9C" w:rsidP="00984C9C">
      <w:r w:rsidRPr="00DF0C3D">
        <w:t>WorkSafe Victoria has two different fee arrangements for nursing services. If GST is applicable</w:t>
      </w:r>
      <w:r w:rsidR="00E1068E">
        <w:t>,</w:t>
      </w:r>
      <w:r w:rsidRPr="00DF0C3D">
        <w:t xml:space="preserve"> then WorkSafe Victoria pay the GST component in addition to normal fee.</w:t>
      </w:r>
    </w:p>
    <w:p w14:paraId="5F5FFBAE" w14:textId="77777777" w:rsidR="00984C9C" w:rsidRPr="00DF0C3D" w:rsidRDefault="00984C9C" w:rsidP="00984C9C">
      <w:pPr>
        <w:pStyle w:val="DotPoint"/>
        <w:numPr>
          <w:ilvl w:val="0"/>
          <w:numId w:val="1"/>
        </w:numPr>
      </w:pPr>
      <w:r w:rsidRPr="00DF0C3D">
        <w:t xml:space="preserve">A fee of $111.58 per hour is payable for nursing services. This fee is inclusive of travel and consumables. </w:t>
      </w:r>
    </w:p>
    <w:p w14:paraId="0047293E" w14:textId="0822E4DD" w:rsidR="00984C9C" w:rsidRPr="00DF0C3D" w:rsidRDefault="00984C9C" w:rsidP="00984C9C">
      <w:pPr>
        <w:pStyle w:val="DotPoint"/>
        <w:numPr>
          <w:ilvl w:val="0"/>
          <w:numId w:val="1"/>
        </w:numPr>
      </w:pPr>
      <w:r w:rsidRPr="00DF0C3D">
        <w:t xml:space="preserve">A fee of $113.65 per hour is paid for a continence assessment. In this case, a travel fee of $1.00 per </w:t>
      </w:r>
      <w:r w:rsidR="007479D8">
        <w:t>kilometre</w:t>
      </w:r>
      <w:r w:rsidRPr="00DF0C3D">
        <w:t xml:space="preserve"> is also payable.</w:t>
      </w:r>
      <w:r w:rsidRPr="00DF0C3D">
        <w:rPr>
          <w:rStyle w:val="EndnoteReference"/>
        </w:rPr>
        <w:endnoteReference w:id="107"/>
      </w:r>
    </w:p>
    <w:p w14:paraId="4505D9A2" w14:textId="77777777" w:rsidR="00984C9C" w:rsidRPr="00DF0C3D" w:rsidRDefault="00984C9C" w:rsidP="00984C9C">
      <w:r w:rsidRPr="00DF0C3D">
        <w:t>Workcover Queensland has a number of different fee arrangements for nursing.</w:t>
      </w:r>
    </w:p>
    <w:p w14:paraId="0C7AF8D8" w14:textId="7D4D6EC4" w:rsidR="00984C9C" w:rsidRPr="00DF0C3D" w:rsidRDefault="00984C9C" w:rsidP="00984C9C">
      <w:pPr>
        <w:pStyle w:val="DotPoint"/>
        <w:numPr>
          <w:ilvl w:val="0"/>
          <w:numId w:val="1"/>
        </w:numPr>
      </w:pPr>
      <w:r w:rsidRPr="00DF0C3D">
        <w:t>An episodic fee of $41 is payable when a patient is seen by an advanced practice registered nurse (that is, a nurse practitioner or rural and isolated practice nurse) and performs straightforward medical procedures that would normally be payable as part of a doctor's MBS attendance fee. This fee is also payable when a nurse ass</w:t>
      </w:r>
      <w:r w:rsidR="00652F98">
        <w:t xml:space="preserve">ists a doctor in minor surgery </w:t>
      </w:r>
      <w:r w:rsidRPr="00DF0C3D">
        <w:t>if the procedure attracts an MBS assistance fee.</w:t>
      </w:r>
    </w:p>
    <w:p w14:paraId="64A921ED" w14:textId="77777777" w:rsidR="00984C9C" w:rsidRPr="00DF0C3D" w:rsidRDefault="00984C9C" w:rsidP="00984C9C">
      <w:pPr>
        <w:pStyle w:val="DotPoint"/>
        <w:numPr>
          <w:ilvl w:val="0"/>
          <w:numId w:val="1"/>
        </w:numPr>
      </w:pPr>
      <w:r w:rsidRPr="00DF0C3D">
        <w:t>An hourly fee of $75 is payable for Home Nursing Services by a Registered Nurse for weekday daytime appointments. The same fee applies to day and evening supports. A fee of $97 per hour applies to services delivered on weekends.</w:t>
      </w:r>
    </w:p>
    <w:p w14:paraId="4787686C" w14:textId="77777777" w:rsidR="00984C9C" w:rsidRPr="00DF0C3D" w:rsidRDefault="00984C9C" w:rsidP="00984C9C">
      <w:pPr>
        <w:pStyle w:val="DotPoint"/>
        <w:numPr>
          <w:ilvl w:val="0"/>
          <w:numId w:val="1"/>
        </w:numPr>
      </w:pPr>
      <w:r w:rsidRPr="00DF0C3D">
        <w:t>Nurses can also be paid an episodic fee for time spent in communication between treating provider and insurer, employer, insurer referred allied health provider and doctors. The fee is $32 if the communication between 3 and 10 minutes and $63 if the communication is between 11 and 20 minutes.</w:t>
      </w:r>
    </w:p>
    <w:p w14:paraId="30BDE395" w14:textId="77777777" w:rsidR="00984C9C" w:rsidRPr="00DF0C3D" w:rsidRDefault="00984C9C" w:rsidP="00984C9C">
      <w:pPr>
        <w:pStyle w:val="DotPoint"/>
        <w:numPr>
          <w:ilvl w:val="0"/>
          <w:numId w:val="1"/>
        </w:numPr>
      </w:pPr>
      <w:r w:rsidRPr="00DF0C3D">
        <w:t>An hourly fee of $189 is payable for attendance at a case conference or the preparation of a comprehensive report.</w:t>
      </w:r>
    </w:p>
    <w:p w14:paraId="7FD097A1" w14:textId="77777777" w:rsidR="00984C9C" w:rsidRPr="00DF0C3D" w:rsidRDefault="00984C9C" w:rsidP="00984C9C">
      <w:pPr>
        <w:pStyle w:val="DotPoint"/>
        <w:numPr>
          <w:ilvl w:val="0"/>
          <w:numId w:val="1"/>
        </w:numPr>
      </w:pPr>
      <w:r w:rsidRPr="00DF0C3D">
        <w:t>Travel can be billed at $134 per hour, but only when the provider is required to leave their normal place of practice to treat a worker at a: rehabilitation facility; hospital; workplace, or their place of residence (worker must be certified unable to travel). Where multiple workers are being treated in the same visit to a facility, or in the same geographical area on the same day, travel must be divided evenly between the workers. Travel above one hour requires prior approval.</w:t>
      </w:r>
    </w:p>
    <w:p w14:paraId="0055E6CA" w14:textId="77777777" w:rsidR="00984C9C" w:rsidRPr="00DF0C3D" w:rsidRDefault="00984C9C" w:rsidP="00984C9C">
      <w:pPr>
        <w:pStyle w:val="DotPoint"/>
        <w:numPr>
          <w:ilvl w:val="0"/>
          <w:numId w:val="1"/>
        </w:numPr>
      </w:pPr>
      <w:r w:rsidRPr="00DF0C3D">
        <w:t>Nurses can also make a claim for up to $58 for incidental items required by the worker to assist in their recovery and which they take home with them.</w:t>
      </w:r>
      <w:r w:rsidRPr="00DF0C3D">
        <w:rPr>
          <w:rStyle w:val="EndnoteReference"/>
        </w:rPr>
        <w:endnoteReference w:id="108"/>
      </w:r>
    </w:p>
    <w:p w14:paraId="7A838B0D" w14:textId="77777777" w:rsidR="00984C9C" w:rsidRPr="00DF0C3D" w:rsidRDefault="00984C9C" w:rsidP="00984C9C">
      <w:r w:rsidRPr="00DF0C3D">
        <w:t>The Tasmanian Motor Accident Insurance Board permits nurses to claim $90.26 for each professional consultation that is less than an hour in length.</w:t>
      </w:r>
      <w:r w:rsidRPr="00DF0C3D">
        <w:rPr>
          <w:rStyle w:val="EndnoteReference"/>
        </w:rPr>
        <w:endnoteReference w:id="109"/>
      </w:r>
    </w:p>
    <w:p w14:paraId="237A705B" w14:textId="77777777" w:rsidR="00984C9C" w:rsidRPr="00DF0C3D" w:rsidRDefault="00984C9C" w:rsidP="00984C9C">
      <w:pPr>
        <w:pStyle w:val="Heading3"/>
      </w:pPr>
      <w:r w:rsidRPr="00DF0C3D">
        <w:lastRenderedPageBreak/>
        <w:t>Department of Veterans’ Affairs (DVA) Community Nursing</w:t>
      </w:r>
    </w:p>
    <w:p w14:paraId="2B3513E0" w14:textId="77777777" w:rsidR="00984C9C" w:rsidRPr="00DF0C3D" w:rsidRDefault="00984C9C" w:rsidP="00984C9C">
      <w:r w:rsidRPr="00DF0C3D">
        <w:t>The fee that is payable by DVA to Community Nursing providers in respect of a veteran depends on: the number of visits made to deliver support to the veteran in a 28 day period; the average length of those visits; and whether the majority of the visits were for clinical care (by a registered nurse or an enrolled nurse) or personal care (by a registered nurse or an enrolled nurse or a personal care worker).</w:t>
      </w:r>
      <w:r w:rsidRPr="00DF0C3D">
        <w:rPr>
          <w:rStyle w:val="EndnoteReference"/>
        </w:rPr>
        <w:endnoteReference w:id="110"/>
      </w:r>
      <w:r w:rsidRPr="00DF0C3D">
        <w:t xml:space="preserve"> For example, if a veteran were to receive:</w:t>
      </w:r>
    </w:p>
    <w:p w14:paraId="2E48306C" w14:textId="4FBBFE06" w:rsidR="00984C9C" w:rsidRPr="00DF0C3D" w:rsidRDefault="00984C9C" w:rsidP="00984C9C">
      <w:pPr>
        <w:pStyle w:val="DotPoint"/>
        <w:numPr>
          <w:ilvl w:val="0"/>
          <w:numId w:val="7"/>
        </w:numPr>
      </w:pPr>
      <w:r w:rsidRPr="00DF0C3D">
        <w:t>58 visits in a 28</w:t>
      </w:r>
      <w:r w:rsidR="00CD7C8A">
        <w:t>-</w:t>
      </w:r>
      <w:r w:rsidRPr="00DF0C3D">
        <w:t>day period that were mainly clinical care and were, on average, less than 20 minutes each then the total fee would be $3,236.50 or $57.79 per visit.</w:t>
      </w:r>
    </w:p>
    <w:p w14:paraId="227673FB" w14:textId="3AA3E126" w:rsidR="00984C9C" w:rsidRPr="00DF0C3D" w:rsidRDefault="00984C9C" w:rsidP="00984C9C">
      <w:pPr>
        <w:pStyle w:val="DotPoint"/>
        <w:numPr>
          <w:ilvl w:val="0"/>
          <w:numId w:val="7"/>
        </w:numPr>
      </w:pPr>
      <w:r w:rsidRPr="00DF0C3D">
        <w:t>14 visits in a 28</w:t>
      </w:r>
      <w:r w:rsidR="00CD7C8A">
        <w:t>-</w:t>
      </w:r>
      <w:r w:rsidRPr="00DF0C3D">
        <w:t>day period that were mainly clinical care and were, on average, more than 20 minutes each then the total fee would be $757.75 or $54.13 per visit.</w:t>
      </w:r>
    </w:p>
    <w:p w14:paraId="354C285F" w14:textId="77777777" w:rsidR="00984C9C" w:rsidRPr="00DF0C3D" w:rsidRDefault="00984C9C" w:rsidP="00984C9C">
      <w:pPr>
        <w:pStyle w:val="DotPoint"/>
        <w:numPr>
          <w:ilvl w:val="0"/>
          <w:numId w:val="0"/>
        </w:numPr>
      </w:pPr>
      <w:r w:rsidRPr="00DF0C3D">
        <w:t xml:space="preserve">DVA also pays some one-off episodic fees for Community Nursing providers, including: $186.60 for initial care coordination; $93.35 for subsequent care coordination; $128.70 for assessment; and $184.95 for bereavement follow-up. </w:t>
      </w:r>
    </w:p>
    <w:p w14:paraId="45B5833A" w14:textId="77777777" w:rsidR="00984C9C" w:rsidRPr="00DF0C3D" w:rsidRDefault="00984C9C" w:rsidP="00984C9C">
      <w:pPr>
        <w:pStyle w:val="DotPoint"/>
        <w:numPr>
          <w:ilvl w:val="0"/>
          <w:numId w:val="0"/>
        </w:numPr>
      </w:pPr>
      <w:r w:rsidRPr="00DF0C3D">
        <w:t xml:space="preserve">All fees are GST-exclusive. Where GST is payable then an additional GST component is also paid. Travel is included in the fee, but providers can claim separately for consumables used by nurses in the provision of services. </w:t>
      </w:r>
    </w:p>
    <w:p w14:paraId="5F78232E" w14:textId="77777777" w:rsidR="00984C9C" w:rsidRPr="00DF0C3D" w:rsidRDefault="00984C9C" w:rsidP="00984C9C">
      <w:pPr>
        <w:pStyle w:val="Heading3"/>
      </w:pPr>
      <w:r w:rsidRPr="00DF0C3D">
        <w:t>Medical Benefits Schedule (MBS)</w:t>
      </w:r>
    </w:p>
    <w:p w14:paraId="1EEA971F" w14:textId="77777777" w:rsidR="00984C9C" w:rsidRPr="00DF0C3D" w:rsidRDefault="00984C9C" w:rsidP="00984C9C">
      <w:r w:rsidRPr="00DF0C3D">
        <w:t xml:space="preserve">A number of MBS items are also claimable by registered nurses. For example, an MBS benefit of $64.70 is payable for item 93026 (non-directive pregnancy support counselling provided by a mental health nurse where the service is at least 30 minutes duration). </w:t>
      </w:r>
    </w:p>
    <w:p w14:paraId="28B439F5" w14:textId="0DD5B2B5" w:rsidR="00984C9C" w:rsidRPr="00DF0C3D" w:rsidRDefault="00984C9C" w:rsidP="00984C9C">
      <w:r w:rsidRPr="00DF0C3D">
        <w:fldChar w:fldCharType="begin"/>
      </w:r>
      <w:r w:rsidRPr="00DF0C3D">
        <w:instrText xml:space="preserve"> REF _Ref96341477 \h  \* MERGEFORMAT </w:instrText>
      </w:r>
      <w:r w:rsidRPr="00DF0C3D">
        <w:fldChar w:fldCharType="separate"/>
      </w:r>
      <w:r w:rsidR="0015299C" w:rsidRPr="00DF0C3D">
        <w:t xml:space="preserve">Exhibit </w:t>
      </w:r>
      <w:r w:rsidR="0015299C">
        <w:rPr>
          <w:noProof/>
        </w:rPr>
        <w:t>46</w:t>
      </w:r>
      <w:r w:rsidRPr="00DF0C3D">
        <w:fldChar w:fldCharType="end"/>
      </w:r>
      <w:r w:rsidRPr="00DF0C3D">
        <w:t xml:space="preserve"> details the MBS benefit payable to nurse practitioners for each professional attendance that includes any of the following: taking a history; undertaking clinical examination; arranging any necessary investigation; implementing a management plan; providing appropriate preventive health care, with appropriate documentation.</w:t>
      </w:r>
      <w:r w:rsidRPr="00DF0C3D">
        <w:rPr>
          <w:rStyle w:val="EndnoteReference"/>
        </w:rPr>
        <w:endnoteReference w:id="111"/>
      </w:r>
    </w:p>
    <w:p w14:paraId="2520409A" w14:textId="66C05343" w:rsidR="00984C9C" w:rsidRPr="00DF0C3D" w:rsidRDefault="00984C9C" w:rsidP="00984C9C">
      <w:pPr>
        <w:pStyle w:val="Caption"/>
      </w:pPr>
      <w:bookmarkStart w:id="314" w:name="_Ref96341477"/>
      <w:bookmarkStart w:id="315" w:name="_Toc108620534"/>
      <w:r w:rsidRPr="00DF0C3D">
        <w:t xml:space="preserve">Exhibit </w:t>
      </w:r>
      <w:r w:rsidR="002B459B">
        <w:fldChar w:fldCharType="begin"/>
      </w:r>
      <w:r w:rsidR="002B459B">
        <w:instrText xml:space="preserve"> SEQ Exhibit \* ARABIC </w:instrText>
      </w:r>
      <w:r w:rsidR="002B459B">
        <w:fldChar w:fldCharType="separate"/>
      </w:r>
      <w:r w:rsidR="0015299C">
        <w:rPr>
          <w:noProof/>
        </w:rPr>
        <w:t>46</w:t>
      </w:r>
      <w:r w:rsidR="002B459B">
        <w:rPr>
          <w:noProof/>
        </w:rPr>
        <w:fldChar w:fldCharType="end"/>
      </w:r>
      <w:bookmarkEnd w:id="314"/>
      <w:r w:rsidRPr="00DF0C3D">
        <w:t>: MBS Items for Nurse Practitioners</w:t>
      </w:r>
      <w:bookmarkEnd w:id="315"/>
    </w:p>
    <w:tbl>
      <w:tblPr>
        <w:tblStyle w:val="GridTable4-Accent12"/>
        <w:tblW w:w="5000" w:type="pct"/>
        <w:tblInd w:w="0" w:type="dxa"/>
        <w:tblLook w:val="0420" w:firstRow="1" w:lastRow="0" w:firstColumn="0" w:lastColumn="0" w:noHBand="0" w:noVBand="1"/>
        <w:tblCaption w:val="MBS Items for Nurse Practitioners"/>
        <w:tblDescription w:val="A table showing MBS items for nurse practitioners, and how prices vary by duration."/>
      </w:tblPr>
      <w:tblGrid>
        <w:gridCol w:w="866"/>
        <w:gridCol w:w="6303"/>
        <w:gridCol w:w="1026"/>
        <w:gridCol w:w="866"/>
      </w:tblGrid>
      <w:tr w:rsidR="00984C9C" w:rsidRPr="00DF0C3D" w14:paraId="7466B243" w14:textId="77777777" w:rsidTr="00CF5C2B">
        <w:trPr>
          <w:cnfStyle w:val="100000000000" w:firstRow="1" w:lastRow="0" w:firstColumn="0" w:lastColumn="0" w:oddVBand="0" w:evenVBand="0" w:oddHBand="0" w:evenHBand="0" w:firstRowFirstColumn="0" w:firstRowLastColumn="0" w:lastRowFirstColumn="0" w:lastRowLastColumn="0"/>
          <w:tblHeader/>
        </w:trPr>
        <w:tc>
          <w:tcPr>
            <w:tcW w:w="478" w:type="pct"/>
          </w:tcPr>
          <w:p w14:paraId="615B0A31" w14:textId="77777777" w:rsidR="00984C9C" w:rsidRPr="00DF0C3D" w:rsidRDefault="00984C9C" w:rsidP="00CF5C2B">
            <w:r w:rsidRPr="00DF0C3D">
              <w:t>Item</w:t>
            </w:r>
          </w:p>
        </w:tc>
        <w:tc>
          <w:tcPr>
            <w:tcW w:w="3478" w:type="pct"/>
          </w:tcPr>
          <w:p w14:paraId="7CA2E71E" w14:textId="77777777" w:rsidR="00984C9C" w:rsidRPr="00DF0C3D" w:rsidRDefault="00984C9C" w:rsidP="00CF5C2B">
            <w:r w:rsidRPr="00DF0C3D">
              <w:t>Description</w:t>
            </w:r>
          </w:p>
        </w:tc>
        <w:tc>
          <w:tcPr>
            <w:tcW w:w="566" w:type="pct"/>
          </w:tcPr>
          <w:p w14:paraId="10896AA1" w14:textId="77777777" w:rsidR="00984C9C" w:rsidRPr="00DF0C3D" w:rsidRDefault="00984C9C" w:rsidP="00CF5C2B">
            <w:pPr>
              <w:jc w:val="center"/>
            </w:pPr>
            <w:r w:rsidRPr="00DF0C3D">
              <w:t>Scheduled Fee</w:t>
            </w:r>
          </w:p>
        </w:tc>
        <w:tc>
          <w:tcPr>
            <w:tcW w:w="478" w:type="pct"/>
          </w:tcPr>
          <w:p w14:paraId="02CC585E" w14:textId="77777777" w:rsidR="00984C9C" w:rsidRPr="00DF0C3D" w:rsidRDefault="00984C9C" w:rsidP="00CF5C2B">
            <w:pPr>
              <w:jc w:val="center"/>
            </w:pPr>
            <w:r w:rsidRPr="00DF0C3D">
              <w:t>MBS Benefit</w:t>
            </w:r>
          </w:p>
        </w:tc>
      </w:tr>
      <w:tr w:rsidR="00984C9C" w:rsidRPr="00DF0C3D" w14:paraId="4C0F508F" w14:textId="77777777" w:rsidTr="00CF5C2B">
        <w:trPr>
          <w:cnfStyle w:val="000000100000" w:firstRow="0" w:lastRow="0" w:firstColumn="0" w:lastColumn="0" w:oddVBand="0" w:evenVBand="0" w:oddHBand="1" w:evenHBand="0" w:firstRowFirstColumn="0" w:firstRowLastColumn="0" w:lastRowFirstColumn="0" w:lastRowLastColumn="0"/>
        </w:trPr>
        <w:tc>
          <w:tcPr>
            <w:tcW w:w="478" w:type="pct"/>
          </w:tcPr>
          <w:p w14:paraId="22D1A350" w14:textId="77777777" w:rsidR="00984C9C" w:rsidRPr="00DF0C3D" w:rsidRDefault="00984C9C" w:rsidP="00CF5C2B">
            <w:r w:rsidRPr="00DF0C3D">
              <w:t>822000</w:t>
            </w:r>
          </w:p>
        </w:tc>
        <w:tc>
          <w:tcPr>
            <w:tcW w:w="3478" w:type="pct"/>
          </w:tcPr>
          <w:p w14:paraId="5F72FEEA" w14:textId="77777777" w:rsidR="00984C9C" w:rsidRPr="00DF0C3D" w:rsidRDefault="00984C9C" w:rsidP="00CF5C2B">
            <w:r w:rsidRPr="00DF0C3D">
              <w:t>Attendance is for an obvious problem (a straightforward task) that requires a short patient history and, if required, limited examination/ management.</w:t>
            </w:r>
          </w:p>
        </w:tc>
        <w:tc>
          <w:tcPr>
            <w:tcW w:w="566" w:type="pct"/>
          </w:tcPr>
          <w:p w14:paraId="59AA4274" w14:textId="77777777" w:rsidR="00984C9C" w:rsidRPr="00DF0C3D" w:rsidRDefault="00984C9C" w:rsidP="00CF5C2B">
            <w:pPr>
              <w:jc w:val="center"/>
            </w:pPr>
            <w:r w:rsidRPr="00DF0C3D">
              <w:t>$10.00</w:t>
            </w:r>
          </w:p>
        </w:tc>
        <w:tc>
          <w:tcPr>
            <w:tcW w:w="478" w:type="pct"/>
          </w:tcPr>
          <w:p w14:paraId="73C4481C" w14:textId="77777777" w:rsidR="00984C9C" w:rsidRPr="00DF0C3D" w:rsidRDefault="00984C9C" w:rsidP="00CF5C2B">
            <w:pPr>
              <w:jc w:val="center"/>
            </w:pPr>
            <w:r w:rsidRPr="00DF0C3D">
              <w:t>$8.50</w:t>
            </w:r>
          </w:p>
        </w:tc>
      </w:tr>
      <w:tr w:rsidR="00984C9C" w:rsidRPr="00DF0C3D" w14:paraId="524F5B6F" w14:textId="77777777" w:rsidTr="00CF5C2B">
        <w:tc>
          <w:tcPr>
            <w:tcW w:w="478" w:type="pct"/>
          </w:tcPr>
          <w:p w14:paraId="0292577E" w14:textId="77777777" w:rsidR="00984C9C" w:rsidRPr="00DF0C3D" w:rsidRDefault="00984C9C" w:rsidP="00CF5C2B">
            <w:r w:rsidRPr="00DF0C3D">
              <w:t>822005</w:t>
            </w:r>
          </w:p>
        </w:tc>
        <w:tc>
          <w:tcPr>
            <w:tcW w:w="3478" w:type="pct"/>
          </w:tcPr>
          <w:p w14:paraId="43333292" w14:textId="77777777" w:rsidR="00984C9C" w:rsidRPr="00DF0C3D" w:rsidRDefault="00984C9C" w:rsidP="00CF5C2B">
            <w:r w:rsidRPr="00DF0C3D">
              <w:t>Attendance lasts less than 20 minutes.</w:t>
            </w:r>
          </w:p>
        </w:tc>
        <w:tc>
          <w:tcPr>
            <w:tcW w:w="566" w:type="pct"/>
          </w:tcPr>
          <w:p w14:paraId="1E27F4EB" w14:textId="77777777" w:rsidR="00984C9C" w:rsidRPr="00DF0C3D" w:rsidRDefault="00984C9C" w:rsidP="00CF5C2B">
            <w:pPr>
              <w:jc w:val="center"/>
            </w:pPr>
            <w:r w:rsidRPr="00DF0C3D">
              <w:t>$21.80</w:t>
            </w:r>
          </w:p>
        </w:tc>
        <w:tc>
          <w:tcPr>
            <w:tcW w:w="478" w:type="pct"/>
          </w:tcPr>
          <w:p w14:paraId="7DEB98BC" w14:textId="77777777" w:rsidR="00984C9C" w:rsidRPr="00DF0C3D" w:rsidRDefault="00984C9C" w:rsidP="00CF5C2B">
            <w:pPr>
              <w:jc w:val="center"/>
            </w:pPr>
            <w:r w:rsidRPr="00DF0C3D">
              <w:t>$18.55</w:t>
            </w:r>
          </w:p>
        </w:tc>
      </w:tr>
      <w:tr w:rsidR="00984C9C" w:rsidRPr="00DF0C3D" w14:paraId="0298EE70" w14:textId="77777777" w:rsidTr="00CF5C2B">
        <w:trPr>
          <w:cnfStyle w:val="000000100000" w:firstRow="0" w:lastRow="0" w:firstColumn="0" w:lastColumn="0" w:oddVBand="0" w:evenVBand="0" w:oddHBand="1" w:evenHBand="0" w:firstRowFirstColumn="0" w:firstRowLastColumn="0" w:lastRowFirstColumn="0" w:lastRowLastColumn="0"/>
        </w:trPr>
        <w:tc>
          <w:tcPr>
            <w:tcW w:w="478" w:type="pct"/>
          </w:tcPr>
          <w:p w14:paraId="497383F8" w14:textId="77777777" w:rsidR="00984C9C" w:rsidRPr="00DF0C3D" w:rsidRDefault="00984C9C" w:rsidP="00CF5C2B">
            <w:r w:rsidRPr="00DF0C3D">
              <w:t>822010</w:t>
            </w:r>
          </w:p>
        </w:tc>
        <w:tc>
          <w:tcPr>
            <w:tcW w:w="3478" w:type="pct"/>
          </w:tcPr>
          <w:p w14:paraId="6F9AA858" w14:textId="77777777" w:rsidR="00984C9C" w:rsidRPr="00DF0C3D" w:rsidRDefault="00984C9C" w:rsidP="00CF5C2B">
            <w:r w:rsidRPr="00DF0C3D">
              <w:t>Attendance at least 20 minutes.</w:t>
            </w:r>
          </w:p>
        </w:tc>
        <w:tc>
          <w:tcPr>
            <w:tcW w:w="566" w:type="pct"/>
          </w:tcPr>
          <w:p w14:paraId="1B391D59" w14:textId="77777777" w:rsidR="00984C9C" w:rsidRPr="00DF0C3D" w:rsidRDefault="00984C9C" w:rsidP="00CF5C2B">
            <w:pPr>
              <w:jc w:val="center"/>
            </w:pPr>
            <w:r w:rsidRPr="00DF0C3D">
              <w:t>$41.35</w:t>
            </w:r>
          </w:p>
        </w:tc>
        <w:tc>
          <w:tcPr>
            <w:tcW w:w="478" w:type="pct"/>
          </w:tcPr>
          <w:p w14:paraId="7927B007" w14:textId="77777777" w:rsidR="00984C9C" w:rsidRPr="00DF0C3D" w:rsidRDefault="00984C9C" w:rsidP="00CF5C2B">
            <w:pPr>
              <w:jc w:val="center"/>
            </w:pPr>
            <w:r w:rsidRPr="00DF0C3D">
              <w:t>$35.15</w:t>
            </w:r>
          </w:p>
        </w:tc>
      </w:tr>
      <w:tr w:rsidR="00984C9C" w:rsidRPr="00DF0C3D" w14:paraId="21914722" w14:textId="77777777" w:rsidTr="00CF5C2B">
        <w:tc>
          <w:tcPr>
            <w:tcW w:w="478" w:type="pct"/>
          </w:tcPr>
          <w:p w14:paraId="3FFFF5C3" w14:textId="1D1A9849" w:rsidR="00984C9C" w:rsidRPr="00DF0C3D" w:rsidRDefault="00984C9C" w:rsidP="00CF5C2B">
            <w:r w:rsidRPr="00DF0C3D">
              <w:t>822015</w:t>
            </w:r>
          </w:p>
        </w:tc>
        <w:tc>
          <w:tcPr>
            <w:tcW w:w="3478" w:type="pct"/>
          </w:tcPr>
          <w:p w14:paraId="598400B9" w14:textId="77777777" w:rsidR="00984C9C" w:rsidRPr="00DF0C3D" w:rsidRDefault="00984C9C" w:rsidP="00CF5C2B">
            <w:r w:rsidRPr="00DF0C3D">
              <w:t>Attendance at least 40 minutes.</w:t>
            </w:r>
          </w:p>
        </w:tc>
        <w:tc>
          <w:tcPr>
            <w:tcW w:w="566" w:type="pct"/>
          </w:tcPr>
          <w:p w14:paraId="381CA39B" w14:textId="77777777" w:rsidR="00984C9C" w:rsidRPr="00DF0C3D" w:rsidRDefault="00984C9C" w:rsidP="00CF5C2B">
            <w:pPr>
              <w:jc w:val="center"/>
            </w:pPr>
            <w:r w:rsidRPr="00DF0C3D">
              <w:t>$60.95</w:t>
            </w:r>
          </w:p>
        </w:tc>
        <w:tc>
          <w:tcPr>
            <w:tcW w:w="478" w:type="pct"/>
          </w:tcPr>
          <w:p w14:paraId="3DBD4873" w14:textId="77777777" w:rsidR="00984C9C" w:rsidRPr="00DF0C3D" w:rsidRDefault="00984C9C" w:rsidP="00CF5C2B">
            <w:pPr>
              <w:jc w:val="center"/>
            </w:pPr>
            <w:r w:rsidRPr="00DF0C3D">
              <w:t>$51.85</w:t>
            </w:r>
          </w:p>
        </w:tc>
      </w:tr>
    </w:tbl>
    <w:p w14:paraId="5D62B7A5" w14:textId="79D43747" w:rsidR="00984C9C" w:rsidRPr="00DF0C3D" w:rsidRDefault="00984C9C" w:rsidP="00984C9C">
      <w:pPr>
        <w:pStyle w:val="Heading2"/>
      </w:pPr>
      <w:bookmarkStart w:id="316" w:name="_Toc106272602"/>
      <w:r w:rsidRPr="00DF0C3D">
        <w:t>Discussion</w:t>
      </w:r>
      <w:bookmarkEnd w:id="302"/>
      <w:bookmarkEnd w:id="316"/>
    </w:p>
    <w:p w14:paraId="2F2C1C0B" w14:textId="77777777" w:rsidR="00984C9C" w:rsidRPr="00DF0C3D" w:rsidRDefault="00984C9C" w:rsidP="00984C9C">
      <w:pPr>
        <w:pStyle w:val="Heading3"/>
      </w:pPr>
      <w:r w:rsidRPr="00DF0C3D">
        <w:t>Price limits</w:t>
      </w:r>
    </w:p>
    <w:p w14:paraId="4A3CA970" w14:textId="09957C5D" w:rsidR="00984C9C" w:rsidRPr="00DF0C3D" w:rsidRDefault="00984C9C" w:rsidP="00984C9C">
      <w:r w:rsidRPr="00DF0C3D">
        <w:t xml:space="preserve">The NDIS is not a major purchaser of nursing services in Australia. It is estimated that NDIS funds make up only about 0.4% of all expenditure on nursing services provided in Australia. Australian Government spending on nursing is much greater in other programs, including the MBS, the aged care program and the Department of Veterans’ Affairs Community Nursing Program. It is important that </w:t>
      </w:r>
      <w:r w:rsidR="00133BF2">
        <w:t>the NDIS</w:t>
      </w:r>
      <w:r w:rsidRPr="00DF0C3D">
        <w:t>’s pricing arrangements take this into consideration.</w:t>
      </w:r>
    </w:p>
    <w:p w14:paraId="143D068E" w14:textId="77777777" w:rsidR="00984C9C" w:rsidRPr="00DF0C3D" w:rsidRDefault="00984C9C" w:rsidP="00984C9C">
      <w:r w:rsidRPr="00DF0C3D">
        <w:t xml:space="preserve">While there is considerable evidence that the demand for nurses is increasing and there is some risk that demand will outstrip supply in the short to medium term, it is also the case that </w:t>
      </w:r>
      <w:r w:rsidRPr="00DF0C3D">
        <w:lastRenderedPageBreak/>
        <w:t>the current NDIS price limits for registered nurses equate to an effective hourly rate (taking into account the distribution of when and by whom supports are delivered) of $127.65 which is broadly comparable with the effective hourly rates of other schemes.</w:t>
      </w:r>
    </w:p>
    <w:p w14:paraId="04313966" w14:textId="77777777" w:rsidR="00984C9C" w:rsidRPr="00DF0C3D" w:rsidRDefault="00984C9C" w:rsidP="00984C9C">
      <w:pPr>
        <w:pStyle w:val="DotPoint"/>
        <w:numPr>
          <w:ilvl w:val="0"/>
          <w:numId w:val="7"/>
        </w:numPr>
      </w:pPr>
      <w:r w:rsidRPr="00DF0C3D">
        <w:t>The MBS benefits for mental health nurses (item 93026) equate to an effective hourly rate between $64.70 and $129.40, noting that co-payments can also be sought.</w:t>
      </w:r>
    </w:p>
    <w:p w14:paraId="6F73C04A" w14:textId="7B4D4F54" w:rsidR="00984C9C" w:rsidRPr="00DF0C3D" w:rsidRDefault="00984C9C" w:rsidP="00984C9C">
      <w:pPr>
        <w:pStyle w:val="DotPoint"/>
        <w:numPr>
          <w:ilvl w:val="0"/>
          <w:numId w:val="7"/>
        </w:numPr>
      </w:pPr>
      <w:r w:rsidRPr="00DF0C3D">
        <w:t xml:space="preserve">The episodic fees paid by the </w:t>
      </w:r>
      <w:r w:rsidR="008B3671">
        <w:t>DVA</w:t>
      </w:r>
      <w:r w:rsidRPr="00DF0C3D">
        <w:t xml:space="preserve"> Community Nursing Program equate to an hourly fee in the range of $150 and $180. Note, however, that these fees include an allowance for travel – which is billable separately in the NDIS.</w:t>
      </w:r>
    </w:p>
    <w:p w14:paraId="46A4C69A" w14:textId="77777777" w:rsidR="00984C9C" w:rsidRPr="00DF0C3D" w:rsidRDefault="00984C9C" w:rsidP="00984C9C">
      <w:pPr>
        <w:pStyle w:val="DotPoint"/>
        <w:numPr>
          <w:ilvl w:val="0"/>
          <w:numId w:val="7"/>
        </w:numPr>
      </w:pPr>
      <w:r w:rsidRPr="00DF0C3D">
        <w:t>The hourly fee paid by Workcover Queensland varies between $75 and $189.</w:t>
      </w:r>
    </w:p>
    <w:p w14:paraId="3A63D531" w14:textId="00F61331" w:rsidR="00984C9C" w:rsidRPr="00DF0C3D" w:rsidRDefault="00984C9C" w:rsidP="00984C9C">
      <w:pPr>
        <w:pStyle w:val="DotPoint"/>
        <w:numPr>
          <w:ilvl w:val="0"/>
          <w:numId w:val="7"/>
        </w:numPr>
      </w:pPr>
      <w:r w:rsidRPr="00DF0C3D">
        <w:t xml:space="preserve">The hourly fees (GST exclusive) paid by the Victorian </w:t>
      </w:r>
      <w:r w:rsidR="008B3671">
        <w:t>TAC</w:t>
      </w:r>
      <w:r w:rsidRPr="00DF0C3D">
        <w:t xml:space="preserve"> and Worksafe Victoria vary between $95 and $115, noting again that co-payments can also be sought. </w:t>
      </w:r>
    </w:p>
    <w:p w14:paraId="22F68B13" w14:textId="77777777" w:rsidR="00984C9C" w:rsidRPr="00DF0C3D" w:rsidRDefault="00984C9C" w:rsidP="00984C9C">
      <w:r w:rsidRPr="00DF0C3D">
        <w:t>With respect to aged care, the NDIS’s standard weekday price limit for services provided by a registered nurse ($107.25) is higher than the average weekday headline price charged by home care providers, which is $99.90. Even taking into account the fact that home care providers can also bill their clients an additional administrative fee, the prices in the two schemes are broadly comparable.</w:t>
      </w:r>
    </w:p>
    <w:p w14:paraId="15831636" w14:textId="7093268E" w:rsidR="008A4921" w:rsidRPr="00DF0C3D" w:rsidRDefault="00984C9C" w:rsidP="00984C9C">
      <w:r w:rsidRPr="00DF0C3D">
        <w:t>On balance, it is therefore recommended that there should not be any structural adjustment to the pricing arrangements fo</w:t>
      </w:r>
      <w:r w:rsidR="008A4921" w:rsidRPr="00DF0C3D">
        <w:t xml:space="preserve">r nursing supports at this time. </w:t>
      </w:r>
      <w:r w:rsidR="00133BF2">
        <w:t>The NDIA</w:t>
      </w:r>
      <w:r w:rsidR="008A4921" w:rsidRPr="00DF0C3D">
        <w:t xml:space="preserve"> should continue to work with the Department of Social Services and other government agencies to understand the differences in pricing arrangements and prices across relevant Australian Government, and state and territory government insurance and funding programs for nursing supports, to inform future price setting and ensure the ongoing adequate supply of nurses</w:t>
      </w:r>
    </w:p>
    <w:p w14:paraId="6E44FCAE" w14:textId="77777777" w:rsidR="00984C9C" w:rsidRPr="00DF0C3D" w:rsidRDefault="00984C9C" w:rsidP="00984C9C">
      <w:pPr>
        <w:pStyle w:val="Heading3"/>
      </w:pPr>
      <w:r w:rsidRPr="00DF0C3D">
        <w:t>Indexation</w:t>
      </w:r>
    </w:p>
    <w:p w14:paraId="679E9452" w14:textId="075E7242" w:rsidR="00984C9C" w:rsidRPr="00DF0C3D" w:rsidRDefault="00984C9C" w:rsidP="00984C9C">
      <w:r w:rsidRPr="00DF0C3D">
        <w:t>Because the fees payable in other funding programs and government insurance schemes are annually indexed it is important that the NDIS price limits for nursing support items should also be adjusted regularly to reflect real changes in the costs doing business. It is therefore also recommended that the price limits for nursing supports should be indexed on 1 July 2022 in line with indexation arrangements</w:t>
      </w:r>
      <w:r w:rsidR="00C023E0">
        <w:t xml:space="preserve"> for ‘other supports’</w:t>
      </w:r>
      <w:r w:rsidRPr="00DF0C3D">
        <w:t xml:space="preserve"> </w:t>
      </w:r>
      <w:r w:rsidR="00C023E0">
        <w:t xml:space="preserve">as </w:t>
      </w:r>
      <w:r w:rsidRPr="00DF0C3D">
        <w:t xml:space="preserve">discussed in Chapter </w:t>
      </w:r>
      <w:r w:rsidR="00C45868">
        <w:fldChar w:fldCharType="begin"/>
      </w:r>
      <w:r w:rsidR="00C45868">
        <w:instrText xml:space="preserve"> REF _Ref104564658 \r \h </w:instrText>
      </w:r>
      <w:r w:rsidR="00C45868">
        <w:fldChar w:fldCharType="separate"/>
      </w:r>
      <w:r w:rsidR="0015299C">
        <w:t>2.6</w:t>
      </w:r>
      <w:r w:rsidR="00C45868">
        <w:fldChar w:fldCharType="end"/>
      </w:r>
      <w:r w:rsidR="007A15ED">
        <w:t xml:space="preserve"> </w:t>
      </w:r>
      <w:r w:rsidRPr="00DF0C3D">
        <w:t xml:space="preserve">above (see page </w:t>
      </w:r>
      <w:r w:rsidR="00C45868">
        <w:fldChar w:fldCharType="begin"/>
      </w:r>
      <w:r w:rsidR="00C45868">
        <w:instrText xml:space="preserve"> PAGEREF _Ref104564669 \h </w:instrText>
      </w:r>
      <w:r w:rsidR="00C45868">
        <w:fldChar w:fldCharType="separate"/>
      </w:r>
      <w:r w:rsidR="0015299C">
        <w:rPr>
          <w:noProof/>
        </w:rPr>
        <w:t>54</w:t>
      </w:r>
      <w:r w:rsidR="00C45868">
        <w:fldChar w:fldCharType="end"/>
      </w:r>
      <w:r w:rsidRPr="00DF0C3D">
        <w:t xml:space="preserve">). </w:t>
      </w:r>
    </w:p>
    <w:p w14:paraId="49AD0A65" w14:textId="77777777" w:rsidR="00984C9C" w:rsidRPr="00DF0C3D" w:rsidRDefault="00984C9C" w:rsidP="00984C9C">
      <w:r w:rsidRPr="00DF0C3D">
        <w:t>That is, that the price limits for nursing supports should be increased on 1 July 2022 in line with the weighted movement over the previous twelve months in the ABS Wage Price Index (Australia, total hourly rates of pay excluding bonuses) and the ABS Consumer Price Index (All Groups, weighted average of eight capital cities) over the 12 months to the March Quarter preceding the indexation date (with an 80/20 weighting).</w:t>
      </w:r>
    </w:p>
    <w:p w14:paraId="2B57348E" w14:textId="77777777" w:rsidR="00984C9C" w:rsidRPr="00DF0C3D" w:rsidRDefault="00984C9C" w:rsidP="008A4921">
      <w:pPr>
        <w:pStyle w:val="Heading3"/>
      </w:pPr>
      <w:r w:rsidRPr="00DF0C3D">
        <w:t>Definitions</w:t>
      </w:r>
    </w:p>
    <w:p w14:paraId="4B87E7D4" w14:textId="77777777" w:rsidR="00984C9C" w:rsidRPr="00DF0C3D" w:rsidRDefault="00984C9C" w:rsidP="00984C9C">
      <w:r w:rsidRPr="00DF0C3D">
        <w:t xml:space="preserve">The current definition of time of day (shift) used in the </w:t>
      </w:r>
      <w:r w:rsidRPr="00DF0C3D">
        <w:rPr>
          <w:i/>
        </w:rPr>
        <w:t xml:space="preserve">NDIS Pricing Arrangements and Price Limits </w:t>
      </w:r>
      <w:r w:rsidRPr="00DF0C3D">
        <w:t xml:space="preserve">is drawn from the SCHADS Industry Award and does not align with the shift definitions in the Nurses Award. It is therefore recommended that the </w:t>
      </w:r>
      <w:r w:rsidRPr="00DF0C3D">
        <w:rPr>
          <w:i/>
        </w:rPr>
        <w:t xml:space="preserve">NDIS Pricing Arrangements and Price Limits </w:t>
      </w:r>
      <w:r w:rsidRPr="00DF0C3D">
        <w:t xml:space="preserve">should be amended to align the shift definitions for nursing supports with those set out in the </w:t>
      </w:r>
      <w:r w:rsidRPr="00DF0C3D">
        <w:rPr>
          <w:i/>
        </w:rPr>
        <w:t>Nurses Award 2020</w:t>
      </w:r>
      <w:r w:rsidRPr="00DF0C3D">
        <w:t xml:space="preserve"> as follows:</w:t>
      </w:r>
    </w:p>
    <w:p w14:paraId="37D58B5B" w14:textId="77777777" w:rsidR="00984C9C" w:rsidRPr="00DF0C3D" w:rsidRDefault="00984C9C" w:rsidP="00984C9C">
      <w:pPr>
        <w:pStyle w:val="Quote"/>
      </w:pPr>
      <w:r w:rsidRPr="00DF0C3D">
        <w:t xml:space="preserve">In determining which price limit is applicable to a support, the important consideration is when the support is provided to the participant, </w:t>
      </w:r>
      <w:r w:rsidRPr="00DF0C3D">
        <w:rPr>
          <w:u w:val="single"/>
        </w:rPr>
        <w:t>not</w:t>
      </w:r>
      <w:r w:rsidRPr="00DF0C3D">
        <w:t xml:space="preserve"> the shift of the worker used to deliver that support as </w:t>
      </w:r>
      <w:r w:rsidRPr="00DF0C3D">
        <w:lastRenderedPageBreak/>
        <w:t>determined by the relevant Industry Award or Enterprise Bargaining Agreement. For NDIS claiming purposes, the provider must first determine the day of the week on which the support was provided on and then the time of the day during which the support was delivered. (Note: Weekday means Monday, Tuesday, Wednesday, Thursday, or Friday).</w:t>
      </w:r>
    </w:p>
    <w:p w14:paraId="164FE5A6" w14:textId="77777777" w:rsidR="00984C9C" w:rsidRPr="00DF0C3D" w:rsidRDefault="00984C9C" w:rsidP="00984C9C">
      <w:pPr>
        <w:pStyle w:val="Quote"/>
      </w:pPr>
      <w:r w:rsidRPr="00DF0C3D">
        <w:t xml:space="preserve">A </w:t>
      </w:r>
      <w:r w:rsidRPr="00DF0C3D">
        <w:rPr>
          <w:b/>
        </w:rPr>
        <w:t>Public Holiday Support</w:t>
      </w:r>
      <w:r w:rsidRPr="00DF0C3D">
        <w:t xml:space="preserve"> is any support to a participant that starts at or after midnight on the night prior to a Public Holiday and ends before or at midnight of that Public Holiday.</w:t>
      </w:r>
    </w:p>
    <w:p w14:paraId="1229BEA4" w14:textId="77777777" w:rsidR="00984C9C" w:rsidRPr="00DF0C3D" w:rsidRDefault="00984C9C" w:rsidP="00984C9C">
      <w:pPr>
        <w:pStyle w:val="Quote"/>
      </w:pPr>
      <w:r w:rsidRPr="00DF0C3D">
        <w:t xml:space="preserve">A </w:t>
      </w:r>
      <w:r w:rsidRPr="00DF0C3D">
        <w:rPr>
          <w:b/>
        </w:rPr>
        <w:t>Saturday Support</w:t>
      </w:r>
      <w:r w:rsidRPr="00DF0C3D">
        <w:t xml:space="preserve"> is any support to a participant that starts at or after midnight on the night prior to a Saturday and ends before or at midnight of that Saturday (unless it is a Public Holiday Support).</w:t>
      </w:r>
    </w:p>
    <w:p w14:paraId="668348EE" w14:textId="77777777" w:rsidR="00984C9C" w:rsidRPr="00DF0C3D" w:rsidRDefault="00984C9C" w:rsidP="00984C9C">
      <w:pPr>
        <w:pStyle w:val="Quote"/>
      </w:pPr>
      <w:r w:rsidRPr="00DF0C3D">
        <w:t xml:space="preserve">A </w:t>
      </w:r>
      <w:r w:rsidRPr="00DF0C3D">
        <w:rPr>
          <w:b/>
        </w:rPr>
        <w:t>Sunday Support</w:t>
      </w:r>
      <w:r w:rsidRPr="00DF0C3D">
        <w:t xml:space="preserve"> is any support to a participant that starts at or after midnight on the night prior to a Sunday and ends before or at midnight of that Sunday (unless it is a Public Holiday Support).</w:t>
      </w:r>
    </w:p>
    <w:p w14:paraId="5591CADF" w14:textId="77777777" w:rsidR="00984C9C" w:rsidRPr="00DF0C3D" w:rsidRDefault="00984C9C" w:rsidP="00984C9C">
      <w:pPr>
        <w:pStyle w:val="Quote"/>
      </w:pPr>
      <w:r w:rsidRPr="00DF0C3D">
        <w:t xml:space="preserve">A </w:t>
      </w:r>
      <w:r w:rsidRPr="00DF0C3D">
        <w:rPr>
          <w:b/>
        </w:rPr>
        <w:t>Weekday</w:t>
      </w:r>
      <w:r w:rsidRPr="00DF0C3D">
        <w:t xml:space="preserve"> </w:t>
      </w:r>
      <w:r w:rsidRPr="00DF0C3D">
        <w:rPr>
          <w:b/>
        </w:rPr>
        <w:t>Afternoon Support</w:t>
      </w:r>
      <w:r w:rsidRPr="00DF0C3D">
        <w:t xml:space="preserve"> is any support to a participant that commences not earlier than 12.00 noon on a Weekday and finishes after 6.00 pm on the same day (unless it is a Public Holiday Support).</w:t>
      </w:r>
    </w:p>
    <w:p w14:paraId="5520A2E1" w14:textId="77777777" w:rsidR="00984C9C" w:rsidRPr="00DF0C3D" w:rsidRDefault="00984C9C" w:rsidP="00984C9C">
      <w:pPr>
        <w:pStyle w:val="Quote"/>
      </w:pPr>
      <w:r w:rsidRPr="00DF0C3D">
        <w:t xml:space="preserve">A </w:t>
      </w:r>
      <w:r w:rsidRPr="00DF0C3D">
        <w:rPr>
          <w:b/>
        </w:rPr>
        <w:t>Weekday</w:t>
      </w:r>
      <w:r w:rsidRPr="00DF0C3D">
        <w:t xml:space="preserve"> </w:t>
      </w:r>
      <w:r w:rsidRPr="00DF0C3D">
        <w:rPr>
          <w:b/>
        </w:rPr>
        <w:t>Night Support</w:t>
      </w:r>
      <w:r w:rsidRPr="00DF0C3D">
        <w:t xml:space="preserve"> is any support to a participant that commences on or after 6.00 pm on a Weekday and finishes before 7.30 am on the following day (unless it is a Public Holiday Support).</w:t>
      </w:r>
    </w:p>
    <w:p w14:paraId="601571B8" w14:textId="77777777" w:rsidR="00984C9C" w:rsidRPr="00DF0C3D" w:rsidRDefault="00984C9C" w:rsidP="00984C9C">
      <w:pPr>
        <w:pStyle w:val="Quote"/>
      </w:pPr>
      <w:r w:rsidRPr="00DF0C3D">
        <w:t xml:space="preserve">A </w:t>
      </w:r>
      <w:r w:rsidRPr="00DF0C3D">
        <w:rPr>
          <w:b/>
        </w:rPr>
        <w:t>Weekday Daytime Support</w:t>
      </w:r>
      <w:r w:rsidRPr="00DF0C3D">
        <w:t xml:space="preserve"> is any support to a participant that commences before 12.00 noon on a Weekday and finishes on the same day (unless it is a Public Holiday, Weekday Afternoon, or Weekday Night Support).</w:t>
      </w:r>
    </w:p>
    <w:p w14:paraId="31B893D5" w14:textId="77777777" w:rsidR="00984C9C" w:rsidRPr="00DF0C3D" w:rsidRDefault="00984C9C" w:rsidP="00984C9C">
      <w:pPr>
        <w:pStyle w:val="Quote"/>
      </w:pPr>
      <w:r w:rsidRPr="00DF0C3D">
        <w:t>If a support to a participant does not meet one of the above criteria then it needs to be billed as two or more separate supports. An exception to this general rule occurs when a particular support crosses a shift boundary and the same nurse delivers the entire support. In this case, the higher of the relevant price limits applies to the entire support and the provider should make the claim against the relevant support item. Providers are required to discuss this billing arrangement with the participant.</w:t>
      </w:r>
    </w:p>
    <w:p w14:paraId="110C331D" w14:textId="77777777" w:rsidR="00984C9C" w:rsidRPr="00DF0C3D" w:rsidRDefault="00984C9C" w:rsidP="00984C9C">
      <w:r w:rsidRPr="00DF0C3D">
        <w:t xml:space="preserve">It is also recommended that the definitions of the different types of nurses should be clarified by linking them more closely to the provisions of the </w:t>
      </w:r>
      <w:r w:rsidRPr="00DF0C3D">
        <w:rPr>
          <w:i/>
        </w:rPr>
        <w:t xml:space="preserve">Nurses Award 2020 </w:t>
      </w:r>
      <w:r w:rsidRPr="00DF0C3D">
        <w:t>as follows:</w:t>
      </w:r>
    </w:p>
    <w:p w14:paraId="1C11A61F" w14:textId="77777777" w:rsidR="00984C9C" w:rsidRPr="00DF0C3D" w:rsidRDefault="00984C9C" w:rsidP="00984C9C">
      <w:pPr>
        <w:pStyle w:val="Quote"/>
      </w:pPr>
      <w:r w:rsidRPr="00DF0C3D">
        <w:t xml:space="preserve">An </w:t>
      </w:r>
      <w:r w:rsidRPr="00DF0C3D">
        <w:rPr>
          <w:b/>
        </w:rPr>
        <w:t>enrolled nurse</w:t>
      </w:r>
      <w:r w:rsidRPr="00DF0C3D">
        <w:t xml:space="preserve"> is a person who provides nursing care under the direct or indirect supervision of a registered nurse. They have completed the prescribed education preparation, and demonstrated competence to practice under the Health Practitioner Regulation National Law as an enrolled nurse in Australia. Enrolled nurses are accountable for their own practice and remain responsible to a registered nurse for the delegated care. </w:t>
      </w:r>
    </w:p>
    <w:p w14:paraId="6C1EAAC8" w14:textId="77777777" w:rsidR="00984C9C" w:rsidRPr="00DF0C3D" w:rsidRDefault="00984C9C" w:rsidP="00984C9C">
      <w:pPr>
        <w:pStyle w:val="Quote"/>
        <w:numPr>
          <w:ilvl w:val="0"/>
          <w:numId w:val="8"/>
        </w:numPr>
        <w:spacing w:before="100" w:after="100"/>
        <w:ind w:left="1134" w:hanging="284"/>
      </w:pPr>
      <w:r w:rsidRPr="00DF0C3D">
        <w:t>The enrolled nurse support items should be used when the nurse who delivered the support would be classified as an Enrolled nurse under the Nurses Award 2020 (A.4) if they were classified under that Award.</w:t>
      </w:r>
    </w:p>
    <w:p w14:paraId="6F8AAB59" w14:textId="77777777" w:rsidR="00984C9C" w:rsidRPr="00DF0C3D" w:rsidRDefault="00984C9C" w:rsidP="00984C9C">
      <w:pPr>
        <w:pStyle w:val="Quote"/>
      </w:pPr>
      <w:r w:rsidRPr="00DF0C3D">
        <w:t xml:space="preserve">A </w:t>
      </w:r>
      <w:r w:rsidRPr="00DF0C3D">
        <w:rPr>
          <w:b/>
        </w:rPr>
        <w:t>registered nurse</w:t>
      </w:r>
      <w:r w:rsidRPr="00DF0C3D">
        <w:t xml:space="preserve"> is a person who has completed the prescribed education preparation, demonstrates competence to practice, and is registered under the Health Practitioner Regulation National Law as a registered nurse in Australia. </w:t>
      </w:r>
    </w:p>
    <w:p w14:paraId="35DC565D" w14:textId="77777777" w:rsidR="00984C9C" w:rsidRPr="00DF0C3D" w:rsidRDefault="00984C9C" w:rsidP="00984C9C">
      <w:pPr>
        <w:pStyle w:val="Quote"/>
        <w:numPr>
          <w:ilvl w:val="0"/>
          <w:numId w:val="8"/>
        </w:numPr>
        <w:spacing w:before="100" w:after="100"/>
        <w:ind w:left="1134" w:hanging="284"/>
      </w:pPr>
      <w:r w:rsidRPr="00DF0C3D">
        <w:t>The registered nurse support items should be used when the nurse who delivered the support would be classified as a Registered nurse – level 1 (RN1) under the Nurses Award 2020 (A.5.1) if they were classified under that Award.</w:t>
      </w:r>
    </w:p>
    <w:p w14:paraId="60EA1050" w14:textId="77777777" w:rsidR="00984C9C" w:rsidRPr="00DF0C3D" w:rsidRDefault="00984C9C" w:rsidP="00984C9C">
      <w:pPr>
        <w:pStyle w:val="Quote"/>
      </w:pPr>
      <w:r w:rsidRPr="00DF0C3D">
        <w:t xml:space="preserve">A </w:t>
      </w:r>
      <w:r w:rsidRPr="00DF0C3D">
        <w:rPr>
          <w:b/>
        </w:rPr>
        <w:t>clinical nurse</w:t>
      </w:r>
      <w:r w:rsidRPr="00DF0C3D">
        <w:t xml:space="preserve"> is a more experienced and skilled registered nurse. Duties of a clinical nurse will substantially include, but are not confined to, delivering direct and comprehensive nursing care and individual case management to a specific group of patients or clients in a particular area of nursing practice. </w:t>
      </w:r>
    </w:p>
    <w:p w14:paraId="0E80C7CC" w14:textId="77777777" w:rsidR="00984C9C" w:rsidRPr="00DF0C3D" w:rsidRDefault="00984C9C" w:rsidP="00984C9C">
      <w:pPr>
        <w:pStyle w:val="Quote"/>
        <w:numPr>
          <w:ilvl w:val="0"/>
          <w:numId w:val="8"/>
        </w:numPr>
        <w:spacing w:before="100" w:after="100"/>
        <w:ind w:left="1134" w:hanging="284"/>
      </w:pPr>
      <w:r w:rsidRPr="00DF0C3D">
        <w:lastRenderedPageBreak/>
        <w:t>The clinical nurse support items should be used when the nurse who delivered the support would be classified as a Registered nurse – level 2 (RN2) under the Nurses Award 2020 (A.5.2) if they were classified under that Award.</w:t>
      </w:r>
    </w:p>
    <w:p w14:paraId="7D7DA4D0" w14:textId="77777777" w:rsidR="00984C9C" w:rsidRPr="00DF0C3D" w:rsidRDefault="00984C9C" w:rsidP="00984C9C">
      <w:pPr>
        <w:pStyle w:val="Quote"/>
      </w:pPr>
      <w:r w:rsidRPr="00DF0C3D">
        <w:t xml:space="preserve">A </w:t>
      </w:r>
      <w:r w:rsidRPr="00DF0C3D">
        <w:rPr>
          <w:b/>
        </w:rPr>
        <w:t>clinical nurse consultant</w:t>
      </w:r>
      <w:r w:rsidRPr="00DF0C3D">
        <w:t xml:space="preserve"> is a nurse practicing in the advanced practice role. Advanced practice nursing is a qualitatively different level of advanced nursing practice to that of the registered nurse due to the additional legislative functions and the regulatory requirements. The requirements include a prescribed educational level, a specified advanced nursing practice experience, and continuing professional development. </w:t>
      </w:r>
    </w:p>
    <w:p w14:paraId="5828B93F" w14:textId="77777777" w:rsidR="00984C9C" w:rsidRPr="00DF0C3D" w:rsidRDefault="00984C9C" w:rsidP="00984C9C">
      <w:pPr>
        <w:pStyle w:val="Quote"/>
        <w:numPr>
          <w:ilvl w:val="0"/>
          <w:numId w:val="8"/>
        </w:numPr>
        <w:spacing w:before="100" w:after="100"/>
        <w:ind w:left="1134" w:hanging="284"/>
      </w:pPr>
      <w:r w:rsidRPr="00DF0C3D">
        <w:t>The clinical nurse consultant support items should be used when the nurse who delivered the support would be classified as a Registered nurse – level 3 (RN3) or higher under the Nurses Award 2020 (A.5.3) if they were classified under that Award.</w:t>
      </w:r>
    </w:p>
    <w:p w14:paraId="2D577F21" w14:textId="77777777" w:rsidR="00984C9C" w:rsidRPr="00DF0C3D" w:rsidRDefault="00984C9C" w:rsidP="00984C9C">
      <w:pPr>
        <w:pStyle w:val="Quote"/>
      </w:pPr>
      <w:r w:rsidRPr="00DF0C3D">
        <w:t xml:space="preserve">A </w:t>
      </w:r>
      <w:r w:rsidRPr="00DF0C3D">
        <w:rPr>
          <w:b/>
        </w:rPr>
        <w:t>nurse practitioner</w:t>
      </w:r>
      <w:r w:rsidRPr="00DF0C3D">
        <w:t xml:space="preserve"> is an advanced practice nurse endorsed by the Nursing and Midwifery Board of Australia who has direct clinical contact and practices within their scope under the legislatively protected title ‘nurse practitioner’ under the Health Practitioner Regulation National Law. </w:t>
      </w:r>
    </w:p>
    <w:p w14:paraId="10B4D548" w14:textId="77777777" w:rsidR="00984C9C" w:rsidRPr="00DF0C3D" w:rsidRDefault="00984C9C" w:rsidP="00984C9C">
      <w:pPr>
        <w:pStyle w:val="Quote"/>
        <w:numPr>
          <w:ilvl w:val="0"/>
          <w:numId w:val="8"/>
        </w:numPr>
        <w:spacing w:before="100" w:after="100"/>
        <w:ind w:left="1134" w:hanging="284"/>
      </w:pPr>
      <w:r w:rsidRPr="00DF0C3D">
        <w:t>The nurse practitioner support items should be used when the nurse who delivered the support would be classified as a Nurse Practitioner under the Nurses Award 2020 (A.7) if they were classified under that Award.</w:t>
      </w:r>
    </w:p>
    <w:p w14:paraId="0466D8CB" w14:textId="77777777" w:rsidR="00984C9C" w:rsidRPr="00DF0C3D" w:rsidRDefault="00984C9C" w:rsidP="008A4921">
      <w:pPr>
        <w:pStyle w:val="Heading3"/>
      </w:pPr>
      <w:r w:rsidRPr="00DF0C3D">
        <w:t>Simplifying the pricing arrangements</w:t>
      </w:r>
    </w:p>
    <w:p w14:paraId="7897889C" w14:textId="77777777" w:rsidR="00984C9C" w:rsidRPr="00DF0C3D" w:rsidRDefault="00984C9C" w:rsidP="00984C9C">
      <w:r w:rsidRPr="00DF0C3D">
        <w:t>The following two support items predate the inclusion in the support catalogue of the 30 support items for the provision of nursing support for disability related health supports:</w:t>
      </w:r>
    </w:p>
    <w:p w14:paraId="6860B098" w14:textId="77777777" w:rsidR="00984C9C" w:rsidRPr="00DF0C3D" w:rsidRDefault="00984C9C" w:rsidP="00984C9C">
      <w:pPr>
        <w:pStyle w:val="DotPoint"/>
        <w:numPr>
          <w:ilvl w:val="0"/>
          <w:numId w:val="1"/>
        </w:numPr>
      </w:pPr>
      <w:r w:rsidRPr="00DF0C3D">
        <w:t xml:space="preserve">15_036_0114_1_3 – Assessment and Support by a Registered Nurse </w:t>
      </w:r>
      <w:r w:rsidRPr="00DF0C3D">
        <w:softHyphen/>
        <w:t>– Provision to a participant of care, training, or supervision of a delegated worker to respond to complex care needs where that care is not the usual responsibility of the health system.</w:t>
      </w:r>
    </w:p>
    <w:p w14:paraId="6063B506" w14:textId="77777777" w:rsidR="00984C9C" w:rsidRPr="00DF0C3D" w:rsidRDefault="00984C9C" w:rsidP="00984C9C">
      <w:pPr>
        <w:pStyle w:val="DotPoint"/>
        <w:numPr>
          <w:ilvl w:val="0"/>
          <w:numId w:val="1"/>
        </w:numPr>
      </w:pPr>
      <w:r w:rsidRPr="00DF0C3D">
        <w:t>15_051_0114_1_3 – Community Nursing Care for Continence Aid – Provision by a Registered Nurse to a participant of continence aids assessment, recommendation, and training support.</w:t>
      </w:r>
    </w:p>
    <w:p w14:paraId="6C24800B" w14:textId="6D6F3BC0" w:rsidR="00984C9C" w:rsidRPr="00DF0C3D" w:rsidRDefault="00984C9C" w:rsidP="00984C9C">
      <w:pPr>
        <w:pStyle w:val="DotPoint"/>
        <w:numPr>
          <w:ilvl w:val="0"/>
          <w:numId w:val="0"/>
        </w:numPr>
      </w:pPr>
      <w:r w:rsidRPr="00DF0C3D">
        <w:t xml:space="preserve">They are arguably no longer necessary. Clear guidance could instead be provided in the relevant Operational Guidelines as to when it is reasonable and necessary for a participant to use NDIS funding to purchase these types of services. The support items for the provision of nursing support for disability related health supports could then be used to claim for these supports. It is therefore recommended that </w:t>
      </w:r>
      <w:r w:rsidR="00133BF2">
        <w:t>the NDIA</w:t>
      </w:r>
      <w:r w:rsidRPr="00DF0C3D">
        <w:t xml:space="preserve"> should simplify the pricing arrangements for nursing supports by decommissioning these two support items.</w:t>
      </w:r>
    </w:p>
    <w:p w14:paraId="4F51102B" w14:textId="37C61CE9" w:rsidR="00984C9C" w:rsidRPr="00DF0C3D" w:rsidRDefault="00984C9C" w:rsidP="00984C9C">
      <w:r w:rsidRPr="00DF0C3D">
        <w:t xml:space="preserve">Currently the 30 support items for the provision of nursing support for disability related health supports in the Improved Daily Living Skills capacity building support category are duplicated in the Assistance with Daily Life core support category. </w:t>
      </w:r>
      <w:r w:rsidR="00133BF2">
        <w:t>The NDIA</w:t>
      </w:r>
      <w:r w:rsidRPr="00DF0C3D">
        <w:t xml:space="preserve"> has considered whether it should simplify the pricing arrangements for nursing supports by decommissioning the 30 support items for the provision of nursing support for disability related health supports in the Improved Daily Living Skills capacity building support category. However, supports delivered by nurses can be either direct care (core supports) or assessment and training (capacity building supports) and so it remains appropriate for the supports to be duplicated across the two support categories.</w:t>
      </w:r>
    </w:p>
    <w:p w14:paraId="73E62A4B" w14:textId="2F9C6099" w:rsidR="00984C9C" w:rsidRPr="00DF0C3D" w:rsidRDefault="00984C9C" w:rsidP="00984C9C">
      <w:r w:rsidRPr="00DF0C3D">
        <w:t xml:space="preserve">It is also recommended that </w:t>
      </w:r>
      <w:r w:rsidR="00133BF2">
        <w:t>the NDIA</w:t>
      </w:r>
      <w:r w:rsidRPr="00DF0C3D">
        <w:t xml:space="preserve"> should address concerns raised in submissions to the 2021-22 Annual Pricing Review by publishing further guidance for participants, providers, </w:t>
      </w:r>
      <w:r w:rsidR="00CF490E">
        <w:lastRenderedPageBreak/>
        <w:t>P</w:t>
      </w:r>
      <w:r w:rsidRPr="00DF0C3D">
        <w:t xml:space="preserve">lan </w:t>
      </w:r>
      <w:r w:rsidR="00CF490E">
        <w:t>M</w:t>
      </w:r>
      <w:r w:rsidRPr="00DF0C3D">
        <w:t xml:space="preserve">anagers and </w:t>
      </w:r>
      <w:r w:rsidR="00CF490E">
        <w:t>S</w:t>
      </w:r>
      <w:r w:rsidRPr="00DF0C3D">
        <w:t xml:space="preserve">upport </w:t>
      </w:r>
      <w:r w:rsidR="00CF490E">
        <w:t>C</w:t>
      </w:r>
      <w:r w:rsidRPr="00DF0C3D">
        <w:t xml:space="preserve">oordinators on when it is reasonable and necessary for participants to purchase nursing supports with their NDIS funds. </w:t>
      </w:r>
    </w:p>
    <w:p w14:paraId="5FF175EE" w14:textId="77777777" w:rsidR="00984C9C" w:rsidRPr="00DF0C3D" w:rsidRDefault="00984C9C" w:rsidP="00984C9C">
      <w:pPr>
        <w:pStyle w:val="Heading3"/>
      </w:pPr>
      <w:r w:rsidRPr="00DF0C3D">
        <w:t>Planning Issues</w:t>
      </w:r>
    </w:p>
    <w:p w14:paraId="4D4620E0" w14:textId="6421D205" w:rsidR="00984C9C" w:rsidRPr="00DF0C3D" w:rsidRDefault="00984C9C" w:rsidP="00984C9C">
      <w:r w:rsidRPr="00DF0C3D">
        <w:t xml:space="preserve">Several members of the working group and some submissions raised a concern that planners may not always understand the skills and scope of practice of the different levels of nurses, and so may inadvertently not provide sufficient funding in a plan to allow providers to engage a nurse with the necessary higher qualifications, or may not provide sufficient funding in a plan to allow a nurse to provide clinically appropriate care. This matter is outside the Terms of Reference of the Annual Pricing Review. It is commended to the relevant areas of </w:t>
      </w:r>
      <w:r w:rsidR="00133BF2">
        <w:t>the NDIA</w:t>
      </w:r>
      <w:r w:rsidRPr="00DF0C3D">
        <w:t xml:space="preserve"> for further attention.</w:t>
      </w:r>
    </w:p>
    <w:p w14:paraId="1667FD0E" w14:textId="77777777" w:rsidR="00984C9C" w:rsidRPr="00DF0C3D" w:rsidRDefault="00984C9C" w:rsidP="00984C9C">
      <w:pPr>
        <w:pStyle w:val="Heading2"/>
      </w:pPr>
      <w:bookmarkStart w:id="317" w:name="_Toc102744342"/>
      <w:bookmarkStart w:id="318" w:name="_Toc106272603"/>
      <w:r w:rsidRPr="00DF0C3D">
        <w:t>Recommendations</w:t>
      </w:r>
      <w:bookmarkEnd w:id="317"/>
      <w:bookmarkEnd w:id="318"/>
    </w:p>
    <w:p w14:paraId="2E63C719" w14:textId="185F907A" w:rsidR="00984C9C" w:rsidRPr="00DF0C3D" w:rsidRDefault="00984C9C" w:rsidP="0016491E">
      <w:pPr>
        <w:pStyle w:val="RecHeading"/>
      </w:pPr>
      <w:r w:rsidRPr="00DF0C3D">
        <w:t xml:space="preserve">Recommendation </w:t>
      </w:r>
      <w:r w:rsidR="00AC4DCB">
        <w:t>25</w:t>
      </w:r>
      <w:r w:rsidRPr="00DF0C3D">
        <w:t xml:space="preserve"> </w:t>
      </w:r>
    </w:p>
    <w:p w14:paraId="3AB4F05C" w14:textId="3D4F7D0F" w:rsidR="00BF46D2" w:rsidRPr="00DF0C3D" w:rsidRDefault="00133BF2" w:rsidP="00BF46D2">
      <w:pPr>
        <w:pStyle w:val="RecText"/>
      </w:pPr>
      <w:r>
        <w:t>The NDIA</w:t>
      </w:r>
      <w:r w:rsidR="00BF46D2" w:rsidRPr="00DF0C3D">
        <w:t xml:space="preserve"> should not make any structural adjustment to the pricing arrangements for nursing supports at this time. </w:t>
      </w:r>
    </w:p>
    <w:p w14:paraId="4A75C420" w14:textId="07F6A879" w:rsidR="00BF46D2" w:rsidRPr="00DF0C3D" w:rsidRDefault="00BF46D2" w:rsidP="00BF46D2">
      <w:pPr>
        <w:pStyle w:val="RecText"/>
      </w:pPr>
      <w:r w:rsidRPr="00DF0C3D">
        <w:t xml:space="preserve">In line with the general indexation arrangements for NDIS price limits (see Recommendation </w:t>
      </w:r>
      <w:r w:rsidR="008A4921" w:rsidRPr="00DF0C3D">
        <w:t>2</w:t>
      </w:r>
      <w:r w:rsidRPr="00DF0C3D">
        <w:t>), the price limits for nursing supports should be indexed on 1 July 2022 in line with the weighted movement over the previous twelve months in the ABS Wage Price Index (Australia, total hourly rates of pay excluding bonuses) and the ABS Consumer Price Index (All Groups, weighted average of eight capital cities) over the 12 months to the March Quarter preceding the indexation date (with an 80/20 weighting).</w:t>
      </w:r>
    </w:p>
    <w:p w14:paraId="22F1DD23" w14:textId="42A03228" w:rsidR="00BF46D2" w:rsidRPr="00DF0C3D" w:rsidRDefault="00133BF2" w:rsidP="00BF46D2">
      <w:pPr>
        <w:pStyle w:val="RecText"/>
      </w:pPr>
      <w:r>
        <w:t>The NDIA</w:t>
      </w:r>
      <w:r w:rsidR="00BF46D2" w:rsidRPr="00DF0C3D">
        <w:t xml:space="preserve"> should continue to work with the Department of Social Services and other government agencies to understand the differences in pricing arrangements and prices across relevant Australian Government, and state and territory government insurance and funding programs for nursing supports, to inform future price setting and ensure the ongoing adequate supply of nurses.</w:t>
      </w:r>
    </w:p>
    <w:p w14:paraId="26CD55C2" w14:textId="27AD15C5" w:rsidR="00984C9C" w:rsidRPr="00DF0C3D" w:rsidRDefault="00984C9C" w:rsidP="0016491E">
      <w:pPr>
        <w:pStyle w:val="RecHeading"/>
      </w:pPr>
      <w:r w:rsidRPr="00DF0C3D">
        <w:t xml:space="preserve">Recommendation </w:t>
      </w:r>
      <w:r w:rsidR="00AC4DCB">
        <w:t>26</w:t>
      </w:r>
    </w:p>
    <w:p w14:paraId="2E5FB32B" w14:textId="77777777" w:rsidR="00984C9C" w:rsidRPr="00DF0C3D" w:rsidRDefault="00984C9C" w:rsidP="0016491E">
      <w:pPr>
        <w:pStyle w:val="RecText"/>
      </w:pPr>
      <w:r w:rsidRPr="00DF0C3D">
        <w:t>The shift definitions for nursing supports in the NDIS Pricing Arrangements and Price Limits should be aligned with those set out in the Nurses Award 2020 by amending them as set out in this Report.</w:t>
      </w:r>
    </w:p>
    <w:p w14:paraId="28693B3C" w14:textId="15537E7A" w:rsidR="00984C9C" w:rsidRPr="00DF0C3D" w:rsidRDefault="00984C9C" w:rsidP="0016491E">
      <w:pPr>
        <w:pStyle w:val="RecHeading"/>
      </w:pPr>
      <w:r w:rsidRPr="00DF0C3D">
        <w:t xml:space="preserve">Recommendation </w:t>
      </w:r>
      <w:r w:rsidR="00AC4DCB">
        <w:t>27</w:t>
      </w:r>
    </w:p>
    <w:p w14:paraId="681232A1" w14:textId="77777777" w:rsidR="00984C9C" w:rsidRPr="00DF0C3D" w:rsidRDefault="00984C9C" w:rsidP="0016491E">
      <w:pPr>
        <w:pStyle w:val="RecText"/>
      </w:pPr>
      <w:r w:rsidRPr="00DF0C3D">
        <w:t>The definitions for the different level of nursing supports in the NDIS Pricing Arrangements and Price Limits should be amended as set out in this Report to provide greater clarity to providers and participants.</w:t>
      </w:r>
    </w:p>
    <w:p w14:paraId="1D2D2F6B" w14:textId="770F72CD" w:rsidR="00984C9C" w:rsidRPr="00DF0C3D" w:rsidRDefault="00984C9C" w:rsidP="0016491E">
      <w:pPr>
        <w:pStyle w:val="RecHeading"/>
      </w:pPr>
      <w:r w:rsidRPr="00DF0C3D">
        <w:t xml:space="preserve">Recommendation </w:t>
      </w:r>
      <w:r w:rsidR="00AC4DCB">
        <w:t>28</w:t>
      </w:r>
    </w:p>
    <w:p w14:paraId="6980E90C" w14:textId="20F3D9D5" w:rsidR="00984C9C" w:rsidRPr="00DF0C3D" w:rsidRDefault="00133BF2" w:rsidP="0016491E">
      <w:pPr>
        <w:pStyle w:val="RecText"/>
      </w:pPr>
      <w:r>
        <w:t>The NDIA</w:t>
      </w:r>
      <w:r w:rsidR="00984C9C" w:rsidRPr="00DF0C3D">
        <w:t xml:space="preserve"> should simplify the pricing arrangements for nursing supports by decommissioning the following support items:</w:t>
      </w:r>
    </w:p>
    <w:p w14:paraId="11794EA6" w14:textId="77777777" w:rsidR="00984C9C" w:rsidRPr="00DF0C3D" w:rsidRDefault="00984C9C" w:rsidP="00F7583E">
      <w:pPr>
        <w:pStyle w:val="RecDotPoint"/>
      </w:pPr>
      <w:r w:rsidRPr="00DF0C3D">
        <w:t xml:space="preserve">15_036_0114_1_3 – Assessment and Support by a Registered Nurse </w:t>
      </w:r>
      <w:r w:rsidRPr="00DF0C3D">
        <w:softHyphen/>
        <w:t xml:space="preserve">– Provision to a participant of care, training, or supervision of a delegated worker to respond to </w:t>
      </w:r>
      <w:r w:rsidRPr="00DF0C3D">
        <w:lastRenderedPageBreak/>
        <w:t>complex care needs where that care is not the usual responsibility of the health system</w:t>
      </w:r>
    </w:p>
    <w:p w14:paraId="75CAEF3F" w14:textId="77777777" w:rsidR="00984C9C" w:rsidRPr="00DF0C3D" w:rsidRDefault="00984C9C" w:rsidP="00F7583E">
      <w:pPr>
        <w:pStyle w:val="RecDotPoint"/>
      </w:pPr>
      <w:r w:rsidRPr="00DF0C3D">
        <w:t>15_051_0114_1_3 – Community Nursing Care for Continence Aid – Provision by a Registered Nurse to a participant of continence aids assessment, recommendation, and training support</w:t>
      </w:r>
    </w:p>
    <w:p w14:paraId="054945E4" w14:textId="77777777" w:rsidR="00984C9C" w:rsidRPr="00DF0C3D" w:rsidRDefault="00984C9C" w:rsidP="0016491E">
      <w:pPr>
        <w:pStyle w:val="RecText"/>
      </w:pPr>
      <w:r w:rsidRPr="00DF0C3D">
        <w:t>and providing clear guidance in the relevant Operational Guidelines as to when it is reasonable and necessary for a participant to use NDIS funding to purchase these types of services, which they should do using the support items for the provision of nursing support for disability related health supports.</w:t>
      </w:r>
    </w:p>
    <w:p w14:paraId="670AF4FF" w14:textId="62E88A20" w:rsidR="00984C9C" w:rsidRPr="00DF0C3D" w:rsidRDefault="00984C9C" w:rsidP="0016491E">
      <w:pPr>
        <w:pStyle w:val="RecHeading"/>
      </w:pPr>
      <w:r w:rsidRPr="00DF0C3D">
        <w:t xml:space="preserve">Recommendation </w:t>
      </w:r>
      <w:r w:rsidR="00AC4DCB">
        <w:t>29</w:t>
      </w:r>
    </w:p>
    <w:p w14:paraId="2A65CB2E" w14:textId="0D5DCA9E" w:rsidR="00984C9C" w:rsidRPr="00DF0C3D" w:rsidRDefault="00133BF2" w:rsidP="0016491E">
      <w:pPr>
        <w:pStyle w:val="RecText"/>
      </w:pPr>
      <w:r>
        <w:t>The NDIA</w:t>
      </w:r>
      <w:r w:rsidR="00984C9C" w:rsidRPr="00DF0C3D">
        <w:t xml:space="preserve"> should publish further guidance for participants, providers, </w:t>
      </w:r>
      <w:r w:rsidR="00CF490E">
        <w:t>P</w:t>
      </w:r>
      <w:r w:rsidR="00984C9C" w:rsidRPr="00DF0C3D">
        <w:t xml:space="preserve">lan </w:t>
      </w:r>
      <w:r w:rsidR="00CF490E">
        <w:t>M</w:t>
      </w:r>
      <w:r w:rsidR="00984C9C" w:rsidRPr="00DF0C3D">
        <w:t xml:space="preserve">anagers and </w:t>
      </w:r>
      <w:r w:rsidR="00CF490E">
        <w:t>S</w:t>
      </w:r>
      <w:r w:rsidR="00984C9C" w:rsidRPr="00DF0C3D">
        <w:t xml:space="preserve">upport </w:t>
      </w:r>
      <w:r w:rsidR="00CF490E">
        <w:t>C</w:t>
      </w:r>
      <w:r w:rsidR="00984C9C" w:rsidRPr="00DF0C3D">
        <w:t>oordinators on when it is reasonable and necessary for participants to purchase nursing supports with their NDIS funds.</w:t>
      </w:r>
    </w:p>
    <w:p w14:paraId="27B45FBA" w14:textId="4B539D43" w:rsidR="00636E5F" w:rsidRPr="00DF0C3D" w:rsidRDefault="00636E5F" w:rsidP="00AE2CD1">
      <w:pPr>
        <w:pStyle w:val="Heading5"/>
        <w:ind w:left="0" w:firstLine="0"/>
      </w:pPr>
      <w:r w:rsidRPr="00DF0C3D">
        <w:t>Endnotes</w:t>
      </w:r>
    </w:p>
    <w:p w14:paraId="0D5131E6" w14:textId="77777777" w:rsidR="009F132C" w:rsidRPr="00DF0C3D" w:rsidRDefault="009F132C" w:rsidP="000C6CC9">
      <w:pPr>
        <w:pStyle w:val="Heading1"/>
        <w:sectPr w:rsidR="009F132C"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7ED6DA98" w14:textId="6789ECEA" w:rsidR="00AC2230" w:rsidRPr="00DF0C3D" w:rsidRDefault="00AC2230" w:rsidP="000C6CC9">
      <w:pPr>
        <w:pStyle w:val="Heading1"/>
      </w:pPr>
      <w:bookmarkStart w:id="319" w:name="_Toc106272604"/>
      <w:r w:rsidRPr="00DF0C3D">
        <w:lastRenderedPageBreak/>
        <w:t>Plan Management Supports</w:t>
      </w:r>
      <w:bookmarkEnd w:id="319"/>
    </w:p>
    <w:p w14:paraId="44FE0CAB" w14:textId="745B920A" w:rsidR="00AC2230" w:rsidRPr="00DF0C3D" w:rsidRDefault="00AC2230" w:rsidP="00AC2230">
      <w:r w:rsidRPr="00DF0C3D">
        <w:t xml:space="preserve">This </w:t>
      </w:r>
      <w:r w:rsidR="00F23CDA">
        <w:t>c</w:t>
      </w:r>
      <w:r w:rsidRPr="00DF0C3D">
        <w:t>hapter examines the pricing arrangements that apply to plan management supports in the National Disability Insurance Scheme (NDIS) and the extent to which they encourage innovation, improve quality of service</w:t>
      </w:r>
      <w:r w:rsidR="0063142A">
        <w:t>,</w:t>
      </w:r>
      <w:r w:rsidRPr="00DF0C3D">
        <w:t xml:space="preserve"> and ensure value for money.</w:t>
      </w:r>
    </w:p>
    <w:p w14:paraId="0066D4CB" w14:textId="2053AED7" w:rsidR="000F0704" w:rsidRPr="00DF0C3D" w:rsidRDefault="000F0704" w:rsidP="00EB6554">
      <w:pPr>
        <w:pStyle w:val="DotPoint"/>
        <w:numPr>
          <w:ilvl w:val="0"/>
          <w:numId w:val="1"/>
        </w:numPr>
      </w:pPr>
      <w:r w:rsidRPr="00DF0C3D">
        <w:t xml:space="preserve">Section 8.1 provides an overview of the current pricing arrangements for </w:t>
      </w:r>
      <w:r w:rsidR="005F52FA" w:rsidRPr="00DF0C3D">
        <w:t>plan management</w:t>
      </w:r>
      <w:r w:rsidRPr="00DF0C3D">
        <w:t xml:space="preserve"> supports</w:t>
      </w:r>
      <w:r w:rsidR="005F52FA" w:rsidRPr="00DF0C3D">
        <w:t xml:space="preserve"> in the NDIS</w:t>
      </w:r>
      <w:r w:rsidR="00391CF7" w:rsidRPr="00DF0C3D">
        <w:t xml:space="preserve">, and </w:t>
      </w:r>
      <w:r w:rsidR="005F52FA" w:rsidRPr="00DF0C3D">
        <w:t>participant and provider</w:t>
      </w:r>
      <w:r w:rsidRPr="00DF0C3D">
        <w:t xml:space="preserve"> statistics on the use of </w:t>
      </w:r>
      <w:r w:rsidR="005F52FA" w:rsidRPr="00DF0C3D">
        <w:t>plan management</w:t>
      </w:r>
      <w:r w:rsidRPr="00DF0C3D">
        <w:t xml:space="preserve"> supports in the NDIS.</w:t>
      </w:r>
    </w:p>
    <w:p w14:paraId="74AA7A7C" w14:textId="002E0131" w:rsidR="005F52FA" w:rsidRPr="00DF0C3D" w:rsidRDefault="00391CF7" w:rsidP="000F0704">
      <w:pPr>
        <w:pStyle w:val="DotPoint"/>
        <w:numPr>
          <w:ilvl w:val="0"/>
          <w:numId w:val="1"/>
        </w:numPr>
      </w:pPr>
      <w:r w:rsidRPr="00DF0C3D">
        <w:t>Section 8.2</w:t>
      </w:r>
      <w:r w:rsidR="005F52FA" w:rsidRPr="00DF0C3D">
        <w:t xml:space="preserve"> provides an overview of the issues about the current pricing arrangements for plan management supports that were raised by stakeholders during consultations.</w:t>
      </w:r>
    </w:p>
    <w:p w14:paraId="2E29ED35" w14:textId="6814A04D" w:rsidR="000F0704" w:rsidRPr="00DF0C3D" w:rsidRDefault="000F0704" w:rsidP="00391CF7">
      <w:pPr>
        <w:pStyle w:val="DotPoint"/>
        <w:numPr>
          <w:ilvl w:val="0"/>
          <w:numId w:val="1"/>
        </w:numPr>
      </w:pPr>
      <w:r w:rsidRPr="00DF0C3D">
        <w:t>Section 8</w:t>
      </w:r>
      <w:r w:rsidR="00391CF7" w:rsidRPr="00DF0C3D">
        <w:t>.3</w:t>
      </w:r>
      <w:r w:rsidRPr="00DF0C3D">
        <w:t xml:space="preserve"> provides information on the financial performance of plan management providers based </w:t>
      </w:r>
      <w:r w:rsidR="005F52FA" w:rsidRPr="00DF0C3D">
        <w:t xml:space="preserve">on a </w:t>
      </w:r>
      <w:r w:rsidRPr="00DF0C3D">
        <w:t>survey conducted by Disability Intermediaries Australia.</w:t>
      </w:r>
    </w:p>
    <w:p w14:paraId="675EF9C3" w14:textId="41F9D6AC" w:rsidR="000F0704" w:rsidRPr="00DF0C3D" w:rsidRDefault="00391CF7" w:rsidP="000F0704">
      <w:pPr>
        <w:pStyle w:val="DotPoint"/>
        <w:numPr>
          <w:ilvl w:val="0"/>
          <w:numId w:val="1"/>
        </w:numPr>
      </w:pPr>
      <w:r w:rsidRPr="00DF0C3D">
        <w:t>Section 8.4</w:t>
      </w:r>
      <w:r w:rsidR="000F0704" w:rsidRPr="00DF0C3D">
        <w:t xml:space="preserve"> draws conclusions from the available evidence and recommends some changes to the pricing arrangements for </w:t>
      </w:r>
      <w:r w:rsidR="005F52FA" w:rsidRPr="00DF0C3D">
        <w:t>plan management</w:t>
      </w:r>
      <w:r w:rsidR="000F0704" w:rsidRPr="00DF0C3D">
        <w:t xml:space="preserve"> supports. </w:t>
      </w:r>
    </w:p>
    <w:p w14:paraId="32B37166" w14:textId="3491BCAB" w:rsidR="00AC2230" w:rsidRPr="00DF0C3D" w:rsidRDefault="000F0704" w:rsidP="00AC2230">
      <w:pPr>
        <w:pStyle w:val="Heading2"/>
      </w:pPr>
      <w:bookmarkStart w:id="320" w:name="_Toc102744344"/>
      <w:bookmarkStart w:id="321" w:name="_Toc106272605"/>
      <w:bookmarkEnd w:id="320"/>
      <w:r w:rsidRPr="00DF0C3D">
        <w:t>Current Arrangements</w:t>
      </w:r>
      <w:bookmarkEnd w:id="321"/>
    </w:p>
    <w:p w14:paraId="29122FBF" w14:textId="11797697" w:rsidR="00AC2230" w:rsidRPr="00DF0C3D" w:rsidRDefault="00AC2230" w:rsidP="00AC2230">
      <w:r w:rsidRPr="00DF0C3D">
        <w:t xml:space="preserve">The funding for supports that is provided by the NDIS under a participant’s plan can be managed wholly or in part by the participant; or by a registered plan management provider (“Plan Manager”); or by </w:t>
      </w:r>
      <w:r w:rsidR="00133BF2">
        <w:t xml:space="preserve">the </w:t>
      </w:r>
      <w:r w:rsidR="003C24E8">
        <w:t>National Disability Insurance Agency (</w:t>
      </w:r>
      <w:r w:rsidR="00133BF2">
        <w:t>NDIA</w:t>
      </w:r>
      <w:r w:rsidR="003C24E8">
        <w:t>)</w:t>
      </w:r>
      <w:r w:rsidRPr="00DF0C3D">
        <w:t>; or by a plan nominee (if one has been appointed).</w:t>
      </w:r>
      <w:r w:rsidRPr="00DF0C3D">
        <w:rPr>
          <w:rStyle w:val="EndnoteReference"/>
        </w:rPr>
        <w:endnoteReference w:id="112"/>
      </w:r>
    </w:p>
    <w:p w14:paraId="39BE761F" w14:textId="7097A4D5" w:rsidR="00AC2230" w:rsidRPr="00DF0C3D" w:rsidRDefault="00AC2230" w:rsidP="00AC2230">
      <w:r w:rsidRPr="00DF0C3D">
        <w:t xml:space="preserve">Currently, participants can choose (subject to the terms of any plan nominee appointment) to engage a registered Plan Manager to manage some or all of the funding for supports in their plan. If a participant makes this choice, then </w:t>
      </w:r>
      <w:r w:rsidR="00133BF2">
        <w:t>the NDIA</w:t>
      </w:r>
      <w:r w:rsidRPr="00DF0C3D">
        <w:t xml:space="preserve"> is currently required to give effect to the participant’s choice. </w:t>
      </w:r>
      <w:r w:rsidR="00133BF2">
        <w:t>The NDIA</w:t>
      </w:r>
      <w:r w:rsidRPr="00DF0C3D">
        <w:t xml:space="preserve"> also then includes funding in the participant’s plan so that they can engage their preferred registered Plan Manager.</w:t>
      </w:r>
      <w:r w:rsidRPr="00DF0C3D">
        <w:rPr>
          <w:rStyle w:val="EndnoteReference"/>
        </w:rPr>
        <w:endnoteReference w:id="113"/>
      </w:r>
    </w:p>
    <w:p w14:paraId="5AC664E4" w14:textId="232C6498" w:rsidR="00AC2230" w:rsidRPr="00DF0C3D" w:rsidRDefault="00AC2230" w:rsidP="00AC2230">
      <w:pPr>
        <w:rPr>
          <w:color w:val="FF0000"/>
        </w:rPr>
      </w:pPr>
      <w:r w:rsidRPr="00DF0C3D">
        <w:t xml:space="preserve">The </w:t>
      </w:r>
      <w:r w:rsidRPr="00455E8E">
        <w:t>NDIS Act</w:t>
      </w:r>
      <w:r w:rsidRPr="00DF0C3D">
        <w:t xml:space="preserve"> requires Plan Managers to be registered with the Commission in order to be able to manage the funding of supports under a participant’s plan. As a result, they are required to: demonstrate compliance with the Core Module of the NDIS Practice Standards; comply with the NDIS Code of Conduct; have an in-house complaints management and resolution system to record and manage complaints, and support NDIS participants or other relevant parties to make a complaint; have an in-house incident management system, and notify the </w:t>
      </w:r>
      <w:r w:rsidR="009C7651">
        <w:t xml:space="preserve">NDIS Quality and Safeguards </w:t>
      </w:r>
      <w:r w:rsidRPr="00DF0C3D">
        <w:t xml:space="preserve">Commission </w:t>
      </w:r>
      <w:r w:rsidR="009C7651">
        <w:t xml:space="preserve">(NDIS Commission) </w:t>
      </w:r>
      <w:r w:rsidRPr="00DF0C3D">
        <w:t>should a reportable incident occur (including alleged reportable incidents); and fulfil the worker screening requirements where relevant.</w:t>
      </w:r>
    </w:p>
    <w:p w14:paraId="081972AC" w14:textId="03CF2ECD" w:rsidR="00AC2230" w:rsidRPr="00DF0C3D" w:rsidRDefault="00AC2230" w:rsidP="00AC2230">
      <w:r w:rsidRPr="00DF0C3D">
        <w:t xml:space="preserve">Plan Managers are also bound by the </w:t>
      </w:r>
      <w:r w:rsidRPr="00DF0C3D">
        <w:rPr>
          <w:i/>
        </w:rPr>
        <w:t>NDIS Pricing Arrangements and Price Limits</w:t>
      </w:r>
      <w:r w:rsidRPr="00DF0C3D">
        <w:t xml:space="preserve">. Plan-managed participants can only purchase supports that are listed in the </w:t>
      </w:r>
      <w:r w:rsidRPr="00DF0C3D">
        <w:rPr>
          <w:i/>
        </w:rPr>
        <w:t>NDIS Support Catalogue</w:t>
      </w:r>
      <w:r w:rsidRPr="00DF0C3D">
        <w:t xml:space="preserve"> and are subject to the same billing rules and price limits as agency-managed participants. However, plan-managed participants can purchase supports from registered and/or unregistered providers (except where the </w:t>
      </w:r>
      <w:r w:rsidR="00E1289B">
        <w:t xml:space="preserve">NDIS </w:t>
      </w:r>
      <w:r w:rsidRPr="00DF0C3D">
        <w:t xml:space="preserve">Commission has determined that providers must be registered in order to deliver a particular type of support). </w:t>
      </w:r>
    </w:p>
    <w:p w14:paraId="5350DCEA" w14:textId="77777777" w:rsidR="00AC2230" w:rsidRPr="00DF0C3D" w:rsidRDefault="00AC2230" w:rsidP="00AC2230">
      <w:r w:rsidRPr="00DF0C3D">
        <w:t xml:space="preserve">Plan Managers receive funds from the NDIS and disburse funds on behalf of a participant to providers of other services received by the participant. They can assist a participant by: </w:t>
      </w:r>
      <w:r w:rsidRPr="00DF0C3D">
        <w:lastRenderedPageBreak/>
        <w:t>claiming directly from the funds in the participant’s plan to pay providers on behalf of the participant; paying providers for the supports that the participant purchases; helping the participant keep track of their funds; and taking care of financial reporting for the participants. In some cases, Plan Managers also help participants choose their providers.</w:t>
      </w:r>
    </w:p>
    <w:p w14:paraId="6037F232" w14:textId="77777777" w:rsidR="00AC2230" w:rsidRPr="00DF0C3D" w:rsidRDefault="00AC2230" w:rsidP="00AC2230">
      <w:r w:rsidRPr="00DF0C3D">
        <w:t>Plan Managers must provide the Australian Business Number (ABN) of the service provider who delivers the support for all payment requests, except where the service provider is exempt from quoting an ABN under Australian Taxation Office (ATO) rules. Exempt providers must complete the ATO’s Statement by a Supplier form. Plan Managers are expected to keep a copy of the completed form. Plan Managers must always ensure that a valid tax invoice is included with each payment request and that the tax invoice includes relevant information about the goods and/or services purchased. A Plan Manager may be liable to pay back any amount not spent in accordance with a participant’s plan.</w:t>
      </w:r>
    </w:p>
    <w:p w14:paraId="5D53454C" w14:textId="77777777" w:rsidR="00AC2230" w:rsidRPr="00DF0C3D" w:rsidRDefault="00AC2230" w:rsidP="00AC2230">
      <w:pPr>
        <w:pStyle w:val="Heading3"/>
      </w:pPr>
      <w:r w:rsidRPr="00DF0C3D">
        <w:t>Current Pricing Arrangements</w:t>
      </w:r>
    </w:p>
    <w:p w14:paraId="5E966C58" w14:textId="77777777" w:rsidR="00AC2230" w:rsidRPr="00DF0C3D" w:rsidRDefault="00AC2230" w:rsidP="00AC2230">
      <w:r w:rsidRPr="00DF0C3D">
        <w:t>Plan Managers are able to claim for three types of services:</w:t>
      </w:r>
    </w:p>
    <w:p w14:paraId="4BC74FD9" w14:textId="77777777" w:rsidR="00AC2230" w:rsidRPr="00DF0C3D" w:rsidRDefault="00AC2230" w:rsidP="00AC2230">
      <w:pPr>
        <w:numPr>
          <w:ilvl w:val="0"/>
          <w:numId w:val="4"/>
        </w:numPr>
      </w:pPr>
      <w:r w:rsidRPr="00DF0C3D">
        <w:t>A one-off (per plan) establishment fee for setting up the financial management arrangements for a participant;</w:t>
      </w:r>
    </w:p>
    <w:p w14:paraId="384F168B" w14:textId="77777777" w:rsidR="00AC2230" w:rsidRPr="00DF0C3D" w:rsidRDefault="00AC2230" w:rsidP="00AC2230">
      <w:pPr>
        <w:numPr>
          <w:ilvl w:val="0"/>
          <w:numId w:val="4"/>
        </w:numPr>
      </w:pPr>
      <w:r w:rsidRPr="00DF0C3D">
        <w:t>A monthly fee for the ongoing maintenance of the financial management arrangements for a participant; and</w:t>
      </w:r>
    </w:p>
    <w:p w14:paraId="4D209CC0" w14:textId="77777777" w:rsidR="00AC2230" w:rsidRPr="00DF0C3D" w:rsidRDefault="00AC2230" w:rsidP="00AC2230">
      <w:pPr>
        <w:numPr>
          <w:ilvl w:val="0"/>
          <w:numId w:val="4"/>
        </w:numPr>
      </w:pPr>
      <w:r w:rsidRPr="00DF0C3D">
        <w:t xml:space="preserve">Ad hoc capacity building and training in plan administration and management support to strengthen a participant’s ability to undertake tasks associated with the management of their supports. </w:t>
      </w:r>
    </w:p>
    <w:p w14:paraId="772A4BD0" w14:textId="640BDDCE" w:rsidR="00AC2230" w:rsidRPr="00DF0C3D" w:rsidRDefault="00AC2230" w:rsidP="00AC2230">
      <w:r w:rsidRPr="00DF0C3D">
        <w:t xml:space="preserve">The price limits for these supports are set out in </w:t>
      </w:r>
      <w:r w:rsidRPr="00DF0C3D">
        <w:fldChar w:fldCharType="begin"/>
      </w:r>
      <w:r w:rsidRPr="00DF0C3D">
        <w:instrText xml:space="preserve"> REF _Ref93499191 \h  \* MERGEFORMAT </w:instrText>
      </w:r>
      <w:r w:rsidRPr="00DF0C3D">
        <w:fldChar w:fldCharType="separate"/>
      </w:r>
      <w:r w:rsidR="0015299C" w:rsidRPr="00DF0C3D">
        <w:t xml:space="preserve">Exhibit </w:t>
      </w:r>
      <w:r w:rsidR="0015299C">
        <w:rPr>
          <w:noProof/>
        </w:rPr>
        <w:t>47</w:t>
      </w:r>
      <w:r w:rsidRPr="00DF0C3D">
        <w:fldChar w:fldCharType="end"/>
      </w:r>
      <w:r w:rsidRPr="00DF0C3D">
        <w:t xml:space="preserve"> below.</w:t>
      </w:r>
    </w:p>
    <w:p w14:paraId="2CAB5124" w14:textId="7A9CA95F" w:rsidR="00AC2230" w:rsidRPr="00DF0C3D" w:rsidRDefault="00AC2230" w:rsidP="00AC2230">
      <w:pPr>
        <w:pStyle w:val="Caption"/>
      </w:pPr>
      <w:bookmarkStart w:id="322" w:name="_Ref93499191"/>
      <w:bookmarkStart w:id="323" w:name="_Toc93921192"/>
      <w:bookmarkStart w:id="324" w:name="_Toc101279989"/>
      <w:bookmarkStart w:id="325" w:name="_Toc108620535"/>
      <w:r w:rsidRPr="00DF0C3D">
        <w:t xml:space="preserve">Exhibit </w:t>
      </w:r>
      <w:r w:rsidR="002B459B">
        <w:fldChar w:fldCharType="begin"/>
      </w:r>
      <w:r w:rsidR="002B459B">
        <w:instrText xml:space="preserve"> SEQ Exhibit \* ARABIC </w:instrText>
      </w:r>
      <w:r w:rsidR="002B459B">
        <w:fldChar w:fldCharType="separate"/>
      </w:r>
      <w:r w:rsidR="0015299C">
        <w:rPr>
          <w:noProof/>
        </w:rPr>
        <w:t>47</w:t>
      </w:r>
      <w:r w:rsidR="002B459B">
        <w:rPr>
          <w:noProof/>
        </w:rPr>
        <w:fldChar w:fldCharType="end"/>
      </w:r>
      <w:bookmarkEnd w:id="322"/>
      <w:r w:rsidRPr="00DF0C3D">
        <w:t>: Price Limits for Plan Management Supports</w:t>
      </w:r>
      <w:bookmarkEnd w:id="323"/>
      <w:bookmarkEnd w:id="324"/>
      <w:bookmarkEnd w:id="325"/>
    </w:p>
    <w:tbl>
      <w:tblPr>
        <w:tblStyle w:val="GridTable4-Accent12"/>
        <w:tblW w:w="5000" w:type="pct"/>
        <w:tblInd w:w="-5" w:type="dxa"/>
        <w:tblLook w:val="0420" w:firstRow="1" w:lastRow="0" w:firstColumn="0" w:lastColumn="0" w:noHBand="0" w:noVBand="1"/>
        <w:tblCaption w:val="Price limits for Plan Management Supports"/>
        <w:tblDescription w:val="NDIS pricing details for plan management supports including the item code, item name, unit of measure, and price limits."/>
      </w:tblPr>
      <w:tblGrid>
        <w:gridCol w:w="1811"/>
        <w:gridCol w:w="3625"/>
        <w:gridCol w:w="907"/>
        <w:gridCol w:w="906"/>
        <w:gridCol w:w="906"/>
        <w:gridCol w:w="906"/>
      </w:tblGrid>
      <w:tr w:rsidR="00AC2230" w:rsidRPr="00DF0C3D" w14:paraId="641627EF" w14:textId="77777777" w:rsidTr="00AC2230">
        <w:trPr>
          <w:cnfStyle w:val="100000000000" w:firstRow="1" w:lastRow="0" w:firstColumn="0" w:lastColumn="0" w:oddVBand="0" w:evenVBand="0" w:oddHBand="0" w:evenHBand="0" w:firstRowFirstColumn="0" w:firstRowLastColumn="0" w:lastRowFirstColumn="0" w:lastRowLastColumn="0"/>
          <w:tblHeader/>
        </w:trPr>
        <w:tc>
          <w:tcPr>
            <w:tcW w:w="999" w:type="pct"/>
            <w:hideMark/>
          </w:tcPr>
          <w:p w14:paraId="43549F2E" w14:textId="77777777" w:rsidR="00AC2230" w:rsidRPr="00DF0C3D" w:rsidRDefault="00AC2230" w:rsidP="00AC2230">
            <w:pPr>
              <w:rPr>
                <w:rFonts w:eastAsia="Times New Roman"/>
                <w:lang w:eastAsia="en-AU"/>
              </w:rPr>
            </w:pPr>
            <w:r w:rsidRPr="00DF0C3D">
              <w:rPr>
                <w:rFonts w:eastAsia="Times New Roman"/>
                <w:lang w:eastAsia="en-AU"/>
              </w:rPr>
              <w:t>Item Number</w:t>
            </w:r>
          </w:p>
        </w:tc>
        <w:tc>
          <w:tcPr>
            <w:tcW w:w="2000" w:type="pct"/>
            <w:hideMark/>
          </w:tcPr>
          <w:p w14:paraId="206B7E08" w14:textId="77777777" w:rsidR="00AC2230" w:rsidRPr="00DF0C3D" w:rsidRDefault="00AC2230" w:rsidP="00AC2230">
            <w:pPr>
              <w:rPr>
                <w:rFonts w:eastAsia="Times New Roman"/>
                <w:lang w:eastAsia="en-AU"/>
              </w:rPr>
            </w:pPr>
            <w:r w:rsidRPr="00DF0C3D">
              <w:rPr>
                <w:rFonts w:eastAsia="Times New Roman"/>
                <w:lang w:eastAsia="en-AU"/>
              </w:rPr>
              <w:t>Item Name and Notes</w:t>
            </w:r>
          </w:p>
        </w:tc>
        <w:tc>
          <w:tcPr>
            <w:tcW w:w="500" w:type="pct"/>
            <w:hideMark/>
          </w:tcPr>
          <w:p w14:paraId="56CEB5F9" w14:textId="77777777" w:rsidR="00AC2230" w:rsidRPr="00DF0C3D" w:rsidRDefault="00AC2230" w:rsidP="00AC2230">
            <w:pPr>
              <w:jc w:val="center"/>
              <w:rPr>
                <w:rFonts w:eastAsia="Times New Roman"/>
                <w:lang w:eastAsia="en-AU"/>
              </w:rPr>
            </w:pPr>
            <w:r w:rsidRPr="00DF0C3D">
              <w:rPr>
                <w:rFonts w:eastAsia="Times New Roman"/>
                <w:lang w:eastAsia="en-AU"/>
              </w:rPr>
              <w:t>Unit</w:t>
            </w:r>
          </w:p>
        </w:tc>
        <w:tc>
          <w:tcPr>
            <w:tcW w:w="500" w:type="pct"/>
            <w:hideMark/>
          </w:tcPr>
          <w:p w14:paraId="5327ECB8" w14:textId="77777777" w:rsidR="00AC2230" w:rsidRPr="00DF0C3D" w:rsidRDefault="00AC2230" w:rsidP="00AC2230">
            <w:pPr>
              <w:jc w:val="center"/>
              <w:rPr>
                <w:rFonts w:eastAsia="Times New Roman"/>
                <w:lang w:eastAsia="en-AU"/>
              </w:rPr>
            </w:pPr>
            <w:r w:rsidRPr="00DF0C3D">
              <w:rPr>
                <w:rFonts w:eastAsia="Times New Roman"/>
                <w:lang w:eastAsia="en-AU"/>
              </w:rPr>
              <w:t>Non-Remote</w:t>
            </w:r>
          </w:p>
        </w:tc>
        <w:tc>
          <w:tcPr>
            <w:tcW w:w="500" w:type="pct"/>
            <w:hideMark/>
          </w:tcPr>
          <w:p w14:paraId="3DB131D3" w14:textId="77777777" w:rsidR="00AC2230" w:rsidRPr="00DF0C3D" w:rsidRDefault="00AC2230" w:rsidP="00AC2230">
            <w:pPr>
              <w:jc w:val="center"/>
              <w:rPr>
                <w:rFonts w:eastAsia="Times New Roman"/>
                <w:lang w:eastAsia="en-AU"/>
              </w:rPr>
            </w:pPr>
            <w:r w:rsidRPr="00DF0C3D">
              <w:rPr>
                <w:rFonts w:eastAsia="Times New Roman"/>
                <w:lang w:eastAsia="en-AU"/>
              </w:rPr>
              <w:t>Remote</w:t>
            </w:r>
          </w:p>
        </w:tc>
        <w:tc>
          <w:tcPr>
            <w:tcW w:w="500" w:type="pct"/>
            <w:hideMark/>
          </w:tcPr>
          <w:p w14:paraId="51D14378" w14:textId="77777777" w:rsidR="00AC2230" w:rsidRPr="00DF0C3D" w:rsidRDefault="00AC2230" w:rsidP="00AC2230">
            <w:pPr>
              <w:jc w:val="center"/>
              <w:rPr>
                <w:rFonts w:eastAsia="Times New Roman"/>
                <w:lang w:eastAsia="en-AU"/>
              </w:rPr>
            </w:pPr>
            <w:r w:rsidRPr="00DF0C3D">
              <w:rPr>
                <w:rFonts w:eastAsia="Times New Roman"/>
                <w:lang w:eastAsia="en-AU"/>
              </w:rPr>
              <w:t>Very Remote</w:t>
            </w:r>
          </w:p>
        </w:tc>
      </w:tr>
      <w:tr w:rsidR="00AC2230" w:rsidRPr="00DF0C3D" w14:paraId="434B825D" w14:textId="77777777" w:rsidTr="00AC2230">
        <w:trPr>
          <w:cnfStyle w:val="000000100000" w:firstRow="0" w:lastRow="0" w:firstColumn="0" w:lastColumn="0" w:oddVBand="0" w:evenVBand="0" w:oddHBand="1" w:evenHBand="0" w:firstRowFirstColumn="0" w:firstRowLastColumn="0" w:lastRowFirstColumn="0" w:lastRowLastColumn="0"/>
        </w:trPr>
        <w:tc>
          <w:tcPr>
            <w:tcW w:w="999" w:type="pct"/>
            <w:hideMark/>
          </w:tcPr>
          <w:p w14:paraId="4106F7C2" w14:textId="77777777" w:rsidR="00AC2230" w:rsidRPr="00DF0C3D" w:rsidRDefault="00AC2230" w:rsidP="00AC2230">
            <w:pPr>
              <w:rPr>
                <w:rFonts w:eastAsia="Times New Roman"/>
                <w:szCs w:val="18"/>
                <w:lang w:eastAsia="en-AU"/>
              </w:rPr>
            </w:pPr>
            <w:r w:rsidRPr="00DF0C3D">
              <w:rPr>
                <w:rFonts w:eastAsia="Times New Roman"/>
                <w:lang w:eastAsia="en-AU"/>
              </w:rPr>
              <w:t>14_033_0127_8_3</w:t>
            </w:r>
          </w:p>
        </w:tc>
        <w:tc>
          <w:tcPr>
            <w:tcW w:w="2000" w:type="pct"/>
            <w:hideMark/>
          </w:tcPr>
          <w:p w14:paraId="435B9196" w14:textId="77777777" w:rsidR="00AC2230" w:rsidRPr="00DF0C3D" w:rsidRDefault="00AC2230" w:rsidP="00AC2230">
            <w:pPr>
              <w:rPr>
                <w:rFonts w:eastAsia="Times New Roman"/>
                <w:lang w:eastAsia="en-AU"/>
              </w:rPr>
            </w:pPr>
            <w:r w:rsidRPr="00DF0C3D">
              <w:rPr>
                <w:rFonts w:eastAsia="Times New Roman"/>
                <w:lang w:eastAsia="en-AU"/>
              </w:rPr>
              <w:t>Plan Management - Set Up Costs</w:t>
            </w:r>
          </w:p>
          <w:p w14:paraId="2AED059B" w14:textId="77777777" w:rsidR="00AC2230" w:rsidRPr="00DF0C3D" w:rsidRDefault="00AC2230" w:rsidP="00AC2230">
            <w:pPr>
              <w:numPr>
                <w:ilvl w:val="0"/>
                <w:numId w:val="5"/>
              </w:numPr>
              <w:rPr>
                <w:rFonts w:eastAsia="Times New Roman"/>
                <w:lang w:eastAsia="en-AU"/>
              </w:rPr>
            </w:pPr>
            <w:r w:rsidRPr="00DF0C3D">
              <w:rPr>
                <w:rFonts w:eastAsia="Times New Roman"/>
                <w:lang w:eastAsia="en-AU"/>
              </w:rPr>
              <w:t>A one-off (per plan) fee for setting up the financial management arrangements.</w:t>
            </w:r>
          </w:p>
        </w:tc>
        <w:tc>
          <w:tcPr>
            <w:tcW w:w="500" w:type="pct"/>
            <w:hideMark/>
          </w:tcPr>
          <w:p w14:paraId="61FCC42D" w14:textId="77777777" w:rsidR="00AC2230" w:rsidRPr="00DF0C3D" w:rsidRDefault="00AC2230" w:rsidP="00AC2230">
            <w:pPr>
              <w:jc w:val="center"/>
              <w:rPr>
                <w:rFonts w:eastAsia="Times New Roman"/>
                <w:lang w:eastAsia="en-AU"/>
              </w:rPr>
            </w:pPr>
            <w:r w:rsidRPr="00DF0C3D">
              <w:rPr>
                <w:rFonts w:eastAsia="Times New Roman"/>
                <w:lang w:eastAsia="en-AU"/>
              </w:rPr>
              <w:t>Each</w:t>
            </w:r>
          </w:p>
        </w:tc>
        <w:tc>
          <w:tcPr>
            <w:tcW w:w="500" w:type="pct"/>
            <w:hideMark/>
          </w:tcPr>
          <w:p w14:paraId="38FEED61" w14:textId="77777777" w:rsidR="00AC2230" w:rsidRPr="00DF0C3D" w:rsidRDefault="00AC2230" w:rsidP="00AC2230">
            <w:pPr>
              <w:jc w:val="center"/>
              <w:rPr>
                <w:rFonts w:eastAsiaTheme="minorHAnsi" w:cs="Arial"/>
                <w:szCs w:val="22"/>
                <w:lang w:eastAsia="en-US"/>
              </w:rPr>
            </w:pPr>
            <w:r w:rsidRPr="00DF0C3D">
              <w:t>$232.35</w:t>
            </w:r>
          </w:p>
        </w:tc>
        <w:tc>
          <w:tcPr>
            <w:tcW w:w="500" w:type="pct"/>
            <w:hideMark/>
          </w:tcPr>
          <w:p w14:paraId="26E585D2" w14:textId="77777777" w:rsidR="00AC2230" w:rsidRPr="00DF0C3D" w:rsidRDefault="00AC2230" w:rsidP="00AC2230">
            <w:pPr>
              <w:jc w:val="center"/>
              <w:rPr>
                <w:rFonts w:cs="Arial"/>
              </w:rPr>
            </w:pPr>
            <w:r w:rsidRPr="00DF0C3D">
              <w:t>$325.29</w:t>
            </w:r>
          </w:p>
        </w:tc>
        <w:tc>
          <w:tcPr>
            <w:tcW w:w="500" w:type="pct"/>
            <w:hideMark/>
          </w:tcPr>
          <w:p w14:paraId="4E4B8C20" w14:textId="77777777" w:rsidR="00AC2230" w:rsidRPr="00DF0C3D" w:rsidRDefault="00AC2230" w:rsidP="00AC2230">
            <w:pPr>
              <w:jc w:val="center"/>
              <w:rPr>
                <w:rFonts w:cs="Arial"/>
              </w:rPr>
            </w:pPr>
            <w:r w:rsidRPr="00DF0C3D">
              <w:t>$348.54</w:t>
            </w:r>
          </w:p>
        </w:tc>
      </w:tr>
      <w:tr w:rsidR="00AC2230" w:rsidRPr="00DF0C3D" w14:paraId="089C4019" w14:textId="77777777" w:rsidTr="00AC2230">
        <w:tc>
          <w:tcPr>
            <w:tcW w:w="999" w:type="pct"/>
            <w:hideMark/>
          </w:tcPr>
          <w:p w14:paraId="42D5025A" w14:textId="77777777" w:rsidR="00AC2230" w:rsidRPr="00DF0C3D" w:rsidRDefault="00AC2230" w:rsidP="00AC2230">
            <w:pPr>
              <w:rPr>
                <w:rFonts w:eastAsia="Times New Roman"/>
                <w:lang w:eastAsia="en-AU"/>
              </w:rPr>
            </w:pPr>
            <w:r w:rsidRPr="00DF0C3D">
              <w:rPr>
                <w:rFonts w:eastAsia="Times New Roman"/>
                <w:lang w:eastAsia="en-AU"/>
              </w:rPr>
              <w:t>14_034_0127_8_3</w:t>
            </w:r>
          </w:p>
        </w:tc>
        <w:tc>
          <w:tcPr>
            <w:tcW w:w="2000" w:type="pct"/>
            <w:hideMark/>
          </w:tcPr>
          <w:p w14:paraId="00C80500" w14:textId="77777777" w:rsidR="00AC2230" w:rsidRPr="00DF0C3D" w:rsidRDefault="00AC2230" w:rsidP="00AC2230">
            <w:pPr>
              <w:rPr>
                <w:rFonts w:eastAsia="Times New Roman"/>
                <w:lang w:eastAsia="en-AU"/>
              </w:rPr>
            </w:pPr>
            <w:r w:rsidRPr="00DF0C3D">
              <w:rPr>
                <w:rFonts w:eastAsia="Times New Roman"/>
                <w:lang w:eastAsia="en-AU"/>
              </w:rPr>
              <w:t>Plan Management - Monthly Fee</w:t>
            </w:r>
          </w:p>
          <w:p w14:paraId="14747D5C" w14:textId="77777777" w:rsidR="00AC2230" w:rsidRPr="00DF0C3D" w:rsidRDefault="00AC2230" w:rsidP="00AC2230">
            <w:pPr>
              <w:numPr>
                <w:ilvl w:val="0"/>
                <w:numId w:val="5"/>
              </w:numPr>
              <w:rPr>
                <w:rFonts w:eastAsia="Times New Roman"/>
                <w:lang w:eastAsia="en-AU"/>
              </w:rPr>
            </w:pPr>
            <w:r w:rsidRPr="00DF0C3D">
              <w:rPr>
                <w:rFonts w:eastAsia="Times New Roman"/>
                <w:lang w:eastAsia="en-AU"/>
              </w:rPr>
              <w:t>A monthly fee for the ongoing maintenance of the financial management arrangements.</w:t>
            </w:r>
          </w:p>
        </w:tc>
        <w:tc>
          <w:tcPr>
            <w:tcW w:w="500" w:type="pct"/>
            <w:hideMark/>
          </w:tcPr>
          <w:p w14:paraId="53F9FA47" w14:textId="77777777" w:rsidR="00AC2230" w:rsidRPr="00DF0C3D" w:rsidRDefault="00AC2230" w:rsidP="00AC2230">
            <w:pPr>
              <w:jc w:val="center"/>
              <w:rPr>
                <w:rFonts w:eastAsia="Times New Roman"/>
                <w:lang w:eastAsia="en-AU"/>
              </w:rPr>
            </w:pPr>
            <w:r w:rsidRPr="00DF0C3D">
              <w:rPr>
                <w:rFonts w:eastAsia="Times New Roman"/>
                <w:lang w:eastAsia="en-AU"/>
              </w:rPr>
              <w:t>Month</w:t>
            </w:r>
          </w:p>
        </w:tc>
        <w:tc>
          <w:tcPr>
            <w:tcW w:w="500" w:type="pct"/>
            <w:hideMark/>
          </w:tcPr>
          <w:p w14:paraId="3803628D" w14:textId="77777777" w:rsidR="00AC2230" w:rsidRPr="00DF0C3D" w:rsidRDefault="00AC2230" w:rsidP="00AC2230">
            <w:pPr>
              <w:jc w:val="center"/>
              <w:rPr>
                <w:rFonts w:eastAsia="Times New Roman" w:cs="Arial"/>
                <w:color w:val="000000"/>
                <w:szCs w:val="16"/>
                <w:lang w:eastAsia="en-AU"/>
              </w:rPr>
            </w:pPr>
            <w:r w:rsidRPr="00DF0C3D">
              <w:t>$104.45</w:t>
            </w:r>
          </w:p>
        </w:tc>
        <w:tc>
          <w:tcPr>
            <w:tcW w:w="500" w:type="pct"/>
            <w:hideMark/>
          </w:tcPr>
          <w:p w14:paraId="74E89AD4" w14:textId="77777777" w:rsidR="00AC2230" w:rsidRPr="00DF0C3D" w:rsidRDefault="00AC2230" w:rsidP="00AC2230">
            <w:pPr>
              <w:jc w:val="center"/>
              <w:rPr>
                <w:rFonts w:eastAsiaTheme="minorHAnsi" w:cs="Arial"/>
                <w:szCs w:val="22"/>
                <w:lang w:eastAsia="en-US"/>
              </w:rPr>
            </w:pPr>
            <w:r w:rsidRPr="00DF0C3D">
              <w:t>$146.23</w:t>
            </w:r>
          </w:p>
        </w:tc>
        <w:tc>
          <w:tcPr>
            <w:tcW w:w="500" w:type="pct"/>
            <w:hideMark/>
          </w:tcPr>
          <w:p w14:paraId="1A88AE87" w14:textId="77777777" w:rsidR="00AC2230" w:rsidRPr="00DF0C3D" w:rsidRDefault="00AC2230" w:rsidP="00AC2230">
            <w:pPr>
              <w:jc w:val="center"/>
              <w:rPr>
                <w:rFonts w:cs="Arial"/>
              </w:rPr>
            </w:pPr>
            <w:r w:rsidRPr="00DF0C3D">
              <w:t>$156.67</w:t>
            </w:r>
          </w:p>
        </w:tc>
      </w:tr>
      <w:tr w:rsidR="00AC2230" w:rsidRPr="00DF0C3D" w14:paraId="3AADA263" w14:textId="77777777" w:rsidTr="00AC2230">
        <w:trPr>
          <w:cnfStyle w:val="000000100000" w:firstRow="0" w:lastRow="0" w:firstColumn="0" w:lastColumn="0" w:oddVBand="0" w:evenVBand="0" w:oddHBand="1" w:evenHBand="0" w:firstRowFirstColumn="0" w:firstRowLastColumn="0" w:lastRowFirstColumn="0" w:lastRowLastColumn="0"/>
          <w:trHeight w:val="356"/>
        </w:trPr>
        <w:tc>
          <w:tcPr>
            <w:tcW w:w="999" w:type="pct"/>
            <w:hideMark/>
          </w:tcPr>
          <w:p w14:paraId="6D53A465" w14:textId="77777777" w:rsidR="00AC2230" w:rsidRPr="00DF0C3D" w:rsidRDefault="00AC2230" w:rsidP="00AC2230">
            <w:pPr>
              <w:rPr>
                <w:rFonts w:eastAsia="Times New Roman"/>
                <w:szCs w:val="18"/>
                <w:lang w:eastAsia="en-AU"/>
              </w:rPr>
            </w:pPr>
            <w:r w:rsidRPr="00DF0C3D">
              <w:rPr>
                <w:rFonts w:eastAsia="Times New Roman"/>
                <w:lang w:eastAsia="en-AU"/>
              </w:rPr>
              <w:t>14_031_0127_8_3</w:t>
            </w:r>
          </w:p>
        </w:tc>
        <w:tc>
          <w:tcPr>
            <w:tcW w:w="2000" w:type="pct"/>
            <w:hideMark/>
          </w:tcPr>
          <w:p w14:paraId="3CD6A210" w14:textId="77777777" w:rsidR="00AC2230" w:rsidRPr="00DF0C3D" w:rsidRDefault="00AC2230" w:rsidP="00AC2230">
            <w:pPr>
              <w:rPr>
                <w:rFonts w:eastAsia="Times New Roman"/>
                <w:lang w:eastAsia="en-AU"/>
              </w:rPr>
            </w:pPr>
            <w:r w:rsidRPr="00DF0C3D">
              <w:rPr>
                <w:rFonts w:eastAsia="Times New Roman"/>
                <w:lang w:eastAsia="en-AU"/>
              </w:rPr>
              <w:t>Capacity Building and Training in Plan and Financial Management by a Plan Manager</w:t>
            </w:r>
          </w:p>
        </w:tc>
        <w:tc>
          <w:tcPr>
            <w:tcW w:w="500" w:type="pct"/>
            <w:hideMark/>
          </w:tcPr>
          <w:p w14:paraId="111424E5" w14:textId="77777777" w:rsidR="00AC2230" w:rsidRPr="00DF0C3D" w:rsidRDefault="00AC2230" w:rsidP="00AC2230">
            <w:pPr>
              <w:jc w:val="center"/>
              <w:rPr>
                <w:rFonts w:eastAsia="Times New Roman"/>
                <w:lang w:eastAsia="en-AU"/>
              </w:rPr>
            </w:pPr>
            <w:r w:rsidRPr="00DF0C3D">
              <w:rPr>
                <w:rFonts w:eastAsia="Times New Roman"/>
                <w:lang w:eastAsia="en-AU"/>
              </w:rPr>
              <w:t>Hour</w:t>
            </w:r>
          </w:p>
        </w:tc>
        <w:tc>
          <w:tcPr>
            <w:tcW w:w="500" w:type="pct"/>
            <w:hideMark/>
          </w:tcPr>
          <w:p w14:paraId="4CD819F1" w14:textId="77777777" w:rsidR="00AC2230" w:rsidRPr="00DF0C3D" w:rsidRDefault="00AC2230" w:rsidP="00AC2230">
            <w:pPr>
              <w:jc w:val="center"/>
              <w:rPr>
                <w:rFonts w:eastAsiaTheme="minorHAnsi" w:cs="Arial"/>
                <w:color w:val="FEFFFF" w:themeColor="background1"/>
                <w:szCs w:val="22"/>
                <w:lang w:eastAsia="en-US"/>
              </w:rPr>
            </w:pPr>
            <w:r w:rsidRPr="00DF0C3D">
              <w:t>$65.09</w:t>
            </w:r>
          </w:p>
        </w:tc>
        <w:tc>
          <w:tcPr>
            <w:tcW w:w="500" w:type="pct"/>
            <w:hideMark/>
          </w:tcPr>
          <w:p w14:paraId="19680799" w14:textId="77777777" w:rsidR="00AC2230" w:rsidRPr="00DF0C3D" w:rsidRDefault="00AC2230" w:rsidP="00AC2230">
            <w:pPr>
              <w:jc w:val="center"/>
              <w:rPr>
                <w:rFonts w:cs="Arial"/>
              </w:rPr>
            </w:pPr>
            <w:r w:rsidRPr="00DF0C3D">
              <w:t>$91.13</w:t>
            </w:r>
          </w:p>
        </w:tc>
        <w:tc>
          <w:tcPr>
            <w:tcW w:w="500" w:type="pct"/>
            <w:hideMark/>
          </w:tcPr>
          <w:p w14:paraId="46F83247" w14:textId="77777777" w:rsidR="00AC2230" w:rsidRPr="00DF0C3D" w:rsidRDefault="00AC2230" w:rsidP="00AC2230">
            <w:pPr>
              <w:jc w:val="center"/>
              <w:rPr>
                <w:rFonts w:cs="Arial"/>
              </w:rPr>
            </w:pPr>
            <w:r w:rsidRPr="00DF0C3D">
              <w:t>$97.64</w:t>
            </w:r>
          </w:p>
        </w:tc>
      </w:tr>
    </w:tbl>
    <w:p w14:paraId="323B8C94" w14:textId="77777777" w:rsidR="00AC2230" w:rsidRPr="00DF0C3D" w:rsidRDefault="00AC2230" w:rsidP="00AC2230">
      <w:r w:rsidRPr="00DF0C3D">
        <w:t xml:space="preserve">If a Plan Manager is engaged to deliver the Capacity Building and Training in Plan and Financial Management support (14_031_0127_8_3) to a participant then they are also permitted, subject to the rules set out in the </w:t>
      </w:r>
      <w:r w:rsidRPr="00DF0C3D">
        <w:rPr>
          <w:i/>
        </w:rPr>
        <w:t>NDIS Pricing Arrangements and Price Limits,</w:t>
      </w:r>
      <w:r w:rsidRPr="00DF0C3D">
        <w:t xml:space="preserve"> to claim for provider travel (labour and non-labour costs); non-face-to-face activities and short notice cancellations.</w:t>
      </w:r>
    </w:p>
    <w:p w14:paraId="318CD0B9" w14:textId="77777777" w:rsidR="00AC2230" w:rsidRPr="00DF0C3D" w:rsidRDefault="00AC2230" w:rsidP="00391CF7">
      <w:pPr>
        <w:pStyle w:val="Heading3"/>
      </w:pPr>
      <w:bookmarkStart w:id="326" w:name="_Toc102744347"/>
      <w:r w:rsidRPr="00DF0C3D">
        <w:t>Scheme Statistics</w:t>
      </w:r>
      <w:bookmarkEnd w:id="326"/>
    </w:p>
    <w:p w14:paraId="02302393" w14:textId="77777777" w:rsidR="00AC2230" w:rsidRPr="00DF0C3D" w:rsidRDefault="00AC2230" w:rsidP="00AC2230">
      <w:r w:rsidRPr="00DF0C3D">
        <w:t>In 2020-21, some 1,158 Plan Managers were paid $305.3 million by 227,596 participants for plan management services and processed support payments worth $8.3 billion through about 26.3 million transactions (including 2.6 million transaction for plan management fees).</w:t>
      </w:r>
      <w:r w:rsidRPr="00DF0C3D">
        <w:rPr>
          <w:rStyle w:val="EndnoteReference"/>
        </w:rPr>
        <w:endnoteReference w:id="114"/>
      </w:r>
      <w:r w:rsidRPr="00DF0C3D">
        <w:t xml:space="preserve"> </w:t>
      </w:r>
    </w:p>
    <w:p w14:paraId="0BD17421" w14:textId="77777777" w:rsidR="00AC2230" w:rsidRPr="00DF0C3D" w:rsidRDefault="00AC2230" w:rsidP="00391CF7">
      <w:pPr>
        <w:pStyle w:val="Heading4"/>
      </w:pPr>
      <w:r w:rsidRPr="00DF0C3D">
        <w:lastRenderedPageBreak/>
        <w:t>Participants</w:t>
      </w:r>
    </w:p>
    <w:p w14:paraId="7D60D287" w14:textId="0206059C" w:rsidR="00AC2230" w:rsidRPr="00DF0C3D" w:rsidRDefault="00AC2230" w:rsidP="00AC2230">
      <w:r w:rsidRPr="00DF0C3D">
        <w:t xml:space="preserve">In 2020-21, more than half (51.8%) of all active participants (participants who made a claim from their plan in 2020-21) used a Plan Manager for some or all of their plan. As at 30 June 2021, more than a third (35.8%) of all funds in plans was plan-managed. As </w:t>
      </w:r>
      <w:r w:rsidRPr="00DF0C3D">
        <w:fldChar w:fldCharType="begin"/>
      </w:r>
      <w:r w:rsidRPr="00DF0C3D">
        <w:instrText xml:space="preserve"> REF _Ref83975949 \h  \* MERGEFORMAT </w:instrText>
      </w:r>
      <w:r w:rsidRPr="00DF0C3D">
        <w:fldChar w:fldCharType="separate"/>
      </w:r>
      <w:r w:rsidR="0015299C" w:rsidRPr="00DF0C3D">
        <w:t xml:space="preserve">Exhibit </w:t>
      </w:r>
      <w:r w:rsidR="0015299C">
        <w:rPr>
          <w:noProof/>
        </w:rPr>
        <w:t>48</w:t>
      </w:r>
      <w:r w:rsidRPr="00DF0C3D">
        <w:fldChar w:fldCharType="end"/>
      </w:r>
      <w:r w:rsidRPr="00DF0C3D">
        <w:t xml:space="preserve"> illustrates, both the share of participants choosing to be fully plan-managed and the share of funds managed by Plan Managers has increased significantly in the last three years.</w:t>
      </w:r>
      <w:r w:rsidRPr="00DF0C3D">
        <w:rPr>
          <w:rStyle w:val="EndnoteReference"/>
        </w:rPr>
        <w:endnoteReference w:id="115"/>
      </w:r>
      <w:r w:rsidRPr="00DF0C3D">
        <w:t xml:space="preserve"> Of plans approved in the second Quarter of 2021-22, some 58.5% of participants had a Plan Manager for all of their plan and 52.2% of all funds in plans approved in the Quarter were plan-managed.</w:t>
      </w:r>
    </w:p>
    <w:p w14:paraId="06799340" w14:textId="3FAD8474" w:rsidR="00AC2230" w:rsidRPr="00DF0C3D" w:rsidRDefault="00AC2230" w:rsidP="00AC2230">
      <w:pPr>
        <w:pStyle w:val="Caption"/>
      </w:pPr>
      <w:bookmarkStart w:id="327" w:name="_Ref83975949"/>
      <w:bookmarkStart w:id="328" w:name="_Toc93921193"/>
      <w:bookmarkStart w:id="329" w:name="_Toc101279990"/>
      <w:bookmarkStart w:id="330" w:name="_Toc108620536"/>
      <w:r w:rsidRPr="00DF0C3D">
        <w:t xml:space="preserve">Exhibit </w:t>
      </w:r>
      <w:r w:rsidR="002B459B">
        <w:fldChar w:fldCharType="begin"/>
      </w:r>
      <w:r w:rsidR="002B459B">
        <w:instrText xml:space="preserve"> SEQ Exhibit \* ARABIC </w:instrText>
      </w:r>
      <w:r w:rsidR="002B459B">
        <w:fldChar w:fldCharType="separate"/>
      </w:r>
      <w:r w:rsidR="0015299C">
        <w:rPr>
          <w:noProof/>
        </w:rPr>
        <w:t>48</w:t>
      </w:r>
      <w:r w:rsidR="002B459B">
        <w:rPr>
          <w:noProof/>
        </w:rPr>
        <w:fldChar w:fldCharType="end"/>
      </w:r>
      <w:bookmarkEnd w:id="327"/>
      <w:r w:rsidRPr="00DF0C3D">
        <w:t>: Distribution of Participants (left hand chart) and Plan Budgets (right hand chart)</w:t>
      </w:r>
      <w:r w:rsidRPr="00DF0C3D">
        <w:br/>
        <w:t>by Method of Plan Management, June 2018 to December 202</w:t>
      </w:r>
      <w:bookmarkEnd w:id="328"/>
      <w:r w:rsidRPr="00DF0C3D">
        <w:t>1</w:t>
      </w:r>
      <w:bookmarkEnd w:id="329"/>
      <w:bookmarkEnd w:id="330"/>
    </w:p>
    <w:p w14:paraId="0112BF84" w14:textId="77777777" w:rsidR="00AC2230" w:rsidRPr="00DF0C3D" w:rsidRDefault="00AC2230" w:rsidP="00AC2230">
      <w:r w:rsidRPr="00DF0C3D">
        <w:rPr>
          <w:noProof/>
          <w:lang w:eastAsia="en-AU"/>
        </w:rPr>
        <w:drawing>
          <wp:inline distT="0" distB="0" distL="0" distR="0" wp14:anchorId="27E368B0" wp14:editId="5A33FC15">
            <wp:extent cx="2700000" cy="1764000"/>
            <wp:effectExtent l="0" t="0" r="5715" b="8255"/>
            <wp:docPr id="459" name="Picture 459" descr="The distribution of participants by their type of management shows that plan managed participants has been the fastest growing type of management type since December 2018, growing from 24 per cent to 53 per cent. Agency managed (51 per cent to 17 per cent) and partly plan-managed (10 per cent to 8 per cent) participants has decreased from December 2018 to December 2021. In the same time period, fully self-managed participants has increase from 14 per cent to 22 per cent." title="Distribution of Participants by Method of Plan Management, June 2018 to December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2700000" cy="1764000"/>
                    </a:xfrm>
                    <a:prstGeom prst="rect">
                      <a:avLst/>
                    </a:prstGeom>
                    <a:noFill/>
                  </pic:spPr>
                </pic:pic>
              </a:graphicData>
            </a:graphic>
          </wp:inline>
        </w:drawing>
      </w:r>
      <w:r w:rsidRPr="00DF0C3D">
        <w:rPr>
          <w:noProof/>
          <w:lang w:eastAsia="en-AU"/>
        </w:rPr>
        <w:drawing>
          <wp:inline distT="0" distB="0" distL="0" distR="0" wp14:anchorId="175A8ACC" wp14:editId="078B6D6F">
            <wp:extent cx="2700000" cy="1764000"/>
            <wp:effectExtent l="0" t="0" r="5715" b="8255"/>
            <wp:docPr id="460" name="Picture 460" descr="The distribution of plan budgets has increased for self-managed participants (9 to 12 per cent) and plan managed participants (18 per cent to 39 per cent) since December 2018. Agency-managed plan budgets has fallen from 73 per cent to 48 per cent in the same time period." title="Distribution of Plan Budgets by Method of Plan Management, June 2018 to December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2700000" cy="1764000"/>
                    </a:xfrm>
                    <a:prstGeom prst="rect">
                      <a:avLst/>
                    </a:prstGeom>
                    <a:noFill/>
                  </pic:spPr>
                </pic:pic>
              </a:graphicData>
            </a:graphic>
          </wp:inline>
        </w:drawing>
      </w:r>
    </w:p>
    <w:p w14:paraId="4749E672" w14:textId="30B55EF2" w:rsidR="00AC2230" w:rsidRPr="00DF0C3D" w:rsidRDefault="00AC2230" w:rsidP="00AC2230">
      <w:r w:rsidRPr="00DF0C3D">
        <w:t xml:space="preserve">As </w:t>
      </w:r>
      <w:r w:rsidRPr="00DF0C3D">
        <w:fldChar w:fldCharType="begin"/>
      </w:r>
      <w:r w:rsidRPr="00DF0C3D">
        <w:instrText xml:space="preserve"> REF _Ref95478287 \h  \* MERGEFORMAT </w:instrText>
      </w:r>
      <w:r w:rsidRPr="00DF0C3D">
        <w:fldChar w:fldCharType="separate"/>
      </w:r>
      <w:r w:rsidR="0015299C" w:rsidRPr="00DF0C3D">
        <w:t xml:space="preserve">Exhibit </w:t>
      </w:r>
      <w:r w:rsidR="0015299C">
        <w:rPr>
          <w:noProof/>
        </w:rPr>
        <w:t>49</w:t>
      </w:r>
      <w:r w:rsidRPr="00DF0C3D">
        <w:fldChar w:fldCharType="end"/>
      </w:r>
      <w:r w:rsidRPr="00DF0C3D">
        <w:t xml:space="preserve"> shows, the share of participants who have a Plan Manager (and the share of funds in plans that are plan managed) varies considerably by state/territory. </w:t>
      </w:r>
    </w:p>
    <w:p w14:paraId="791A85CB" w14:textId="494B5B6E" w:rsidR="00AC2230" w:rsidRPr="00DF0C3D" w:rsidRDefault="00AC2230" w:rsidP="00AC2230">
      <w:pPr>
        <w:pStyle w:val="Caption"/>
      </w:pPr>
      <w:bookmarkStart w:id="331" w:name="_Ref95478287"/>
      <w:bookmarkStart w:id="332" w:name="_Toc101279991"/>
      <w:bookmarkStart w:id="333" w:name="_Toc108620537"/>
      <w:r w:rsidRPr="00DF0C3D">
        <w:t xml:space="preserve">Exhibit </w:t>
      </w:r>
      <w:r w:rsidR="002B459B">
        <w:fldChar w:fldCharType="begin"/>
      </w:r>
      <w:r w:rsidR="002B459B">
        <w:instrText xml:space="preserve"> SEQ Exhibit \* ARABIC </w:instrText>
      </w:r>
      <w:r w:rsidR="002B459B">
        <w:fldChar w:fldCharType="separate"/>
      </w:r>
      <w:r w:rsidR="0015299C">
        <w:rPr>
          <w:noProof/>
        </w:rPr>
        <w:t>49</w:t>
      </w:r>
      <w:r w:rsidR="002B459B">
        <w:rPr>
          <w:noProof/>
        </w:rPr>
        <w:fldChar w:fldCharType="end"/>
      </w:r>
      <w:bookmarkEnd w:id="331"/>
      <w:r w:rsidRPr="00DF0C3D">
        <w:t>: Plan Managed Share of Participants and Plan Budgets, by Jurisdiction, December 2021</w:t>
      </w:r>
      <w:bookmarkEnd w:id="332"/>
      <w:bookmarkEnd w:id="333"/>
    </w:p>
    <w:tbl>
      <w:tblPr>
        <w:tblStyle w:val="GridTable4-Accent12"/>
        <w:tblW w:w="5003" w:type="pct"/>
        <w:tblInd w:w="-5" w:type="dxa"/>
        <w:tblLook w:val="0420" w:firstRow="1" w:lastRow="0" w:firstColumn="0" w:lastColumn="0" w:noHBand="0" w:noVBand="1"/>
        <w:tblCaption w:val="Plan Managed Share of Participants and Plan Budgets, by Jurisdiction, December 2021"/>
        <w:tblDescription w:val="This table describes the active share of participants and their plan budgets by state and territory, where Western Australia has the lowest percentage of active participants who are wholly plan managed (39 per cent) and percentage of funds that are plan managed. South Australia and Northern Territory have the largest percentage of active participants wholly plan managed at 65 per cent and 67 per cent respectively. "/>
      </w:tblPr>
      <w:tblGrid>
        <w:gridCol w:w="4024"/>
        <w:gridCol w:w="590"/>
        <w:gridCol w:w="537"/>
        <w:gridCol w:w="555"/>
        <w:gridCol w:w="560"/>
        <w:gridCol w:w="560"/>
        <w:gridCol w:w="560"/>
        <w:gridCol w:w="560"/>
        <w:gridCol w:w="560"/>
        <w:gridCol w:w="560"/>
      </w:tblGrid>
      <w:tr w:rsidR="00AC2230" w:rsidRPr="00DF0C3D" w14:paraId="392F6554" w14:textId="77777777" w:rsidTr="00AC2230">
        <w:trPr>
          <w:cnfStyle w:val="100000000000" w:firstRow="1" w:lastRow="0" w:firstColumn="0" w:lastColumn="0" w:oddVBand="0" w:evenVBand="0" w:oddHBand="0" w:evenHBand="0" w:firstRowFirstColumn="0" w:firstRowLastColumn="0" w:lastRowFirstColumn="0" w:lastRowLastColumn="0"/>
          <w:trHeight w:val="270"/>
          <w:tblHeader/>
        </w:trPr>
        <w:tc>
          <w:tcPr>
            <w:tcW w:w="2219" w:type="pct"/>
            <w:noWrap/>
            <w:hideMark/>
          </w:tcPr>
          <w:p w14:paraId="098BB502" w14:textId="77777777" w:rsidR="00AC2230" w:rsidRPr="00DF0C3D" w:rsidRDefault="00AC2230" w:rsidP="00AC2230">
            <w:pPr>
              <w:rPr>
                <w:rFonts w:eastAsia="Times New Roman" w:cs="Arial"/>
                <w:color w:val="FFFFFF"/>
                <w:szCs w:val="16"/>
                <w:lang w:eastAsia="en-AU"/>
              </w:rPr>
            </w:pPr>
          </w:p>
        </w:tc>
        <w:tc>
          <w:tcPr>
            <w:tcW w:w="325" w:type="pct"/>
            <w:noWrap/>
            <w:hideMark/>
          </w:tcPr>
          <w:p w14:paraId="4FABD5BB"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NSW</w:t>
            </w:r>
          </w:p>
        </w:tc>
        <w:tc>
          <w:tcPr>
            <w:tcW w:w="296" w:type="pct"/>
            <w:noWrap/>
            <w:hideMark/>
          </w:tcPr>
          <w:p w14:paraId="0E335621"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VIC</w:t>
            </w:r>
          </w:p>
        </w:tc>
        <w:tc>
          <w:tcPr>
            <w:tcW w:w="306" w:type="pct"/>
            <w:noWrap/>
            <w:hideMark/>
          </w:tcPr>
          <w:p w14:paraId="627BF8BE"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QLD</w:t>
            </w:r>
          </w:p>
        </w:tc>
        <w:tc>
          <w:tcPr>
            <w:tcW w:w="309" w:type="pct"/>
            <w:noWrap/>
            <w:hideMark/>
          </w:tcPr>
          <w:p w14:paraId="4902792C"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WA</w:t>
            </w:r>
          </w:p>
        </w:tc>
        <w:tc>
          <w:tcPr>
            <w:tcW w:w="309" w:type="pct"/>
            <w:noWrap/>
            <w:hideMark/>
          </w:tcPr>
          <w:p w14:paraId="7EEF7941"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SA</w:t>
            </w:r>
          </w:p>
        </w:tc>
        <w:tc>
          <w:tcPr>
            <w:tcW w:w="309" w:type="pct"/>
            <w:noWrap/>
            <w:hideMark/>
          </w:tcPr>
          <w:p w14:paraId="440B9E83"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TAS</w:t>
            </w:r>
          </w:p>
        </w:tc>
        <w:tc>
          <w:tcPr>
            <w:tcW w:w="309" w:type="pct"/>
            <w:noWrap/>
            <w:hideMark/>
          </w:tcPr>
          <w:p w14:paraId="0CCCD0A6"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ACT</w:t>
            </w:r>
          </w:p>
        </w:tc>
        <w:tc>
          <w:tcPr>
            <w:tcW w:w="309" w:type="pct"/>
            <w:noWrap/>
            <w:hideMark/>
          </w:tcPr>
          <w:p w14:paraId="286D279B"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NT</w:t>
            </w:r>
          </w:p>
        </w:tc>
        <w:tc>
          <w:tcPr>
            <w:tcW w:w="309" w:type="pct"/>
            <w:noWrap/>
            <w:hideMark/>
          </w:tcPr>
          <w:p w14:paraId="7E951ABB" w14:textId="77777777" w:rsidR="00AC2230" w:rsidRPr="00DF0C3D" w:rsidRDefault="00AC2230" w:rsidP="00AC2230">
            <w:pPr>
              <w:jc w:val="center"/>
              <w:rPr>
                <w:rFonts w:eastAsia="Times New Roman" w:cs="Arial"/>
                <w:color w:val="FFFFFF"/>
                <w:szCs w:val="16"/>
                <w:lang w:eastAsia="en-AU"/>
              </w:rPr>
            </w:pPr>
            <w:r w:rsidRPr="00DF0C3D">
              <w:rPr>
                <w:rFonts w:eastAsia="Times New Roman" w:cs="Arial"/>
                <w:color w:val="FFFFFF"/>
                <w:szCs w:val="16"/>
                <w:lang w:eastAsia="en-AU"/>
              </w:rPr>
              <w:t>AUS</w:t>
            </w:r>
          </w:p>
        </w:tc>
      </w:tr>
      <w:tr w:rsidR="00AC2230" w:rsidRPr="00DF0C3D" w14:paraId="04FC8BDB" w14:textId="77777777" w:rsidTr="00AC2230">
        <w:trPr>
          <w:cnfStyle w:val="000000100000" w:firstRow="0" w:lastRow="0" w:firstColumn="0" w:lastColumn="0" w:oddVBand="0" w:evenVBand="0" w:oddHBand="1" w:evenHBand="0" w:firstRowFirstColumn="0" w:firstRowLastColumn="0" w:lastRowFirstColumn="0" w:lastRowLastColumn="0"/>
          <w:trHeight w:val="255"/>
        </w:trPr>
        <w:tc>
          <w:tcPr>
            <w:tcW w:w="2219" w:type="pct"/>
            <w:noWrap/>
            <w:hideMark/>
          </w:tcPr>
          <w:p w14:paraId="6A4F28D8" w14:textId="77777777" w:rsidR="00AC2230" w:rsidRPr="00DF0C3D" w:rsidRDefault="00AC2230" w:rsidP="00AC2230">
            <w:pPr>
              <w:rPr>
                <w:rFonts w:eastAsia="Times New Roman" w:cs="Arial"/>
                <w:color w:val="000000"/>
                <w:szCs w:val="16"/>
                <w:lang w:eastAsia="en-AU"/>
              </w:rPr>
            </w:pPr>
            <w:r w:rsidRPr="00DF0C3D">
              <w:rPr>
                <w:rFonts w:eastAsia="Times New Roman" w:cs="Arial"/>
                <w:color w:val="000000"/>
                <w:szCs w:val="16"/>
                <w:lang w:eastAsia="en-AU"/>
              </w:rPr>
              <w:t>% of active participants who are wholly plan managed</w:t>
            </w:r>
          </w:p>
        </w:tc>
        <w:tc>
          <w:tcPr>
            <w:tcW w:w="325" w:type="pct"/>
            <w:noWrap/>
            <w:hideMark/>
          </w:tcPr>
          <w:p w14:paraId="79DEE4CB"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48%</w:t>
            </w:r>
          </w:p>
        </w:tc>
        <w:tc>
          <w:tcPr>
            <w:tcW w:w="296" w:type="pct"/>
            <w:noWrap/>
            <w:hideMark/>
          </w:tcPr>
          <w:p w14:paraId="76FC4963"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57%</w:t>
            </w:r>
          </w:p>
        </w:tc>
        <w:tc>
          <w:tcPr>
            <w:tcW w:w="306" w:type="pct"/>
            <w:noWrap/>
            <w:hideMark/>
          </w:tcPr>
          <w:p w14:paraId="47984EBB"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57%</w:t>
            </w:r>
          </w:p>
        </w:tc>
        <w:tc>
          <w:tcPr>
            <w:tcW w:w="309" w:type="pct"/>
            <w:noWrap/>
            <w:hideMark/>
          </w:tcPr>
          <w:p w14:paraId="391127D6"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39%</w:t>
            </w:r>
          </w:p>
        </w:tc>
        <w:tc>
          <w:tcPr>
            <w:tcW w:w="309" w:type="pct"/>
            <w:noWrap/>
            <w:hideMark/>
          </w:tcPr>
          <w:p w14:paraId="623216A8"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65%</w:t>
            </w:r>
          </w:p>
        </w:tc>
        <w:tc>
          <w:tcPr>
            <w:tcW w:w="309" w:type="pct"/>
            <w:noWrap/>
            <w:hideMark/>
          </w:tcPr>
          <w:p w14:paraId="369C03AC"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56%</w:t>
            </w:r>
          </w:p>
        </w:tc>
        <w:tc>
          <w:tcPr>
            <w:tcW w:w="309" w:type="pct"/>
            <w:noWrap/>
            <w:hideMark/>
          </w:tcPr>
          <w:p w14:paraId="1A45B2C1"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44%</w:t>
            </w:r>
          </w:p>
        </w:tc>
        <w:tc>
          <w:tcPr>
            <w:tcW w:w="309" w:type="pct"/>
            <w:noWrap/>
            <w:hideMark/>
          </w:tcPr>
          <w:p w14:paraId="7EE764B6"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67%</w:t>
            </w:r>
          </w:p>
        </w:tc>
        <w:tc>
          <w:tcPr>
            <w:tcW w:w="309" w:type="pct"/>
            <w:noWrap/>
            <w:hideMark/>
          </w:tcPr>
          <w:p w14:paraId="0E0F88B7" w14:textId="77777777" w:rsidR="00AC2230" w:rsidRPr="00DF0C3D" w:rsidRDefault="00AC2230" w:rsidP="00AC2230">
            <w:pPr>
              <w:jc w:val="center"/>
              <w:rPr>
                <w:rFonts w:eastAsia="Times New Roman" w:cs="Arial"/>
                <w:b/>
                <w:bCs/>
                <w:color w:val="000000"/>
                <w:szCs w:val="16"/>
                <w:lang w:eastAsia="en-AU"/>
              </w:rPr>
            </w:pPr>
            <w:r w:rsidRPr="00DF0C3D">
              <w:rPr>
                <w:rFonts w:eastAsia="Times New Roman" w:cs="Arial"/>
                <w:b/>
                <w:bCs/>
                <w:color w:val="000000"/>
                <w:szCs w:val="16"/>
                <w:lang w:eastAsia="en-AU"/>
              </w:rPr>
              <w:t>53%</w:t>
            </w:r>
          </w:p>
        </w:tc>
      </w:tr>
      <w:tr w:rsidR="00AC2230" w:rsidRPr="00DF0C3D" w14:paraId="2C029D6A" w14:textId="77777777" w:rsidTr="00AC2230">
        <w:trPr>
          <w:trHeight w:val="270"/>
        </w:trPr>
        <w:tc>
          <w:tcPr>
            <w:tcW w:w="2219" w:type="pct"/>
            <w:noWrap/>
            <w:hideMark/>
          </w:tcPr>
          <w:p w14:paraId="678E0CF3" w14:textId="77777777" w:rsidR="00AC2230" w:rsidRPr="00DF0C3D" w:rsidRDefault="00AC2230" w:rsidP="00AC2230">
            <w:pPr>
              <w:rPr>
                <w:rFonts w:eastAsia="Times New Roman" w:cs="Arial"/>
                <w:color w:val="000000"/>
                <w:szCs w:val="16"/>
                <w:lang w:eastAsia="en-AU"/>
              </w:rPr>
            </w:pPr>
            <w:r w:rsidRPr="00DF0C3D">
              <w:rPr>
                <w:rFonts w:eastAsia="Times New Roman" w:cs="Arial"/>
                <w:color w:val="000000"/>
                <w:szCs w:val="16"/>
                <w:lang w:eastAsia="en-AU"/>
              </w:rPr>
              <w:t>% of funds in plans that are plan managed</w:t>
            </w:r>
          </w:p>
        </w:tc>
        <w:tc>
          <w:tcPr>
            <w:tcW w:w="325" w:type="pct"/>
            <w:noWrap/>
            <w:hideMark/>
          </w:tcPr>
          <w:p w14:paraId="4F93AF8D"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33%</w:t>
            </w:r>
          </w:p>
        </w:tc>
        <w:tc>
          <w:tcPr>
            <w:tcW w:w="296" w:type="pct"/>
            <w:noWrap/>
            <w:hideMark/>
          </w:tcPr>
          <w:p w14:paraId="6FC295ED"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48%</w:t>
            </w:r>
          </w:p>
        </w:tc>
        <w:tc>
          <w:tcPr>
            <w:tcW w:w="306" w:type="pct"/>
            <w:noWrap/>
            <w:hideMark/>
          </w:tcPr>
          <w:p w14:paraId="16FE9FE8"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44%</w:t>
            </w:r>
          </w:p>
        </w:tc>
        <w:tc>
          <w:tcPr>
            <w:tcW w:w="309" w:type="pct"/>
            <w:noWrap/>
            <w:hideMark/>
          </w:tcPr>
          <w:p w14:paraId="41495608"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27%</w:t>
            </w:r>
          </w:p>
        </w:tc>
        <w:tc>
          <w:tcPr>
            <w:tcW w:w="309" w:type="pct"/>
            <w:noWrap/>
            <w:hideMark/>
          </w:tcPr>
          <w:p w14:paraId="35764713"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46%</w:t>
            </w:r>
          </w:p>
        </w:tc>
        <w:tc>
          <w:tcPr>
            <w:tcW w:w="309" w:type="pct"/>
            <w:noWrap/>
            <w:hideMark/>
          </w:tcPr>
          <w:p w14:paraId="15917966"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27%</w:t>
            </w:r>
          </w:p>
        </w:tc>
        <w:tc>
          <w:tcPr>
            <w:tcW w:w="309" w:type="pct"/>
            <w:noWrap/>
            <w:hideMark/>
          </w:tcPr>
          <w:p w14:paraId="08EAFB33"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45%</w:t>
            </w:r>
          </w:p>
        </w:tc>
        <w:tc>
          <w:tcPr>
            <w:tcW w:w="309" w:type="pct"/>
            <w:noWrap/>
            <w:hideMark/>
          </w:tcPr>
          <w:p w14:paraId="39B38F65" w14:textId="77777777" w:rsidR="00AC2230" w:rsidRPr="00DF0C3D" w:rsidRDefault="00AC2230" w:rsidP="00AC2230">
            <w:pPr>
              <w:jc w:val="center"/>
              <w:rPr>
                <w:rFonts w:eastAsia="Times New Roman" w:cs="Arial"/>
                <w:color w:val="000000"/>
                <w:szCs w:val="16"/>
                <w:lang w:eastAsia="en-AU"/>
              </w:rPr>
            </w:pPr>
            <w:r w:rsidRPr="00DF0C3D">
              <w:rPr>
                <w:rFonts w:eastAsia="Times New Roman" w:cs="Arial"/>
                <w:color w:val="000000"/>
                <w:szCs w:val="16"/>
                <w:lang w:eastAsia="en-AU"/>
              </w:rPr>
              <w:t>30%</w:t>
            </w:r>
          </w:p>
        </w:tc>
        <w:tc>
          <w:tcPr>
            <w:tcW w:w="309" w:type="pct"/>
            <w:noWrap/>
            <w:hideMark/>
          </w:tcPr>
          <w:p w14:paraId="3890F48D" w14:textId="77777777" w:rsidR="00AC2230" w:rsidRPr="00DF0C3D" w:rsidRDefault="00AC2230" w:rsidP="00AC2230">
            <w:pPr>
              <w:jc w:val="center"/>
              <w:rPr>
                <w:rFonts w:eastAsia="Times New Roman" w:cs="Arial"/>
                <w:b/>
                <w:bCs/>
                <w:color w:val="000000"/>
                <w:szCs w:val="16"/>
                <w:lang w:eastAsia="en-AU"/>
              </w:rPr>
            </w:pPr>
            <w:r w:rsidRPr="00DF0C3D">
              <w:rPr>
                <w:rFonts w:eastAsia="Times New Roman" w:cs="Arial"/>
                <w:b/>
                <w:bCs/>
                <w:color w:val="000000"/>
                <w:szCs w:val="16"/>
                <w:lang w:eastAsia="en-AU"/>
              </w:rPr>
              <w:t>39%</w:t>
            </w:r>
          </w:p>
        </w:tc>
      </w:tr>
    </w:tbl>
    <w:p w14:paraId="7B5DBD54" w14:textId="77777777" w:rsidR="00AC2230" w:rsidRPr="00DF0C3D" w:rsidRDefault="00AC2230" w:rsidP="00AC2230">
      <w:r w:rsidRPr="00DF0C3D">
        <w:t xml:space="preserve">Participants are considerably more like to be plan managed in South Australia and the Northern Territory than in other jurisdictions; and considerably less likely to be plan managed in Western Australia. Note, the relatively low share of participants who are plan managed in the Australian Capital Territory is largely an artefact of the larger share of self-managing participants in the territory. </w:t>
      </w:r>
    </w:p>
    <w:p w14:paraId="563526D7" w14:textId="4FE00684" w:rsidR="00AC2230" w:rsidRPr="00DF0C3D" w:rsidRDefault="00AC2230" w:rsidP="00AC2230">
      <w:r w:rsidRPr="00DF0C3D">
        <w:t xml:space="preserve">The share of </w:t>
      </w:r>
      <w:r w:rsidR="00BC7EB1">
        <w:t>S</w:t>
      </w:r>
      <w:r w:rsidRPr="00DF0C3D">
        <w:t xml:space="preserve">cheme funds that are plan managed is well below average in Tasmania, Western Australia and the Northern Territory. It is also interesting that the distribution of the share of funds that is plan managed is not well correlated with the distribution of the participants who are plan managed. Although a very high share of participants in the Tasmania and the Northern Territory have a Plan Manager, those Plan Managers are managing a lower than average share of funds. </w:t>
      </w:r>
    </w:p>
    <w:p w14:paraId="501FF287" w14:textId="77777777" w:rsidR="00AC2230" w:rsidRPr="00DF0C3D" w:rsidRDefault="00AC2230" w:rsidP="00AC2230">
      <w:r w:rsidRPr="00DF0C3D">
        <w:t>Participants appear to make greater use of Plan Managers in regional and remote areas than in major cities and regional centres. In the first half of 2021-22:</w:t>
      </w:r>
    </w:p>
    <w:p w14:paraId="74A7F883" w14:textId="77777777" w:rsidR="00AC2230" w:rsidRPr="00DF0C3D" w:rsidRDefault="00AC2230" w:rsidP="00AC2230">
      <w:pPr>
        <w:pStyle w:val="DotPoint"/>
        <w:numPr>
          <w:ilvl w:val="0"/>
          <w:numId w:val="1"/>
        </w:numPr>
      </w:pPr>
      <w:r w:rsidRPr="00DF0C3D">
        <w:t>Slightly more than half (53.9%) of active participants in major cities and regional centres (MMM1-3) engaged a Plan Manager to manage some or all of their supports.</w:t>
      </w:r>
    </w:p>
    <w:p w14:paraId="6AF5A0C4" w14:textId="77777777" w:rsidR="00AC2230" w:rsidRPr="00DF0C3D" w:rsidRDefault="00AC2230" w:rsidP="00AC2230">
      <w:pPr>
        <w:pStyle w:val="DotPoint"/>
        <w:numPr>
          <w:ilvl w:val="0"/>
          <w:numId w:val="1"/>
        </w:numPr>
      </w:pPr>
      <w:r w:rsidRPr="00DF0C3D">
        <w:lastRenderedPageBreak/>
        <w:t>More than two third (68.7%) of active participants in regional areas (MMM4-5) engaged a Plan Manager to manage some or all of their supports.</w:t>
      </w:r>
    </w:p>
    <w:p w14:paraId="6C255DAF" w14:textId="77777777" w:rsidR="00AC2230" w:rsidRPr="00DF0C3D" w:rsidRDefault="00AC2230" w:rsidP="00AC2230">
      <w:pPr>
        <w:pStyle w:val="DotPoint"/>
        <w:numPr>
          <w:ilvl w:val="0"/>
          <w:numId w:val="1"/>
        </w:numPr>
      </w:pPr>
      <w:r w:rsidRPr="00DF0C3D">
        <w:t>Almost three quarters (73.5%) of active participants in remote and very remote areas (MMM6-7) engaged a Plan Manager to manage some or all of their supports.</w:t>
      </w:r>
    </w:p>
    <w:p w14:paraId="708804B9" w14:textId="77777777" w:rsidR="00AC2230" w:rsidRPr="00DF0C3D" w:rsidRDefault="00AC2230" w:rsidP="00391CF7">
      <w:pPr>
        <w:pStyle w:val="Heading4"/>
      </w:pPr>
      <w:r w:rsidRPr="00DF0C3D">
        <w:t>Providers</w:t>
      </w:r>
    </w:p>
    <w:p w14:paraId="2D2A1AAE" w14:textId="77777777" w:rsidR="00AC2230" w:rsidRPr="00DF0C3D" w:rsidRDefault="00AC2230" w:rsidP="00AC2230">
      <w:r w:rsidRPr="00DF0C3D">
        <w:t xml:space="preserve">The number of Plan Managers continues to grow, with 251 plan management providers commencing operations in 2020-21 and 129 plan management providers commencing operations in the first two quarters of 2021-22. More than half (57%) of all providers who supply plan management services also provide support coordination services. More than a third (37%) of them also deliver other NDIS services (other than support coordination). </w:t>
      </w:r>
    </w:p>
    <w:p w14:paraId="434E4739" w14:textId="77777777" w:rsidR="00AC2230" w:rsidRPr="00DF0C3D" w:rsidRDefault="00AC2230" w:rsidP="00AC2230">
      <w:r w:rsidRPr="00DF0C3D">
        <w:t>The Plan Management provider sector is very diverse. In the final quarter of 2020-21:</w:t>
      </w:r>
    </w:p>
    <w:p w14:paraId="2D0F3086" w14:textId="77777777" w:rsidR="00AC2230" w:rsidRPr="00DF0C3D" w:rsidRDefault="00AC2230" w:rsidP="00AC2230">
      <w:pPr>
        <w:pStyle w:val="DotPoint"/>
        <w:numPr>
          <w:ilvl w:val="0"/>
          <w:numId w:val="1"/>
        </w:numPr>
      </w:pPr>
      <w:r w:rsidRPr="00DF0C3D">
        <w:t xml:space="preserve">The five largest Plan Managers together serviced 30% of all plan-managed participants. </w:t>
      </w:r>
    </w:p>
    <w:p w14:paraId="3AC53DDA" w14:textId="77777777" w:rsidR="00AC2230" w:rsidRPr="00DF0C3D" w:rsidRDefault="00AC2230" w:rsidP="00AC2230">
      <w:pPr>
        <w:pStyle w:val="DotPoint"/>
        <w:numPr>
          <w:ilvl w:val="0"/>
          <w:numId w:val="1"/>
        </w:numPr>
      </w:pPr>
      <w:r w:rsidRPr="00DF0C3D">
        <w:t xml:space="preserve">The next five largest providers together serviced a further 12% of all plan-managed participants. </w:t>
      </w:r>
    </w:p>
    <w:p w14:paraId="3BE29E60" w14:textId="77777777" w:rsidR="00AC2230" w:rsidRPr="00DF0C3D" w:rsidRDefault="00AC2230" w:rsidP="00AC2230">
      <w:pPr>
        <w:pStyle w:val="DotPoint"/>
        <w:numPr>
          <w:ilvl w:val="0"/>
          <w:numId w:val="1"/>
        </w:numPr>
      </w:pPr>
      <w:r w:rsidRPr="00DF0C3D">
        <w:t xml:space="preserve">Another 219 Plan Managers each assisted more than 100 participants. These medium sized providers delivered services to 47% of all plan-managed participants. </w:t>
      </w:r>
    </w:p>
    <w:p w14:paraId="7FE29BF8" w14:textId="77777777" w:rsidR="00AC2230" w:rsidRPr="00DF0C3D" w:rsidRDefault="00AC2230" w:rsidP="00AC2230">
      <w:pPr>
        <w:pStyle w:val="DotPoint"/>
        <w:numPr>
          <w:ilvl w:val="0"/>
          <w:numId w:val="1"/>
        </w:numPr>
      </w:pPr>
      <w:r w:rsidRPr="00DF0C3D">
        <w:t>Some 971 Plan Managers each assisted fewer than 100 participants each. These small sized providers delivered services to the remaining 11% of plan-managed participants.</w:t>
      </w:r>
    </w:p>
    <w:p w14:paraId="338663CB" w14:textId="4523C00E" w:rsidR="00AC2230" w:rsidRPr="00DF0C3D" w:rsidRDefault="00AC2230" w:rsidP="00AC2230">
      <w:r w:rsidRPr="00DF0C3D">
        <w:t xml:space="preserve">In the first half of 2021-22, just four Plan Managers received a quarter of all plan fees paid by participants – with an average income for plan management fees over the six months of $12.8 million. The largest twenty Plan Managers received half of all plan fees paid by participants – with an average income for plan management fees over the six months of $1.5 million. At the other end of the scale, the smallest 50% of Plan Managers together received only 1.5% of all plan management fees – with an average income for plan management fees over the six months of $5,294 (see </w:t>
      </w:r>
      <w:r w:rsidRPr="00DF0C3D">
        <w:fldChar w:fldCharType="begin"/>
      </w:r>
      <w:r w:rsidRPr="00DF0C3D">
        <w:instrText xml:space="preserve"> REF _Ref97296252 \h  \* MERGEFORMAT </w:instrText>
      </w:r>
      <w:r w:rsidRPr="00DF0C3D">
        <w:fldChar w:fldCharType="separate"/>
      </w:r>
      <w:r w:rsidR="0015299C" w:rsidRPr="00DF0C3D">
        <w:t xml:space="preserve">Exhibit </w:t>
      </w:r>
      <w:r w:rsidR="0015299C">
        <w:rPr>
          <w:noProof/>
        </w:rPr>
        <w:t>50</w:t>
      </w:r>
      <w:r w:rsidRPr="00DF0C3D">
        <w:fldChar w:fldCharType="end"/>
      </w:r>
      <w:r w:rsidRPr="00DF0C3D">
        <w:t>).</w:t>
      </w:r>
    </w:p>
    <w:p w14:paraId="45AF2F66" w14:textId="4140E1C2" w:rsidR="00AC2230" w:rsidRPr="00DF0C3D" w:rsidRDefault="00AC2230" w:rsidP="00AC2230">
      <w:pPr>
        <w:pStyle w:val="Caption"/>
      </w:pPr>
      <w:bookmarkStart w:id="334" w:name="_Ref97296252"/>
      <w:bookmarkStart w:id="335" w:name="_Toc101279992"/>
      <w:bookmarkStart w:id="336" w:name="_Toc108620538"/>
      <w:r w:rsidRPr="00DF0C3D">
        <w:t xml:space="preserve">Exhibit </w:t>
      </w:r>
      <w:r w:rsidR="002B459B">
        <w:fldChar w:fldCharType="begin"/>
      </w:r>
      <w:r w:rsidR="002B459B">
        <w:instrText xml:space="preserve"> SEQ Exhibit \* ARABIC </w:instrText>
      </w:r>
      <w:r w:rsidR="002B459B">
        <w:fldChar w:fldCharType="separate"/>
      </w:r>
      <w:r w:rsidR="0015299C">
        <w:rPr>
          <w:noProof/>
        </w:rPr>
        <w:t>50</w:t>
      </w:r>
      <w:r w:rsidR="002B459B">
        <w:rPr>
          <w:noProof/>
        </w:rPr>
        <w:fldChar w:fldCharType="end"/>
      </w:r>
      <w:bookmarkEnd w:id="334"/>
      <w:r w:rsidRPr="00DF0C3D">
        <w:t>: Distribution of Plan Managers by Share of Plan Management Fees</w:t>
      </w:r>
      <w:bookmarkEnd w:id="335"/>
      <w:bookmarkEnd w:id="336"/>
    </w:p>
    <w:p w14:paraId="6CBA2EEC" w14:textId="77777777" w:rsidR="00AC2230" w:rsidRPr="00DF0C3D" w:rsidRDefault="00AC2230" w:rsidP="00AC2230">
      <w:pPr>
        <w:jc w:val="center"/>
      </w:pPr>
      <w:r w:rsidRPr="00DF0C3D">
        <w:rPr>
          <w:noProof/>
          <w:lang w:eastAsia="en-AU"/>
        </w:rPr>
        <w:drawing>
          <wp:inline distT="0" distB="0" distL="0" distR="0" wp14:anchorId="0AF1ED15" wp14:editId="7FBE2298">
            <wp:extent cx="4320000" cy="2826000"/>
            <wp:effectExtent l="0" t="0" r="4445" b="0"/>
            <wp:docPr id="8" name="Picture 8" descr="This graph shows a small number of plan managers earn a large proportion of plan management fees from the Agency. 20 per cent of plan managers claim just under 90 per cent of the plan management fees. At the other end of the scale, the smallest 50 per cent of Plan Managers together received only 1.5 per cent of all plan management fees." title="Distribution of Plan Managers by Share of Plan Management F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6" cstate="print">
                      <a:extLst>
                        <a:ext uri="{28A0092B-C50C-407E-A947-70E740481C1C}">
                          <a14:useLocalDpi xmlns:a14="http://schemas.microsoft.com/office/drawing/2010/main" val="0"/>
                        </a:ext>
                      </a:extLst>
                    </a:blip>
                    <a:srcRect/>
                    <a:stretch>
                      <a:fillRect/>
                    </a:stretch>
                  </pic:blipFill>
                  <pic:spPr bwMode="auto">
                    <a:xfrm>
                      <a:off x="0" y="0"/>
                      <a:ext cx="4320000" cy="2826000"/>
                    </a:xfrm>
                    <a:prstGeom prst="rect">
                      <a:avLst/>
                    </a:prstGeom>
                    <a:noFill/>
                  </pic:spPr>
                </pic:pic>
              </a:graphicData>
            </a:graphic>
          </wp:inline>
        </w:drawing>
      </w:r>
    </w:p>
    <w:p w14:paraId="3DA70FE4" w14:textId="77777777" w:rsidR="00AC2230" w:rsidRPr="00DF0C3D" w:rsidRDefault="00AC2230" w:rsidP="00AC2230">
      <w:r w:rsidRPr="00DF0C3D">
        <w:lastRenderedPageBreak/>
        <w:t>In 2020-21, Plan Managers processed, on average, 101 transactions with the NDIS payment system for each participant they managed. The number of transactions per participant is highly variable. One in ten plan-managed participants required more than 236 transactions to be processed; and one in ten required fewer than 8 transactions to be processed.</w:t>
      </w:r>
    </w:p>
    <w:p w14:paraId="4D1976EB" w14:textId="77777777" w:rsidR="00AC2230" w:rsidRPr="00DF0C3D" w:rsidRDefault="00AC2230" w:rsidP="00AC2230">
      <w:r w:rsidRPr="00DF0C3D">
        <w:t>The average amount paid to Plan Managers for each transaction they processed with the NDIS payment system in 2020-21 was $53.98. However, there are a small number of plan managers with relatively high transaction costs (often because they process very few transactions per participant). Half of all transactions were processed for less than $20.08 per transaction. One in four transactions were processed for less than $9.98 per transaction. One in ten transactions were processed for less than $5.67 per transaction.</w:t>
      </w:r>
    </w:p>
    <w:p w14:paraId="64F3EE16" w14:textId="45F2592A" w:rsidR="00AC2230" w:rsidRPr="00DF0C3D" w:rsidRDefault="00AC2230" w:rsidP="00AC2230">
      <w:r w:rsidRPr="00DF0C3D">
        <w:t>The average funds management ratio (the ratio of the cost of monthly plan management fee to the cost of the supports purchased through the plan manager) was, on average, 28.5% in 2020-21. Again, this number is highly variable and is skewed by some very high fund management ratios. Three in four plan manager/participant pairs had a funds management ratio more than 20.4% and one in four plan manager/participant pairs had a funds management ratio less than 3.5%. The median funds management ratio was 8.7% and one in ten plan manager/participant pairs had a funds management ratio less than 1.6%.</w:t>
      </w:r>
    </w:p>
    <w:p w14:paraId="7D019E3A" w14:textId="77777777" w:rsidR="00AC2230" w:rsidRPr="00DF0C3D" w:rsidRDefault="00AC2230" w:rsidP="00391CF7">
      <w:pPr>
        <w:pStyle w:val="Heading4"/>
      </w:pPr>
      <w:r w:rsidRPr="00DF0C3D">
        <w:t>Changing Plan Managers</w:t>
      </w:r>
    </w:p>
    <w:p w14:paraId="422007EA" w14:textId="77777777" w:rsidR="00AC2230" w:rsidRPr="00DF0C3D" w:rsidRDefault="00AC2230" w:rsidP="00AC2230">
      <w:r w:rsidRPr="00DF0C3D">
        <w:t>In 2020-21, almost all (91.6%) participants who engaged a Plan Manager only had dealing with one Plan Manager. Some 8.4% of all participants who engaged a Plan Manager at some time during the year changed Plan Managers during the year. Of these, some 95.3% engaged two Plan Managers over the course of the year, some 4.5% engaged three Plan Managers over the course of the year, and 0.2% engaged more than three Plan Managers over the course of the year.</w:t>
      </w:r>
    </w:p>
    <w:p w14:paraId="3C564BE0" w14:textId="66C40FE2" w:rsidR="005F52FA" w:rsidRPr="00DF0C3D" w:rsidRDefault="005F52FA" w:rsidP="00AC2230">
      <w:pPr>
        <w:pStyle w:val="Heading2"/>
      </w:pPr>
      <w:bookmarkStart w:id="337" w:name="_Toc106272606"/>
      <w:bookmarkStart w:id="338" w:name="_Toc102744348"/>
      <w:r w:rsidRPr="00DF0C3D">
        <w:t>Issues</w:t>
      </w:r>
      <w:r w:rsidR="005C3F38" w:rsidRPr="00DF0C3D">
        <w:t xml:space="preserve"> Raised in the Consultations</w:t>
      </w:r>
      <w:bookmarkEnd w:id="337"/>
    </w:p>
    <w:p w14:paraId="75D24002" w14:textId="77777777" w:rsidR="005F52FA" w:rsidRPr="00DF0C3D" w:rsidRDefault="005F52FA" w:rsidP="005F52FA">
      <w:r w:rsidRPr="00DF0C3D">
        <w:t xml:space="preserve">A total of 69 submissions about the pricing arrangements for plan management were received in response to the Consultation Paper. A working group of providers and other stakeholders was also established. The working group had 22 members from 20 organisations and met, by video-conference, on two occasions: 6 December 2021 and 7 February 2022. A detailed report of the consultations is provided in Chapter 8 of the </w:t>
      </w:r>
      <w:r w:rsidRPr="00DF0C3D">
        <w:rPr>
          <w:i/>
        </w:rPr>
        <w:t>2021-22 Annual Pricing Review Report on Consultations.</w:t>
      </w:r>
    </w:p>
    <w:p w14:paraId="1DEE7421" w14:textId="77777777" w:rsidR="005F52FA" w:rsidRPr="00DF0C3D" w:rsidRDefault="005F52FA" w:rsidP="005F52FA">
      <w:r w:rsidRPr="00DF0C3D">
        <w:t>A major submission was received from Disability Intermediaries Australia (DIA) — the industry group for providers of Intermediary supports (plan management and support coordination). That submission included summary results of a survey of plan management and support coordination providers on the costs of providing service. The submission also included a proposed</w:t>
      </w:r>
      <w:r w:rsidRPr="00DF0C3D">
        <w:rPr>
          <w:rFonts w:eastAsia="MS PGothic"/>
        </w:rPr>
        <w:t xml:space="preserve"> cost model for plan managers </w:t>
      </w:r>
      <w:r w:rsidRPr="00DF0C3D">
        <w:t xml:space="preserve">(see section 8.1 of the </w:t>
      </w:r>
      <w:r w:rsidRPr="00DF0C3D">
        <w:rPr>
          <w:i/>
        </w:rPr>
        <w:t>Report on Consultations</w:t>
      </w:r>
      <w:r w:rsidRPr="00DF0C3D">
        <w:t>)</w:t>
      </w:r>
      <w:r w:rsidRPr="00DF0C3D">
        <w:rPr>
          <w:rFonts w:eastAsia="MS PGothic"/>
        </w:rPr>
        <w:t>.</w:t>
      </w:r>
    </w:p>
    <w:p w14:paraId="5FE9E2F0" w14:textId="6BAFCC8D" w:rsidR="005F52FA" w:rsidRPr="00DF0C3D" w:rsidRDefault="005F52FA" w:rsidP="005F52FA">
      <w:r w:rsidRPr="00DF0C3D">
        <w:t>The DIA submission argued for significant increases in the price limits that apply to plan management supports and for the annual indexation of those price limits. These calls were echoed in a number of other submissions to the Review</w:t>
      </w:r>
      <w:r w:rsidR="006F3CF8">
        <w:t>, including statement of supports</w:t>
      </w:r>
      <w:r w:rsidRPr="00DF0C3D">
        <w:t xml:space="preserve">. A number of submissions argued that Plan Managers undertake additional work beyond processing invoices that is not adequately factored into the current monthly fee, including providing a de facto support coordination role, educating and fielding enquiries from </w:t>
      </w:r>
      <w:r w:rsidRPr="00DF0C3D">
        <w:lastRenderedPageBreak/>
        <w:t xml:space="preserve">participants about the use of funds in their plans. Further, a number of submissions were concerned with the “one size fits all” nature of the price limit for the monthly fee. They stated that the current flat monthly fee was insufficient to cover the increased workload and transactions associated with larger participant plans (see sections 8.2 and 8.3 of the </w:t>
      </w:r>
      <w:r w:rsidRPr="00DF0C3D">
        <w:rPr>
          <w:i/>
        </w:rPr>
        <w:t>Report on Consultations</w:t>
      </w:r>
      <w:r w:rsidRPr="00DF0C3D">
        <w:t>).</w:t>
      </w:r>
    </w:p>
    <w:p w14:paraId="2AB3FFEF" w14:textId="4D7EDEEB" w:rsidR="005F52FA" w:rsidRPr="00DF0C3D" w:rsidRDefault="005F52FA" w:rsidP="005F52FA">
      <w:r w:rsidRPr="00DF0C3D">
        <w:t xml:space="preserve">Many submissions were concerned that </w:t>
      </w:r>
      <w:r w:rsidR="00133BF2">
        <w:t>the NDIS</w:t>
      </w:r>
      <w:r w:rsidRPr="00DF0C3D">
        <w:t xml:space="preserve"> did not increase the price limits for plan management supports in-line with other disability supports as part of the 1 July 2021 price limit increases. They proposed that the price limits of plan management supports should always be increased in line with an index such as the Consumer Price Index (see section 8.4 of the </w:t>
      </w:r>
      <w:r w:rsidRPr="00DF0C3D">
        <w:rPr>
          <w:i/>
        </w:rPr>
        <w:t>Report on Consultations</w:t>
      </w:r>
      <w:r w:rsidRPr="00DF0C3D">
        <w:t>).</w:t>
      </w:r>
    </w:p>
    <w:p w14:paraId="566E3922" w14:textId="14150BFB" w:rsidR="005F52FA" w:rsidRPr="00DF0C3D" w:rsidRDefault="005F52FA" w:rsidP="005F52FA">
      <w:r w:rsidRPr="00DF0C3D">
        <w:t xml:space="preserve">A number of submissions acknowledged the potential efficiency benefits of </w:t>
      </w:r>
      <w:r w:rsidR="00133BF2">
        <w:t>the NDIA</w:t>
      </w:r>
      <w:r w:rsidRPr="00DF0C3D">
        <w:t xml:space="preserve"> implementing the new Claims at Point of Support (CPOS) system. However, this raised concerns about the potential impact of the CPOS system and how it will affect the costs and role of Plan Managers and participants. Members of the Working Group felt that a major difficulty facing Plan Managers was that the roles of Support Coordinators and Plan Managers were blurred and poorly defined. This lack of role clarity inhibited participants from clearly understanding the differences in services between </w:t>
      </w:r>
      <w:r w:rsidR="00755370">
        <w:t>p</w:t>
      </w:r>
      <w:r w:rsidRPr="00DF0C3D">
        <w:t xml:space="preserve">lan </w:t>
      </w:r>
      <w:r w:rsidR="00755370">
        <w:t>m</w:t>
      </w:r>
      <w:r w:rsidRPr="00DF0C3D">
        <w:t xml:space="preserve">anagers and </w:t>
      </w:r>
      <w:r w:rsidR="00755370">
        <w:t>s</w:t>
      </w:r>
      <w:r w:rsidRPr="00DF0C3D">
        <w:t xml:space="preserve">upport </w:t>
      </w:r>
      <w:r w:rsidR="00755370">
        <w:t>c</w:t>
      </w:r>
      <w:r w:rsidRPr="00DF0C3D">
        <w:t xml:space="preserve">oordinators and the associated fees. (See section 8.5 of the </w:t>
      </w:r>
      <w:r w:rsidRPr="00DF0C3D">
        <w:rPr>
          <w:i/>
        </w:rPr>
        <w:t>Report on Consultations</w:t>
      </w:r>
      <w:r w:rsidRPr="00DF0C3D">
        <w:t>).</w:t>
      </w:r>
    </w:p>
    <w:p w14:paraId="61DC64C3" w14:textId="51FEB1A4" w:rsidR="00AC2230" w:rsidRPr="00DF0C3D" w:rsidRDefault="00AC2230" w:rsidP="00AC2230">
      <w:pPr>
        <w:pStyle w:val="Heading2"/>
      </w:pPr>
      <w:bookmarkStart w:id="339" w:name="_Toc106272607"/>
      <w:r w:rsidRPr="00DF0C3D">
        <w:t>Financial Performance (Disability Intermediaries Australia Survey)</w:t>
      </w:r>
      <w:bookmarkEnd w:id="338"/>
      <w:bookmarkEnd w:id="339"/>
    </w:p>
    <w:p w14:paraId="5F1274FD" w14:textId="4E483EF9" w:rsidR="00AC2230" w:rsidRPr="00DF0C3D" w:rsidRDefault="00AC2230" w:rsidP="00AC2230">
      <w:pPr>
        <w:rPr>
          <w:i/>
        </w:rPr>
      </w:pPr>
      <w:r w:rsidRPr="00DF0C3D">
        <w:t>In its submission to the 2021-22 Annual Pricing Review, DIA reported on a survey that it undert</w:t>
      </w:r>
      <w:r w:rsidR="00501D73">
        <w:t>ook</w:t>
      </w:r>
      <w:r w:rsidRPr="00DF0C3D">
        <w:t xml:space="preserve"> of </w:t>
      </w:r>
      <w:r w:rsidR="00CF490E">
        <w:t>P</w:t>
      </w:r>
      <w:r w:rsidRPr="00DF0C3D">
        <w:t xml:space="preserve">lan </w:t>
      </w:r>
      <w:r w:rsidR="00CF490E">
        <w:t>M</w:t>
      </w:r>
      <w:r w:rsidRPr="00DF0C3D">
        <w:t xml:space="preserve">anagers and </w:t>
      </w:r>
      <w:r w:rsidR="00CF490E">
        <w:t>S</w:t>
      </w:r>
      <w:r w:rsidRPr="00DF0C3D">
        <w:t xml:space="preserve">upport </w:t>
      </w:r>
      <w:r w:rsidR="00CF490E">
        <w:t>C</w:t>
      </w:r>
      <w:r w:rsidRPr="00DF0C3D">
        <w:t xml:space="preserve">oordinators (see </w:t>
      </w:r>
      <w:r w:rsidRPr="00DF0C3D">
        <w:rPr>
          <w:i/>
        </w:rPr>
        <w:t xml:space="preserve">2021-22 Annual Pricing Review Report on Consultations). </w:t>
      </w:r>
      <w:r w:rsidRPr="00DF0C3D">
        <w:t>Some</w:t>
      </w:r>
      <w:r w:rsidRPr="00DF0C3D">
        <w:rPr>
          <w:i/>
        </w:rPr>
        <w:t xml:space="preserve"> </w:t>
      </w:r>
      <w:r w:rsidRPr="00DF0C3D">
        <w:t>430 Plan Managers responded to the survey.</w:t>
      </w:r>
    </w:p>
    <w:p w14:paraId="621EFA2E" w14:textId="77777777" w:rsidR="00AC2230" w:rsidRPr="00DF0C3D" w:rsidRDefault="00AC2230" w:rsidP="00AC2230">
      <w:r w:rsidRPr="00DF0C3D">
        <w:t>The DIA submission reported that 54% of Plan Managers who responded to the survey indicated that they had made a profit in 2020-21 with a further 15% indicating that they had broken even in 2020-21. Some 86% of responses to the survey by “large” Plan Managers reported a surplus in 2020-21 compared to 52% for “medium” Plan Managers and 56% of “small” Plan Managers. At the same time, only 14% of responses to the survey by “large” Plan Managers reported a loss in 2020-21 compared to 32% for “medium” Plan Managers and 27% of “small” Plan Managers. The survey found no statistical differences between for-profit, profit-for-purpose and not-for-profit Plan Managers.</w:t>
      </w:r>
    </w:p>
    <w:p w14:paraId="5970A29B" w14:textId="0CA2CB21" w:rsidR="00AC2230" w:rsidRPr="00DF0C3D" w:rsidRDefault="00AC2230" w:rsidP="00AC2230">
      <w:r w:rsidRPr="00DF0C3D">
        <w:t xml:space="preserve">With respect to the size of the profits being made by Plan Managers, the DIA submission reported that the survey found an average </w:t>
      </w:r>
      <w:r w:rsidR="00302347" w:rsidRPr="00302347">
        <w:t xml:space="preserve">Earnings Before Interest, Tax, Depreciation and Amortisation </w:t>
      </w:r>
      <w:r w:rsidR="00302347">
        <w:t>(</w:t>
      </w:r>
      <w:r w:rsidRPr="00DF0C3D">
        <w:t>EBITDA</w:t>
      </w:r>
      <w:r w:rsidR="00302347">
        <w:t>)</w:t>
      </w:r>
      <w:r w:rsidRPr="00DF0C3D">
        <w:t xml:space="preserve"> (as a percentage of total costs) across respondents of 24%, with 46% of Plan Managers achieving a 2020-21 EBITDA above 10%.</w:t>
      </w:r>
      <w:r w:rsidRPr="00DF0C3D">
        <w:rPr>
          <w:rStyle w:val="EndnoteReference"/>
        </w:rPr>
        <w:t xml:space="preserve"> </w:t>
      </w:r>
    </w:p>
    <w:p w14:paraId="511B03BA" w14:textId="77777777" w:rsidR="00AC2230" w:rsidRPr="00DF0C3D" w:rsidRDefault="00AC2230" w:rsidP="00AC2230">
      <w:r w:rsidRPr="00DF0C3D">
        <w:t>The DIA submission also reported that “large” Plan Managers achieved higher returns, on average, than smaller Plan Managers. The average EBITDA (as a percentage of total costs) for “large” Plan Managers was 30%, compared to 25% for “medium” Plan Managers and 21% for “small” Plan Managers. Almost two-thirds (64%) of “large” Plan Managers achieved an EBITDA of more than 10% in 2020-21, compared to 46% for “medium” Plan Managers and 38% for “small” Plan Managers. The survey again found no statistical differences between for-profit, profit-for-purpose and not-for-profit Plan Managers.</w:t>
      </w:r>
    </w:p>
    <w:p w14:paraId="146AD43C" w14:textId="77777777" w:rsidR="00AC2230" w:rsidRPr="00DF0C3D" w:rsidRDefault="00AC2230" w:rsidP="00AC2230">
      <w:pPr>
        <w:pStyle w:val="Heading2"/>
      </w:pPr>
      <w:bookmarkStart w:id="340" w:name="_Toc102744349"/>
      <w:bookmarkStart w:id="341" w:name="_Toc106272608"/>
      <w:r w:rsidRPr="00DF0C3D">
        <w:lastRenderedPageBreak/>
        <w:t>Discussion</w:t>
      </w:r>
      <w:bookmarkEnd w:id="340"/>
      <w:bookmarkEnd w:id="341"/>
    </w:p>
    <w:p w14:paraId="615CB738" w14:textId="44A4BBAF" w:rsidR="00AC2230" w:rsidRPr="00DF0C3D" w:rsidRDefault="00AC2230" w:rsidP="00AC2230">
      <w:r w:rsidRPr="00DF0C3D">
        <w:t xml:space="preserve">It is clear that the roles of, and expectations on, plan managers are still evolving. Neither the service offering nor the market has fully matured and the context within which plan managers deliver their services is also not fully developed. For example, </w:t>
      </w:r>
      <w:r w:rsidRPr="00DF0C3D">
        <w:rPr>
          <w:i/>
        </w:rPr>
        <w:t>the National Disability Insurance Scheme Amendment (Participant Service Guarantee and Other Measures) Act 2022</w:t>
      </w:r>
      <w:r w:rsidRPr="00DF0C3D">
        <w:t xml:space="preserve"> which extended the risk assessment process for self-management of funding to those using registered plan management providers was given assent on 1 July 2022. In addition, </w:t>
      </w:r>
      <w:r w:rsidR="00D2430F">
        <w:t>DIA</w:t>
      </w:r>
      <w:r w:rsidRPr="00DF0C3D">
        <w:t xml:space="preserve"> has recently developed and published a set of Professional Standards of Practice for Plan Management and Support Coordination.</w:t>
      </w:r>
      <w:r w:rsidRPr="00DF0C3D">
        <w:rPr>
          <w:rStyle w:val="EndnoteReference"/>
        </w:rPr>
        <w:endnoteReference w:id="116"/>
      </w:r>
      <w:r w:rsidRPr="00DF0C3D">
        <w:t xml:space="preserve"> In 2022, it is intending to implement a Service Accreditation Model that will sit over these Professional Standards of Practice. It is proposed that this accreditation model would examine and set how providers are able to demonstrate the quality of their service offering including the minimum expected qualifications, service experience, lived experience and training / development pathways for the Plan Management Workforce. While these Professional Standards of Practice are not mandatory for the sector</w:t>
      </w:r>
      <w:r w:rsidR="00D2430F">
        <w:t>,</w:t>
      </w:r>
      <w:r w:rsidRPr="00DF0C3D">
        <w:t xml:space="preserve"> they do have the potential to change the way in which plan management services are delivered (and the costs of those services) going forward.</w:t>
      </w:r>
    </w:p>
    <w:p w14:paraId="3CEDCCBD" w14:textId="2CB990B4" w:rsidR="00AC2230" w:rsidRPr="00DF0C3D" w:rsidRDefault="00133BF2" w:rsidP="00AC2230">
      <w:r>
        <w:t>The NDIA</w:t>
      </w:r>
      <w:r w:rsidR="00AC2230" w:rsidRPr="00DF0C3D">
        <w:t xml:space="preserve"> is also implementing a number of reforms, including the new CPOS system, that have the potential to significantly change either the role or mode of operation of Plan Managers. Some of this Review’s other recommendations, which seek to simplify </w:t>
      </w:r>
      <w:r>
        <w:t>NDIS</w:t>
      </w:r>
      <w:r w:rsidR="00AC2230" w:rsidRPr="00DF0C3D">
        <w:t xml:space="preserve"> pricing arrangements, may also have flow on impacts on the role or mode of operation of Plan Managers.</w:t>
      </w:r>
    </w:p>
    <w:p w14:paraId="09D44FFF" w14:textId="77777777" w:rsidR="00AC2230" w:rsidRPr="00DF0C3D" w:rsidRDefault="00AC2230" w:rsidP="00AC2230">
      <w:r w:rsidRPr="00DF0C3D">
        <w:t>The market for plan management supports is also in a state of flux, highly variable and not yet mature.</w:t>
      </w:r>
    </w:p>
    <w:p w14:paraId="310D9B3E" w14:textId="77777777" w:rsidR="00AC2230" w:rsidRPr="00DF0C3D" w:rsidRDefault="00AC2230" w:rsidP="00AC2230">
      <w:pPr>
        <w:pStyle w:val="DotPoint"/>
        <w:numPr>
          <w:ilvl w:val="0"/>
          <w:numId w:val="1"/>
        </w:numPr>
      </w:pPr>
      <w:r w:rsidRPr="00DF0C3D">
        <w:t>The largest ten Plan Managers together account for 42% of all plan managed participants, while the smallest 1,000 Plan Managers each service less than 100 participants each and together account for only 11% of all plan managed participants.</w:t>
      </w:r>
    </w:p>
    <w:p w14:paraId="72095670" w14:textId="77777777" w:rsidR="00AC2230" w:rsidRPr="00DF0C3D" w:rsidRDefault="00AC2230" w:rsidP="00AC2230">
      <w:pPr>
        <w:pStyle w:val="DotPoint"/>
        <w:numPr>
          <w:ilvl w:val="0"/>
          <w:numId w:val="1"/>
        </w:numPr>
      </w:pPr>
      <w:r w:rsidRPr="00DF0C3D">
        <w:t>Significant numbers of new Plan Managers continue to enter the market each quarter – with 251 plan management providers commencing operations in 2020-21 and 129 plan management providers commencing operations in the first two quarters of 2021-22.</w:t>
      </w:r>
    </w:p>
    <w:p w14:paraId="6B45FA60" w14:textId="77777777" w:rsidR="00AC2230" w:rsidRPr="00DF0C3D" w:rsidRDefault="00AC2230" w:rsidP="00AC2230">
      <w:pPr>
        <w:pStyle w:val="DotPoint"/>
        <w:numPr>
          <w:ilvl w:val="0"/>
          <w:numId w:val="1"/>
        </w:numPr>
      </w:pPr>
      <w:r w:rsidRPr="00DF0C3D">
        <w:t>The average cost per plan management transaction in 2020-21 was $53.98, with one in ten transactions costing more than $105.52 to process and one in ten transactions costing less than $5.67 to process.</w:t>
      </w:r>
    </w:p>
    <w:p w14:paraId="76A32018" w14:textId="77777777" w:rsidR="00AC2230" w:rsidRPr="00DF0C3D" w:rsidRDefault="00AC2230" w:rsidP="00AC2230">
      <w:pPr>
        <w:pStyle w:val="DotPoint"/>
        <w:numPr>
          <w:ilvl w:val="0"/>
          <w:numId w:val="1"/>
        </w:numPr>
      </w:pPr>
      <w:r w:rsidRPr="00DF0C3D">
        <w:t xml:space="preserve">The average funds management ratio (the ratio of the cost of monthly plan management fee to the cost of the supports purchased through the plan manager) was, on average, 28.5% in 2020-21. Three in four plan manager/participant pairs had a funds management ratio greater than 20.4% and one in four plan manager/participant pairs had a funds management ratio less than 3.5%. The median funds management ratio was 8.7% and one in ten plan manager/participant pairs had a funds management ratio less than 1.6%. </w:t>
      </w:r>
    </w:p>
    <w:p w14:paraId="6B133639" w14:textId="77777777" w:rsidR="00AC2230" w:rsidRPr="00DF0C3D" w:rsidRDefault="00AC2230" w:rsidP="00AC2230">
      <w:pPr>
        <w:pStyle w:val="DotPoint"/>
        <w:numPr>
          <w:ilvl w:val="0"/>
          <w:numId w:val="0"/>
        </w:numPr>
        <w:ind w:left="567"/>
      </w:pPr>
      <w:r w:rsidRPr="00DF0C3D">
        <w:t xml:space="preserve">It should be noted that these ratios compare poorly to those achieved by account managers in other sectors (noting that the comparisons are not perfect) which raises the issue of value for money. For example, the merchant transaction fee for Visa/MasterCard Debit transactions is between 0.2% and 0.3%, the median </w:t>
      </w:r>
      <w:r w:rsidRPr="00DF0C3D">
        <w:lastRenderedPageBreak/>
        <w:t>management fee for superannuation funds is in the order of 1.0%, and the average accounts payable fees for healthcare markets (globally) are about 0.3%.</w:t>
      </w:r>
    </w:p>
    <w:p w14:paraId="5B140C23" w14:textId="65F11F08" w:rsidR="00AC2230" w:rsidRPr="00DF0C3D" w:rsidRDefault="00AC2230" w:rsidP="00AC2230">
      <w:pPr>
        <w:pStyle w:val="DotPoint"/>
        <w:numPr>
          <w:ilvl w:val="0"/>
          <w:numId w:val="1"/>
        </w:numPr>
      </w:pPr>
      <w:r w:rsidRPr="00DF0C3D">
        <w:t xml:space="preserve">According to the survey undertaken by </w:t>
      </w:r>
      <w:r w:rsidR="00FC71D1">
        <w:t>DIA</w:t>
      </w:r>
      <w:r w:rsidRPr="00DF0C3D">
        <w:t>, 54% of the 430 Plan Managers who responded to it indicated that they had made a profit in 2020-21 with a further 15% indicating that they had broken even in 2020-21. Moreover, the average EBITDA (as a percentage of total costs) across respondents was 24%, with 46% of Plan Managers achieving a 2020-21 EBITDA above 10%.</w:t>
      </w:r>
      <w:r w:rsidRPr="00DF0C3D">
        <w:rPr>
          <w:rStyle w:val="EndnoteReference"/>
        </w:rPr>
        <w:t xml:space="preserve"> </w:t>
      </w:r>
    </w:p>
    <w:p w14:paraId="2B22760E" w14:textId="77777777" w:rsidR="00AC2230" w:rsidRPr="00DF0C3D" w:rsidRDefault="00AC2230" w:rsidP="00AC2230">
      <w:pPr>
        <w:pStyle w:val="Heading3"/>
      </w:pPr>
      <w:r w:rsidRPr="00DF0C3D">
        <w:t>Price Limits and Indexation</w:t>
      </w:r>
    </w:p>
    <w:p w14:paraId="6417BAAB" w14:textId="77777777" w:rsidR="00AC2230" w:rsidRPr="00DF0C3D" w:rsidRDefault="00AC2230" w:rsidP="00AC2230">
      <w:r w:rsidRPr="00DF0C3D">
        <w:t xml:space="preserve">At the same time as there is uncertainty about the future roles and responsibilities of plan managers, there is little evidence that the current price limits are inadequate, given the health of the market for the delivery of plan management supports – given the combination of relatively high levels of profits among some larger providers and the very high transaction costs for participants in some cases (which raises the issue of value for money). </w:t>
      </w:r>
    </w:p>
    <w:p w14:paraId="7D612C2D" w14:textId="77777777" w:rsidR="00AC2230" w:rsidRPr="00DF0C3D" w:rsidRDefault="00AC2230" w:rsidP="00AC2230">
      <w:r w:rsidRPr="00DF0C3D">
        <w:t xml:space="preserve">As many submissions themselves stated, the offerings of Plan Managers and the needs of participants are so diverse as to militate against modelling average costs. Rather the adequacy or otherwise of the current price limit is best judged through an analysis of the health of the market for the delivery of plan management supports. </w:t>
      </w:r>
    </w:p>
    <w:p w14:paraId="13E8B66F" w14:textId="77777777" w:rsidR="00AC2230" w:rsidRPr="00DF0C3D" w:rsidRDefault="00AC2230" w:rsidP="00AC2230">
      <w:r w:rsidRPr="00DF0C3D">
        <w:t xml:space="preserve">On balance, a case had not been made out for an increase in plan management fees. Indeed, given the combination of relatively high levels of profits among some larger providers and the very high transaction costs for participants in some cases there appears to be considerable scope for further efficiencies in the sector. At the same time, a significant number of plan managers continue to make a loss and any reduction in the price limit might restrict choice and control for participants in the short to medium term. </w:t>
      </w:r>
    </w:p>
    <w:p w14:paraId="61AB6C01" w14:textId="6E406758" w:rsidR="00AC2230" w:rsidRPr="00DF0C3D" w:rsidRDefault="00AC2230" w:rsidP="00AC2230">
      <w:r w:rsidRPr="00DF0C3D">
        <w:t>It is therefore recommended that the price limits for plan management fees should not be</w:t>
      </w:r>
      <w:r w:rsidR="00455E8E">
        <w:t xml:space="preserve"> </w:t>
      </w:r>
      <w:r w:rsidR="0011580F">
        <w:t>changed</w:t>
      </w:r>
      <w:r w:rsidRPr="00DF0C3D">
        <w:t xml:space="preserve">. For the same reasons, the price limits for plan management fees should not be indexed on 1 July 2022. </w:t>
      </w:r>
    </w:p>
    <w:p w14:paraId="085B5E99" w14:textId="587AADC1" w:rsidR="00AC2230" w:rsidRPr="00DF0C3D" w:rsidRDefault="00AC2230" w:rsidP="00AC2230">
      <w:r w:rsidRPr="00DF0C3D">
        <w:t xml:space="preserve">It is further recommended that </w:t>
      </w:r>
      <w:r w:rsidR="00133BF2">
        <w:t>the NDIA</w:t>
      </w:r>
      <w:r w:rsidRPr="00DF0C3D">
        <w:t xml:space="preserve"> undertake an in-depth review of plan management and support coordination in 2022-23, in consultation with participants, providers and other stakeholders, to establish the roles, functions, responsibilities and accountabilities of </w:t>
      </w:r>
      <w:r w:rsidR="00CF490E">
        <w:t>P</w:t>
      </w:r>
      <w:r w:rsidRPr="00DF0C3D">
        <w:t xml:space="preserve">lan </w:t>
      </w:r>
      <w:r w:rsidR="00CF490E">
        <w:t>M</w:t>
      </w:r>
      <w:r w:rsidRPr="00DF0C3D">
        <w:t xml:space="preserve">anagers and </w:t>
      </w:r>
      <w:r w:rsidR="00CF490E">
        <w:t>S</w:t>
      </w:r>
      <w:r w:rsidRPr="00DF0C3D">
        <w:t xml:space="preserve">upport </w:t>
      </w:r>
      <w:r w:rsidR="00CF490E">
        <w:t>C</w:t>
      </w:r>
      <w:r w:rsidRPr="00DF0C3D">
        <w:t>oordinators; and further consider the appropriate pricing arrangements for plan management and support coordination.</w:t>
      </w:r>
    </w:p>
    <w:p w14:paraId="3448CD34" w14:textId="1D4BC894" w:rsidR="00AC2230" w:rsidRPr="00DF0C3D" w:rsidRDefault="00AC2230" w:rsidP="00AC2230">
      <w:pPr>
        <w:pStyle w:val="Heading3"/>
      </w:pPr>
      <w:r w:rsidRPr="00DF0C3D">
        <w:t>Capacity Building</w:t>
      </w:r>
      <w:r w:rsidR="00AD4FEB" w:rsidRPr="00AD4FEB">
        <w:t xml:space="preserve"> and Training in Plan and Financial Management</w:t>
      </w:r>
    </w:p>
    <w:p w14:paraId="67F51184" w14:textId="77777777" w:rsidR="00AC2230" w:rsidRPr="00DF0C3D" w:rsidRDefault="00AC2230" w:rsidP="00AC2230">
      <w:r w:rsidRPr="00DF0C3D">
        <w:t>Of the 258,981 participants who made a claim for a plan management support item in the first half of 2021-22, only 251 (0.1%) made a claim for the Capacity Building and Training in Plan and Financial Management by a Plan Manager support item. These supports were delivered by 96 Plan Managers and total expenditure on this support item in the first half of 2021-22 was $81,204.</w:t>
      </w:r>
    </w:p>
    <w:p w14:paraId="3FADD5B0" w14:textId="77777777" w:rsidR="00AC2230" w:rsidRPr="00DF0C3D" w:rsidRDefault="00AC2230" w:rsidP="00AC2230">
      <w:r w:rsidRPr="00DF0C3D">
        <w:t xml:space="preserve">The lack of uptake of this support item is in part at least due to restrictions in current planning arrangements. In brief, specific funding for this support is rarely determined to be reasonable and necessary and limitations in the fungibility of funds in plans means that participants cannot use other funds in their plan, including core funding, to access this support. </w:t>
      </w:r>
    </w:p>
    <w:p w14:paraId="0AEB8786" w14:textId="77777777" w:rsidR="00AC2230" w:rsidRPr="00DF0C3D" w:rsidRDefault="00AC2230" w:rsidP="00AC2230">
      <w:r w:rsidRPr="00DF0C3D">
        <w:lastRenderedPageBreak/>
        <w:t>There is an identical item in the Support Coordination support category – namely, 07_003_0117_8_3 Capacity Building and Training in Plan and Financial Management by a Support Coordinator. There is also a support item in core with the same price limit as this support item – namely, 01_134_0117_8_1 (Self-Management Capacity Building). Both these supports can be delivered by providers registered for the Development of Daily Living and Life Skills registration group. It is intended to provide participants with flexibility to purchase services to strengthen their abilities and assistance to self-manage their funds and supports by developing skills to have choice and control over their plan. (Note, the support item entitled Capacity Building and Training in Plan and Financial Management by a Support Coordinator cannot in fact be delivered by either of the support coordination registration groups.)</w:t>
      </w:r>
    </w:p>
    <w:p w14:paraId="08BAD735" w14:textId="77777777" w:rsidR="00AC2230" w:rsidRPr="00DF0C3D" w:rsidRDefault="00AC2230" w:rsidP="00AC2230">
      <w:r w:rsidRPr="00DF0C3D">
        <w:t>It is recommended that these three support items should be consolidated into the existing core support item 01_134_0117_8_1 and renamed Capacity Building and Training in Self-Management and Plan Management. The support item should continue to be delivered by providers in the Development of Daily Living and Life Skills registration group. Plan Managers and Support Coordinators who wish to deliver this support can also register for that registration group. Placing this support item in core will make it easier for participants to use their funding to develop the capacity to better use their funding.</w:t>
      </w:r>
    </w:p>
    <w:p w14:paraId="02DEB039" w14:textId="77777777" w:rsidR="00AC2230" w:rsidRPr="00DF0C3D" w:rsidRDefault="00AC2230" w:rsidP="00AC2230">
      <w:pPr>
        <w:pStyle w:val="Heading3"/>
      </w:pPr>
      <w:r w:rsidRPr="00DF0C3D">
        <w:t>Other issues</w:t>
      </w:r>
    </w:p>
    <w:p w14:paraId="341B3560" w14:textId="77777777" w:rsidR="00AC2230" w:rsidRPr="00DF0C3D" w:rsidRDefault="00AC2230" w:rsidP="00AC2230">
      <w:pPr>
        <w:pStyle w:val="Heading4"/>
      </w:pPr>
      <w:r w:rsidRPr="00DF0C3D">
        <w:t>Plan Visibility and the Responsibilities of Plan Managers</w:t>
      </w:r>
    </w:p>
    <w:p w14:paraId="12DB8656" w14:textId="77777777" w:rsidR="00AC2230" w:rsidRPr="00DF0C3D" w:rsidRDefault="00AC2230" w:rsidP="00AC2230">
      <w:r w:rsidRPr="00DF0C3D">
        <w:t xml:space="preserve">Concerns were raised in submissions and by members of the working group that </w:t>
      </w:r>
      <w:r w:rsidRPr="00DF0C3D">
        <w:rPr>
          <w:bCs/>
        </w:rPr>
        <w:t>the</w:t>
      </w:r>
      <w:r w:rsidRPr="00DF0C3D">
        <w:t xml:space="preserve"> current privacy arrangements that require Plan Managers to request a copy of the participant’s plan from the participant (a request that can be denied) leaves Plan Managers exposed to a situation where they do not have full visibility of the plan and may not be sure of funding limitations, budgets and the allocation of Agency and plan-managed supports within the plan, and may therefore not have full knowledge of the intent of the plan. </w:t>
      </w:r>
    </w:p>
    <w:p w14:paraId="0ABD4F49" w14:textId="19CE4B73" w:rsidR="00AC2230" w:rsidRPr="00DF0C3D" w:rsidRDefault="00AC2230" w:rsidP="00AC2230">
      <w:r w:rsidRPr="00DF0C3D">
        <w:t xml:space="preserve">Lack of visibility of the plan by Plan Managers contributes to administrative and payment problems that can weaken relationships with providers and participants when funding is unexpectedly or suddenly exhausted and providers can’t be paid. Plan Managers would also be better able to forecast and update participants on plan spend and avoid situations where providers deliver supports that can’t be paid for, if they were automatically given visibility of the plan. A lack of visibility of the participant’s plan could also make it difficult for the Plan Manager to meet their obligation to ensure that the participant spends the funding in their plan on reasonable and necessary supports in line with the intent of the plan. This can be particularly problematic if compliance teams in </w:t>
      </w:r>
      <w:r w:rsidR="00133BF2">
        <w:t>the NDIA</w:t>
      </w:r>
      <w:r w:rsidRPr="00DF0C3D">
        <w:t xml:space="preserve"> are relying on information in a plan that is not available to the Plan Manager. </w:t>
      </w:r>
    </w:p>
    <w:p w14:paraId="1B976648" w14:textId="77777777" w:rsidR="00AC2230" w:rsidRPr="00DF0C3D" w:rsidRDefault="00AC2230" w:rsidP="00AC2230">
      <w:r w:rsidRPr="00DF0C3D">
        <w:t>This is a particularly important issue as Section 46(1) of the NDIS Act requires that:</w:t>
      </w:r>
    </w:p>
    <w:p w14:paraId="1A3BABEE" w14:textId="77777777" w:rsidR="00AC2230" w:rsidRPr="00DF0C3D" w:rsidRDefault="00AC2230" w:rsidP="00AC2230">
      <w:pPr>
        <w:pStyle w:val="Quote"/>
      </w:pPr>
      <w:r w:rsidRPr="00DF0C3D">
        <w:t>A participant who receives an NDIS amount, or a person who receives an NDIS amount on behalf of a participant, must spend the money in accordance with the participant’s plan.</w:t>
      </w:r>
      <w:r w:rsidRPr="00DF0C3D">
        <w:rPr>
          <w:rStyle w:val="EndnoteReference"/>
        </w:rPr>
        <w:endnoteReference w:id="117"/>
      </w:r>
    </w:p>
    <w:p w14:paraId="7E3F7FC8" w14:textId="6F885A16" w:rsidR="00AC2230" w:rsidRPr="00DF0C3D" w:rsidRDefault="00AC2230" w:rsidP="00AC2230">
      <w:r w:rsidRPr="00DF0C3D">
        <w:t xml:space="preserve">Moreover, all providers, including Plan Managers, attest that they have complied with the </w:t>
      </w:r>
      <w:r w:rsidRPr="00DF0C3D">
        <w:rPr>
          <w:i/>
        </w:rPr>
        <w:t>NDIS Pricing Arrangements and Price Limits</w:t>
      </w:r>
      <w:r w:rsidRPr="00DF0C3D">
        <w:t xml:space="preserve"> whenever they make claim for payment from </w:t>
      </w:r>
      <w:r w:rsidR="00133BF2">
        <w:t>the NDIA</w:t>
      </w:r>
      <w:r w:rsidRPr="00DF0C3D">
        <w:t xml:space="preserve">. The </w:t>
      </w:r>
      <w:r w:rsidRPr="00DF0C3D">
        <w:rPr>
          <w:i/>
        </w:rPr>
        <w:t>NDIS Pricing Arrangements and Price Limits</w:t>
      </w:r>
      <w:r w:rsidRPr="00DF0C3D">
        <w:t xml:space="preserve"> provide that:</w:t>
      </w:r>
    </w:p>
    <w:p w14:paraId="65160FF1" w14:textId="77777777" w:rsidR="00AC2230" w:rsidRPr="00DF0C3D" w:rsidRDefault="00AC2230" w:rsidP="00AC2230">
      <w:pPr>
        <w:pStyle w:val="Quote"/>
      </w:pPr>
      <w:r w:rsidRPr="00DF0C3D">
        <w:lastRenderedPageBreak/>
        <w:t>Providers should not claim for supports from a participant’s plan where the support is not in line with the participant’s goals, objectives and aspirations as set out in their plan or where the support is not reasonable and necessary.</w:t>
      </w:r>
      <w:r w:rsidRPr="00DF0C3D">
        <w:rPr>
          <w:rStyle w:val="EndnoteReference"/>
        </w:rPr>
        <w:endnoteReference w:id="118"/>
      </w:r>
    </w:p>
    <w:p w14:paraId="1A6E8D29" w14:textId="3E698EAB" w:rsidR="00AC2230" w:rsidRPr="00DF0C3D" w:rsidRDefault="00AC2230" w:rsidP="00AC2230">
      <w:r w:rsidRPr="00DF0C3D">
        <w:t xml:space="preserve">Under Section 182 of the NDIS Act, funds received from </w:t>
      </w:r>
      <w:r w:rsidR="00133BF2">
        <w:t>the NDIS</w:t>
      </w:r>
      <w:r w:rsidRPr="00DF0C3D">
        <w:t xml:space="preserve"> as a result of their making a false or misleading statement or a misrepresentation are a debt due to </w:t>
      </w:r>
      <w:r w:rsidR="00133BF2">
        <w:t>the NDIA</w:t>
      </w:r>
      <w:r w:rsidRPr="00DF0C3D">
        <w:t xml:space="preserve">. As the </w:t>
      </w:r>
      <w:r w:rsidRPr="00DF0C3D">
        <w:rPr>
          <w:i/>
        </w:rPr>
        <w:t>NDIS Guide to Plan Management</w:t>
      </w:r>
      <w:r w:rsidRPr="00DF0C3D">
        <w:t xml:space="preserve"> clearly states: </w:t>
      </w:r>
    </w:p>
    <w:p w14:paraId="1E2A13FF" w14:textId="77777777" w:rsidR="00AC2230" w:rsidRPr="00DF0C3D" w:rsidRDefault="00AC2230" w:rsidP="00AC2230">
      <w:pPr>
        <w:pStyle w:val="Quote"/>
      </w:pPr>
      <w:r w:rsidRPr="00DF0C3D">
        <w:t>Inappropriate use of government funds or fraud are serious matters. A Plan Manager may be liable to repay any amounts [claimed from a participant’s plan] which have not been spent in accordance with a participant’s plan.</w:t>
      </w:r>
      <w:r w:rsidRPr="00DF0C3D">
        <w:rPr>
          <w:rStyle w:val="EndnoteReference"/>
        </w:rPr>
        <w:endnoteReference w:id="119"/>
      </w:r>
    </w:p>
    <w:p w14:paraId="4F4DD6A8" w14:textId="77777777" w:rsidR="00AC2230" w:rsidRPr="00DF0C3D" w:rsidRDefault="00AC2230" w:rsidP="00AC2230">
      <w:r w:rsidRPr="00DF0C3D">
        <w:t>Clearly, therefore, Plan Managers need to understand the intent of a participant’s plan before they can make the attestations required for payment. At the same time, it must be recognised that the plan is the participant’s plan. However, it is considered that it is a reasonable inference from a participant’s decision to ask a Plan Manager to assist them to manage their plan that the participant would ensure that the Plan Manager would have access to all of the information necessary to manage the plan.</w:t>
      </w:r>
    </w:p>
    <w:p w14:paraId="7830CDA2" w14:textId="19495990" w:rsidR="00AC2230" w:rsidRPr="00DF0C3D" w:rsidRDefault="00AC2230" w:rsidP="00AC2230">
      <w:r w:rsidRPr="00DF0C3D">
        <w:t xml:space="preserve">It is therefore recommended that </w:t>
      </w:r>
      <w:r w:rsidR="00133BF2">
        <w:t>the NDIA</w:t>
      </w:r>
      <w:r w:rsidRPr="00DF0C3D">
        <w:t xml:space="preserve"> should explore options to ensure that Plan Managers have complete access to all parts of a plan that relate to the components the plan that the participant has appointed them to manage, including any relevant information on the intent of the plan. One option would be that access was automatically granted by </w:t>
      </w:r>
      <w:r w:rsidR="00133BF2">
        <w:t>the NDIA</w:t>
      </w:r>
      <w:r w:rsidRPr="00DF0C3D">
        <w:t xml:space="preserve"> once the participant had engaged the plan manager. Planners could inform participants who make a request for parts of their plan to be self-managed that </w:t>
      </w:r>
      <w:r w:rsidR="00133BF2">
        <w:t>the NDIA</w:t>
      </w:r>
      <w:r w:rsidRPr="00DF0C3D">
        <w:t xml:space="preserve"> will as a consequence provide a copy of the relevant parts of the plan to the Plan Manager that the participant engages.</w:t>
      </w:r>
    </w:p>
    <w:p w14:paraId="034DC18E" w14:textId="338F2D2B" w:rsidR="00AC2230" w:rsidRPr="00DF0C3D" w:rsidRDefault="00AC2230" w:rsidP="00AC2230">
      <w:r w:rsidRPr="00DF0C3D">
        <w:t xml:space="preserve">It is also recommended that </w:t>
      </w:r>
      <w:r w:rsidR="00133BF2">
        <w:t>the NDIA</w:t>
      </w:r>
      <w:r w:rsidRPr="00DF0C3D">
        <w:t xml:space="preserve"> should publish a clear statement of the respective responsibilities of participants, providers</w:t>
      </w:r>
      <w:r w:rsidR="00DF048D">
        <w:t>,</w:t>
      </w:r>
      <w:r w:rsidRPr="00DF0C3D">
        <w:t xml:space="preserve"> and Plan Managers with respect to ensuring that Scheme funds are only spent on supports that are reasonable and necessary and in accordance with the intent of the plan. This advice should also clearly set out the liabilities that accrue to each party where Scheme funds are not spent on supports that are reasonable and necessary and in accordance with the intent of the plan.</w:t>
      </w:r>
    </w:p>
    <w:p w14:paraId="5907283F" w14:textId="77777777" w:rsidR="00AC2230" w:rsidRPr="00DF0C3D" w:rsidRDefault="00AC2230" w:rsidP="00AC2230">
      <w:pPr>
        <w:pStyle w:val="Heading4"/>
      </w:pPr>
      <w:r w:rsidRPr="00DF0C3D">
        <w:t>Death of a participant</w:t>
      </w:r>
    </w:p>
    <w:p w14:paraId="029FD38E" w14:textId="7FECDDD5" w:rsidR="00AC2230" w:rsidRPr="00DF0C3D" w:rsidRDefault="00AC2230" w:rsidP="00AC2230">
      <w:r w:rsidRPr="00DF0C3D">
        <w:t xml:space="preserve">Plan Managers can sometimes incur costs after a participant’s death, including processing invoices from providers for supports delivered prior to the participant’s death. It is reasonable that Plan Managers should be able to recover these costs from </w:t>
      </w:r>
      <w:r w:rsidR="00133BF2">
        <w:t>the NDIS</w:t>
      </w:r>
      <w:r w:rsidRPr="00DF0C3D">
        <w:t>. It is therefore recommended that Plan Managers should be able to bill the agreed monthly fee for up to three months after the participant’s death.</w:t>
      </w:r>
    </w:p>
    <w:p w14:paraId="4883B0D3" w14:textId="16C49F11" w:rsidR="00AC2230" w:rsidRPr="00DF0C3D" w:rsidRDefault="00AC2230" w:rsidP="00AC2230">
      <w:r w:rsidRPr="00DF0C3D">
        <w:t>There are other circumstances in which providers can incur costs after a participant’s death. For example, a provider may have delivered a scheduled gardening service or linen service after a participant’s death because they had not been informed of the death – noting that these services do not necessarily require contact with the participant. It may also be the case that a therapy provider, for example, might incur costs because they had a scheduled appointment with the participant</w:t>
      </w:r>
      <w:r w:rsidR="00DF048D">
        <w:t>,</w:t>
      </w:r>
      <w:r w:rsidRPr="00DF0C3D">
        <w:t xml:space="preserve"> but they had not been advised of a participant’s death and so did not have the opportunity to offer the session to another client. Assistive technology providers may also incur costs that are not currently billable because of a </w:t>
      </w:r>
      <w:r w:rsidRPr="00DF0C3D">
        <w:tab/>
        <w:t xml:space="preserve">participant’s death </w:t>
      </w:r>
      <w:r w:rsidRPr="00DF0C3D">
        <w:lastRenderedPageBreak/>
        <w:t xml:space="preserve">– for example, in the construction of a participant-specific device that is not delivered before the participant’s death. </w:t>
      </w:r>
      <w:r w:rsidR="00133BF2">
        <w:t>The NDIA</w:t>
      </w:r>
      <w:r w:rsidRPr="00DF0C3D">
        <w:t xml:space="preserve"> is currently reviewing its bereavement processes with a view to developing a more consistent and transparent process to deal with these types of situations. </w:t>
      </w:r>
    </w:p>
    <w:p w14:paraId="2F341556" w14:textId="77777777" w:rsidR="000F0704" w:rsidRPr="00DF0C3D" w:rsidRDefault="00AC2230" w:rsidP="00AC2230">
      <w:pPr>
        <w:pStyle w:val="Heading2"/>
      </w:pPr>
      <w:bookmarkStart w:id="342" w:name="_Toc102744350"/>
      <w:bookmarkStart w:id="343" w:name="_Toc106272609"/>
      <w:r w:rsidRPr="00DF0C3D">
        <w:t>Recommendations</w:t>
      </w:r>
      <w:bookmarkEnd w:id="342"/>
      <w:bookmarkEnd w:id="343"/>
    </w:p>
    <w:p w14:paraId="10F07026" w14:textId="0D729405" w:rsidR="000F0704" w:rsidRPr="00DF0C3D" w:rsidRDefault="000F0704" w:rsidP="000F0704">
      <w:pPr>
        <w:pStyle w:val="RecHeading"/>
      </w:pPr>
      <w:r w:rsidRPr="00DF0C3D">
        <w:t>Recommendation 30</w:t>
      </w:r>
    </w:p>
    <w:p w14:paraId="3EAD27F3" w14:textId="1F7A1257" w:rsidR="006147BB" w:rsidRPr="00DF0C3D" w:rsidRDefault="00133BF2" w:rsidP="006147BB">
      <w:pPr>
        <w:pStyle w:val="RecText"/>
      </w:pPr>
      <w:r>
        <w:t>The NDIA</w:t>
      </w:r>
      <w:r w:rsidR="006147BB" w:rsidRPr="00DF0C3D">
        <w:t xml:space="preserve"> should not make any structural adjustment to the NDIS pricing arrangements for plan management at this time and should not index the price limits for plan management fees on 1 July 2022. </w:t>
      </w:r>
    </w:p>
    <w:p w14:paraId="13E25A11" w14:textId="092C8738" w:rsidR="006147BB" w:rsidRPr="00DF0C3D" w:rsidRDefault="00133BF2" w:rsidP="006147BB">
      <w:pPr>
        <w:pStyle w:val="RecText"/>
      </w:pPr>
      <w:r>
        <w:t>The NDIA</w:t>
      </w:r>
      <w:r w:rsidR="006147BB" w:rsidRPr="00DF0C3D">
        <w:t xml:space="preserve"> should undertake a review of plan management and support coordination, in consultation with participants, providers and other stakeholders, to more clearly establish the roles, functions, responsibilities and accountabilities of plan managers; and further consider the appropriate pricing arrangements for plan management. This review should: </w:t>
      </w:r>
    </w:p>
    <w:p w14:paraId="6DA5E7E9" w14:textId="77777777" w:rsidR="006147BB" w:rsidRPr="00DF0C3D" w:rsidRDefault="006147BB" w:rsidP="006147BB">
      <w:pPr>
        <w:pStyle w:val="RecommendationDotPoint"/>
      </w:pPr>
      <w:r w:rsidRPr="00DF0C3D">
        <w:t>Explore options for Plan Managers to have complete access to all parts of a plan that relate to the components of the plan that a participant has appointed them to manage; and</w:t>
      </w:r>
    </w:p>
    <w:p w14:paraId="10BEB628" w14:textId="77777777" w:rsidR="006147BB" w:rsidRPr="00DF0C3D" w:rsidRDefault="006147BB" w:rsidP="006147BB">
      <w:pPr>
        <w:pStyle w:val="RecommendationDotPoint"/>
      </w:pPr>
      <w:r w:rsidRPr="00DF0C3D">
        <w:t>Set out a clear statement of the respective responsibilities of participants, providers and Plan Managers with respect to ensuring that Scheme funds are only spent on supports that are reasonable and necessary and in accordance with the intent of the plan. This advice should set out the liabilities that accrue to each party where Scheme funds are not spent on supports that are reasonable and necessary and in accordance with the plan.</w:t>
      </w:r>
    </w:p>
    <w:p w14:paraId="60A3AEE7" w14:textId="348C20C2" w:rsidR="000F0704" w:rsidRPr="00DF0C3D" w:rsidRDefault="000F0704" w:rsidP="000F0704">
      <w:pPr>
        <w:pStyle w:val="RecHeading"/>
      </w:pPr>
      <w:r w:rsidRPr="00DF0C3D">
        <w:t>Recommendation 31</w:t>
      </w:r>
    </w:p>
    <w:p w14:paraId="0279C477" w14:textId="60481F4E" w:rsidR="000F0704" w:rsidRPr="00DF0C3D" w:rsidRDefault="00133BF2" w:rsidP="000F0704">
      <w:pPr>
        <w:pStyle w:val="RecText"/>
      </w:pPr>
      <w:r>
        <w:t>The NDIA</w:t>
      </w:r>
      <w:r w:rsidR="000F0704" w:rsidRPr="00DF0C3D">
        <w:t xml:space="preserve"> should simplify the pricing arrangements for plan management supports from 1 July 2022 by decommissioning the Capacity Building and Training in Plan and Financial Management support item, and broadening the scope of the current core support item 01_134_0117_8_1 to Capacity Building and Training in Self-Management and Plan Management. Plan Managers who want to also deliver this support can do so by registering for both the Development of Daily Living and Life Skills and the Management of Funding for Supports in Participants’ Plans registration groups.</w:t>
      </w:r>
    </w:p>
    <w:p w14:paraId="1472B5F7" w14:textId="707A087D" w:rsidR="000F0704" w:rsidRPr="00DF0C3D" w:rsidRDefault="000F0704" w:rsidP="000F0704">
      <w:pPr>
        <w:pStyle w:val="RecHeading"/>
      </w:pPr>
      <w:r w:rsidRPr="00DF0C3D">
        <w:t>Recommendation 32</w:t>
      </w:r>
    </w:p>
    <w:p w14:paraId="0FBB8912" w14:textId="10AF4101" w:rsidR="000F0704" w:rsidRPr="00DF0C3D" w:rsidRDefault="00133BF2" w:rsidP="000F0704">
      <w:pPr>
        <w:pStyle w:val="RecText"/>
      </w:pPr>
      <w:r>
        <w:t>The NDIA</w:t>
      </w:r>
      <w:r w:rsidR="000F0704" w:rsidRPr="00DF0C3D">
        <w:t xml:space="preserve"> should allow Plan Managers to bill the agreed monthly plan management fee for up to three months after a participant’s death – so that they can finalise the participant’s outstanding invoices.</w:t>
      </w:r>
    </w:p>
    <w:p w14:paraId="3C1775AC" w14:textId="77777777" w:rsidR="00173CC4" w:rsidRDefault="00173CC4">
      <w:pPr>
        <w:rPr>
          <w:b/>
          <w:szCs w:val="22"/>
        </w:rPr>
      </w:pPr>
      <w:r>
        <w:br w:type="page"/>
      </w:r>
    </w:p>
    <w:p w14:paraId="5C2B55AA" w14:textId="298A5CD1" w:rsidR="00AC2230" w:rsidRPr="00DF0C3D" w:rsidRDefault="00AC2230" w:rsidP="00AC2230">
      <w:pPr>
        <w:pStyle w:val="Heading5"/>
      </w:pPr>
      <w:r w:rsidRPr="00DF0C3D">
        <w:lastRenderedPageBreak/>
        <w:t xml:space="preserve">Endnotes </w:t>
      </w:r>
    </w:p>
    <w:p w14:paraId="05824CCD" w14:textId="77777777" w:rsidR="00AC2230" w:rsidRPr="00DF0C3D" w:rsidRDefault="00AC2230" w:rsidP="00AC2230">
      <w:pPr>
        <w:sectPr w:rsidR="00AC2230"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219A3D20" w14:textId="61B56204" w:rsidR="00B321E1" w:rsidRPr="00DF0C3D" w:rsidRDefault="00B321E1" w:rsidP="000C6CC9">
      <w:pPr>
        <w:pStyle w:val="Heading1"/>
      </w:pPr>
      <w:bookmarkStart w:id="344" w:name="_Toc106272610"/>
      <w:r w:rsidRPr="00DF0C3D">
        <w:lastRenderedPageBreak/>
        <w:t>Support Coordination</w:t>
      </w:r>
      <w:bookmarkEnd w:id="344"/>
    </w:p>
    <w:p w14:paraId="3505F7D1" w14:textId="7568B0A2" w:rsidR="005F52FA" w:rsidRPr="00DF0C3D" w:rsidRDefault="005F52FA" w:rsidP="005F52FA">
      <w:r w:rsidRPr="00DF0C3D">
        <w:t xml:space="preserve">This </w:t>
      </w:r>
      <w:r w:rsidR="00F23CDA">
        <w:t>c</w:t>
      </w:r>
      <w:r w:rsidRPr="00DF0C3D">
        <w:t>hapter examines the pricing arrangements that apply to support coordination in the National Disability Insurance Scheme (NDIS) and the extent to which they encourage innovation, improve quality of service and ensure value for money.</w:t>
      </w:r>
    </w:p>
    <w:p w14:paraId="23B4CC36" w14:textId="0FB500E1" w:rsidR="009A0594" w:rsidRPr="00DF0C3D" w:rsidRDefault="009A0594" w:rsidP="00EB6554">
      <w:pPr>
        <w:pStyle w:val="DotPoint"/>
        <w:numPr>
          <w:ilvl w:val="0"/>
          <w:numId w:val="1"/>
        </w:numPr>
      </w:pPr>
      <w:r w:rsidRPr="00DF0C3D">
        <w:t>Section</w:t>
      </w:r>
      <w:r w:rsidR="00BF46D2" w:rsidRPr="00DF0C3D">
        <w:t xml:space="preserve"> </w:t>
      </w:r>
      <w:r w:rsidRPr="00DF0C3D">
        <w:t>9.1 provides an overview of the current pricing arrangements for</w:t>
      </w:r>
      <w:r w:rsidR="00A65CE3" w:rsidRPr="00DF0C3D">
        <w:t xml:space="preserve"> support coordination</w:t>
      </w:r>
      <w:r w:rsidR="00391CF7" w:rsidRPr="00DF0C3D">
        <w:t xml:space="preserve"> in the NDIS and </w:t>
      </w:r>
      <w:r w:rsidRPr="00DF0C3D">
        <w:t xml:space="preserve">participant and provider statistics on the use of </w:t>
      </w:r>
      <w:r w:rsidR="00BF46D2" w:rsidRPr="00DF0C3D">
        <w:t>support coordination</w:t>
      </w:r>
      <w:r w:rsidRPr="00DF0C3D">
        <w:t xml:space="preserve"> in the NDIS.</w:t>
      </w:r>
    </w:p>
    <w:p w14:paraId="6A0AF6D3" w14:textId="45E906B5" w:rsidR="009A0594" w:rsidRPr="00DF0C3D" w:rsidRDefault="009A0594" w:rsidP="009A0594">
      <w:pPr>
        <w:pStyle w:val="DotPoint"/>
        <w:numPr>
          <w:ilvl w:val="0"/>
          <w:numId w:val="1"/>
        </w:numPr>
      </w:pPr>
      <w:r w:rsidRPr="00DF0C3D">
        <w:t>Section 9</w:t>
      </w:r>
      <w:r w:rsidR="00391CF7" w:rsidRPr="00DF0C3D">
        <w:t>.2</w:t>
      </w:r>
      <w:r w:rsidRPr="00DF0C3D">
        <w:t xml:space="preserve"> provides an overview of the issues about the current pricing arrangements for </w:t>
      </w:r>
      <w:r w:rsidR="00BF46D2" w:rsidRPr="00DF0C3D">
        <w:t xml:space="preserve">support coordination </w:t>
      </w:r>
      <w:r w:rsidRPr="00DF0C3D">
        <w:t>that were raised by stakeholders during consultations.</w:t>
      </w:r>
    </w:p>
    <w:p w14:paraId="41ABFA3B" w14:textId="6F2008CC" w:rsidR="009A0594" w:rsidRPr="00DF0C3D" w:rsidRDefault="009A0594" w:rsidP="009A0594">
      <w:pPr>
        <w:pStyle w:val="DotPoint"/>
      </w:pPr>
      <w:r w:rsidRPr="00DF0C3D">
        <w:t>Section 9</w:t>
      </w:r>
      <w:r w:rsidR="00391CF7" w:rsidRPr="00DF0C3D">
        <w:t>.3</w:t>
      </w:r>
      <w:r w:rsidRPr="00DF0C3D">
        <w:t xml:space="preserve"> provides information on the financial performance of </w:t>
      </w:r>
      <w:r w:rsidR="00BF46D2" w:rsidRPr="00DF0C3D">
        <w:t xml:space="preserve">support coordination </w:t>
      </w:r>
      <w:r w:rsidRPr="00DF0C3D">
        <w:t>providers based on a survey conducted by Disability Intermediaries Australia.</w:t>
      </w:r>
    </w:p>
    <w:p w14:paraId="7DAB93C1" w14:textId="2C47C7A2" w:rsidR="009A0594" w:rsidRPr="00DF0C3D" w:rsidRDefault="009A0594" w:rsidP="009A0594">
      <w:pPr>
        <w:pStyle w:val="DotPoint"/>
        <w:numPr>
          <w:ilvl w:val="0"/>
          <w:numId w:val="1"/>
        </w:numPr>
      </w:pPr>
      <w:r w:rsidRPr="00DF0C3D">
        <w:t>Section 9</w:t>
      </w:r>
      <w:r w:rsidR="00391CF7" w:rsidRPr="00DF0C3D">
        <w:t>.4</w:t>
      </w:r>
      <w:r w:rsidRPr="00DF0C3D">
        <w:t xml:space="preserve"> draws conclusions from the available evidence and recommends some changes to the pricing arrangements for </w:t>
      </w:r>
      <w:r w:rsidR="00BF46D2" w:rsidRPr="00DF0C3D">
        <w:t>support coordination in the NDIS</w:t>
      </w:r>
      <w:r w:rsidRPr="00DF0C3D">
        <w:t xml:space="preserve">. </w:t>
      </w:r>
    </w:p>
    <w:p w14:paraId="00D49C1F" w14:textId="77777777" w:rsidR="005F52FA" w:rsidRPr="00DF0C3D" w:rsidRDefault="005F52FA" w:rsidP="005F52FA">
      <w:pPr>
        <w:pStyle w:val="Heading2"/>
      </w:pPr>
      <w:bookmarkStart w:id="345" w:name="_Toc106272611"/>
      <w:r w:rsidRPr="00DF0C3D">
        <w:t>Current Arrangements</w:t>
      </w:r>
      <w:bookmarkEnd w:id="345"/>
    </w:p>
    <w:p w14:paraId="7776130C" w14:textId="47491CCC" w:rsidR="005F52FA" w:rsidRPr="00DF0C3D" w:rsidRDefault="005F52FA" w:rsidP="005F52FA">
      <w:r w:rsidRPr="00DF0C3D">
        <w:t xml:space="preserve">Support coordination is a capacity building support that is funded by the NDIS. It plays an important role in helping participants to make the most of their NDIS plans and to pursue their goals. Support </w:t>
      </w:r>
      <w:r w:rsidR="00006045">
        <w:t>C</w:t>
      </w:r>
      <w:r w:rsidRPr="00DF0C3D">
        <w:t xml:space="preserve">oordinators help participants with different things depending on what the individual participant’s goals, needs and circumstances are. This can include helping a participant connect to NDIS funded supports and to mainstream supports, including by brokering supports and services in line with a participant’s wishes and their plan budget. Support </w:t>
      </w:r>
      <w:r w:rsidR="00036883">
        <w:t>C</w:t>
      </w:r>
      <w:r w:rsidRPr="00DF0C3D">
        <w:t>oordinators can also help build a participant’s capacity and capability to understand their plan, navigate the NDIS and make their own decisions. They also monitor plan budgets and support effectiveness.</w:t>
      </w:r>
    </w:p>
    <w:p w14:paraId="07C59FA3" w14:textId="44059EC4" w:rsidR="005F52FA" w:rsidRPr="00DF0C3D" w:rsidRDefault="005F52FA" w:rsidP="005F52FA">
      <w:r w:rsidRPr="00DF0C3D">
        <w:t xml:space="preserve">Support </w:t>
      </w:r>
      <w:r w:rsidR="00036883">
        <w:t>C</w:t>
      </w:r>
      <w:r w:rsidRPr="00DF0C3D">
        <w:t xml:space="preserve">oordinators need to have a detailed understanding of what service offerings are available in a participant’s local market, and to actively help participants to find service providers who meet their needs and preferences. This can include sourcing and connecting participants to alternative service providers, which can be integral for participants to maintain continuity of supports and services. Support </w:t>
      </w:r>
      <w:r w:rsidR="00036883">
        <w:t>C</w:t>
      </w:r>
      <w:r w:rsidRPr="00DF0C3D">
        <w:t xml:space="preserve">oordinators also need to be able to link participants to mainstream, community and informal supports where appropriate. They also need to be innovative and to take initiative when helping participants to broker supports and services in line with their support preferences and plan budgets. </w:t>
      </w:r>
    </w:p>
    <w:p w14:paraId="4389DB00" w14:textId="24D0ABDD" w:rsidR="005F52FA" w:rsidRPr="00DF0C3D" w:rsidRDefault="005F52FA" w:rsidP="005F52FA">
      <w:r w:rsidRPr="00DF0C3D">
        <w:t xml:space="preserve">Support </w:t>
      </w:r>
      <w:r w:rsidR="00036883">
        <w:t>C</w:t>
      </w:r>
      <w:r w:rsidRPr="00DF0C3D">
        <w:t xml:space="preserve">oordinators should also regularly monitor the implementation of a participant’s plan to ensure the participant is connected to providers and to evaluate the effectiveness of those supports in helping the participant to pursue their goals. This includes, regularly engaging with participants to understand their individual circumstances, disability-related support needs and goals, including any potential changes. In doing so, </w:t>
      </w:r>
      <w:r w:rsidR="00036883">
        <w:t>S</w:t>
      </w:r>
      <w:r w:rsidRPr="00DF0C3D">
        <w:t xml:space="preserve">upport </w:t>
      </w:r>
      <w:r w:rsidR="00036883">
        <w:t>C</w:t>
      </w:r>
      <w:r w:rsidRPr="00DF0C3D">
        <w:t xml:space="preserve">oordinators should work with the participant to prepare for unexpected events or interruptions in supports. As with all providers and workers, concern for the safety and wellbeing of the participant should underpin everything that a </w:t>
      </w:r>
      <w:r w:rsidR="00036883">
        <w:t>S</w:t>
      </w:r>
      <w:r w:rsidRPr="00DF0C3D">
        <w:t xml:space="preserve">upport </w:t>
      </w:r>
      <w:r w:rsidR="00036883">
        <w:t>C</w:t>
      </w:r>
      <w:r w:rsidRPr="00DF0C3D">
        <w:t>oordinator does.</w:t>
      </w:r>
    </w:p>
    <w:p w14:paraId="1AA35DFA" w14:textId="49A9DC71" w:rsidR="005F52FA" w:rsidRPr="00DF0C3D" w:rsidRDefault="005F52FA" w:rsidP="005F52FA">
      <w:r w:rsidRPr="00DF0C3D">
        <w:lastRenderedPageBreak/>
        <w:t xml:space="preserve">All </w:t>
      </w:r>
      <w:r w:rsidR="00036883">
        <w:t>S</w:t>
      </w:r>
      <w:r w:rsidRPr="00DF0C3D">
        <w:t xml:space="preserve">upport </w:t>
      </w:r>
      <w:r w:rsidR="00036883">
        <w:t>C</w:t>
      </w:r>
      <w:r w:rsidRPr="00DF0C3D">
        <w:t>oordinators must comply with the NDIS Code of Conduct, which requires, among other things, that supports</w:t>
      </w:r>
      <w:r w:rsidR="00F23CDA">
        <w:t>,</w:t>
      </w:r>
      <w:r w:rsidRPr="00DF0C3D">
        <w:t xml:space="preserve"> and services are provided in a safe and competent manner, with care and skill. Support </w:t>
      </w:r>
      <w:r w:rsidR="00036883">
        <w:t>C</w:t>
      </w:r>
      <w:r w:rsidRPr="00DF0C3D">
        <w:t xml:space="preserve">oordinators are not required to be registered. However, </w:t>
      </w:r>
      <w:r w:rsidR="00525C06">
        <w:t>S</w:t>
      </w:r>
      <w:r w:rsidRPr="00DF0C3D">
        <w:t xml:space="preserve">upport </w:t>
      </w:r>
      <w:r w:rsidR="00525C06">
        <w:t>C</w:t>
      </w:r>
      <w:r w:rsidRPr="00DF0C3D">
        <w:t>oordinators who are registered to deliver supports in registration group 106 (Assistance in coordinating or managing life stages, transitions</w:t>
      </w:r>
      <w:r w:rsidR="0073075A">
        <w:t>,</w:t>
      </w:r>
      <w:r w:rsidRPr="00DF0C3D">
        <w:t xml:space="preserve"> or supports) must comply with the Core module of the NDIS Practice Standards. The Core module includes standards for the rights of participants and responsibilities of providers, provider governance and management and the way that support is provided. Support </w:t>
      </w:r>
      <w:r w:rsidR="00525C06">
        <w:t>C</w:t>
      </w:r>
      <w:r w:rsidRPr="00DF0C3D">
        <w:t>oordinators registered to deliver supports in registration group 132 (Specialised support coordination), must also comply with Module 4 of the NDIS Practice Standards. Module 4 includes additional standards for the provision of support and management of conflict of interest.</w:t>
      </w:r>
    </w:p>
    <w:p w14:paraId="08590489" w14:textId="77777777" w:rsidR="005F52FA" w:rsidRPr="00DF0C3D" w:rsidRDefault="005F52FA" w:rsidP="005F52FA">
      <w:pPr>
        <w:pStyle w:val="Heading3"/>
      </w:pPr>
      <w:bookmarkStart w:id="346" w:name="_Toc88041440"/>
      <w:r w:rsidRPr="00DF0C3D">
        <w:t>Current Pricing Arrangements</w:t>
      </w:r>
    </w:p>
    <w:p w14:paraId="5A0F9E89" w14:textId="66662D85" w:rsidR="005F52FA" w:rsidRPr="00DF0C3D" w:rsidRDefault="005F52FA" w:rsidP="005F52FA">
      <w:r w:rsidRPr="00DF0C3D">
        <w:t xml:space="preserve">Support </w:t>
      </w:r>
      <w:r w:rsidR="00525C06">
        <w:t>C</w:t>
      </w:r>
      <w:r w:rsidRPr="00DF0C3D">
        <w:t xml:space="preserve">oordinators are currently able to claim for the following four types of services subject to the price limits set out in </w:t>
      </w:r>
      <w:r w:rsidRPr="00DF0C3D">
        <w:fldChar w:fldCharType="begin"/>
      </w:r>
      <w:r w:rsidRPr="00DF0C3D">
        <w:instrText xml:space="preserve"> REF _Ref97205433 \h  \* MERGEFORMAT </w:instrText>
      </w:r>
      <w:r w:rsidRPr="00DF0C3D">
        <w:fldChar w:fldCharType="separate"/>
      </w:r>
      <w:r w:rsidR="0015299C" w:rsidRPr="00DF0C3D">
        <w:t xml:space="preserve">Exhibit </w:t>
      </w:r>
      <w:r w:rsidR="0015299C">
        <w:rPr>
          <w:noProof/>
        </w:rPr>
        <w:t>51</w:t>
      </w:r>
      <w:r w:rsidRPr="00DF0C3D">
        <w:fldChar w:fldCharType="end"/>
      </w:r>
      <w:r w:rsidRPr="00DF0C3D">
        <w:t>:</w:t>
      </w:r>
    </w:p>
    <w:p w14:paraId="2441D266" w14:textId="77777777" w:rsidR="005F52FA" w:rsidRPr="00DF0C3D" w:rsidRDefault="005F52FA" w:rsidP="005F52FA">
      <w:pPr>
        <w:pStyle w:val="DotPoint"/>
        <w:numPr>
          <w:ilvl w:val="0"/>
          <w:numId w:val="1"/>
        </w:numPr>
      </w:pPr>
      <w:r w:rsidRPr="00DF0C3D">
        <w:t>Level 1: Support Connection, which assists a participant to implement their plan by strengthening their ability to connect with the broader systems of supports and to understand the purpose of the funded supports.</w:t>
      </w:r>
      <w:r w:rsidRPr="00DF0C3D">
        <w:rPr>
          <w:rStyle w:val="EndnoteReference"/>
        </w:rPr>
        <w:endnoteReference w:id="120"/>
      </w:r>
    </w:p>
    <w:p w14:paraId="0C316AB9" w14:textId="77777777" w:rsidR="005F52FA" w:rsidRPr="00DF0C3D" w:rsidRDefault="005F52FA" w:rsidP="005F52FA">
      <w:pPr>
        <w:pStyle w:val="DotPoint"/>
        <w:numPr>
          <w:ilvl w:val="0"/>
          <w:numId w:val="1"/>
        </w:numPr>
      </w:pPr>
      <w:r w:rsidRPr="00DF0C3D">
        <w:t>Level 2: Coordination of Supports, which strengthens a participant’s ability to design and then build their supports with an emphasis on linking the broader systems of support across a complex service delivery environment.</w:t>
      </w:r>
      <w:r w:rsidRPr="00DF0C3D">
        <w:rPr>
          <w:rStyle w:val="EndnoteReference"/>
        </w:rPr>
        <w:endnoteReference w:id="121"/>
      </w:r>
    </w:p>
    <w:p w14:paraId="5ED8029D" w14:textId="77777777" w:rsidR="005F52FA" w:rsidRPr="00DF0C3D" w:rsidRDefault="005F52FA" w:rsidP="005F52FA">
      <w:pPr>
        <w:pStyle w:val="DotPoint"/>
        <w:numPr>
          <w:ilvl w:val="0"/>
          <w:numId w:val="1"/>
        </w:numPr>
      </w:pPr>
      <w:r w:rsidRPr="00DF0C3D">
        <w:t>Level 3: Specialist Support Coordination, which utilises an expert or specialist approach, necessitated by specific high complex needs or high level risks in a participant’s situation.</w:t>
      </w:r>
      <w:r w:rsidRPr="00DF0C3D">
        <w:rPr>
          <w:rStyle w:val="EndnoteReference"/>
        </w:rPr>
        <w:endnoteReference w:id="122"/>
      </w:r>
    </w:p>
    <w:p w14:paraId="1FE91ED9" w14:textId="5487D20D" w:rsidR="005F52FA" w:rsidRPr="00DF0C3D" w:rsidRDefault="005F52FA" w:rsidP="005F52FA">
      <w:pPr>
        <w:pStyle w:val="DotPoint"/>
        <w:numPr>
          <w:ilvl w:val="0"/>
          <w:numId w:val="1"/>
        </w:numPr>
      </w:pPr>
      <w:r w:rsidRPr="00DF0C3D">
        <w:t xml:space="preserve">Ad hoc capacity building and training in plan administration and management support, which assists the participant to build capacity to administer and manage their plan, including: engaging providers; developing service agreements; maintaining records; paying providers; and claiming payments from </w:t>
      </w:r>
      <w:r w:rsidR="00133BF2">
        <w:t>the NDIA</w:t>
      </w:r>
      <w:r w:rsidRPr="00DF0C3D">
        <w:t>.</w:t>
      </w:r>
    </w:p>
    <w:p w14:paraId="4D512E31" w14:textId="6A812138" w:rsidR="005F52FA" w:rsidRPr="00DF0C3D" w:rsidRDefault="005F52FA" w:rsidP="005F52FA">
      <w:pPr>
        <w:pStyle w:val="Caption"/>
      </w:pPr>
      <w:bookmarkStart w:id="347" w:name="_Ref97205433"/>
      <w:bookmarkStart w:id="348" w:name="_Toc93921191"/>
      <w:bookmarkStart w:id="349" w:name="_Toc101279993"/>
      <w:bookmarkStart w:id="350" w:name="_Toc108620539"/>
      <w:r w:rsidRPr="00DF0C3D">
        <w:t xml:space="preserve">Exhibit </w:t>
      </w:r>
      <w:r w:rsidR="002B459B">
        <w:fldChar w:fldCharType="begin"/>
      </w:r>
      <w:r w:rsidR="002B459B">
        <w:instrText xml:space="preserve"> SEQ Exhibit \* ARABIC </w:instrText>
      </w:r>
      <w:r w:rsidR="002B459B">
        <w:fldChar w:fldCharType="separate"/>
      </w:r>
      <w:r w:rsidR="0015299C">
        <w:rPr>
          <w:noProof/>
        </w:rPr>
        <w:t>51</w:t>
      </w:r>
      <w:r w:rsidR="002B459B">
        <w:rPr>
          <w:noProof/>
        </w:rPr>
        <w:fldChar w:fldCharType="end"/>
      </w:r>
      <w:bookmarkEnd w:id="347"/>
      <w:r w:rsidRPr="00DF0C3D">
        <w:t>: Price Limits for Support Coordination</w:t>
      </w:r>
      <w:bookmarkEnd w:id="348"/>
      <w:r w:rsidRPr="00DF0C3D">
        <w:t xml:space="preserve"> Supports</w:t>
      </w:r>
      <w:bookmarkEnd w:id="349"/>
      <w:bookmarkEnd w:id="350"/>
    </w:p>
    <w:tbl>
      <w:tblPr>
        <w:tblStyle w:val="GridTable4-Accent12"/>
        <w:tblW w:w="5000" w:type="pct"/>
        <w:tblInd w:w="-5" w:type="dxa"/>
        <w:tblLook w:val="0420" w:firstRow="1" w:lastRow="0" w:firstColumn="0" w:lastColumn="0" w:noHBand="0" w:noVBand="1"/>
        <w:tblCaption w:val="Price limits for Support Coordination Supports"/>
        <w:tblDescription w:val="NDIS pricing details for support coordination supports including the item code, item name, unit of measure, and price limits."/>
      </w:tblPr>
      <w:tblGrid>
        <w:gridCol w:w="1811"/>
        <w:gridCol w:w="3625"/>
        <w:gridCol w:w="907"/>
        <w:gridCol w:w="906"/>
        <w:gridCol w:w="906"/>
        <w:gridCol w:w="906"/>
      </w:tblGrid>
      <w:tr w:rsidR="005F52FA" w:rsidRPr="00DF0C3D" w14:paraId="316D3E96" w14:textId="77777777" w:rsidTr="009A0594">
        <w:trPr>
          <w:cnfStyle w:val="100000000000" w:firstRow="1" w:lastRow="0" w:firstColumn="0" w:lastColumn="0" w:oddVBand="0" w:evenVBand="0" w:oddHBand="0" w:evenHBand="0" w:firstRowFirstColumn="0" w:firstRowLastColumn="0" w:lastRowFirstColumn="0" w:lastRowLastColumn="0"/>
          <w:tblHeader/>
        </w:trPr>
        <w:tc>
          <w:tcPr>
            <w:tcW w:w="999" w:type="pct"/>
            <w:hideMark/>
          </w:tcPr>
          <w:p w14:paraId="3E65F2F4" w14:textId="77777777" w:rsidR="005F52FA" w:rsidRPr="00DF0C3D" w:rsidRDefault="005F52FA" w:rsidP="009A0594">
            <w:pPr>
              <w:rPr>
                <w:rFonts w:eastAsia="Times New Roman"/>
                <w:lang w:eastAsia="en-AU"/>
              </w:rPr>
            </w:pPr>
            <w:r w:rsidRPr="00DF0C3D">
              <w:rPr>
                <w:rFonts w:eastAsia="Times New Roman"/>
                <w:lang w:eastAsia="en-AU"/>
              </w:rPr>
              <w:t>Item Number</w:t>
            </w:r>
          </w:p>
        </w:tc>
        <w:tc>
          <w:tcPr>
            <w:tcW w:w="2000" w:type="pct"/>
            <w:hideMark/>
          </w:tcPr>
          <w:p w14:paraId="68265CB8" w14:textId="77777777" w:rsidR="005F52FA" w:rsidRPr="00DF0C3D" w:rsidRDefault="005F52FA" w:rsidP="009A0594">
            <w:pPr>
              <w:rPr>
                <w:rFonts w:eastAsia="Times New Roman"/>
                <w:lang w:eastAsia="en-AU"/>
              </w:rPr>
            </w:pPr>
            <w:r w:rsidRPr="00DF0C3D">
              <w:rPr>
                <w:rFonts w:eastAsia="Times New Roman"/>
                <w:lang w:eastAsia="en-AU"/>
              </w:rPr>
              <w:t>Item Name and Notes</w:t>
            </w:r>
          </w:p>
        </w:tc>
        <w:tc>
          <w:tcPr>
            <w:tcW w:w="500" w:type="pct"/>
            <w:hideMark/>
          </w:tcPr>
          <w:p w14:paraId="22BFF622" w14:textId="77777777" w:rsidR="005F52FA" w:rsidRPr="00DF0C3D" w:rsidRDefault="005F52FA" w:rsidP="009A0594">
            <w:pPr>
              <w:jc w:val="center"/>
              <w:rPr>
                <w:rFonts w:eastAsia="Times New Roman"/>
                <w:lang w:eastAsia="en-AU"/>
              </w:rPr>
            </w:pPr>
            <w:r w:rsidRPr="00DF0C3D">
              <w:rPr>
                <w:rFonts w:eastAsia="Times New Roman"/>
                <w:lang w:eastAsia="en-AU"/>
              </w:rPr>
              <w:t>Unit</w:t>
            </w:r>
          </w:p>
        </w:tc>
        <w:tc>
          <w:tcPr>
            <w:tcW w:w="500" w:type="pct"/>
            <w:hideMark/>
          </w:tcPr>
          <w:p w14:paraId="3952306C" w14:textId="77777777" w:rsidR="005F52FA" w:rsidRPr="00DF0C3D" w:rsidRDefault="005F52FA" w:rsidP="009A0594">
            <w:pPr>
              <w:jc w:val="center"/>
              <w:rPr>
                <w:rFonts w:eastAsia="Times New Roman"/>
                <w:lang w:eastAsia="en-AU"/>
              </w:rPr>
            </w:pPr>
            <w:r w:rsidRPr="00DF0C3D">
              <w:rPr>
                <w:rFonts w:eastAsia="Times New Roman"/>
                <w:lang w:eastAsia="en-AU"/>
              </w:rPr>
              <w:t>Non-Remote</w:t>
            </w:r>
          </w:p>
        </w:tc>
        <w:tc>
          <w:tcPr>
            <w:tcW w:w="500" w:type="pct"/>
            <w:hideMark/>
          </w:tcPr>
          <w:p w14:paraId="2118704F" w14:textId="77777777" w:rsidR="005F52FA" w:rsidRPr="00DF0C3D" w:rsidRDefault="005F52FA" w:rsidP="009A0594">
            <w:pPr>
              <w:jc w:val="center"/>
              <w:rPr>
                <w:rFonts w:eastAsia="Times New Roman"/>
                <w:lang w:eastAsia="en-AU"/>
              </w:rPr>
            </w:pPr>
            <w:r w:rsidRPr="00DF0C3D">
              <w:rPr>
                <w:rFonts w:eastAsia="Times New Roman"/>
                <w:lang w:eastAsia="en-AU"/>
              </w:rPr>
              <w:t>Remote</w:t>
            </w:r>
          </w:p>
        </w:tc>
        <w:tc>
          <w:tcPr>
            <w:tcW w:w="500" w:type="pct"/>
            <w:hideMark/>
          </w:tcPr>
          <w:p w14:paraId="41994EB5" w14:textId="77777777" w:rsidR="005F52FA" w:rsidRPr="00DF0C3D" w:rsidRDefault="005F52FA" w:rsidP="009A0594">
            <w:pPr>
              <w:jc w:val="center"/>
              <w:rPr>
                <w:rFonts w:eastAsia="Times New Roman"/>
                <w:lang w:eastAsia="en-AU"/>
              </w:rPr>
            </w:pPr>
            <w:r w:rsidRPr="00DF0C3D">
              <w:rPr>
                <w:rFonts w:eastAsia="Times New Roman"/>
                <w:lang w:eastAsia="en-AU"/>
              </w:rPr>
              <w:t>Very Remote</w:t>
            </w:r>
          </w:p>
        </w:tc>
      </w:tr>
      <w:tr w:rsidR="005F52FA" w:rsidRPr="00DF0C3D" w14:paraId="3A4A8371" w14:textId="77777777" w:rsidTr="009A0594">
        <w:trPr>
          <w:cnfStyle w:val="000000100000" w:firstRow="0" w:lastRow="0" w:firstColumn="0" w:lastColumn="0" w:oddVBand="0" w:evenVBand="0" w:oddHBand="1" w:evenHBand="0" w:firstRowFirstColumn="0" w:firstRowLastColumn="0" w:lastRowFirstColumn="0" w:lastRowLastColumn="0"/>
        </w:trPr>
        <w:tc>
          <w:tcPr>
            <w:tcW w:w="999" w:type="pct"/>
            <w:hideMark/>
          </w:tcPr>
          <w:p w14:paraId="4706C93F" w14:textId="77777777" w:rsidR="005F52FA" w:rsidRPr="00DF0C3D" w:rsidRDefault="005F52FA" w:rsidP="009A0594">
            <w:pPr>
              <w:rPr>
                <w:rFonts w:eastAsia="Times New Roman"/>
                <w:szCs w:val="18"/>
                <w:lang w:eastAsia="en-AU"/>
              </w:rPr>
            </w:pPr>
            <w:r w:rsidRPr="00DF0C3D">
              <w:rPr>
                <w:rFonts w:eastAsia="Times New Roman"/>
                <w:lang w:eastAsia="en-AU"/>
              </w:rPr>
              <w:t>07_001_0106_8_3</w:t>
            </w:r>
          </w:p>
        </w:tc>
        <w:tc>
          <w:tcPr>
            <w:tcW w:w="2000" w:type="pct"/>
            <w:hideMark/>
          </w:tcPr>
          <w:p w14:paraId="6A635E09" w14:textId="77777777" w:rsidR="005F52FA" w:rsidRPr="00DF0C3D" w:rsidRDefault="005F52FA" w:rsidP="009A0594">
            <w:pPr>
              <w:rPr>
                <w:rFonts w:eastAsia="Times New Roman"/>
                <w:lang w:eastAsia="en-AU"/>
              </w:rPr>
            </w:pPr>
            <w:r w:rsidRPr="00DF0C3D">
              <w:rPr>
                <w:rFonts w:eastAsia="Times New Roman"/>
                <w:lang w:eastAsia="en-AU"/>
              </w:rPr>
              <w:t>Support Coordination Level 1: Support Connection</w:t>
            </w:r>
          </w:p>
        </w:tc>
        <w:tc>
          <w:tcPr>
            <w:tcW w:w="500" w:type="pct"/>
            <w:hideMark/>
          </w:tcPr>
          <w:p w14:paraId="011B6B8C" w14:textId="77777777" w:rsidR="005F52FA" w:rsidRPr="00DF0C3D" w:rsidRDefault="005F52FA" w:rsidP="009A0594">
            <w:pPr>
              <w:jc w:val="center"/>
              <w:rPr>
                <w:rFonts w:eastAsia="Times New Roman"/>
                <w:lang w:eastAsia="en-AU"/>
              </w:rPr>
            </w:pPr>
            <w:r w:rsidRPr="00DF0C3D">
              <w:rPr>
                <w:rFonts w:eastAsia="Times New Roman"/>
                <w:lang w:eastAsia="en-AU"/>
              </w:rPr>
              <w:t>Hour</w:t>
            </w:r>
          </w:p>
        </w:tc>
        <w:tc>
          <w:tcPr>
            <w:tcW w:w="500" w:type="pct"/>
            <w:hideMark/>
          </w:tcPr>
          <w:p w14:paraId="13F97908" w14:textId="77777777" w:rsidR="005F52FA" w:rsidRPr="00DF0C3D" w:rsidRDefault="005F52FA" w:rsidP="009A0594">
            <w:pPr>
              <w:jc w:val="center"/>
              <w:rPr>
                <w:rFonts w:eastAsiaTheme="minorHAnsi" w:cs="Arial"/>
                <w:szCs w:val="22"/>
                <w:lang w:eastAsia="en-US"/>
              </w:rPr>
            </w:pPr>
            <w:r w:rsidRPr="00DF0C3D">
              <w:t>$65.09</w:t>
            </w:r>
          </w:p>
        </w:tc>
        <w:tc>
          <w:tcPr>
            <w:tcW w:w="500" w:type="pct"/>
            <w:hideMark/>
          </w:tcPr>
          <w:p w14:paraId="64A4F0F6" w14:textId="77777777" w:rsidR="005F52FA" w:rsidRPr="00DF0C3D" w:rsidRDefault="005F52FA" w:rsidP="009A0594">
            <w:pPr>
              <w:jc w:val="center"/>
              <w:rPr>
                <w:rFonts w:cs="Arial"/>
              </w:rPr>
            </w:pPr>
            <w:r w:rsidRPr="00DF0C3D">
              <w:t>$91.13</w:t>
            </w:r>
          </w:p>
        </w:tc>
        <w:tc>
          <w:tcPr>
            <w:tcW w:w="500" w:type="pct"/>
            <w:hideMark/>
          </w:tcPr>
          <w:p w14:paraId="26BCF688" w14:textId="77777777" w:rsidR="005F52FA" w:rsidRPr="00DF0C3D" w:rsidRDefault="005F52FA" w:rsidP="009A0594">
            <w:pPr>
              <w:jc w:val="center"/>
              <w:rPr>
                <w:rFonts w:cs="Arial"/>
              </w:rPr>
            </w:pPr>
            <w:r w:rsidRPr="00DF0C3D">
              <w:t>$97.64</w:t>
            </w:r>
          </w:p>
        </w:tc>
      </w:tr>
      <w:tr w:rsidR="005F52FA" w:rsidRPr="00DF0C3D" w14:paraId="0B07A01B" w14:textId="77777777" w:rsidTr="009A0594">
        <w:tc>
          <w:tcPr>
            <w:tcW w:w="999" w:type="pct"/>
            <w:hideMark/>
          </w:tcPr>
          <w:p w14:paraId="57A15D31" w14:textId="77777777" w:rsidR="005F52FA" w:rsidRPr="00DF0C3D" w:rsidRDefault="005F52FA" w:rsidP="009A0594">
            <w:pPr>
              <w:rPr>
                <w:rFonts w:eastAsia="Times New Roman"/>
                <w:lang w:eastAsia="en-AU"/>
              </w:rPr>
            </w:pPr>
            <w:r w:rsidRPr="00DF0C3D">
              <w:rPr>
                <w:rFonts w:eastAsia="Times New Roman"/>
                <w:lang w:eastAsia="en-AU"/>
              </w:rPr>
              <w:t>07_002_0106_8_3</w:t>
            </w:r>
          </w:p>
        </w:tc>
        <w:tc>
          <w:tcPr>
            <w:tcW w:w="2000" w:type="pct"/>
            <w:hideMark/>
          </w:tcPr>
          <w:p w14:paraId="64810427" w14:textId="77777777" w:rsidR="005F52FA" w:rsidRPr="00DF0C3D" w:rsidRDefault="005F52FA" w:rsidP="009A0594">
            <w:pPr>
              <w:rPr>
                <w:rFonts w:eastAsia="Times New Roman"/>
                <w:lang w:eastAsia="en-AU"/>
              </w:rPr>
            </w:pPr>
            <w:r w:rsidRPr="00DF0C3D">
              <w:rPr>
                <w:rFonts w:eastAsia="Times New Roman"/>
                <w:lang w:eastAsia="en-AU"/>
              </w:rPr>
              <w:t>Support Coordination Level 2: Coordination of Supports</w:t>
            </w:r>
          </w:p>
        </w:tc>
        <w:tc>
          <w:tcPr>
            <w:tcW w:w="500" w:type="pct"/>
            <w:hideMark/>
          </w:tcPr>
          <w:p w14:paraId="448946D3" w14:textId="77777777" w:rsidR="005F52FA" w:rsidRPr="00DF0C3D" w:rsidRDefault="005F52FA" w:rsidP="009A0594">
            <w:pPr>
              <w:jc w:val="center"/>
              <w:rPr>
                <w:rFonts w:eastAsia="Times New Roman"/>
                <w:lang w:eastAsia="en-AU"/>
              </w:rPr>
            </w:pPr>
            <w:r w:rsidRPr="00DF0C3D">
              <w:rPr>
                <w:rFonts w:eastAsia="Times New Roman"/>
                <w:lang w:eastAsia="en-AU"/>
              </w:rPr>
              <w:t>Hour</w:t>
            </w:r>
          </w:p>
        </w:tc>
        <w:tc>
          <w:tcPr>
            <w:tcW w:w="500" w:type="pct"/>
            <w:hideMark/>
          </w:tcPr>
          <w:p w14:paraId="616EF3C1" w14:textId="77777777" w:rsidR="005F52FA" w:rsidRPr="00DF0C3D" w:rsidRDefault="005F52FA" w:rsidP="009A0594">
            <w:pPr>
              <w:jc w:val="center"/>
              <w:rPr>
                <w:rFonts w:eastAsia="Times New Roman" w:cs="Arial"/>
                <w:color w:val="000000"/>
                <w:szCs w:val="16"/>
                <w:lang w:eastAsia="en-AU"/>
              </w:rPr>
            </w:pPr>
            <w:r w:rsidRPr="00DF0C3D">
              <w:t>$100.14</w:t>
            </w:r>
          </w:p>
        </w:tc>
        <w:tc>
          <w:tcPr>
            <w:tcW w:w="500" w:type="pct"/>
            <w:hideMark/>
          </w:tcPr>
          <w:p w14:paraId="788A0A8D" w14:textId="77777777" w:rsidR="005F52FA" w:rsidRPr="00DF0C3D" w:rsidRDefault="005F52FA" w:rsidP="009A0594">
            <w:pPr>
              <w:jc w:val="center"/>
              <w:rPr>
                <w:rFonts w:eastAsiaTheme="minorHAnsi" w:cs="Arial"/>
                <w:szCs w:val="22"/>
                <w:lang w:eastAsia="en-US"/>
              </w:rPr>
            </w:pPr>
            <w:r w:rsidRPr="00DF0C3D">
              <w:t>$140.19</w:t>
            </w:r>
          </w:p>
        </w:tc>
        <w:tc>
          <w:tcPr>
            <w:tcW w:w="500" w:type="pct"/>
            <w:hideMark/>
          </w:tcPr>
          <w:p w14:paraId="62C3C273" w14:textId="77777777" w:rsidR="005F52FA" w:rsidRPr="00DF0C3D" w:rsidRDefault="005F52FA" w:rsidP="009A0594">
            <w:pPr>
              <w:jc w:val="center"/>
              <w:rPr>
                <w:rFonts w:cs="Arial"/>
              </w:rPr>
            </w:pPr>
            <w:r w:rsidRPr="00DF0C3D">
              <w:t>$150.21</w:t>
            </w:r>
          </w:p>
        </w:tc>
      </w:tr>
      <w:tr w:rsidR="005F52FA" w:rsidRPr="00DF0C3D" w14:paraId="355F1231" w14:textId="77777777" w:rsidTr="009A0594">
        <w:trPr>
          <w:cnfStyle w:val="000000100000" w:firstRow="0" w:lastRow="0" w:firstColumn="0" w:lastColumn="0" w:oddVBand="0" w:evenVBand="0" w:oddHBand="1" w:evenHBand="0" w:firstRowFirstColumn="0" w:firstRowLastColumn="0" w:lastRowFirstColumn="0" w:lastRowLastColumn="0"/>
          <w:trHeight w:val="356"/>
        </w:trPr>
        <w:tc>
          <w:tcPr>
            <w:tcW w:w="999" w:type="pct"/>
            <w:hideMark/>
          </w:tcPr>
          <w:p w14:paraId="3E95D59E" w14:textId="77777777" w:rsidR="005F52FA" w:rsidRPr="00DF0C3D" w:rsidRDefault="005F52FA" w:rsidP="009A0594">
            <w:pPr>
              <w:rPr>
                <w:rFonts w:eastAsia="Times New Roman"/>
                <w:szCs w:val="18"/>
                <w:lang w:eastAsia="en-AU"/>
              </w:rPr>
            </w:pPr>
            <w:r w:rsidRPr="00DF0C3D">
              <w:rPr>
                <w:rFonts w:eastAsia="Times New Roman"/>
                <w:lang w:eastAsia="en-AU"/>
              </w:rPr>
              <w:t>07_004_0132_8_3</w:t>
            </w:r>
          </w:p>
        </w:tc>
        <w:tc>
          <w:tcPr>
            <w:tcW w:w="2000" w:type="pct"/>
            <w:hideMark/>
          </w:tcPr>
          <w:p w14:paraId="1530F5E1" w14:textId="77777777" w:rsidR="005F52FA" w:rsidRPr="00DF0C3D" w:rsidRDefault="005F52FA" w:rsidP="009A0594">
            <w:pPr>
              <w:rPr>
                <w:rFonts w:eastAsia="Times New Roman"/>
                <w:lang w:eastAsia="en-AU"/>
              </w:rPr>
            </w:pPr>
            <w:r w:rsidRPr="00DF0C3D">
              <w:rPr>
                <w:rFonts w:eastAsia="Times New Roman"/>
                <w:lang w:eastAsia="en-AU"/>
              </w:rPr>
              <w:t>Support Coordination Level 3: Specialist Support Coordination</w:t>
            </w:r>
          </w:p>
        </w:tc>
        <w:tc>
          <w:tcPr>
            <w:tcW w:w="500" w:type="pct"/>
            <w:hideMark/>
          </w:tcPr>
          <w:p w14:paraId="1255664C" w14:textId="77777777" w:rsidR="005F52FA" w:rsidRPr="00DF0C3D" w:rsidRDefault="005F52FA" w:rsidP="009A0594">
            <w:pPr>
              <w:jc w:val="center"/>
              <w:rPr>
                <w:rFonts w:eastAsia="Times New Roman"/>
                <w:lang w:eastAsia="en-AU"/>
              </w:rPr>
            </w:pPr>
            <w:r w:rsidRPr="00DF0C3D">
              <w:rPr>
                <w:rFonts w:eastAsia="Times New Roman"/>
                <w:lang w:eastAsia="en-AU"/>
              </w:rPr>
              <w:t>Hour</w:t>
            </w:r>
          </w:p>
        </w:tc>
        <w:tc>
          <w:tcPr>
            <w:tcW w:w="500" w:type="pct"/>
            <w:hideMark/>
          </w:tcPr>
          <w:p w14:paraId="714235DE" w14:textId="77777777" w:rsidR="005F52FA" w:rsidRPr="00DF0C3D" w:rsidRDefault="005F52FA" w:rsidP="009A0594">
            <w:pPr>
              <w:jc w:val="center"/>
              <w:rPr>
                <w:rFonts w:eastAsiaTheme="minorHAnsi" w:cs="Arial"/>
                <w:color w:val="FEFFFF" w:themeColor="background1"/>
                <w:szCs w:val="22"/>
                <w:lang w:eastAsia="en-US"/>
              </w:rPr>
            </w:pPr>
            <w:r w:rsidRPr="00DF0C3D">
              <w:t>$190.54</w:t>
            </w:r>
          </w:p>
        </w:tc>
        <w:tc>
          <w:tcPr>
            <w:tcW w:w="500" w:type="pct"/>
            <w:hideMark/>
          </w:tcPr>
          <w:p w14:paraId="141971B3" w14:textId="77777777" w:rsidR="005F52FA" w:rsidRPr="00DF0C3D" w:rsidRDefault="005F52FA" w:rsidP="009A0594">
            <w:pPr>
              <w:jc w:val="center"/>
              <w:rPr>
                <w:rFonts w:cs="Arial"/>
              </w:rPr>
            </w:pPr>
            <w:r w:rsidRPr="00DF0C3D">
              <w:t>$266.75</w:t>
            </w:r>
          </w:p>
        </w:tc>
        <w:tc>
          <w:tcPr>
            <w:tcW w:w="500" w:type="pct"/>
            <w:hideMark/>
          </w:tcPr>
          <w:p w14:paraId="2F2B90CF" w14:textId="77777777" w:rsidR="005F52FA" w:rsidRPr="00DF0C3D" w:rsidRDefault="005F52FA" w:rsidP="009A0594">
            <w:pPr>
              <w:jc w:val="center"/>
              <w:rPr>
                <w:rFonts w:cs="Arial"/>
              </w:rPr>
            </w:pPr>
            <w:r w:rsidRPr="00DF0C3D">
              <w:t>$285.80</w:t>
            </w:r>
          </w:p>
        </w:tc>
      </w:tr>
      <w:tr w:rsidR="005F52FA" w:rsidRPr="00DF0C3D" w14:paraId="59FC6008" w14:textId="77777777" w:rsidTr="009A0594">
        <w:trPr>
          <w:trHeight w:val="356"/>
        </w:trPr>
        <w:tc>
          <w:tcPr>
            <w:tcW w:w="999" w:type="pct"/>
          </w:tcPr>
          <w:p w14:paraId="1B49B619" w14:textId="77777777" w:rsidR="005F52FA" w:rsidRPr="00DF0C3D" w:rsidRDefault="005F52FA" w:rsidP="009A0594">
            <w:pPr>
              <w:rPr>
                <w:rFonts w:eastAsia="Times New Roman"/>
                <w:lang w:eastAsia="en-AU"/>
              </w:rPr>
            </w:pPr>
            <w:r w:rsidRPr="00DF0C3D">
              <w:rPr>
                <w:rFonts w:eastAsia="Times New Roman"/>
                <w:lang w:eastAsia="en-AU"/>
              </w:rPr>
              <w:t>07_003_0117_8_3</w:t>
            </w:r>
          </w:p>
        </w:tc>
        <w:tc>
          <w:tcPr>
            <w:tcW w:w="2000" w:type="pct"/>
          </w:tcPr>
          <w:p w14:paraId="75DB9DD1" w14:textId="77777777" w:rsidR="005F52FA" w:rsidRPr="00DF0C3D" w:rsidRDefault="005F52FA" w:rsidP="009A0594">
            <w:pPr>
              <w:rPr>
                <w:rFonts w:eastAsia="Times New Roman"/>
                <w:lang w:eastAsia="en-AU"/>
              </w:rPr>
            </w:pPr>
            <w:r w:rsidRPr="00DF0C3D">
              <w:rPr>
                <w:rFonts w:eastAsia="Times New Roman"/>
                <w:lang w:eastAsia="en-AU"/>
              </w:rPr>
              <w:t>Capacity Building and Training in Plan and Financial Management by a Support Coordinator</w:t>
            </w:r>
          </w:p>
        </w:tc>
        <w:tc>
          <w:tcPr>
            <w:tcW w:w="500" w:type="pct"/>
          </w:tcPr>
          <w:p w14:paraId="054258BC" w14:textId="77777777" w:rsidR="005F52FA" w:rsidRPr="00DF0C3D" w:rsidRDefault="005F52FA" w:rsidP="009A0594">
            <w:pPr>
              <w:jc w:val="center"/>
              <w:rPr>
                <w:rFonts w:eastAsia="Times New Roman"/>
                <w:lang w:eastAsia="en-AU"/>
              </w:rPr>
            </w:pPr>
            <w:r w:rsidRPr="00DF0C3D">
              <w:rPr>
                <w:rFonts w:eastAsia="Times New Roman"/>
                <w:lang w:eastAsia="en-AU"/>
              </w:rPr>
              <w:t>Hour</w:t>
            </w:r>
          </w:p>
        </w:tc>
        <w:tc>
          <w:tcPr>
            <w:tcW w:w="500" w:type="pct"/>
          </w:tcPr>
          <w:p w14:paraId="5D52D6DF" w14:textId="77777777" w:rsidR="005F52FA" w:rsidRPr="00DF0C3D" w:rsidRDefault="005F52FA" w:rsidP="009A0594">
            <w:pPr>
              <w:jc w:val="center"/>
            </w:pPr>
            <w:r w:rsidRPr="00DF0C3D">
              <w:t>$65.09</w:t>
            </w:r>
          </w:p>
        </w:tc>
        <w:tc>
          <w:tcPr>
            <w:tcW w:w="500" w:type="pct"/>
          </w:tcPr>
          <w:p w14:paraId="4E0A1A27" w14:textId="77777777" w:rsidR="005F52FA" w:rsidRPr="00DF0C3D" w:rsidRDefault="005F52FA" w:rsidP="009A0594">
            <w:pPr>
              <w:jc w:val="center"/>
            </w:pPr>
            <w:r w:rsidRPr="00DF0C3D">
              <w:t>$91.13</w:t>
            </w:r>
          </w:p>
        </w:tc>
        <w:tc>
          <w:tcPr>
            <w:tcW w:w="500" w:type="pct"/>
          </w:tcPr>
          <w:p w14:paraId="749A2EA5" w14:textId="77777777" w:rsidR="005F52FA" w:rsidRPr="00DF0C3D" w:rsidRDefault="005F52FA" w:rsidP="009A0594">
            <w:pPr>
              <w:jc w:val="center"/>
            </w:pPr>
            <w:r w:rsidRPr="00DF0C3D">
              <w:t>$97.64</w:t>
            </w:r>
          </w:p>
        </w:tc>
      </w:tr>
    </w:tbl>
    <w:p w14:paraId="41FD08EB" w14:textId="3F6B7F83" w:rsidR="005F52FA" w:rsidRPr="00DF0C3D" w:rsidRDefault="005F52FA" w:rsidP="005F52FA">
      <w:r w:rsidRPr="00DF0C3D">
        <w:t xml:space="preserve">Support </w:t>
      </w:r>
      <w:r w:rsidR="00224F75">
        <w:t>C</w:t>
      </w:r>
      <w:r w:rsidRPr="00DF0C3D">
        <w:t xml:space="preserve">oordinators are also permitted, subject to the rules set out in the </w:t>
      </w:r>
      <w:r w:rsidRPr="00DF0C3D">
        <w:rPr>
          <w:i/>
        </w:rPr>
        <w:t>NDIS Pricing Arrangements and Price Limits,</w:t>
      </w:r>
      <w:r w:rsidRPr="00DF0C3D">
        <w:t xml:space="preserve"> to claim for provider travel (labour and non-labour costs); non-face-to-face activities, </w:t>
      </w:r>
      <w:r w:rsidR="00224F75">
        <w:t>National Disability Insurance Agency (</w:t>
      </w:r>
      <w:r w:rsidRPr="00DF0C3D">
        <w:t>NDIA</w:t>
      </w:r>
      <w:r w:rsidR="00224F75">
        <w:t>)</w:t>
      </w:r>
      <w:r w:rsidRPr="00DF0C3D">
        <w:t xml:space="preserve"> requested reports and short notice cancellations.</w:t>
      </w:r>
    </w:p>
    <w:p w14:paraId="234BFC6F" w14:textId="77777777" w:rsidR="005F52FA" w:rsidRPr="00DF0C3D" w:rsidRDefault="005F52FA" w:rsidP="00391CF7">
      <w:pPr>
        <w:pStyle w:val="Heading3"/>
      </w:pPr>
      <w:bookmarkStart w:id="351" w:name="_Toc102744355"/>
      <w:r w:rsidRPr="00DF0C3D">
        <w:lastRenderedPageBreak/>
        <w:t>Scheme Statistics</w:t>
      </w:r>
      <w:bookmarkEnd w:id="351"/>
    </w:p>
    <w:p w14:paraId="351FF8BB" w14:textId="77777777" w:rsidR="005F52FA" w:rsidRPr="00DF0C3D" w:rsidRDefault="005F52FA" w:rsidP="005F52FA">
      <w:r w:rsidRPr="00DF0C3D">
        <w:t xml:space="preserve">In the first two quarters of 2021-22, some 181,783 participants made claims for support coordination (39.2% of active participants). These claims totalled $367.7 million. The supports were delivered by 4,430 different providers. </w:t>
      </w:r>
    </w:p>
    <w:p w14:paraId="2695DF93" w14:textId="77777777" w:rsidR="005F52FA" w:rsidRPr="00DF0C3D" w:rsidRDefault="005F52FA" w:rsidP="00391CF7">
      <w:pPr>
        <w:pStyle w:val="Heading4"/>
      </w:pPr>
      <w:r w:rsidRPr="00DF0C3D">
        <w:t>Participants</w:t>
      </w:r>
    </w:p>
    <w:p w14:paraId="5EAEC25F" w14:textId="285F3938" w:rsidR="005F52FA" w:rsidRPr="00DF0C3D" w:rsidRDefault="005F52FA" w:rsidP="005F52FA">
      <w:r w:rsidRPr="00DF0C3D">
        <w:t xml:space="preserve">It is estimated that, on average, each participant who received support coordination services in 2020-21 received 37 hours of support coordination at a cost of $3,610. (Note: not all these participants were in the NDIS for all of 2020-21 and so this should not be interpreted as the annual expenditure per participant receiving support coordination.) </w:t>
      </w:r>
      <w:r w:rsidRPr="00DF0C3D">
        <w:fldChar w:fldCharType="begin"/>
      </w:r>
      <w:r w:rsidRPr="00DF0C3D">
        <w:instrText xml:space="preserve"> REF _Ref100744959 \h  \* MERGEFORMAT </w:instrText>
      </w:r>
      <w:r w:rsidRPr="00DF0C3D">
        <w:fldChar w:fldCharType="separate"/>
      </w:r>
      <w:r w:rsidR="0015299C" w:rsidRPr="00DF0C3D">
        <w:t xml:space="preserve">Exhibit </w:t>
      </w:r>
      <w:r w:rsidR="0015299C">
        <w:rPr>
          <w:noProof/>
        </w:rPr>
        <w:t>52</w:t>
      </w:r>
      <w:r w:rsidRPr="00DF0C3D">
        <w:fldChar w:fldCharType="end"/>
      </w:r>
      <w:r w:rsidRPr="00DF0C3D">
        <w:t xml:space="preserve"> provides more detailed information for 2020-21, subject to the same caveat.</w:t>
      </w:r>
    </w:p>
    <w:p w14:paraId="7163AAA6" w14:textId="2B34C0C2" w:rsidR="005F52FA" w:rsidRPr="00DF0C3D" w:rsidRDefault="005F52FA" w:rsidP="005F52FA">
      <w:pPr>
        <w:pStyle w:val="Caption"/>
      </w:pPr>
      <w:bookmarkStart w:id="352" w:name="_Ref100744959"/>
      <w:bookmarkStart w:id="353" w:name="_Toc101279994"/>
      <w:bookmarkStart w:id="354" w:name="_Toc108620540"/>
      <w:r w:rsidRPr="00DF0C3D">
        <w:t xml:space="preserve">Exhibit </w:t>
      </w:r>
      <w:r w:rsidR="002B459B">
        <w:fldChar w:fldCharType="begin"/>
      </w:r>
      <w:r w:rsidR="002B459B">
        <w:instrText xml:space="preserve"> SEQ Exhibit \* ARABIC </w:instrText>
      </w:r>
      <w:r w:rsidR="002B459B">
        <w:fldChar w:fldCharType="separate"/>
      </w:r>
      <w:r w:rsidR="0015299C">
        <w:rPr>
          <w:noProof/>
        </w:rPr>
        <w:t>52</w:t>
      </w:r>
      <w:r w:rsidR="002B459B">
        <w:rPr>
          <w:noProof/>
        </w:rPr>
        <w:fldChar w:fldCharType="end"/>
      </w:r>
      <w:bookmarkEnd w:id="352"/>
      <w:r w:rsidRPr="00DF0C3D">
        <w:t>: Support Coordination statistics, 2020-21</w:t>
      </w:r>
      <w:bookmarkEnd w:id="353"/>
      <w:bookmarkEnd w:id="354"/>
    </w:p>
    <w:tbl>
      <w:tblPr>
        <w:tblStyle w:val="GridTable4-Accent12"/>
        <w:tblW w:w="0" w:type="auto"/>
        <w:tblInd w:w="-5" w:type="dxa"/>
        <w:tblLook w:val="0420" w:firstRow="1" w:lastRow="0" w:firstColumn="0" w:lastColumn="0" w:noHBand="0" w:noVBand="1"/>
        <w:tblCaption w:val="Support Coordination statistics for Level 1, 2 and 3, FY2020-21"/>
        <w:tblDescription w:val="Table outlining statistics for the level 1, 2 and 3 price limits for support coordination on the share of participants, hours, expenditure and average number of hours and annual costs."/>
      </w:tblPr>
      <w:tblGrid>
        <w:gridCol w:w="4531"/>
        <w:gridCol w:w="1495"/>
        <w:gridCol w:w="1495"/>
        <w:gridCol w:w="1495"/>
      </w:tblGrid>
      <w:tr w:rsidR="005F52FA" w:rsidRPr="00DF0C3D" w14:paraId="3338BCB1" w14:textId="77777777" w:rsidTr="009A0594">
        <w:trPr>
          <w:cnfStyle w:val="100000000000" w:firstRow="1" w:lastRow="0" w:firstColumn="0" w:lastColumn="0" w:oddVBand="0" w:evenVBand="0" w:oddHBand="0" w:evenHBand="0" w:firstRowFirstColumn="0" w:firstRowLastColumn="0" w:lastRowFirstColumn="0" w:lastRowLastColumn="0"/>
          <w:tblHeader/>
        </w:trPr>
        <w:tc>
          <w:tcPr>
            <w:tcW w:w="4531" w:type="dxa"/>
          </w:tcPr>
          <w:p w14:paraId="179690FA" w14:textId="77777777" w:rsidR="005F52FA" w:rsidRPr="00DF0C3D" w:rsidRDefault="005F52FA" w:rsidP="009A0594"/>
        </w:tc>
        <w:tc>
          <w:tcPr>
            <w:tcW w:w="1495" w:type="dxa"/>
            <w:hideMark/>
          </w:tcPr>
          <w:p w14:paraId="0644853D" w14:textId="77777777" w:rsidR="005F52FA" w:rsidRPr="00DF0C3D" w:rsidRDefault="005F52FA" w:rsidP="009A0594">
            <w:pPr>
              <w:jc w:val="center"/>
            </w:pPr>
            <w:r w:rsidRPr="00DF0C3D">
              <w:t>Level 1</w:t>
            </w:r>
          </w:p>
        </w:tc>
        <w:tc>
          <w:tcPr>
            <w:tcW w:w="1495" w:type="dxa"/>
            <w:hideMark/>
          </w:tcPr>
          <w:p w14:paraId="0DB83467" w14:textId="77777777" w:rsidR="005F52FA" w:rsidRPr="00DF0C3D" w:rsidRDefault="005F52FA" w:rsidP="009A0594">
            <w:pPr>
              <w:jc w:val="center"/>
            </w:pPr>
            <w:r w:rsidRPr="00DF0C3D">
              <w:t>Level 2</w:t>
            </w:r>
          </w:p>
        </w:tc>
        <w:tc>
          <w:tcPr>
            <w:tcW w:w="1495" w:type="dxa"/>
            <w:hideMark/>
          </w:tcPr>
          <w:p w14:paraId="6EBF1294" w14:textId="77777777" w:rsidR="005F52FA" w:rsidRPr="00DF0C3D" w:rsidRDefault="005F52FA" w:rsidP="009A0594">
            <w:pPr>
              <w:jc w:val="center"/>
            </w:pPr>
            <w:r w:rsidRPr="00DF0C3D">
              <w:t>Level 3</w:t>
            </w:r>
          </w:p>
        </w:tc>
      </w:tr>
      <w:tr w:rsidR="005F52FA" w:rsidRPr="00DF0C3D" w14:paraId="50964F02" w14:textId="77777777" w:rsidTr="009A0594">
        <w:trPr>
          <w:cnfStyle w:val="000000100000" w:firstRow="0" w:lastRow="0" w:firstColumn="0" w:lastColumn="0" w:oddVBand="0" w:evenVBand="0" w:oddHBand="1" w:evenHBand="0" w:firstRowFirstColumn="0" w:firstRowLastColumn="0" w:lastRowFirstColumn="0" w:lastRowLastColumn="0"/>
        </w:trPr>
        <w:tc>
          <w:tcPr>
            <w:tcW w:w="4531" w:type="dxa"/>
            <w:hideMark/>
          </w:tcPr>
          <w:p w14:paraId="22AB8EC5" w14:textId="77777777" w:rsidR="005F52FA" w:rsidRPr="00DF0C3D" w:rsidRDefault="005F52FA" w:rsidP="009A0594">
            <w:r w:rsidRPr="00DF0C3D">
              <w:t>Share of participants who receive support coordination</w:t>
            </w:r>
          </w:p>
          <w:p w14:paraId="2A90E573" w14:textId="77777777" w:rsidR="005F52FA" w:rsidRPr="00DF0C3D" w:rsidRDefault="005F52FA" w:rsidP="009A0594">
            <w:r w:rsidRPr="00DF0C3D">
              <w:t>(Note: 2.3% of participants who receive support coordination receive more than of level of support.)</w:t>
            </w:r>
          </w:p>
        </w:tc>
        <w:tc>
          <w:tcPr>
            <w:tcW w:w="1495" w:type="dxa"/>
            <w:hideMark/>
          </w:tcPr>
          <w:p w14:paraId="13BF2401" w14:textId="77777777" w:rsidR="005F52FA" w:rsidRPr="00DF0C3D" w:rsidRDefault="005F52FA" w:rsidP="009A0594">
            <w:pPr>
              <w:jc w:val="center"/>
            </w:pPr>
            <w:r w:rsidRPr="00DF0C3D">
              <w:t>1.1%</w:t>
            </w:r>
          </w:p>
        </w:tc>
        <w:tc>
          <w:tcPr>
            <w:tcW w:w="1495" w:type="dxa"/>
            <w:hideMark/>
          </w:tcPr>
          <w:p w14:paraId="26D4E8D2" w14:textId="77777777" w:rsidR="005F52FA" w:rsidRPr="00DF0C3D" w:rsidRDefault="005F52FA" w:rsidP="009A0594">
            <w:pPr>
              <w:jc w:val="center"/>
            </w:pPr>
            <w:r w:rsidRPr="00DF0C3D">
              <w:t>94.7%</w:t>
            </w:r>
          </w:p>
        </w:tc>
        <w:tc>
          <w:tcPr>
            <w:tcW w:w="1495" w:type="dxa"/>
            <w:hideMark/>
          </w:tcPr>
          <w:p w14:paraId="50F48B71" w14:textId="77777777" w:rsidR="005F52FA" w:rsidRPr="00DF0C3D" w:rsidRDefault="005F52FA" w:rsidP="009A0594">
            <w:pPr>
              <w:jc w:val="center"/>
            </w:pPr>
            <w:r w:rsidRPr="00DF0C3D">
              <w:t>4.3%</w:t>
            </w:r>
          </w:p>
        </w:tc>
      </w:tr>
      <w:tr w:rsidR="005F52FA" w:rsidRPr="00DF0C3D" w14:paraId="7432C757" w14:textId="77777777" w:rsidTr="009A0594">
        <w:tc>
          <w:tcPr>
            <w:tcW w:w="4531" w:type="dxa"/>
            <w:hideMark/>
          </w:tcPr>
          <w:p w14:paraId="3161DB37" w14:textId="77777777" w:rsidR="005F52FA" w:rsidRPr="00DF0C3D" w:rsidRDefault="005F52FA" w:rsidP="009A0594">
            <w:r w:rsidRPr="00DF0C3D">
              <w:t>Share of hours of support coordination</w:t>
            </w:r>
          </w:p>
        </w:tc>
        <w:tc>
          <w:tcPr>
            <w:tcW w:w="1495" w:type="dxa"/>
            <w:hideMark/>
          </w:tcPr>
          <w:p w14:paraId="12239E81" w14:textId="77777777" w:rsidR="005F52FA" w:rsidRPr="00DF0C3D" w:rsidRDefault="005F52FA" w:rsidP="009A0594">
            <w:pPr>
              <w:jc w:val="center"/>
            </w:pPr>
            <w:r w:rsidRPr="00DF0C3D">
              <w:t>0.5%</w:t>
            </w:r>
          </w:p>
        </w:tc>
        <w:tc>
          <w:tcPr>
            <w:tcW w:w="1495" w:type="dxa"/>
            <w:hideMark/>
          </w:tcPr>
          <w:p w14:paraId="7B848650" w14:textId="77777777" w:rsidR="005F52FA" w:rsidRPr="00DF0C3D" w:rsidRDefault="005F52FA" w:rsidP="009A0594">
            <w:pPr>
              <w:jc w:val="center"/>
            </w:pPr>
            <w:r w:rsidRPr="00DF0C3D">
              <w:t>94.1%</w:t>
            </w:r>
          </w:p>
        </w:tc>
        <w:tc>
          <w:tcPr>
            <w:tcW w:w="1495" w:type="dxa"/>
            <w:hideMark/>
          </w:tcPr>
          <w:p w14:paraId="2621A7E5" w14:textId="77777777" w:rsidR="005F52FA" w:rsidRPr="00DF0C3D" w:rsidRDefault="005F52FA" w:rsidP="009A0594">
            <w:pPr>
              <w:jc w:val="center"/>
            </w:pPr>
            <w:r w:rsidRPr="00DF0C3D">
              <w:t>5.4%</w:t>
            </w:r>
          </w:p>
        </w:tc>
      </w:tr>
      <w:tr w:rsidR="005F52FA" w:rsidRPr="00DF0C3D" w14:paraId="5F576127" w14:textId="77777777" w:rsidTr="009A0594">
        <w:trPr>
          <w:cnfStyle w:val="000000100000" w:firstRow="0" w:lastRow="0" w:firstColumn="0" w:lastColumn="0" w:oddVBand="0" w:evenVBand="0" w:oddHBand="1" w:evenHBand="0" w:firstRowFirstColumn="0" w:firstRowLastColumn="0" w:lastRowFirstColumn="0" w:lastRowLastColumn="0"/>
        </w:trPr>
        <w:tc>
          <w:tcPr>
            <w:tcW w:w="4531" w:type="dxa"/>
            <w:hideMark/>
          </w:tcPr>
          <w:p w14:paraId="5B165BED" w14:textId="77777777" w:rsidR="005F52FA" w:rsidRPr="00DF0C3D" w:rsidRDefault="005F52FA" w:rsidP="009A0594">
            <w:r w:rsidRPr="00DF0C3D">
              <w:t>Share of expenditure on support coordination</w:t>
            </w:r>
          </w:p>
        </w:tc>
        <w:tc>
          <w:tcPr>
            <w:tcW w:w="1495" w:type="dxa"/>
            <w:hideMark/>
          </w:tcPr>
          <w:p w14:paraId="03D16EBD" w14:textId="77777777" w:rsidR="005F52FA" w:rsidRPr="00DF0C3D" w:rsidRDefault="005F52FA" w:rsidP="009A0594">
            <w:pPr>
              <w:jc w:val="center"/>
            </w:pPr>
            <w:r w:rsidRPr="00DF0C3D">
              <w:t>0.2%</w:t>
            </w:r>
          </w:p>
        </w:tc>
        <w:tc>
          <w:tcPr>
            <w:tcW w:w="1495" w:type="dxa"/>
            <w:hideMark/>
          </w:tcPr>
          <w:p w14:paraId="149201C2" w14:textId="77777777" w:rsidR="005F52FA" w:rsidRPr="00DF0C3D" w:rsidRDefault="005F52FA" w:rsidP="009A0594">
            <w:pPr>
              <w:jc w:val="center"/>
            </w:pPr>
            <w:r w:rsidRPr="00DF0C3D">
              <w:t>90.7%</w:t>
            </w:r>
          </w:p>
        </w:tc>
        <w:tc>
          <w:tcPr>
            <w:tcW w:w="1495" w:type="dxa"/>
            <w:hideMark/>
          </w:tcPr>
          <w:p w14:paraId="405A32B0" w14:textId="77777777" w:rsidR="005F52FA" w:rsidRPr="00DF0C3D" w:rsidRDefault="005F52FA" w:rsidP="009A0594">
            <w:pPr>
              <w:jc w:val="center"/>
            </w:pPr>
            <w:r w:rsidRPr="00DF0C3D">
              <w:t>9.0%</w:t>
            </w:r>
          </w:p>
        </w:tc>
      </w:tr>
      <w:tr w:rsidR="005F52FA" w:rsidRPr="00DF0C3D" w14:paraId="40D33261" w14:textId="77777777" w:rsidTr="009A0594">
        <w:tc>
          <w:tcPr>
            <w:tcW w:w="4531" w:type="dxa"/>
            <w:hideMark/>
          </w:tcPr>
          <w:p w14:paraId="3636FF7E" w14:textId="77777777" w:rsidR="005F52FA" w:rsidRPr="00DF0C3D" w:rsidRDefault="005F52FA" w:rsidP="009A0594">
            <w:r w:rsidRPr="00DF0C3D">
              <w:t>Estimated average number of hours per year at this level of support per participant receiving this level of support</w:t>
            </w:r>
          </w:p>
        </w:tc>
        <w:tc>
          <w:tcPr>
            <w:tcW w:w="1495" w:type="dxa"/>
            <w:hideMark/>
          </w:tcPr>
          <w:p w14:paraId="76F454F2" w14:textId="77777777" w:rsidR="005F52FA" w:rsidRPr="00DF0C3D" w:rsidRDefault="005F52FA" w:rsidP="009A0594">
            <w:pPr>
              <w:jc w:val="center"/>
            </w:pPr>
            <w:r w:rsidRPr="00DF0C3D">
              <w:t>10</w:t>
            </w:r>
          </w:p>
        </w:tc>
        <w:tc>
          <w:tcPr>
            <w:tcW w:w="1495" w:type="dxa"/>
            <w:hideMark/>
          </w:tcPr>
          <w:p w14:paraId="166BAF65" w14:textId="77777777" w:rsidR="005F52FA" w:rsidRPr="00DF0C3D" w:rsidRDefault="005F52FA" w:rsidP="009A0594">
            <w:pPr>
              <w:jc w:val="center"/>
            </w:pPr>
            <w:r w:rsidRPr="00DF0C3D">
              <w:t>36</w:t>
            </w:r>
          </w:p>
        </w:tc>
        <w:tc>
          <w:tcPr>
            <w:tcW w:w="1495" w:type="dxa"/>
            <w:hideMark/>
          </w:tcPr>
          <w:p w14:paraId="3C346353" w14:textId="77777777" w:rsidR="005F52FA" w:rsidRPr="00DF0C3D" w:rsidRDefault="005F52FA" w:rsidP="009A0594">
            <w:pPr>
              <w:jc w:val="center"/>
            </w:pPr>
            <w:r w:rsidRPr="00DF0C3D">
              <w:t>40</w:t>
            </w:r>
          </w:p>
        </w:tc>
      </w:tr>
      <w:tr w:rsidR="005F52FA" w:rsidRPr="00DF0C3D" w14:paraId="0B21ED8D" w14:textId="77777777" w:rsidTr="009A0594">
        <w:trPr>
          <w:cnfStyle w:val="000000100000" w:firstRow="0" w:lastRow="0" w:firstColumn="0" w:lastColumn="0" w:oddVBand="0" w:evenVBand="0" w:oddHBand="1" w:evenHBand="0" w:firstRowFirstColumn="0" w:firstRowLastColumn="0" w:lastRowFirstColumn="0" w:lastRowLastColumn="0"/>
        </w:trPr>
        <w:tc>
          <w:tcPr>
            <w:tcW w:w="4531" w:type="dxa"/>
            <w:hideMark/>
          </w:tcPr>
          <w:p w14:paraId="01409B2B" w14:textId="77777777" w:rsidR="005F52FA" w:rsidRPr="00DF0C3D" w:rsidRDefault="005F52FA" w:rsidP="009A0594">
            <w:r w:rsidRPr="00DF0C3D">
              <w:t>Average annual cost of this level of support per participant receiving this level of support</w:t>
            </w:r>
          </w:p>
        </w:tc>
        <w:tc>
          <w:tcPr>
            <w:tcW w:w="1495" w:type="dxa"/>
            <w:hideMark/>
          </w:tcPr>
          <w:p w14:paraId="268D71A0" w14:textId="77777777" w:rsidR="005F52FA" w:rsidRPr="00DF0C3D" w:rsidRDefault="005F52FA" w:rsidP="009A0594">
            <w:pPr>
              <w:jc w:val="center"/>
            </w:pPr>
            <w:r w:rsidRPr="00DF0C3D">
              <w:t>$660</w:t>
            </w:r>
          </w:p>
        </w:tc>
        <w:tc>
          <w:tcPr>
            <w:tcW w:w="1495" w:type="dxa"/>
            <w:hideMark/>
          </w:tcPr>
          <w:p w14:paraId="1B4CD906" w14:textId="77777777" w:rsidR="005F52FA" w:rsidRPr="00DF0C3D" w:rsidRDefault="005F52FA" w:rsidP="009A0594">
            <w:pPr>
              <w:jc w:val="center"/>
            </w:pPr>
            <w:r w:rsidRPr="00DF0C3D">
              <w:t>$3,490</w:t>
            </w:r>
          </w:p>
        </w:tc>
        <w:tc>
          <w:tcPr>
            <w:tcW w:w="1495" w:type="dxa"/>
            <w:hideMark/>
          </w:tcPr>
          <w:p w14:paraId="6E2E8E9C" w14:textId="77777777" w:rsidR="005F52FA" w:rsidRPr="00DF0C3D" w:rsidRDefault="005F52FA" w:rsidP="009A0594">
            <w:pPr>
              <w:jc w:val="center"/>
            </w:pPr>
            <w:r w:rsidRPr="00DF0C3D">
              <w:t>$7,560</w:t>
            </w:r>
          </w:p>
        </w:tc>
      </w:tr>
    </w:tbl>
    <w:p w14:paraId="2FA2E143" w14:textId="77777777" w:rsidR="005F52FA" w:rsidRPr="00DF0C3D" w:rsidRDefault="005F52FA" w:rsidP="00391CF7">
      <w:pPr>
        <w:pStyle w:val="Heading4"/>
      </w:pPr>
      <w:r w:rsidRPr="00DF0C3D">
        <w:t>Providers</w:t>
      </w:r>
    </w:p>
    <w:p w14:paraId="16A8932C" w14:textId="77777777" w:rsidR="005F52FA" w:rsidRPr="00DF0C3D" w:rsidRDefault="005F52FA" w:rsidP="005F52FA">
      <w:r w:rsidRPr="00DF0C3D">
        <w:t>A total of 4,430 providers delivered support coordination in the first half of 2021-22. Of these:</w:t>
      </w:r>
    </w:p>
    <w:p w14:paraId="5C22AB91" w14:textId="77777777" w:rsidR="005F52FA" w:rsidRPr="00DF0C3D" w:rsidRDefault="005F52FA" w:rsidP="005F52FA">
      <w:pPr>
        <w:numPr>
          <w:ilvl w:val="0"/>
          <w:numId w:val="4"/>
        </w:numPr>
      </w:pPr>
      <w:r w:rsidRPr="00DF0C3D">
        <w:t>10.7% delivered Level 1: Support Connection services;</w:t>
      </w:r>
    </w:p>
    <w:p w14:paraId="391CB670" w14:textId="77777777" w:rsidR="005F52FA" w:rsidRPr="00DF0C3D" w:rsidRDefault="005F52FA" w:rsidP="005F52FA">
      <w:pPr>
        <w:numPr>
          <w:ilvl w:val="0"/>
          <w:numId w:val="4"/>
        </w:numPr>
      </w:pPr>
      <w:r w:rsidRPr="00DF0C3D">
        <w:t>97.6% delivered Level 2: Coordination of Supports services; and</w:t>
      </w:r>
    </w:p>
    <w:p w14:paraId="1D8FBB95" w14:textId="77777777" w:rsidR="005F52FA" w:rsidRPr="00DF0C3D" w:rsidRDefault="005F52FA" w:rsidP="005F52FA">
      <w:pPr>
        <w:numPr>
          <w:ilvl w:val="0"/>
          <w:numId w:val="4"/>
        </w:numPr>
      </w:pPr>
      <w:r w:rsidRPr="00DF0C3D">
        <w:t>19.8% delivered Level 3: Specialist Support Coordination services.</w:t>
      </w:r>
    </w:p>
    <w:p w14:paraId="06681517" w14:textId="57598C96" w:rsidR="005F52FA" w:rsidRPr="00DF0C3D" w:rsidRDefault="005F52FA" w:rsidP="005F52FA">
      <w:pPr>
        <w:pStyle w:val="Caption"/>
      </w:pPr>
      <w:bookmarkStart w:id="355" w:name="_Ref96616254"/>
      <w:bookmarkStart w:id="356" w:name="_Toc101279995"/>
      <w:bookmarkStart w:id="357" w:name="_Toc108620541"/>
      <w:r w:rsidRPr="00DF0C3D">
        <w:t xml:space="preserve">Exhibit </w:t>
      </w:r>
      <w:r w:rsidR="002B459B">
        <w:fldChar w:fldCharType="begin"/>
      </w:r>
      <w:r w:rsidR="002B459B">
        <w:instrText xml:space="preserve"> SEQ Exhibit \* ARABIC </w:instrText>
      </w:r>
      <w:r w:rsidR="002B459B">
        <w:fldChar w:fldCharType="separate"/>
      </w:r>
      <w:r w:rsidR="0015299C">
        <w:rPr>
          <w:noProof/>
        </w:rPr>
        <w:t>53</w:t>
      </w:r>
      <w:r w:rsidR="002B459B">
        <w:rPr>
          <w:noProof/>
        </w:rPr>
        <w:fldChar w:fldCharType="end"/>
      </w:r>
      <w:bookmarkEnd w:id="355"/>
      <w:r w:rsidRPr="00DF0C3D">
        <w:t>: Distribution of Support Coordination Providers, by Type of Support</w:t>
      </w:r>
      <w:bookmarkEnd w:id="356"/>
      <w:bookmarkEnd w:id="357"/>
    </w:p>
    <w:p w14:paraId="61FDC8DA" w14:textId="77777777" w:rsidR="005F52FA" w:rsidRPr="00DF0C3D" w:rsidRDefault="005F52FA" w:rsidP="005F52FA">
      <w:pPr>
        <w:jc w:val="center"/>
      </w:pPr>
      <w:r w:rsidRPr="00DF0C3D">
        <w:rPr>
          <w:noProof/>
          <w:lang w:eastAsia="en-AU"/>
        </w:rPr>
        <w:drawing>
          <wp:inline distT="0" distB="0" distL="0" distR="0" wp14:anchorId="399AD92F" wp14:editId="048AB007">
            <wp:extent cx="4680000" cy="3060000"/>
            <wp:effectExtent l="0" t="0" r="6350" b="7620"/>
            <wp:docPr id="10" name="Picture 10" descr="This pie chart shows that most support coordination providers (73.6 per cent) only deliver Level 2 services and very few support coordination providers only deliver Level 1 services (0.9 per cent) and Level 3 services (1.4 per cent). 4.1 per cent deliver all three levels, whilst 5.7 per cent deliver level 1 and level 2 and 14.3 per cent deliver level 2 and level 3." title="Distribution of Support Coordination Providers, by Type of Sup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4680000" cy="3060000"/>
                    </a:xfrm>
                    <a:prstGeom prst="rect">
                      <a:avLst/>
                    </a:prstGeom>
                    <a:noFill/>
                  </pic:spPr>
                </pic:pic>
              </a:graphicData>
            </a:graphic>
          </wp:inline>
        </w:drawing>
      </w:r>
    </w:p>
    <w:p w14:paraId="6E25A3F1" w14:textId="2FFE9F59" w:rsidR="00BF46D2" w:rsidRPr="00DF0C3D" w:rsidRDefault="00BF46D2" w:rsidP="00BF46D2">
      <w:r w:rsidRPr="00DF0C3D">
        <w:lastRenderedPageBreak/>
        <w:t xml:space="preserve">As </w:t>
      </w:r>
      <w:r w:rsidRPr="00DF0C3D">
        <w:fldChar w:fldCharType="begin"/>
      </w:r>
      <w:r w:rsidRPr="00DF0C3D">
        <w:instrText xml:space="preserve"> REF _Ref96616254 \h  \* MERGEFORMAT </w:instrText>
      </w:r>
      <w:r w:rsidRPr="00DF0C3D">
        <w:fldChar w:fldCharType="separate"/>
      </w:r>
      <w:r w:rsidR="0015299C" w:rsidRPr="00DF0C3D">
        <w:t xml:space="preserve">Exhibit </w:t>
      </w:r>
      <w:r w:rsidR="0015299C">
        <w:rPr>
          <w:noProof/>
        </w:rPr>
        <w:t>53</w:t>
      </w:r>
      <w:r w:rsidRPr="00DF0C3D">
        <w:fldChar w:fldCharType="end"/>
      </w:r>
      <w:r w:rsidRPr="00DF0C3D">
        <w:t xml:space="preserve"> illustrates, most support coordination providers (73.6%) only deliver Level 2 services and very few support coordination providers only deliver Level 1 services (0.9%) and Level 3 services (1.4%).</w:t>
      </w:r>
    </w:p>
    <w:p w14:paraId="600F478F" w14:textId="77777777" w:rsidR="005F52FA" w:rsidRPr="00DF0C3D" w:rsidRDefault="005F52FA" w:rsidP="005F52FA">
      <w:r w:rsidRPr="00DF0C3D">
        <w:t>Almost a quarter of support coordination providers (24.1%) deliver more than one level of support coordination services. Of these providers:</w:t>
      </w:r>
    </w:p>
    <w:p w14:paraId="45391629" w14:textId="77777777" w:rsidR="005F52FA" w:rsidRPr="00DF0C3D" w:rsidRDefault="005F52FA" w:rsidP="005F52FA">
      <w:pPr>
        <w:numPr>
          <w:ilvl w:val="0"/>
          <w:numId w:val="4"/>
        </w:numPr>
      </w:pPr>
      <w:r w:rsidRPr="00DF0C3D">
        <w:t>23.7% delivered both Level 1: Support Connection services and Level 2: Coordination of Supports services;</w:t>
      </w:r>
    </w:p>
    <w:p w14:paraId="3A13FB3C" w14:textId="77777777" w:rsidR="005F52FA" w:rsidRPr="00DF0C3D" w:rsidRDefault="005F52FA" w:rsidP="005F52FA">
      <w:pPr>
        <w:numPr>
          <w:ilvl w:val="0"/>
          <w:numId w:val="4"/>
        </w:numPr>
      </w:pPr>
      <w:r w:rsidRPr="00DF0C3D">
        <w:t>59.3% delivered both Level 2: Coordination of Supports services Level 3: Specialist Support Coordination services; and</w:t>
      </w:r>
    </w:p>
    <w:p w14:paraId="2B9A0C8F" w14:textId="77777777" w:rsidR="005F52FA" w:rsidRPr="00DF0C3D" w:rsidRDefault="005F52FA" w:rsidP="005F52FA">
      <w:pPr>
        <w:numPr>
          <w:ilvl w:val="0"/>
          <w:numId w:val="4"/>
        </w:numPr>
      </w:pPr>
      <w:r w:rsidRPr="00DF0C3D">
        <w:t>17.0% delivered all three level of support coordination services</w:t>
      </w:r>
    </w:p>
    <w:p w14:paraId="4FE082AB" w14:textId="77777777" w:rsidR="005F52FA" w:rsidRPr="00DF0C3D" w:rsidRDefault="005F52FA" w:rsidP="005F52FA">
      <w:r w:rsidRPr="00DF0C3D">
        <w:t xml:space="preserve">The vast </w:t>
      </w:r>
      <w:r w:rsidRPr="00DF0C3D">
        <w:rPr>
          <w:noProof/>
        </w:rPr>
        <w:t>majority</w:t>
      </w:r>
      <w:r w:rsidRPr="00DF0C3D">
        <w:t xml:space="preserve"> of support coordination providers are very small. Half of all providers accounted for only 2.2% of all claims for support coordination in the first six months of 2021-22, with an average claim of $3,625 over the period. At the other end of the scale, the forty largest support coordination providers account for 25% of all claims for support coordination in the first six months of 2021-22, with an average claim of $2.3 million over the period.</w:t>
      </w:r>
    </w:p>
    <w:p w14:paraId="7301C737" w14:textId="77777777" w:rsidR="005F52FA" w:rsidRPr="00DF0C3D" w:rsidRDefault="005F52FA" w:rsidP="005F52FA">
      <w:r w:rsidRPr="00DF0C3D">
        <w:t>There continues to be a considerable number of new entrants to the market. In the first half of 2021-22, some 320 new providers registered for the Assistance in Coordinating or Managing Life Stages, Transitions and Supports registration group and 147 new providers registered for the Specialised Support Coordination registration group.</w:t>
      </w:r>
    </w:p>
    <w:p w14:paraId="264474CE" w14:textId="77777777" w:rsidR="005F52FA" w:rsidRPr="00DF0C3D" w:rsidRDefault="005F52FA" w:rsidP="00391CF7">
      <w:pPr>
        <w:pStyle w:val="Heading4"/>
        <w:rPr>
          <w:lang w:eastAsia="en-AU"/>
        </w:rPr>
      </w:pPr>
      <w:r w:rsidRPr="00DF0C3D">
        <w:rPr>
          <w:lang w:eastAsia="en-AU"/>
        </w:rPr>
        <w:t>Capacity Building and Training Support Item</w:t>
      </w:r>
    </w:p>
    <w:p w14:paraId="2B41C500" w14:textId="77777777" w:rsidR="005F52FA" w:rsidRPr="00DF0C3D" w:rsidRDefault="005F52FA" w:rsidP="005F52FA">
      <w:pPr>
        <w:rPr>
          <w:rFonts w:eastAsia="Times New Roman"/>
          <w:lang w:eastAsia="en-AU"/>
        </w:rPr>
      </w:pPr>
      <w:r w:rsidRPr="00DF0C3D">
        <w:rPr>
          <w:rFonts w:eastAsia="Times New Roman"/>
          <w:lang w:eastAsia="en-AU"/>
        </w:rPr>
        <w:t>Less than 0.1% of participants who received support coordination services in 2020-21 also claimed for Capacity Building and Training in Plan and Financial Management by a Support Coordinator, with total claims of $71,842 against this support item in 2020-21.</w:t>
      </w:r>
    </w:p>
    <w:p w14:paraId="152F5364" w14:textId="77777777" w:rsidR="005F52FA" w:rsidRPr="00DF0C3D" w:rsidRDefault="005F52FA" w:rsidP="005F52FA">
      <w:pPr>
        <w:rPr>
          <w:rFonts w:eastAsia="Times New Roman"/>
          <w:lang w:eastAsia="en-AU"/>
        </w:rPr>
      </w:pPr>
      <w:r w:rsidRPr="00DF0C3D">
        <w:rPr>
          <w:rFonts w:eastAsia="Times New Roman"/>
          <w:lang w:eastAsia="en-AU"/>
        </w:rPr>
        <w:t>Note, support coordinators who want to deliver the Capacity Building and Training in Plan and Financial Management by a Support Coordination support item have to register for the Development of Daily Living and Life Skills registration group as well as for one or both of the support coordination registration groups.</w:t>
      </w:r>
    </w:p>
    <w:p w14:paraId="0D23A576" w14:textId="73352C9C" w:rsidR="009A0594" w:rsidRPr="00DF0C3D" w:rsidRDefault="009A0594" w:rsidP="005F52FA">
      <w:pPr>
        <w:pStyle w:val="Heading2"/>
      </w:pPr>
      <w:bookmarkStart w:id="358" w:name="_Toc106272612"/>
      <w:bookmarkStart w:id="359" w:name="_Toc102744356"/>
      <w:r w:rsidRPr="00DF0C3D">
        <w:t>Issues</w:t>
      </w:r>
      <w:r w:rsidR="005C3F38" w:rsidRPr="00DF0C3D">
        <w:t xml:space="preserve"> Raised in the Consultations</w:t>
      </w:r>
      <w:bookmarkEnd w:id="358"/>
    </w:p>
    <w:p w14:paraId="1F78333D" w14:textId="77777777" w:rsidR="009A0594" w:rsidRPr="00DF0C3D" w:rsidRDefault="009A0594" w:rsidP="009A0594">
      <w:r w:rsidRPr="00DF0C3D">
        <w:t xml:space="preserve">A total of 88 submissions about the pricing arrangements for support coordination were received in response to the Consultation Paper. A working group of providers and other stakeholders was also established. The working group had 27 members from 16 organisations and met, by video-conference, on two occasions: 6 December 2021 and 7 February 2022. A detailed report of the consultations is provided in Chapter 9 of the </w:t>
      </w:r>
      <w:r w:rsidRPr="00DF0C3D">
        <w:rPr>
          <w:i/>
        </w:rPr>
        <w:t>2021-22 Annual Pricing Review Report on Consultations.</w:t>
      </w:r>
    </w:p>
    <w:p w14:paraId="615278EF" w14:textId="77777777" w:rsidR="009A0594" w:rsidRPr="00DF0C3D" w:rsidRDefault="009A0594" w:rsidP="009A0594">
      <w:r w:rsidRPr="00DF0C3D">
        <w:t>A major submission was received from Disability Intermediaries Australia (DIA) — the industry group for providers of Intermediary supports (plan management and support coordination). That submission included summary results of a survey of plan management and support coordination providers on the costs of providing service. The submission also included a proposed</w:t>
      </w:r>
      <w:r w:rsidRPr="00DF0C3D">
        <w:rPr>
          <w:rFonts w:eastAsia="MS PGothic"/>
        </w:rPr>
        <w:t xml:space="preserve"> cost model for support coordinators </w:t>
      </w:r>
      <w:r w:rsidRPr="00DF0C3D">
        <w:t xml:space="preserve">(see section 8.1 of the </w:t>
      </w:r>
      <w:r w:rsidRPr="00DF0C3D">
        <w:rPr>
          <w:i/>
        </w:rPr>
        <w:t>Report on Consultations</w:t>
      </w:r>
      <w:r w:rsidRPr="00DF0C3D">
        <w:t>)</w:t>
      </w:r>
      <w:r w:rsidRPr="00DF0C3D">
        <w:rPr>
          <w:rFonts w:eastAsia="MS PGothic"/>
        </w:rPr>
        <w:t>.</w:t>
      </w:r>
    </w:p>
    <w:p w14:paraId="33F6577F" w14:textId="77777777" w:rsidR="009A0594" w:rsidRPr="00DF0C3D" w:rsidRDefault="009A0594" w:rsidP="009A0594">
      <w:r w:rsidRPr="00DF0C3D">
        <w:lastRenderedPageBreak/>
        <w:t xml:space="preserve">A key theme through consultations was the need for a tighter definition of the role of Support Coordinators. Stakeholders identified the benefits of support coordination with greater efficiency, capacity building, and relationships and networks for participants. There was also a range of varied activities undertaken and expectations of support coordinators and stakeholders generally supported the need to establish quality and professional standards of practice to support registration and audit structures (see section 9.2 of the Report on Consultations). </w:t>
      </w:r>
    </w:p>
    <w:p w14:paraId="0C87617B" w14:textId="714858EF" w:rsidR="009A0594" w:rsidRPr="00DF0C3D" w:rsidRDefault="009A0594" w:rsidP="009A0594">
      <w:r w:rsidRPr="00DF0C3D">
        <w:t xml:space="preserve">The DIA submission contained a detailed proposal for support coordination pricing. Other submissions noted that prices limits for support coordination were not increased in-line with other disability support price limits implemented on 1 July 2021, despite increasing cost pressures. Submissions proposed price limits for support coordination to be indexed in line with the Consumer Price Index as well as changes to superannuation, </w:t>
      </w:r>
      <w:r w:rsidR="00A953F4" w:rsidRPr="007A3473">
        <w:rPr>
          <w:i/>
          <w:iCs/>
        </w:rPr>
        <w:t>Social, Community, Home Care and Disability Services Industry Award 2010</w:t>
      </w:r>
      <w:r w:rsidR="00A953F4">
        <w:t xml:space="preserve"> (</w:t>
      </w:r>
      <w:r w:rsidRPr="00DF0C3D">
        <w:t>SCHADS Industry Award</w:t>
      </w:r>
      <w:r w:rsidR="00A953F4">
        <w:t>)</w:t>
      </w:r>
      <w:r w:rsidRPr="00DF0C3D">
        <w:t xml:space="preserve">, and fair work </w:t>
      </w:r>
      <w:r w:rsidR="002238FB">
        <w:t xml:space="preserve">minimum wage </w:t>
      </w:r>
      <w:r w:rsidRPr="00DF0C3D">
        <w:t>increases. (See section 9.3 of the Report on Consultations)</w:t>
      </w:r>
    </w:p>
    <w:p w14:paraId="40B363F4" w14:textId="55684D41" w:rsidR="009A0594" w:rsidRPr="00DF0C3D" w:rsidRDefault="009A0594" w:rsidP="009A0594">
      <w:r w:rsidRPr="00DF0C3D">
        <w:t xml:space="preserve">Several submissions raised concerns about unregistered providers compromising the quality of supports being delivered through </w:t>
      </w:r>
      <w:r w:rsidR="00133BF2">
        <w:t>the NDIS</w:t>
      </w:r>
      <w:r w:rsidRPr="00DF0C3D">
        <w:t xml:space="preserve"> by creating confusion amongst participants and skewing the market away from registered staff. Providers considered capacity building to be a crucial element to support coordination, but not adequately recognised in the current pricing arrangements. Support Coordinators were also suggested to undertake unfunded work following the death of a participant. There was a number of submissions that stated that Plan Managers, Support Coordinators, and disability support providers should be independent and that the provision of both types of services creates an opportunity for conflict of interest. (See section 9.4 of the </w:t>
      </w:r>
      <w:r w:rsidRPr="00DF0C3D">
        <w:rPr>
          <w:i/>
        </w:rPr>
        <w:t>Report on Consultations</w:t>
      </w:r>
      <w:r w:rsidRPr="00DF0C3D">
        <w:t>).</w:t>
      </w:r>
    </w:p>
    <w:p w14:paraId="539ED441" w14:textId="6A34F839" w:rsidR="005F52FA" w:rsidRPr="00DF0C3D" w:rsidRDefault="005F52FA" w:rsidP="005F52FA">
      <w:pPr>
        <w:pStyle w:val="Heading2"/>
      </w:pPr>
      <w:bookmarkStart w:id="360" w:name="_Toc106272613"/>
      <w:r w:rsidRPr="00DF0C3D">
        <w:t>Financial Performance (Disability Intermediaries Australia Survey)</w:t>
      </w:r>
      <w:bookmarkEnd w:id="359"/>
      <w:bookmarkEnd w:id="360"/>
    </w:p>
    <w:p w14:paraId="0F41B2E8" w14:textId="1BE8FA55" w:rsidR="005F52FA" w:rsidRPr="00DF0C3D" w:rsidRDefault="005F52FA" w:rsidP="005F52FA">
      <w:pPr>
        <w:rPr>
          <w:i/>
        </w:rPr>
      </w:pPr>
      <w:r w:rsidRPr="00DF0C3D">
        <w:t xml:space="preserve">In its submission to the 2021-22 Annual Pricing Review, DIA reported on a survey that it has undertaken of </w:t>
      </w:r>
      <w:r w:rsidR="00755370">
        <w:t>P</w:t>
      </w:r>
      <w:r w:rsidRPr="00DF0C3D">
        <w:t xml:space="preserve">lan </w:t>
      </w:r>
      <w:r w:rsidR="00755370">
        <w:t>M</w:t>
      </w:r>
      <w:r w:rsidRPr="00DF0C3D">
        <w:t xml:space="preserve">anagers and </w:t>
      </w:r>
      <w:r w:rsidR="00755370">
        <w:t>S</w:t>
      </w:r>
      <w:r w:rsidRPr="00DF0C3D">
        <w:t xml:space="preserve">upport </w:t>
      </w:r>
      <w:r w:rsidR="00755370">
        <w:t>C</w:t>
      </w:r>
      <w:r w:rsidRPr="00DF0C3D">
        <w:t xml:space="preserve">oordinators (see </w:t>
      </w:r>
      <w:r w:rsidRPr="00DF0C3D">
        <w:rPr>
          <w:i/>
        </w:rPr>
        <w:t xml:space="preserve">2021-22 Annual Pricing Review Report on Consultations). </w:t>
      </w:r>
      <w:r w:rsidRPr="00DF0C3D">
        <w:t>Some</w:t>
      </w:r>
      <w:r w:rsidRPr="00DF0C3D">
        <w:rPr>
          <w:i/>
        </w:rPr>
        <w:t xml:space="preserve"> </w:t>
      </w:r>
      <w:r w:rsidRPr="00DF0C3D">
        <w:t>373 Support Coordinators responded to the survey.</w:t>
      </w:r>
    </w:p>
    <w:p w14:paraId="66793A55" w14:textId="77777777" w:rsidR="005F52FA" w:rsidRPr="00DF0C3D" w:rsidRDefault="005F52FA" w:rsidP="005F52FA">
      <w:r w:rsidRPr="00DF0C3D">
        <w:t>The DIA submission reported that 41% of Support Coordinators who responded to the survey indicated that they had made a profit in 2020-21 with a further 39% indicating that they had broken even in 2020-21. At the same time, 20% of Support Coordinators reported a loss in 2020-21.</w:t>
      </w:r>
    </w:p>
    <w:p w14:paraId="53BFB6BB" w14:textId="77777777" w:rsidR="005F52FA" w:rsidRPr="00DF0C3D" w:rsidRDefault="005F52FA" w:rsidP="005F52FA">
      <w:r w:rsidRPr="00DF0C3D">
        <w:t>Some 39% of responses to the survey by “large” Support Coordinators reported a surplus in 2020-21 compared to 42% for “medium” Support Coordinators and 45% of “small” Support Coordinators. Around one</w:t>
      </w:r>
      <w:r w:rsidRPr="00DF0C3D">
        <w:noBreakHyphen/>
        <w:t>fifth of responses to the survey by “large” and “medium” Support Coordinators reported a loss in 2020-21 compared to 17% for “small” Support Coordinators. The survey found that financial results were similar between for-profit, profit-for-purpose and not-for-profit Support Coordinators.</w:t>
      </w:r>
    </w:p>
    <w:p w14:paraId="7CD1F454" w14:textId="74C0CFA9" w:rsidR="005F52FA" w:rsidRPr="00DF0C3D" w:rsidRDefault="005F52FA" w:rsidP="005F52FA">
      <w:r w:rsidRPr="00DF0C3D">
        <w:t xml:space="preserve">With respect to the size of the profits being made by Support Coordinators, the DIA submission reported that the survey found an average </w:t>
      </w:r>
      <w:r w:rsidR="00302347" w:rsidRPr="00302347">
        <w:t xml:space="preserve">Earnings Before Interest, Tax, Depreciation and Amortisation </w:t>
      </w:r>
      <w:r w:rsidR="00302347">
        <w:t>(</w:t>
      </w:r>
      <w:r w:rsidRPr="00DF0C3D">
        <w:t>EBITDA</w:t>
      </w:r>
      <w:r w:rsidR="00302347">
        <w:t>)</w:t>
      </w:r>
      <w:r w:rsidRPr="00DF0C3D">
        <w:t xml:space="preserve"> (as a percentage of total costs) across respondents of 3%, with 60% of Support Coordinators achieving a 2020-21 EBITDA below 3%.</w:t>
      </w:r>
      <w:r w:rsidRPr="00DF0C3D">
        <w:rPr>
          <w:rStyle w:val="EndnoteReference"/>
        </w:rPr>
        <w:t xml:space="preserve"> </w:t>
      </w:r>
      <w:r w:rsidRPr="00DF0C3D">
        <w:t xml:space="preserve">The DIA submission also reported 6% EBITDA as a share of total costs for “small” operators </w:t>
      </w:r>
      <w:r w:rsidRPr="00DF0C3D">
        <w:lastRenderedPageBreak/>
        <w:t>compared to 3% for both “medium” and “large” operators. The survey again found no differences between for-profit and not-for-profit Support Coordinators.</w:t>
      </w:r>
    </w:p>
    <w:p w14:paraId="1D9736E6" w14:textId="77777777" w:rsidR="005F52FA" w:rsidRPr="00DF0C3D" w:rsidRDefault="005F52FA" w:rsidP="005F52FA">
      <w:pPr>
        <w:pStyle w:val="Heading2"/>
        <w:rPr>
          <w:rFonts w:eastAsia="Times New Roman"/>
          <w:lang w:eastAsia="en-AU"/>
        </w:rPr>
      </w:pPr>
      <w:bookmarkStart w:id="361" w:name="_Toc102744357"/>
      <w:bookmarkStart w:id="362" w:name="_Toc106272614"/>
      <w:r w:rsidRPr="00DF0C3D">
        <w:rPr>
          <w:rFonts w:eastAsia="Times New Roman"/>
          <w:lang w:eastAsia="en-AU"/>
        </w:rPr>
        <w:t>Discussion</w:t>
      </w:r>
      <w:bookmarkEnd w:id="361"/>
      <w:bookmarkEnd w:id="362"/>
    </w:p>
    <w:p w14:paraId="6D7526DA" w14:textId="658AEF94" w:rsidR="005F52FA" w:rsidRPr="00DF0C3D" w:rsidRDefault="005F52FA" w:rsidP="005F52FA">
      <w:pPr>
        <w:rPr>
          <w:lang w:eastAsia="en-AU"/>
        </w:rPr>
      </w:pPr>
      <w:r w:rsidRPr="00DF0C3D">
        <w:t xml:space="preserve">The roles of, and expectations on, support coordinators are still evolving. Neither the service offering nor the market has fully matured and the context within which </w:t>
      </w:r>
      <w:r w:rsidR="004E184F">
        <w:t>S</w:t>
      </w:r>
      <w:r w:rsidRPr="00DF0C3D">
        <w:t xml:space="preserve">upport </w:t>
      </w:r>
      <w:r w:rsidR="004E184F">
        <w:t>C</w:t>
      </w:r>
      <w:r w:rsidRPr="00DF0C3D">
        <w:t xml:space="preserve">oordinators deliver their services is also not yet fully developed. As market steward, </w:t>
      </w:r>
      <w:r w:rsidR="00133BF2">
        <w:t>the NDIA</w:t>
      </w:r>
      <w:r w:rsidRPr="00DF0C3D">
        <w:t xml:space="preserve"> is currently partnering with the sector to improve the quality and outcomes of support coordination. This includes initiatives to educate support coordinators on their roles; to encourage better engagement with existing quality standards to lift quality; and to assist support coordinators who wish to develop specific expertise to meet specific participant needs. </w:t>
      </w:r>
      <w:r w:rsidR="00133BF2">
        <w:t>The NDIA</w:t>
      </w:r>
      <w:r w:rsidRPr="00DF0C3D">
        <w:t xml:space="preserve"> is also working with the sector to address conflict of interests that may be impacting participant outcomes.</w:t>
      </w:r>
      <w:r w:rsidRPr="00DF0C3D">
        <w:rPr>
          <w:rStyle w:val="EndnoteReference"/>
        </w:rPr>
        <w:endnoteReference w:id="123"/>
      </w:r>
      <w:r w:rsidR="00200141" w:rsidRPr="00DF0C3D">
        <w:t xml:space="preserve"> </w:t>
      </w:r>
      <w:r w:rsidRPr="00DF0C3D">
        <w:t xml:space="preserve">At the same time, </w:t>
      </w:r>
      <w:r w:rsidRPr="00DF0C3D">
        <w:rPr>
          <w:lang w:eastAsia="en-AU"/>
        </w:rPr>
        <w:t>DIA has recently developed and published a set of Professional Standards of Practice for Plan Management and Support Coordination. In 2022, DIA are intending to implement a Service Accreditation Model that will sit over these Professional Standards of Practice. DIA proposes that this accreditation model would examine and set how providers are able to demonstrate the quality of their service offering including the minimum expected qualifications, service experience, lived experience and training / development pathways for the Plan Management and Support Coordination Workforce. While these Professional Standards of Practice are not mandatory for the sector</w:t>
      </w:r>
      <w:r w:rsidR="00ED4A67">
        <w:rPr>
          <w:lang w:eastAsia="en-AU"/>
        </w:rPr>
        <w:t>,</w:t>
      </w:r>
      <w:r w:rsidRPr="00DF0C3D">
        <w:rPr>
          <w:lang w:eastAsia="en-AU"/>
        </w:rPr>
        <w:t xml:space="preserve"> they do have the potential to change the way in which support coordination services are delivered and the costs of those services.</w:t>
      </w:r>
    </w:p>
    <w:p w14:paraId="42605F19" w14:textId="50092D74" w:rsidR="005F52FA" w:rsidRPr="00DF0C3D" w:rsidRDefault="005F52FA" w:rsidP="005F52FA">
      <w:pPr>
        <w:rPr>
          <w:lang w:eastAsia="en-AU"/>
        </w:rPr>
      </w:pPr>
      <w:r w:rsidRPr="00DF0C3D">
        <w:t xml:space="preserve">The market for support coordination is also in a state of flux, highly variable, not yet mature and continuing to grow at pace. </w:t>
      </w:r>
      <w:r w:rsidRPr="00DF0C3D">
        <w:rPr>
          <w:lang w:eastAsia="en-AU"/>
        </w:rPr>
        <w:t xml:space="preserve">Currently, some </w:t>
      </w:r>
      <w:r w:rsidR="00ED4A67">
        <w:rPr>
          <w:lang w:eastAsia="en-AU"/>
        </w:rPr>
        <w:t>S</w:t>
      </w:r>
      <w:r w:rsidRPr="00DF0C3D">
        <w:rPr>
          <w:lang w:eastAsia="en-AU"/>
        </w:rPr>
        <w:t xml:space="preserve">upport </w:t>
      </w:r>
      <w:r w:rsidR="00ED4A67">
        <w:rPr>
          <w:lang w:eastAsia="en-AU"/>
        </w:rPr>
        <w:t>C</w:t>
      </w:r>
      <w:r w:rsidRPr="00DF0C3D">
        <w:rPr>
          <w:lang w:eastAsia="en-AU"/>
        </w:rPr>
        <w:t xml:space="preserve">oordinators appear to be able to make a reasonable return under the current arrangements while others are reporting losses. According to a survey undertaken by </w:t>
      </w:r>
      <w:r w:rsidR="00ED4A67">
        <w:rPr>
          <w:lang w:eastAsia="en-AU"/>
        </w:rPr>
        <w:t>DIA</w:t>
      </w:r>
      <w:r w:rsidRPr="00DF0C3D">
        <w:rPr>
          <w:lang w:eastAsia="en-AU"/>
        </w:rPr>
        <w:t xml:space="preserve"> some 41% of Support Coordination providers reported that they had made a profit in 2020-21 with a further 39% reporting that they had broken even in 2020-21. There also continues to be a considerable number of new entrants to the market. Some 320 new providers registered as </w:t>
      </w:r>
      <w:r w:rsidR="00ED4A67">
        <w:rPr>
          <w:lang w:eastAsia="en-AU"/>
        </w:rPr>
        <w:t>S</w:t>
      </w:r>
      <w:r w:rsidRPr="00DF0C3D">
        <w:rPr>
          <w:lang w:eastAsia="en-AU"/>
        </w:rPr>
        <w:t xml:space="preserve">upport </w:t>
      </w:r>
      <w:r w:rsidR="00ED4A67">
        <w:rPr>
          <w:lang w:eastAsia="en-AU"/>
        </w:rPr>
        <w:t>C</w:t>
      </w:r>
      <w:r w:rsidRPr="00DF0C3D">
        <w:rPr>
          <w:lang w:eastAsia="en-AU"/>
        </w:rPr>
        <w:t>oordinators in the in the first half of 2021-22.</w:t>
      </w:r>
    </w:p>
    <w:p w14:paraId="062D1D20" w14:textId="218E532C" w:rsidR="005F52FA" w:rsidRPr="00DF0C3D" w:rsidRDefault="005F52FA" w:rsidP="005F52FA">
      <w:pPr>
        <w:rPr>
          <w:lang w:eastAsia="en-AU"/>
        </w:rPr>
      </w:pPr>
      <w:r w:rsidRPr="00DF0C3D">
        <w:rPr>
          <w:lang w:eastAsia="en-AU"/>
        </w:rPr>
        <w:t xml:space="preserve">On balance, it is not considered that an increase in the price limits for Level 2: Coordination of Supports services and Level 3: Specialist Support Coordination services price limit is justified at this time. Most providers appear to be able to make a modest return under the current price limits and it would be more appropriate to first clarify the role of </w:t>
      </w:r>
      <w:r w:rsidR="00636E44">
        <w:rPr>
          <w:lang w:eastAsia="en-AU"/>
        </w:rPr>
        <w:t>S</w:t>
      </w:r>
      <w:r w:rsidRPr="00DF0C3D">
        <w:rPr>
          <w:lang w:eastAsia="en-AU"/>
        </w:rPr>
        <w:t xml:space="preserve">upport </w:t>
      </w:r>
      <w:r w:rsidR="00636E44">
        <w:rPr>
          <w:lang w:eastAsia="en-AU"/>
        </w:rPr>
        <w:t>C</w:t>
      </w:r>
      <w:r w:rsidRPr="00DF0C3D">
        <w:rPr>
          <w:lang w:eastAsia="en-AU"/>
        </w:rPr>
        <w:t xml:space="preserve">oordinators in </w:t>
      </w:r>
      <w:r w:rsidR="00133BF2">
        <w:rPr>
          <w:lang w:eastAsia="en-AU"/>
        </w:rPr>
        <w:t>the NDIS</w:t>
      </w:r>
      <w:r w:rsidRPr="00DF0C3D">
        <w:rPr>
          <w:lang w:eastAsia="en-AU"/>
        </w:rPr>
        <w:t xml:space="preserve"> before finalising the pricing arrangements for this support. It is therefore recommended that the price limits for support coordination supports should not be changed on 1 July 2022, except for the Level 1: Support Connection support item, which is set by the NDIS </w:t>
      </w:r>
      <w:r w:rsidR="00636E44">
        <w:rPr>
          <w:lang w:eastAsia="en-AU"/>
        </w:rPr>
        <w:t>Disability Support Worker (</w:t>
      </w:r>
      <w:r w:rsidRPr="00DF0C3D">
        <w:rPr>
          <w:lang w:eastAsia="en-AU"/>
        </w:rPr>
        <w:t>DSW</w:t>
      </w:r>
      <w:r w:rsidR="00636E44">
        <w:rPr>
          <w:lang w:eastAsia="en-AU"/>
        </w:rPr>
        <w:t>)</w:t>
      </w:r>
      <w:r w:rsidRPr="00DF0C3D">
        <w:rPr>
          <w:lang w:eastAsia="en-AU"/>
        </w:rPr>
        <w:t xml:space="preserve"> Cost Model.</w:t>
      </w:r>
    </w:p>
    <w:p w14:paraId="0BC2FC57" w14:textId="51F6B7E5" w:rsidR="005F52FA" w:rsidRPr="00DF0C3D" w:rsidRDefault="005F52FA" w:rsidP="005F52FA">
      <w:r w:rsidRPr="00DF0C3D">
        <w:rPr>
          <w:lang w:eastAsia="en-AU"/>
        </w:rPr>
        <w:t xml:space="preserve">As noted above in the </w:t>
      </w:r>
      <w:r w:rsidR="00636E44">
        <w:rPr>
          <w:lang w:eastAsia="en-AU"/>
        </w:rPr>
        <w:t>c</w:t>
      </w:r>
      <w:r w:rsidRPr="00DF0C3D">
        <w:rPr>
          <w:lang w:eastAsia="en-AU"/>
        </w:rPr>
        <w:t xml:space="preserve">hapter on Plan Management Supports, in the light of ongoing work that has direct or flow-on impacts to Plan Managers and Support Coordinators, it is further recommended that </w:t>
      </w:r>
      <w:r w:rsidR="00133BF2">
        <w:rPr>
          <w:lang w:eastAsia="en-AU"/>
        </w:rPr>
        <w:t>the NDIA</w:t>
      </w:r>
      <w:r w:rsidRPr="00DF0C3D">
        <w:rPr>
          <w:lang w:eastAsia="en-AU"/>
        </w:rPr>
        <w:t xml:space="preserve"> should </w:t>
      </w:r>
      <w:r w:rsidRPr="00DF0C3D">
        <w:t xml:space="preserve">continue an in depth review of plan management and support coordination, in consultation with participants, providers and other stakeholders, to more clearly establish the roles, functions, responsibilities and accountabilities of </w:t>
      </w:r>
      <w:r w:rsidR="00CF490E">
        <w:t>P</w:t>
      </w:r>
      <w:r w:rsidRPr="00DF0C3D">
        <w:t xml:space="preserve">lan </w:t>
      </w:r>
      <w:r w:rsidR="00CF490E">
        <w:t>M</w:t>
      </w:r>
      <w:r w:rsidRPr="00DF0C3D">
        <w:t xml:space="preserve">anagers and </w:t>
      </w:r>
      <w:r w:rsidR="00CF490E">
        <w:t>S</w:t>
      </w:r>
      <w:r w:rsidRPr="00DF0C3D">
        <w:t xml:space="preserve">upport </w:t>
      </w:r>
      <w:r w:rsidR="005E5B75">
        <w:t>C</w:t>
      </w:r>
      <w:r w:rsidRPr="00DF0C3D">
        <w:t>oordinat</w:t>
      </w:r>
      <w:r w:rsidR="00CF490E">
        <w:t>ors</w:t>
      </w:r>
      <w:r w:rsidRPr="00DF0C3D">
        <w:t xml:space="preserve">; and develop recommendations for the </w:t>
      </w:r>
      <w:r w:rsidR="005E5B75">
        <w:t xml:space="preserve">NDIA </w:t>
      </w:r>
      <w:r w:rsidRPr="00DF0C3D">
        <w:t>Board on the appropriate pricing arrangements for plan manag</w:t>
      </w:r>
      <w:r w:rsidR="00200141" w:rsidRPr="00DF0C3D">
        <w:t>ement and support coordination.</w:t>
      </w:r>
    </w:p>
    <w:p w14:paraId="5257536C" w14:textId="00F9A762" w:rsidR="005F52FA" w:rsidRPr="00DF0C3D" w:rsidRDefault="005F52FA" w:rsidP="005F52FA">
      <w:pPr>
        <w:rPr>
          <w:lang w:eastAsia="en-AU"/>
        </w:rPr>
      </w:pPr>
      <w:r w:rsidRPr="00DF0C3D">
        <w:rPr>
          <w:lang w:eastAsia="en-AU"/>
        </w:rPr>
        <w:lastRenderedPageBreak/>
        <w:t xml:space="preserve">In line with the recommendations in the </w:t>
      </w:r>
      <w:r w:rsidR="005E5B75">
        <w:rPr>
          <w:lang w:eastAsia="en-AU"/>
        </w:rPr>
        <w:t>c</w:t>
      </w:r>
      <w:r w:rsidRPr="00DF0C3D">
        <w:rPr>
          <w:lang w:eastAsia="en-AU"/>
        </w:rPr>
        <w:t xml:space="preserve">hapter on Plan Management Supports it is further recommended that </w:t>
      </w:r>
      <w:r w:rsidR="00133BF2">
        <w:rPr>
          <w:lang w:eastAsia="en-AU"/>
        </w:rPr>
        <w:t>the NDIA</w:t>
      </w:r>
      <w:r w:rsidRPr="00DF0C3D">
        <w:rPr>
          <w:lang w:eastAsia="en-AU"/>
        </w:rPr>
        <w:t xml:space="preserve"> should:</w:t>
      </w:r>
    </w:p>
    <w:bookmarkEnd w:id="346"/>
    <w:p w14:paraId="7B282A73" w14:textId="77777777" w:rsidR="005F52FA" w:rsidRPr="00DF0C3D" w:rsidRDefault="005F52FA" w:rsidP="005F52FA">
      <w:pPr>
        <w:pStyle w:val="DotPoint"/>
        <w:numPr>
          <w:ilvl w:val="0"/>
          <w:numId w:val="1"/>
        </w:numPr>
        <w:rPr>
          <w:lang w:eastAsia="en-AU"/>
        </w:rPr>
      </w:pPr>
      <w:r w:rsidRPr="00DF0C3D">
        <w:rPr>
          <w:lang w:eastAsia="en-AU"/>
        </w:rPr>
        <w:t>Simplify the pricing arrangements for support coordination from 1 July 2022 by decommissioning the Capacity Building and Training in Plan and Financial Management support item, and broadening the scope of the current core support item 01_134_0117_8_1 to Capacity Building and Training in Self-Management and Plan Management. Support Coordinators who want to also deliver this support can do so by also registering for the Development of Daily Living and Life Skills registration group (see Recommendation 8.3).</w:t>
      </w:r>
    </w:p>
    <w:p w14:paraId="4EF18446" w14:textId="0FB7742B" w:rsidR="005F52FA" w:rsidRPr="00DF0C3D" w:rsidRDefault="005F52FA" w:rsidP="005F52FA">
      <w:pPr>
        <w:pStyle w:val="DotPoint"/>
        <w:numPr>
          <w:ilvl w:val="0"/>
          <w:numId w:val="1"/>
        </w:numPr>
      </w:pPr>
      <w:r w:rsidRPr="00DF0C3D">
        <w:rPr>
          <w:lang w:eastAsia="en-AU"/>
        </w:rPr>
        <w:t xml:space="preserve">Explore options to ensure that Support Coordinators have complete access to all parts of a plan that relate to the components the plan that a participant has appointed them to coordinate, including </w:t>
      </w:r>
      <w:r w:rsidR="0064348A" w:rsidRPr="00DF0C3D">
        <w:rPr>
          <w:lang w:eastAsia="en-AU"/>
        </w:rPr>
        <w:t>any relevant information on the plan.</w:t>
      </w:r>
    </w:p>
    <w:p w14:paraId="2EF177C2" w14:textId="1D32240E" w:rsidR="009A0594" w:rsidRPr="00DF0C3D" w:rsidRDefault="005F52FA" w:rsidP="005F52FA">
      <w:pPr>
        <w:pStyle w:val="Heading2"/>
        <w:rPr>
          <w:lang w:eastAsia="en-AU"/>
        </w:rPr>
      </w:pPr>
      <w:bookmarkStart w:id="363" w:name="_Toc102744358"/>
      <w:bookmarkStart w:id="364" w:name="_Toc106272615"/>
      <w:r w:rsidRPr="00DF0C3D">
        <w:rPr>
          <w:lang w:eastAsia="en-AU"/>
        </w:rPr>
        <w:t>Recommendations</w:t>
      </w:r>
      <w:bookmarkEnd w:id="363"/>
      <w:bookmarkEnd w:id="364"/>
    </w:p>
    <w:p w14:paraId="5F219C71" w14:textId="10868429" w:rsidR="009A0594" w:rsidRPr="00DF0C3D" w:rsidRDefault="00200141" w:rsidP="009A0594">
      <w:pPr>
        <w:pStyle w:val="RecHeading"/>
      </w:pPr>
      <w:r w:rsidRPr="00DF0C3D">
        <w:t xml:space="preserve">Recommendation </w:t>
      </w:r>
      <w:r w:rsidR="009A0594" w:rsidRPr="00DF0C3D">
        <w:t>33</w:t>
      </w:r>
    </w:p>
    <w:p w14:paraId="277B7DF5" w14:textId="345A24A7" w:rsidR="009A0594" w:rsidRPr="00DF0C3D" w:rsidRDefault="00133BF2" w:rsidP="009A0594">
      <w:pPr>
        <w:pStyle w:val="RecText"/>
      </w:pPr>
      <w:r>
        <w:t>The NDIA</w:t>
      </w:r>
      <w:r w:rsidR="009A0594" w:rsidRPr="00DF0C3D">
        <w:t xml:space="preserve"> should not make any structural adjustment to the NDIS pricing arrangements for support coordination at this time and should: </w:t>
      </w:r>
    </w:p>
    <w:p w14:paraId="479BF0DA" w14:textId="20575369" w:rsidR="009A0594" w:rsidRPr="00DF0C3D" w:rsidRDefault="00200141" w:rsidP="009A0594">
      <w:pPr>
        <w:pStyle w:val="RecDotPoint"/>
      </w:pPr>
      <w:r w:rsidRPr="00DF0C3D">
        <w:t>I</w:t>
      </w:r>
      <w:r w:rsidR="009A0594" w:rsidRPr="00DF0C3D">
        <w:t xml:space="preserve">ndex the price limits for the Level 1: Support Connection services on 1 July 2022, in line with the indexation of </w:t>
      </w:r>
      <w:r w:rsidR="001D3C90">
        <w:t xml:space="preserve">supports </w:t>
      </w:r>
      <w:r w:rsidR="001D3C90" w:rsidRPr="00DF0C3D">
        <w:t xml:space="preserve">determined by the NDIS Disability Support Worker Cost Model </w:t>
      </w:r>
      <w:r w:rsidRPr="00DF0C3D">
        <w:t xml:space="preserve">in recommendation </w:t>
      </w:r>
      <w:r w:rsidR="009A0594" w:rsidRPr="00DF0C3D">
        <w:t>2, and</w:t>
      </w:r>
    </w:p>
    <w:p w14:paraId="4473B4A9" w14:textId="7D1366F9" w:rsidR="009A0594" w:rsidRPr="00DF0C3D" w:rsidRDefault="00200141" w:rsidP="009A0594">
      <w:pPr>
        <w:pStyle w:val="RecDotPoint"/>
      </w:pPr>
      <w:r w:rsidRPr="00DF0C3D">
        <w:t>N</w:t>
      </w:r>
      <w:r w:rsidR="009A0594" w:rsidRPr="00DF0C3D">
        <w:t>ot index the price limits for the Level 2: Coordination of Supports services and Level 3: Specialist Support Coordination services on 1 July 2022, pending the outcomes of the in depth review of plan management</w:t>
      </w:r>
      <w:r w:rsidR="00997FA2" w:rsidRPr="00DF0C3D">
        <w:t xml:space="preserve"> and support coordination.</w:t>
      </w:r>
    </w:p>
    <w:p w14:paraId="18AC447D" w14:textId="1A23D4E9" w:rsidR="009A0594" w:rsidRPr="00DF0C3D" w:rsidRDefault="00200141" w:rsidP="006147BB">
      <w:pPr>
        <w:pStyle w:val="RecText"/>
      </w:pPr>
      <w:r w:rsidRPr="00DF0C3D">
        <w:t xml:space="preserve">In line with Recommendation 30, </w:t>
      </w:r>
      <w:r w:rsidR="00133BF2">
        <w:t>the NDIA</w:t>
      </w:r>
      <w:r w:rsidR="009A0594" w:rsidRPr="00DF0C3D">
        <w:t xml:space="preserve"> should undertake</w:t>
      </w:r>
      <w:r w:rsidRPr="00DF0C3D">
        <w:t xml:space="preserve"> a review of</w:t>
      </w:r>
      <w:r w:rsidR="009A0594" w:rsidRPr="00DF0C3D">
        <w:t xml:space="preserve"> support coordination, in consultation with participants, providers and other stakeholders, to more clearly establish the roles, functions, responsibilities and accountabilities </w:t>
      </w:r>
      <w:r w:rsidRPr="00DF0C3D">
        <w:t>of support coordinators</w:t>
      </w:r>
      <w:r w:rsidR="009A0594" w:rsidRPr="00DF0C3D">
        <w:t>; and further consider the appropriate pricing arrangements for plan management and support c</w:t>
      </w:r>
      <w:r w:rsidR="006147BB" w:rsidRPr="00DF0C3D">
        <w:t>oordination. This review should e</w:t>
      </w:r>
      <w:r w:rsidR="009A0594" w:rsidRPr="00DF0C3D">
        <w:t xml:space="preserve">xplore options for </w:t>
      </w:r>
      <w:r w:rsidR="006147BB" w:rsidRPr="00DF0C3D">
        <w:t>support c</w:t>
      </w:r>
      <w:r w:rsidR="009A0594" w:rsidRPr="00DF0C3D">
        <w:t>oordinators to have complete access to all parts of a plan that relate to the components of the plan that a participant h</w:t>
      </w:r>
      <w:r w:rsidR="006147BB" w:rsidRPr="00DF0C3D">
        <w:t>as appointed them to coordinate.</w:t>
      </w:r>
    </w:p>
    <w:p w14:paraId="6D1D8533" w14:textId="7C31DBA0" w:rsidR="009A0594" w:rsidRPr="00DF0C3D" w:rsidRDefault="00200141" w:rsidP="009A0594">
      <w:pPr>
        <w:pStyle w:val="RecHeading"/>
      </w:pPr>
      <w:r w:rsidRPr="00DF0C3D">
        <w:t xml:space="preserve">Recommendation </w:t>
      </w:r>
      <w:r w:rsidR="009A0594" w:rsidRPr="00DF0C3D">
        <w:t>34</w:t>
      </w:r>
    </w:p>
    <w:p w14:paraId="208BDBCF" w14:textId="344BE75B" w:rsidR="009A0594" w:rsidRPr="00DF0C3D" w:rsidRDefault="00133BF2" w:rsidP="009A0594">
      <w:pPr>
        <w:pStyle w:val="RecText"/>
      </w:pPr>
      <w:r>
        <w:t>The NDIA</w:t>
      </w:r>
      <w:r w:rsidR="009A0594" w:rsidRPr="00DF0C3D">
        <w:t xml:space="preserve"> should simplify the pricing arrangements for support coordination from 1 July 2022 by decommissioning the Capacity Building and Training in Plan and Financial Management support item, and broadening the scope of the current core support item 01_134_0117_8_1 to Capacity Building and Training in Self-Management and Plan Management. Support Coordinators who want to also deliver this support can do so by also registering for the Development of Daily Living and Life Skills registration group.</w:t>
      </w:r>
    </w:p>
    <w:p w14:paraId="0F2AA948" w14:textId="77777777" w:rsidR="00173CC4" w:rsidRDefault="00173CC4">
      <w:pPr>
        <w:rPr>
          <w:b/>
          <w:szCs w:val="22"/>
        </w:rPr>
      </w:pPr>
      <w:r>
        <w:br w:type="page"/>
      </w:r>
    </w:p>
    <w:p w14:paraId="53ED10E5" w14:textId="65E7F83A" w:rsidR="009F132C" w:rsidRPr="00DF0C3D" w:rsidRDefault="009F132C" w:rsidP="009F132C">
      <w:pPr>
        <w:pStyle w:val="Heading5"/>
      </w:pPr>
      <w:r w:rsidRPr="00DF0C3D">
        <w:lastRenderedPageBreak/>
        <w:t>Endnotes</w:t>
      </w:r>
    </w:p>
    <w:p w14:paraId="441281B1" w14:textId="77777777" w:rsidR="009F132C" w:rsidRPr="00DF0C3D" w:rsidRDefault="009F132C" w:rsidP="00657BD3">
      <w:pPr>
        <w:pStyle w:val="Heading1"/>
        <w:rPr>
          <w:color w:val="auto"/>
        </w:rPr>
        <w:sectPr w:rsidR="009F132C"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4FB65008" w14:textId="24935AE3" w:rsidR="00B321E1" w:rsidRPr="00DF0C3D" w:rsidRDefault="00C65EA9" w:rsidP="009F132C">
      <w:pPr>
        <w:pStyle w:val="Heading1"/>
      </w:pPr>
      <w:bookmarkStart w:id="365" w:name="_Toc106272616"/>
      <w:r w:rsidRPr="00DF0C3D">
        <w:lastRenderedPageBreak/>
        <w:t>Regional, Remote and Very Remote Areas</w:t>
      </w:r>
      <w:bookmarkEnd w:id="365"/>
    </w:p>
    <w:p w14:paraId="202916FA" w14:textId="3BB04869" w:rsidR="00B64E8D" w:rsidRPr="00DF0C3D" w:rsidRDefault="00B64E8D" w:rsidP="00B64E8D">
      <w:r w:rsidRPr="00DF0C3D">
        <w:t xml:space="preserve">This chapter examines the pricing arrangements that apply to </w:t>
      </w:r>
      <w:r w:rsidR="001A04C1">
        <w:t xml:space="preserve">National Disability Insurance Scheme (NDIS) </w:t>
      </w:r>
      <w:r w:rsidRPr="00DF0C3D">
        <w:t xml:space="preserve">supports delivered in </w:t>
      </w:r>
      <w:r w:rsidR="00F17CE5">
        <w:t>R</w:t>
      </w:r>
      <w:r w:rsidRPr="00DF0C3D">
        <w:t xml:space="preserve">egional, </w:t>
      </w:r>
      <w:r w:rsidR="00F17CE5">
        <w:t>R</w:t>
      </w:r>
      <w:r w:rsidRPr="00DF0C3D">
        <w:t xml:space="preserve">emote and </w:t>
      </w:r>
      <w:r w:rsidR="00F17CE5">
        <w:t>V</w:t>
      </w:r>
      <w:r w:rsidRPr="00DF0C3D">
        <w:t xml:space="preserve">ery </w:t>
      </w:r>
      <w:r w:rsidR="00F17CE5">
        <w:t>R</w:t>
      </w:r>
      <w:r w:rsidRPr="00DF0C3D">
        <w:t>emote areas to ensure continued access to appropriate supports for participants living in those areas.</w:t>
      </w:r>
    </w:p>
    <w:p w14:paraId="542745E0" w14:textId="7DCF1698" w:rsidR="00CD2E47" w:rsidRPr="00DF0C3D" w:rsidRDefault="00CD2E47" w:rsidP="00CD2E47">
      <w:pPr>
        <w:pStyle w:val="DotPoint"/>
      </w:pPr>
      <w:r w:rsidRPr="00DF0C3D">
        <w:t>Section</w:t>
      </w:r>
      <w:r w:rsidR="00C74F1D" w:rsidRPr="00DF0C3D">
        <w:t xml:space="preserve"> 10.1 outlines the current special pricing</w:t>
      </w:r>
      <w:r w:rsidRPr="00DF0C3D">
        <w:t xml:space="preserve"> arrangements that </w:t>
      </w:r>
      <w:r w:rsidR="00C74F1D" w:rsidRPr="00DF0C3D">
        <w:t>apply</w:t>
      </w:r>
      <w:r w:rsidRPr="00DF0C3D">
        <w:t xml:space="preserve"> in</w:t>
      </w:r>
      <w:r w:rsidR="00C74F1D" w:rsidRPr="00DF0C3D">
        <w:t xml:space="preserve"> regional, remote and very remote areas and provides relevant participant and provider statistics.</w:t>
      </w:r>
      <w:r w:rsidRPr="00DF0C3D">
        <w:t xml:space="preserve"> </w:t>
      </w:r>
    </w:p>
    <w:p w14:paraId="628EF871" w14:textId="7FBA0B9B" w:rsidR="00CD2E47" w:rsidRPr="00DF0C3D" w:rsidRDefault="00CD2E47" w:rsidP="00CD2E47">
      <w:pPr>
        <w:pStyle w:val="DotPoint"/>
      </w:pPr>
      <w:r w:rsidRPr="00DF0C3D">
        <w:t>Section 10.2</w:t>
      </w:r>
      <w:r w:rsidR="00C74F1D" w:rsidRPr="00DF0C3D">
        <w:t xml:space="preserve"> summaries the feedback that was received on these pricing arrangements through the consultations</w:t>
      </w:r>
      <w:r w:rsidR="00BB38A3" w:rsidRPr="00DF0C3D">
        <w:t>.</w:t>
      </w:r>
    </w:p>
    <w:p w14:paraId="56FDA27F" w14:textId="35A0AB8D" w:rsidR="00CD2E47" w:rsidRPr="00DF0C3D" w:rsidRDefault="00CD2E47" w:rsidP="00CD2E47">
      <w:pPr>
        <w:pStyle w:val="DotPoint"/>
      </w:pPr>
      <w:r w:rsidRPr="00DF0C3D">
        <w:t>Section 10.3</w:t>
      </w:r>
      <w:r w:rsidR="00BB38A3" w:rsidRPr="00DF0C3D">
        <w:t xml:space="preserve"> examines the relative financial performance of providers in regional, remote and very remote areas.</w:t>
      </w:r>
    </w:p>
    <w:p w14:paraId="053A1914" w14:textId="75B497F2" w:rsidR="00CD2E47" w:rsidRPr="00DF0C3D" w:rsidRDefault="00CD2E47" w:rsidP="00CD2E47">
      <w:pPr>
        <w:pStyle w:val="DotPoint"/>
      </w:pPr>
      <w:r w:rsidRPr="00DF0C3D">
        <w:t>Section 10.4</w:t>
      </w:r>
      <w:r w:rsidR="00BB38A3" w:rsidRPr="00DF0C3D">
        <w:t xml:space="preserve"> examines the labour market conditions in regional, remote and very remote areas.</w:t>
      </w:r>
    </w:p>
    <w:p w14:paraId="3B4D2AFA" w14:textId="50267206" w:rsidR="00CD2E47" w:rsidRPr="00DF0C3D" w:rsidRDefault="00CD2E47" w:rsidP="00CD2E47">
      <w:pPr>
        <w:pStyle w:val="DotPoint"/>
      </w:pPr>
      <w:r w:rsidRPr="00DF0C3D">
        <w:t>Section 10.5</w:t>
      </w:r>
      <w:r w:rsidR="00BB38A3" w:rsidRPr="00DF0C3D">
        <w:t xml:space="preserve"> draws conclusions from the available evidence and recommends some changes to the pricing arrangements for regional, remote and very remote areas.</w:t>
      </w:r>
    </w:p>
    <w:p w14:paraId="589DE4D2" w14:textId="77777777" w:rsidR="00CD2E47" w:rsidRPr="00DF0C3D" w:rsidRDefault="00CD2E47" w:rsidP="00CD2E47">
      <w:pPr>
        <w:pStyle w:val="Heading2"/>
        <w:spacing w:before="200"/>
      </w:pPr>
      <w:bookmarkStart w:id="366" w:name="_Toc102744360"/>
      <w:bookmarkStart w:id="367" w:name="_Toc102744361"/>
      <w:bookmarkStart w:id="368" w:name="_Toc106272617"/>
      <w:bookmarkStart w:id="369" w:name="_Ref98231250"/>
      <w:bookmarkEnd w:id="366"/>
      <w:r w:rsidRPr="00DF0C3D">
        <w:t>Current Arrangements</w:t>
      </w:r>
      <w:bookmarkEnd w:id="367"/>
      <w:bookmarkEnd w:id="368"/>
    </w:p>
    <w:p w14:paraId="3C60436D" w14:textId="4FEA59AC" w:rsidR="00CD2E47" w:rsidRPr="00DF0C3D" w:rsidRDefault="00CD2E47" w:rsidP="00CD2E47">
      <w:r w:rsidRPr="00DF0C3D">
        <w:t xml:space="preserve">Within states and territories, different pricing arrangements and price limits apply depending on whether a support is delivered in a </w:t>
      </w:r>
      <w:r w:rsidR="00E63998">
        <w:t>M</w:t>
      </w:r>
      <w:r w:rsidRPr="00DF0C3D">
        <w:t xml:space="preserve">etropolitan or </w:t>
      </w:r>
      <w:r w:rsidR="00E63998">
        <w:t>R</w:t>
      </w:r>
      <w:r w:rsidRPr="00DF0C3D">
        <w:t xml:space="preserve">egional, </w:t>
      </w:r>
      <w:r w:rsidR="00E63998">
        <w:t>R</w:t>
      </w:r>
      <w:r w:rsidRPr="00DF0C3D">
        <w:t xml:space="preserve">emote or </w:t>
      </w:r>
      <w:r w:rsidR="00E63998">
        <w:t>V</w:t>
      </w:r>
      <w:r w:rsidRPr="00DF0C3D">
        <w:t xml:space="preserve">ery </w:t>
      </w:r>
      <w:r w:rsidR="00E63998">
        <w:t>R</w:t>
      </w:r>
      <w:r w:rsidRPr="00DF0C3D">
        <w:t xml:space="preserve">emote area. Definitions are based on the Modified Monash Model (MMM), which defines remote and very remote areas using a scale based on population size and locality (see </w:t>
      </w:r>
      <w:r w:rsidRPr="00DF0C3D">
        <w:fldChar w:fldCharType="begin"/>
      </w:r>
      <w:r w:rsidRPr="00DF0C3D">
        <w:instrText xml:space="preserve"> REF _Ref83299694 \h  \* MERGEFORMAT </w:instrText>
      </w:r>
      <w:r w:rsidRPr="00DF0C3D">
        <w:fldChar w:fldCharType="separate"/>
      </w:r>
      <w:r w:rsidR="0015299C" w:rsidRPr="00DF0C3D">
        <w:t xml:space="preserve">Exhibit </w:t>
      </w:r>
      <w:r w:rsidR="0015299C">
        <w:rPr>
          <w:noProof/>
        </w:rPr>
        <w:t>54</w:t>
      </w:r>
      <w:r w:rsidRPr="00DF0C3D">
        <w:fldChar w:fldCharType="end"/>
      </w:r>
      <w:r w:rsidRPr="00DF0C3D">
        <w:t xml:space="preserve">). </w:t>
      </w:r>
    </w:p>
    <w:p w14:paraId="54077F18" w14:textId="227B3743" w:rsidR="00CD2E47" w:rsidRPr="00DF0C3D" w:rsidRDefault="00CD2E47" w:rsidP="00CD2E47">
      <w:pPr>
        <w:pStyle w:val="Caption"/>
      </w:pPr>
      <w:bookmarkStart w:id="370" w:name="_Ref83299694"/>
      <w:bookmarkStart w:id="371" w:name="_Toc101279996"/>
      <w:bookmarkStart w:id="372" w:name="_Toc108620542"/>
      <w:r w:rsidRPr="00DF0C3D">
        <w:t xml:space="preserve">Exhibit </w:t>
      </w:r>
      <w:r w:rsidR="002B459B">
        <w:fldChar w:fldCharType="begin"/>
      </w:r>
      <w:r w:rsidR="002B459B">
        <w:instrText xml:space="preserve"> SEQ Exhibit \* ARABIC </w:instrText>
      </w:r>
      <w:r w:rsidR="002B459B">
        <w:fldChar w:fldCharType="separate"/>
      </w:r>
      <w:r w:rsidR="0015299C">
        <w:rPr>
          <w:noProof/>
        </w:rPr>
        <w:t>54</w:t>
      </w:r>
      <w:r w:rsidR="002B459B">
        <w:rPr>
          <w:noProof/>
        </w:rPr>
        <w:fldChar w:fldCharType="end"/>
      </w:r>
      <w:bookmarkEnd w:id="370"/>
      <w:r w:rsidRPr="00DF0C3D">
        <w:t>: Modified Monash Model Geographical Classification</w:t>
      </w:r>
      <w:bookmarkEnd w:id="371"/>
      <w:bookmarkEnd w:id="372"/>
    </w:p>
    <w:tbl>
      <w:tblPr>
        <w:tblStyle w:val="GridTable4-Accent12"/>
        <w:tblW w:w="9067" w:type="dxa"/>
        <w:tblInd w:w="-5" w:type="dxa"/>
        <w:tblLook w:val="0420" w:firstRow="1" w:lastRow="0" w:firstColumn="0" w:lastColumn="0" w:noHBand="0" w:noVBand="1"/>
        <w:tblCaption w:val="MMM Descriptions"/>
        <w:tblDescription w:val="This table gives a breakdown of the different classifications and zones for the Modified Monash Model."/>
      </w:tblPr>
      <w:tblGrid>
        <w:gridCol w:w="1666"/>
        <w:gridCol w:w="1023"/>
        <w:gridCol w:w="739"/>
        <w:gridCol w:w="5639"/>
      </w:tblGrid>
      <w:tr w:rsidR="00CD2E47" w:rsidRPr="00DF0C3D" w14:paraId="48080DDC" w14:textId="77777777" w:rsidTr="00CD2E47">
        <w:trPr>
          <w:cnfStyle w:val="100000000000" w:firstRow="1" w:lastRow="0" w:firstColumn="0" w:lastColumn="0" w:oddVBand="0" w:evenVBand="0" w:oddHBand="0" w:evenHBand="0" w:firstRowFirstColumn="0" w:firstRowLastColumn="0" w:lastRowFirstColumn="0" w:lastRowLastColumn="0"/>
          <w:tblHeader/>
        </w:trPr>
        <w:tc>
          <w:tcPr>
            <w:tcW w:w="1666" w:type="dxa"/>
          </w:tcPr>
          <w:p w14:paraId="3EA39509"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Description</w:t>
            </w:r>
          </w:p>
        </w:tc>
        <w:tc>
          <w:tcPr>
            <w:tcW w:w="1023" w:type="dxa"/>
          </w:tcPr>
          <w:p w14:paraId="24994187"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Zones</w:t>
            </w:r>
          </w:p>
        </w:tc>
        <w:tc>
          <w:tcPr>
            <w:tcW w:w="739" w:type="dxa"/>
          </w:tcPr>
          <w:p w14:paraId="2673A7EB"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w:t>
            </w:r>
          </w:p>
        </w:tc>
        <w:tc>
          <w:tcPr>
            <w:tcW w:w="5639" w:type="dxa"/>
          </w:tcPr>
          <w:p w14:paraId="3DFDADF9" w14:textId="77777777" w:rsidR="00CD2E47" w:rsidRPr="00DF0C3D" w:rsidRDefault="00CD2E47" w:rsidP="00CD2E47">
            <w:pPr>
              <w:keepNext/>
              <w:spacing w:line="200" w:lineRule="atLeast"/>
              <w:rPr>
                <w:rFonts w:asciiTheme="majorHAnsi" w:hAnsiTheme="majorHAnsi" w:cstheme="majorHAnsi"/>
                <w:szCs w:val="16"/>
              </w:rPr>
            </w:pPr>
            <w:r w:rsidRPr="002D4466">
              <w:rPr>
                <w:rFonts w:asciiTheme="majorHAnsi" w:hAnsiTheme="majorHAnsi" w:cstheme="majorHAnsi"/>
                <w:szCs w:val="16"/>
              </w:rPr>
              <w:t>Inclusion</w:t>
            </w:r>
          </w:p>
        </w:tc>
      </w:tr>
      <w:tr w:rsidR="00CD2E47" w:rsidRPr="00DF0C3D" w14:paraId="35BD5FD3" w14:textId="77777777" w:rsidTr="00CD2E47">
        <w:trPr>
          <w:cnfStyle w:val="000000100000" w:firstRow="0" w:lastRow="0" w:firstColumn="0" w:lastColumn="0" w:oddVBand="0" w:evenVBand="0" w:oddHBand="1" w:evenHBand="0" w:firstRowFirstColumn="0" w:firstRowLastColumn="0" w:lastRowFirstColumn="0" w:lastRowLastColumn="0"/>
        </w:trPr>
        <w:tc>
          <w:tcPr>
            <w:tcW w:w="1666" w:type="dxa"/>
          </w:tcPr>
          <w:p w14:paraId="78089A0B"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Metropolitan</w:t>
            </w:r>
          </w:p>
        </w:tc>
        <w:tc>
          <w:tcPr>
            <w:tcW w:w="1023" w:type="dxa"/>
          </w:tcPr>
          <w:p w14:paraId="7D0A9220"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MMM1-3</w:t>
            </w:r>
          </w:p>
        </w:tc>
        <w:tc>
          <w:tcPr>
            <w:tcW w:w="739" w:type="dxa"/>
          </w:tcPr>
          <w:p w14:paraId="1994D8D4"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1</w:t>
            </w:r>
          </w:p>
        </w:tc>
        <w:tc>
          <w:tcPr>
            <w:tcW w:w="5639" w:type="dxa"/>
          </w:tcPr>
          <w:p w14:paraId="7E4EF296"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All areas categorised as Major Cities of Australia.</w:t>
            </w:r>
          </w:p>
        </w:tc>
      </w:tr>
      <w:tr w:rsidR="00CD2E47" w:rsidRPr="00DF0C3D" w14:paraId="01EE777D" w14:textId="77777777" w:rsidTr="00CD2E47">
        <w:tc>
          <w:tcPr>
            <w:tcW w:w="1666" w:type="dxa"/>
          </w:tcPr>
          <w:p w14:paraId="3D11FAE4"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Regional Centres</w:t>
            </w:r>
          </w:p>
        </w:tc>
        <w:tc>
          <w:tcPr>
            <w:tcW w:w="1023" w:type="dxa"/>
          </w:tcPr>
          <w:p w14:paraId="75D2E37A"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MMM1-3</w:t>
            </w:r>
          </w:p>
        </w:tc>
        <w:tc>
          <w:tcPr>
            <w:tcW w:w="739" w:type="dxa"/>
          </w:tcPr>
          <w:p w14:paraId="366DB9AE"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2</w:t>
            </w:r>
          </w:p>
        </w:tc>
        <w:tc>
          <w:tcPr>
            <w:tcW w:w="5639" w:type="dxa"/>
          </w:tcPr>
          <w:p w14:paraId="2A791384"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Areas categorised as Inner Regional Australia or Outer Regional Australia that are in, or within 20km road distance, of a town with population &gt;50,000.</w:t>
            </w:r>
          </w:p>
        </w:tc>
      </w:tr>
      <w:tr w:rsidR="00CD2E47" w:rsidRPr="00DF0C3D" w14:paraId="42CA49FC" w14:textId="77777777" w:rsidTr="00CD2E47">
        <w:trPr>
          <w:cnfStyle w:val="000000100000" w:firstRow="0" w:lastRow="0" w:firstColumn="0" w:lastColumn="0" w:oddVBand="0" w:evenVBand="0" w:oddHBand="1" w:evenHBand="0" w:firstRowFirstColumn="0" w:firstRowLastColumn="0" w:lastRowFirstColumn="0" w:lastRowLastColumn="0"/>
        </w:trPr>
        <w:tc>
          <w:tcPr>
            <w:tcW w:w="1666" w:type="dxa"/>
          </w:tcPr>
          <w:p w14:paraId="346AA34B"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Regional Centres</w:t>
            </w:r>
          </w:p>
        </w:tc>
        <w:tc>
          <w:tcPr>
            <w:tcW w:w="1023" w:type="dxa"/>
          </w:tcPr>
          <w:p w14:paraId="7A074684"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MMM1-3</w:t>
            </w:r>
          </w:p>
        </w:tc>
        <w:tc>
          <w:tcPr>
            <w:tcW w:w="739" w:type="dxa"/>
          </w:tcPr>
          <w:p w14:paraId="042937BC"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3</w:t>
            </w:r>
          </w:p>
        </w:tc>
        <w:tc>
          <w:tcPr>
            <w:tcW w:w="5639" w:type="dxa"/>
          </w:tcPr>
          <w:p w14:paraId="3C4BCB7D"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Areas categorised as Inner Regional Australia or Outer Regional Australia that are not in MMM 2 and are in, or within 15km road distance, of a town with population between 15,000 and 50,000.</w:t>
            </w:r>
          </w:p>
        </w:tc>
      </w:tr>
      <w:tr w:rsidR="00CD2E47" w:rsidRPr="00DF0C3D" w14:paraId="0D512613" w14:textId="77777777" w:rsidTr="00CD2E47">
        <w:tc>
          <w:tcPr>
            <w:tcW w:w="1666" w:type="dxa"/>
          </w:tcPr>
          <w:p w14:paraId="65851EA3"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Regional Areas</w:t>
            </w:r>
          </w:p>
        </w:tc>
        <w:tc>
          <w:tcPr>
            <w:tcW w:w="1023" w:type="dxa"/>
          </w:tcPr>
          <w:p w14:paraId="3EF5481A"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MMM4-5</w:t>
            </w:r>
          </w:p>
        </w:tc>
        <w:tc>
          <w:tcPr>
            <w:tcW w:w="739" w:type="dxa"/>
          </w:tcPr>
          <w:p w14:paraId="62DBF512"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4</w:t>
            </w:r>
          </w:p>
        </w:tc>
        <w:tc>
          <w:tcPr>
            <w:tcW w:w="5639" w:type="dxa"/>
          </w:tcPr>
          <w:p w14:paraId="2B559566"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Areas categorised as Inner Regional Australia or Outer Regional Australia that are not in MMM 2 or MMM 3, and are in, or within 10km road distance, of a town with population between 5,000 and 15,000.</w:t>
            </w:r>
          </w:p>
        </w:tc>
      </w:tr>
      <w:tr w:rsidR="00CD2E47" w:rsidRPr="00DF0C3D" w14:paraId="09674103" w14:textId="77777777" w:rsidTr="00CD2E47">
        <w:trPr>
          <w:cnfStyle w:val="000000100000" w:firstRow="0" w:lastRow="0" w:firstColumn="0" w:lastColumn="0" w:oddVBand="0" w:evenVBand="0" w:oddHBand="1" w:evenHBand="0" w:firstRowFirstColumn="0" w:firstRowLastColumn="0" w:lastRowFirstColumn="0" w:lastRowLastColumn="0"/>
        </w:trPr>
        <w:tc>
          <w:tcPr>
            <w:tcW w:w="1666" w:type="dxa"/>
          </w:tcPr>
          <w:p w14:paraId="7D2E6D55"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Regional Areas</w:t>
            </w:r>
          </w:p>
        </w:tc>
        <w:tc>
          <w:tcPr>
            <w:tcW w:w="1023" w:type="dxa"/>
          </w:tcPr>
          <w:p w14:paraId="79254C30"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MMM4-5</w:t>
            </w:r>
          </w:p>
        </w:tc>
        <w:tc>
          <w:tcPr>
            <w:tcW w:w="739" w:type="dxa"/>
          </w:tcPr>
          <w:p w14:paraId="26E8C673"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5</w:t>
            </w:r>
          </w:p>
        </w:tc>
        <w:tc>
          <w:tcPr>
            <w:tcW w:w="5639" w:type="dxa"/>
          </w:tcPr>
          <w:p w14:paraId="4B11EABD"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All other areas in Inner Regional Australia or Outer Regional Australia.</w:t>
            </w:r>
          </w:p>
        </w:tc>
      </w:tr>
      <w:tr w:rsidR="00CD2E47" w:rsidRPr="00DF0C3D" w14:paraId="4DB56F44" w14:textId="77777777" w:rsidTr="00CD2E47">
        <w:tc>
          <w:tcPr>
            <w:tcW w:w="1666" w:type="dxa"/>
          </w:tcPr>
          <w:p w14:paraId="5935B63A"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Remote</w:t>
            </w:r>
          </w:p>
        </w:tc>
        <w:tc>
          <w:tcPr>
            <w:tcW w:w="1023" w:type="dxa"/>
          </w:tcPr>
          <w:p w14:paraId="7C9CBA5D"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MMM6</w:t>
            </w:r>
          </w:p>
        </w:tc>
        <w:tc>
          <w:tcPr>
            <w:tcW w:w="739" w:type="dxa"/>
          </w:tcPr>
          <w:p w14:paraId="23A6862F"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6</w:t>
            </w:r>
          </w:p>
        </w:tc>
        <w:tc>
          <w:tcPr>
            <w:tcW w:w="5639" w:type="dxa"/>
          </w:tcPr>
          <w:p w14:paraId="4676916A"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All areas categorised Remote Australia that are not on a populated island that is separated from the mainland and is more than 5km offshore.</w:t>
            </w:r>
          </w:p>
        </w:tc>
      </w:tr>
      <w:tr w:rsidR="00CD2E47" w:rsidRPr="00DF0C3D" w14:paraId="12B87E03" w14:textId="77777777" w:rsidTr="00CD2E47">
        <w:trPr>
          <w:cnfStyle w:val="000000100000" w:firstRow="0" w:lastRow="0" w:firstColumn="0" w:lastColumn="0" w:oddVBand="0" w:evenVBand="0" w:oddHBand="1" w:evenHBand="0" w:firstRowFirstColumn="0" w:firstRowLastColumn="0" w:lastRowFirstColumn="0" w:lastRowLastColumn="0"/>
        </w:trPr>
        <w:tc>
          <w:tcPr>
            <w:tcW w:w="1666" w:type="dxa"/>
          </w:tcPr>
          <w:p w14:paraId="447A62CA" w14:textId="77777777" w:rsidR="00CD2E47" w:rsidRPr="00DF0C3D" w:rsidRDefault="00CD2E47" w:rsidP="00CD2E47">
            <w:pPr>
              <w:keepNext/>
              <w:spacing w:line="200" w:lineRule="atLeast"/>
              <w:rPr>
                <w:rFonts w:asciiTheme="majorHAnsi" w:hAnsiTheme="majorHAnsi" w:cstheme="majorHAnsi"/>
                <w:b/>
                <w:szCs w:val="16"/>
              </w:rPr>
            </w:pPr>
            <w:r w:rsidRPr="00DF0C3D">
              <w:rPr>
                <w:rFonts w:asciiTheme="majorHAnsi" w:hAnsiTheme="majorHAnsi" w:cstheme="majorHAnsi"/>
                <w:szCs w:val="16"/>
              </w:rPr>
              <w:t>Very Remote</w:t>
            </w:r>
          </w:p>
        </w:tc>
        <w:tc>
          <w:tcPr>
            <w:tcW w:w="1023" w:type="dxa"/>
          </w:tcPr>
          <w:p w14:paraId="262CA61E"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MMM7</w:t>
            </w:r>
          </w:p>
        </w:tc>
        <w:tc>
          <w:tcPr>
            <w:tcW w:w="739" w:type="dxa"/>
          </w:tcPr>
          <w:p w14:paraId="19ED925C" w14:textId="77777777" w:rsidR="00CD2E47" w:rsidRPr="00DF0C3D" w:rsidRDefault="00CD2E47" w:rsidP="00CD2E47">
            <w:pPr>
              <w:keepNext/>
              <w:spacing w:line="200" w:lineRule="atLeast"/>
              <w:jc w:val="center"/>
              <w:rPr>
                <w:rFonts w:asciiTheme="majorHAnsi" w:hAnsiTheme="majorHAnsi" w:cstheme="majorHAnsi"/>
                <w:szCs w:val="16"/>
              </w:rPr>
            </w:pPr>
            <w:r w:rsidRPr="00DF0C3D">
              <w:rPr>
                <w:rFonts w:asciiTheme="majorHAnsi" w:hAnsiTheme="majorHAnsi" w:cstheme="majorHAnsi"/>
                <w:szCs w:val="16"/>
              </w:rPr>
              <w:t>7</w:t>
            </w:r>
          </w:p>
        </w:tc>
        <w:tc>
          <w:tcPr>
            <w:tcW w:w="5639" w:type="dxa"/>
          </w:tcPr>
          <w:p w14:paraId="4A149582" w14:textId="77777777" w:rsidR="00CD2E47" w:rsidRPr="00DF0C3D" w:rsidRDefault="00CD2E47" w:rsidP="00CD2E47">
            <w:pPr>
              <w:keepNext/>
              <w:spacing w:line="200" w:lineRule="atLeast"/>
              <w:rPr>
                <w:rFonts w:asciiTheme="majorHAnsi" w:hAnsiTheme="majorHAnsi" w:cstheme="majorHAnsi"/>
                <w:szCs w:val="16"/>
              </w:rPr>
            </w:pPr>
            <w:r w:rsidRPr="00DF0C3D">
              <w:rPr>
                <w:rFonts w:asciiTheme="majorHAnsi" w:hAnsiTheme="majorHAnsi" w:cstheme="majorHAnsi"/>
                <w:szCs w:val="16"/>
              </w:rPr>
              <w:t>All other areas – that being Very Remote Australia and areas on a populated island that is separated from the mainland in the ABS geography and is more than 5km offshore.</w:t>
            </w:r>
          </w:p>
        </w:tc>
      </w:tr>
    </w:tbl>
    <w:p w14:paraId="4AC6EE24" w14:textId="311B36A1" w:rsidR="00CD2E47" w:rsidRPr="00DF0C3D" w:rsidRDefault="00CD2E47" w:rsidP="00CD2E47">
      <w:pPr>
        <w:rPr>
          <w:rFonts w:cs="Arial"/>
          <w:i/>
        </w:rPr>
      </w:pPr>
      <w:r w:rsidRPr="00DF0C3D">
        <w:rPr>
          <w:rFonts w:cs="Arial"/>
        </w:rPr>
        <w:t>In general, price limits are 40% higher in Remote areas and 50% higher in Very Remote areas. There is no additional loading applied for supports in Metropolitan areas, Regional Centres or Regional Areas. The plans of participants who live in Remote or Very Remote areas are similarly adjusted</w:t>
      </w:r>
      <w:r w:rsidRPr="00DF0C3D">
        <w:rPr>
          <w:rFonts w:cs="Arial"/>
          <w:i/>
        </w:rPr>
        <w:t>.</w:t>
      </w:r>
    </w:p>
    <w:p w14:paraId="4CAAA5A2" w14:textId="77777777" w:rsidR="00CD2E47" w:rsidRPr="00DF0C3D" w:rsidRDefault="00CD2E47" w:rsidP="00CD2E47">
      <w:pPr>
        <w:pStyle w:val="Heading3"/>
      </w:pPr>
      <w:r w:rsidRPr="00DF0C3D">
        <w:lastRenderedPageBreak/>
        <w:t>Isolated Towns</w:t>
      </w:r>
    </w:p>
    <w:p w14:paraId="49A1076D" w14:textId="5FB834A3" w:rsidR="00CD2E47" w:rsidRPr="00DF0C3D" w:rsidRDefault="00CD2E47" w:rsidP="00CD2E47">
      <w:pPr>
        <w:rPr>
          <w:rFonts w:cs="Arial"/>
        </w:rPr>
      </w:pPr>
      <w:r w:rsidRPr="00DF0C3D">
        <w:rPr>
          <w:rFonts w:cs="Arial"/>
        </w:rPr>
        <w:t xml:space="preserve">The NDIA further adjusts the Modified Monash Model classification of some locations. Where a location is surrounded by Remote or Very Remote areas then the </w:t>
      </w:r>
      <w:r w:rsidR="003700B5">
        <w:rPr>
          <w:rFonts w:cs="Arial"/>
        </w:rPr>
        <w:t>National Disability Insurance Agency (</w:t>
      </w:r>
      <w:r w:rsidRPr="00DF0C3D">
        <w:rPr>
          <w:rFonts w:cs="Arial"/>
        </w:rPr>
        <w:t>NDIA</w:t>
      </w:r>
      <w:r w:rsidR="003700B5">
        <w:rPr>
          <w:rFonts w:cs="Arial"/>
        </w:rPr>
        <w:t>)</w:t>
      </w:r>
      <w:r w:rsidRPr="00DF0C3D">
        <w:rPr>
          <w:rFonts w:cs="Arial"/>
        </w:rPr>
        <w:t xml:space="preserve"> designates the enclave an Isolated Town and classifies that enclave as a Remote area for </w:t>
      </w:r>
      <w:r w:rsidR="003700B5">
        <w:rPr>
          <w:rFonts w:cs="Arial"/>
        </w:rPr>
        <w:t xml:space="preserve">NDIS </w:t>
      </w:r>
      <w:r w:rsidRPr="00DF0C3D">
        <w:rPr>
          <w:rFonts w:cs="Arial"/>
        </w:rPr>
        <w:t xml:space="preserve">planning and pricing purposes. </w:t>
      </w:r>
      <w:r w:rsidRPr="00DF0C3D">
        <w:rPr>
          <w:rFonts w:cs="Arial"/>
        </w:rPr>
        <w:fldChar w:fldCharType="begin"/>
      </w:r>
      <w:r w:rsidRPr="00DF0C3D">
        <w:rPr>
          <w:rFonts w:cs="Arial"/>
        </w:rPr>
        <w:instrText xml:space="preserve"> REF _Ref83299766 \h  \* MERGEFORMAT </w:instrText>
      </w:r>
      <w:r w:rsidRPr="00DF0C3D">
        <w:rPr>
          <w:rFonts w:cs="Arial"/>
        </w:rPr>
      </w:r>
      <w:r w:rsidRPr="00DF0C3D">
        <w:rPr>
          <w:rFonts w:cs="Arial"/>
        </w:rPr>
        <w:fldChar w:fldCharType="separate"/>
      </w:r>
      <w:r w:rsidR="0015299C" w:rsidRPr="00DF0C3D">
        <w:t xml:space="preserve">Exhibit </w:t>
      </w:r>
      <w:r w:rsidR="0015299C">
        <w:rPr>
          <w:noProof/>
        </w:rPr>
        <w:t>55</w:t>
      </w:r>
      <w:r w:rsidRPr="00DF0C3D">
        <w:rPr>
          <w:rFonts w:cs="Arial"/>
        </w:rPr>
        <w:fldChar w:fldCharType="end"/>
      </w:r>
      <w:r w:rsidRPr="00DF0C3D">
        <w:rPr>
          <w:rFonts w:cs="Arial"/>
        </w:rPr>
        <w:t xml:space="preserve"> sets out the enclaves that the NDIA has reclassified.</w:t>
      </w:r>
    </w:p>
    <w:p w14:paraId="41A6B6B1" w14:textId="620D30D6" w:rsidR="00CD2E47" w:rsidRPr="00DF0C3D" w:rsidRDefault="00CD2E47" w:rsidP="00CD2E47">
      <w:pPr>
        <w:pStyle w:val="Caption"/>
      </w:pPr>
      <w:bookmarkStart w:id="373" w:name="_Ref83299766"/>
      <w:bookmarkStart w:id="374" w:name="_Toc101279997"/>
      <w:bookmarkStart w:id="375" w:name="_Toc108620543"/>
      <w:r w:rsidRPr="00DF0C3D">
        <w:t xml:space="preserve">Exhibit </w:t>
      </w:r>
      <w:r w:rsidR="002B459B">
        <w:fldChar w:fldCharType="begin"/>
      </w:r>
      <w:r w:rsidR="002B459B">
        <w:instrText xml:space="preserve"> SEQ Exhibit \* ARABIC </w:instrText>
      </w:r>
      <w:r w:rsidR="002B459B">
        <w:fldChar w:fldCharType="separate"/>
      </w:r>
      <w:r w:rsidR="0015299C">
        <w:rPr>
          <w:noProof/>
        </w:rPr>
        <w:t>55</w:t>
      </w:r>
      <w:r w:rsidR="002B459B">
        <w:rPr>
          <w:noProof/>
        </w:rPr>
        <w:fldChar w:fldCharType="end"/>
      </w:r>
      <w:bookmarkEnd w:id="373"/>
      <w:r w:rsidRPr="00DF0C3D">
        <w:t>: Isolated Towns in the NDIS Adjusted Modified Monash Model</w:t>
      </w:r>
      <w:bookmarkEnd w:id="374"/>
      <w:bookmarkEnd w:id="375"/>
    </w:p>
    <w:tbl>
      <w:tblPr>
        <w:tblStyle w:val="GridTable4-Accent12"/>
        <w:tblW w:w="5000" w:type="pct"/>
        <w:tblInd w:w="-5" w:type="dxa"/>
        <w:tblLook w:val="0420" w:firstRow="1" w:lastRow="0" w:firstColumn="0" w:lastColumn="0" w:noHBand="0" w:noVBand="1"/>
        <w:tblCaption w:val="List of reclassified locations"/>
        <w:tblDescription w:val="List of locations where their MMM rating has been adjusted under the NDIS."/>
      </w:tblPr>
      <w:tblGrid>
        <w:gridCol w:w="1710"/>
        <w:gridCol w:w="1120"/>
        <w:gridCol w:w="3119"/>
        <w:gridCol w:w="850"/>
        <w:gridCol w:w="973"/>
        <w:gridCol w:w="1289"/>
      </w:tblGrid>
      <w:tr w:rsidR="00CD2E47" w:rsidRPr="00DF0C3D" w14:paraId="2F164271" w14:textId="77777777" w:rsidTr="00CD2E47">
        <w:trPr>
          <w:cnfStyle w:val="100000000000" w:firstRow="1" w:lastRow="0" w:firstColumn="0" w:lastColumn="0" w:oddVBand="0" w:evenVBand="0" w:oddHBand="0" w:evenHBand="0" w:firstRowFirstColumn="0" w:firstRowLastColumn="0" w:lastRowFirstColumn="0" w:lastRowLastColumn="0"/>
          <w:tblHeader/>
        </w:trPr>
        <w:tc>
          <w:tcPr>
            <w:tcW w:w="1710" w:type="dxa"/>
          </w:tcPr>
          <w:p w14:paraId="33BB72D4"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NDIA Enclave</w:t>
            </w:r>
          </w:p>
        </w:tc>
        <w:tc>
          <w:tcPr>
            <w:tcW w:w="1120" w:type="dxa"/>
            <w:hideMark/>
          </w:tcPr>
          <w:p w14:paraId="3930F047"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Postcodes</w:t>
            </w:r>
          </w:p>
        </w:tc>
        <w:tc>
          <w:tcPr>
            <w:tcW w:w="3119" w:type="dxa"/>
            <w:hideMark/>
          </w:tcPr>
          <w:p w14:paraId="257EB5A7"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Locations</w:t>
            </w:r>
          </w:p>
        </w:tc>
        <w:tc>
          <w:tcPr>
            <w:tcW w:w="850" w:type="dxa"/>
            <w:hideMark/>
          </w:tcPr>
          <w:p w14:paraId="090B83B0"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State</w:t>
            </w:r>
          </w:p>
        </w:tc>
        <w:tc>
          <w:tcPr>
            <w:tcW w:w="973" w:type="dxa"/>
            <w:hideMark/>
          </w:tcPr>
          <w:p w14:paraId="19C7BD5F"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MMM Rating</w:t>
            </w:r>
          </w:p>
        </w:tc>
        <w:tc>
          <w:tcPr>
            <w:tcW w:w="1289" w:type="dxa"/>
            <w:hideMark/>
          </w:tcPr>
          <w:p w14:paraId="1EB8B576"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NDIS Adjusted MMM Rating</w:t>
            </w:r>
          </w:p>
        </w:tc>
      </w:tr>
      <w:tr w:rsidR="00CD2E47" w:rsidRPr="00DF0C3D" w14:paraId="1D4B0CF8"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03FFA2F9"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Hay</w:t>
            </w:r>
          </w:p>
        </w:tc>
        <w:tc>
          <w:tcPr>
            <w:tcW w:w="1120" w:type="dxa"/>
            <w:hideMark/>
          </w:tcPr>
          <w:p w14:paraId="011BED99"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2711</w:t>
            </w:r>
          </w:p>
        </w:tc>
        <w:tc>
          <w:tcPr>
            <w:tcW w:w="3119" w:type="dxa"/>
            <w:hideMark/>
          </w:tcPr>
          <w:p w14:paraId="2776B078"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Hay, Hay South</w:t>
            </w:r>
          </w:p>
        </w:tc>
        <w:tc>
          <w:tcPr>
            <w:tcW w:w="850" w:type="dxa"/>
            <w:hideMark/>
          </w:tcPr>
          <w:p w14:paraId="0F5CB3AE"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NSW</w:t>
            </w:r>
          </w:p>
        </w:tc>
        <w:tc>
          <w:tcPr>
            <w:tcW w:w="973" w:type="dxa"/>
            <w:hideMark/>
          </w:tcPr>
          <w:p w14:paraId="7265CF25"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46C8B816"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274A2D59" w14:textId="77777777" w:rsidTr="00CD2E47">
        <w:tc>
          <w:tcPr>
            <w:tcW w:w="1710" w:type="dxa"/>
          </w:tcPr>
          <w:p w14:paraId="633D4BED" w14:textId="77777777" w:rsidR="00CD2E47" w:rsidRPr="00DF0C3D" w:rsidRDefault="00CD2E47" w:rsidP="00CD2E47">
            <w:pPr>
              <w:tabs>
                <w:tab w:val="left" w:pos="1215"/>
              </w:tabs>
              <w:jc w:val="center"/>
              <w:rPr>
                <w:rFonts w:asciiTheme="minorHAnsi" w:hAnsiTheme="minorHAnsi" w:cstheme="minorHAnsi"/>
                <w:b/>
                <w:szCs w:val="16"/>
              </w:rPr>
            </w:pPr>
            <w:r w:rsidRPr="00DF0C3D">
              <w:rPr>
                <w:rFonts w:asciiTheme="minorHAnsi" w:hAnsiTheme="minorHAnsi" w:cstheme="minorHAnsi"/>
                <w:szCs w:val="16"/>
              </w:rPr>
              <w:t>Balranald</w:t>
            </w:r>
          </w:p>
        </w:tc>
        <w:tc>
          <w:tcPr>
            <w:tcW w:w="1120" w:type="dxa"/>
            <w:hideMark/>
          </w:tcPr>
          <w:p w14:paraId="4196A807"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2715</w:t>
            </w:r>
          </w:p>
        </w:tc>
        <w:tc>
          <w:tcPr>
            <w:tcW w:w="3119" w:type="dxa"/>
            <w:hideMark/>
          </w:tcPr>
          <w:p w14:paraId="4BB8E1B8"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Balranald</w:t>
            </w:r>
          </w:p>
        </w:tc>
        <w:tc>
          <w:tcPr>
            <w:tcW w:w="850" w:type="dxa"/>
            <w:hideMark/>
          </w:tcPr>
          <w:p w14:paraId="0EB82D22"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NSW</w:t>
            </w:r>
          </w:p>
        </w:tc>
        <w:tc>
          <w:tcPr>
            <w:tcW w:w="973" w:type="dxa"/>
            <w:hideMark/>
          </w:tcPr>
          <w:p w14:paraId="4AA82A4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306B813F"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4696E538"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63BA728A" w14:textId="77777777" w:rsidR="00CD2E47" w:rsidRPr="00DF0C3D" w:rsidRDefault="00CD2E47" w:rsidP="00CD2E47">
            <w:pPr>
              <w:tabs>
                <w:tab w:val="left" w:pos="1215"/>
              </w:tabs>
              <w:jc w:val="center"/>
              <w:rPr>
                <w:rFonts w:asciiTheme="minorHAnsi" w:hAnsiTheme="minorHAnsi" w:cstheme="minorHAnsi"/>
                <w:b/>
                <w:szCs w:val="16"/>
              </w:rPr>
            </w:pPr>
            <w:r w:rsidRPr="00DF0C3D">
              <w:rPr>
                <w:rFonts w:asciiTheme="minorHAnsi" w:hAnsiTheme="minorHAnsi" w:cstheme="minorHAnsi"/>
                <w:szCs w:val="16"/>
              </w:rPr>
              <w:t>Broken Hill</w:t>
            </w:r>
          </w:p>
        </w:tc>
        <w:tc>
          <w:tcPr>
            <w:tcW w:w="1120" w:type="dxa"/>
            <w:hideMark/>
          </w:tcPr>
          <w:p w14:paraId="02C915B7"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2880</w:t>
            </w:r>
          </w:p>
        </w:tc>
        <w:tc>
          <w:tcPr>
            <w:tcW w:w="3119" w:type="dxa"/>
            <w:hideMark/>
          </w:tcPr>
          <w:p w14:paraId="7752D170"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Broken Hill</w:t>
            </w:r>
          </w:p>
        </w:tc>
        <w:tc>
          <w:tcPr>
            <w:tcW w:w="850" w:type="dxa"/>
            <w:hideMark/>
          </w:tcPr>
          <w:p w14:paraId="3F39AC3A"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NSW</w:t>
            </w:r>
          </w:p>
        </w:tc>
        <w:tc>
          <w:tcPr>
            <w:tcW w:w="973" w:type="dxa"/>
            <w:hideMark/>
          </w:tcPr>
          <w:p w14:paraId="22910543"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3</w:t>
            </w:r>
          </w:p>
        </w:tc>
        <w:tc>
          <w:tcPr>
            <w:tcW w:w="1289" w:type="dxa"/>
            <w:hideMark/>
          </w:tcPr>
          <w:p w14:paraId="3083AD2A"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73A1B62B" w14:textId="77777777" w:rsidTr="00CD2E47">
        <w:tc>
          <w:tcPr>
            <w:tcW w:w="1710" w:type="dxa"/>
          </w:tcPr>
          <w:p w14:paraId="25E481B1" w14:textId="77777777" w:rsidR="00CD2E47" w:rsidRPr="00DF0C3D" w:rsidRDefault="00CD2E47" w:rsidP="00CD2E47">
            <w:pPr>
              <w:tabs>
                <w:tab w:val="left" w:pos="1215"/>
              </w:tabs>
              <w:jc w:val="center"/>
              <w:rPr>
                <w:rFonts w:asciiTheme="minorHAnsi" w:hAnsiTheme="minorHAnsi" w:cstheme="minorHAnsi"/>
                <w:b/>
                <w:bCs/>
                <w:szCs w:val="16"/>
              </w:rPr>
            </w:pPr>
            <w:r w:rsidRPr="00DF0C3D">
              <w:rPr>
                <w:rFonts w:asciiTheme="minorHAnsi" w:hAnsiTheme="minorHAnsi" w:cstheme="minorHAnsi"/>
                <w:szCs w:val="16"/>
              </w:rPr>
              <w:t>Ravenswood/Warren</w:t>
            </w:r>
          </w:p>
        </w:tc>
        <w:tc>
          <w:tcPr>
            <w:tcW w:w="1120" w:type="dxa"/>
            <w:hideMark/>
          </w:tcPr>
          <w:p w14:paraId="4A502FCD"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2824</w:t>
            </w:r>
          </w:p>
        </w:tc>
        <w:tc>
          <w:tcPr>
            <w:tcW w:w="3119" w:type="dxa"/>
            <w:hideMark/>
          </w:tcPr>
          <w:p w14:paraId="0146B6C6"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Ravenswood, Warren</w:t>
            </w:r>
          </w:p>
        </w:tc>
        <w:tc>
          <w:tcPr>
            <w:tcW w:w="850" w:type="dxa"/>
            <w:hideMark/>
          </w:tcPr>
          <w:p w14:paraId="10DE819B"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NSW</w:t>
            </w:r>
          </w:p>
        </w:tc>
        <w:tc>
          <w:tcPr>
            <w:tcW w:w="973" w:type="dxa"/>
            <w:hideMark/>
          </w:tcPr>
          <w:p w14:paraId="431EC936"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0F1A00E9"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238BCE2C"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1DD6936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Roma</w:t>
            </w:r>
          </w:p>
        </w:tc>
        <w:tc>
          <w:tcPr>
            <w:tcW w:w="1120" w:type="dxa"/>
            <w:hideMark/>
          </w:tcPr>
          <w:p w14:paraId="4BE25D31"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4455</w:t>
            </w:r>
          </w:p>
        </w:tc>
        <w:tc>
          <w:tcPr>
            <w:tcW w:w="3119" w:type="dxa"/>
            <w:hideMark/>
          </w:tcPr>
          <w:p w14:paraId="461DFB2A"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Blythdale, Euthulla, Orange Hill, Roma</w:t>
            </w:r>
          </w:p>
        </w:tc>
        <w:tc>
          <w:tcPr>
            <w:tcW w:w="850" w:type="dxa"/>
            <w:hideMark/>
          </w:tcPr>
          <w:p w14:paraId="07395659"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QLD</w:t>
            </w:r>
          </w:p>
        </w:tc>
        <w:tc>
          <w:tcPr>
            <w:tcW w:w="973" w:type="dxa"/>
            <w:hideMark/>
          </w:tcPr>
          <w:p w14:paraId="3DB250E0"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4</w:t>
            </w:r>
          </w:p>
        </w:tc>
        <w:tc>
          <w:tcPr>
            <w:tcW w:w="1289" w:type="dxa"/>
            <w:hideMark/>
          </w:tcPr>
          <w:p w14:paraId="7CD57238"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1A008994" w14:textId="77777777" w:rsidTr="00CD2E47">
        <w:tc>
          <w:tcPr>
            <w:tcW w:w="1710" w:type="dxa"/>
          </w:tcPr>
          <w:p w14:paraId="45714354"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Emerald</w:t>
            </w:r>
          </w:p>
        </w:tc>
        <w:tc>
          <w:tcPr>
            <w:tcW w:w="1120" w:type="dxa"/>
            <w:hideMark/>
          </w:tcPr>
          <w:p w14:paraId="2530C316"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4702, 4717, 4720</w:t>
            </w:r>
          </w:p>
        </w:tc>
        <w:tc>
          <w:tcPr>
            <w:tcW w:w="3119" w:type="dxa"/>
            <w:hideMark/>
          </w:tcPr>
          <w:p w14:paraId="5AB8E71A"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Blackwater, Bluff, Comet, Emerald, Jellinbah</w:t>
            </w:r>
          </w:p>
        </w:tc>
        <w:tc>
          <w:tcPr>
            <w:tcW w:w="850" w:type="dxa"/>
            <w:hideMark/>
          </w:tcPr>
          <w:p w14:paraId="0286AE8F"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QLD</w:t>
            </w:r>
          </w:p>
        </w:tc>
        <w:tc>
          <w:tcPr>
            <w:tcW w:w="973" w:type="dxa"/>
            <w:hideMark/>
          </w:tcPr>
          <w:p w14:paraId="03E35CD3"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446CB8F6" w14:textId="77777777" w:rsidR="00CD2E47" w:rsidRPr="00DF0C3D" w:rsidRDefault="00CD2E47" w:rsidP="00CD2E47">
            <w:pPr>
              <w:keepNext/>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5A8BE0D9"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21AAC39E"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Moranbah</w:t>
            </w:r>
          </w:p>
        </w:tc>
        <w:tc>
          <w:tcPr>
            <w:tcW w:w="1120" w:type="dxa"/>
            <w:hideMark/>
          </w:tcPr>
          <w:p w14:paraId="2F1F3780"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4741, 4744</w:t>
            </w:r>
          </w:p>
        </w:tc>
        <w:tc>
          <w:tcPr>
            <w:tcW w:w="3119" w:type="dxa"/>
            <w:hideMark/>
          </w:tcPr>
          <w:p w14:paraId="5BA0FEB1"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Coppabella, Moranbah</w:t>
            </w:r>
          </w:p>
        </w:tc>
        <w:tc>
          <w:tcPr>
            <w:tcW w:w="850" w:type="dxa"/>
            <w:hideMark/>
          </w:tcPr>
          <w:p w14:paraId="4A57BA4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QLD</w:t>
            </w:r>
          </w:p>
        </w:tc>
        <w:tc>
          <w:tcPr>
            <w:tcW w:w="973" w:type="dxa"/>
            <w:hideMark/>
          </w:tcPr>
          <w:p w14:paraId="2292C1F7"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7327D7BA"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1AB3E269" w14:textId="77777777" w:rsidTr="00CD2E47">
        <w:tc>
          <w:tcPr>
            <w:tcW w:w="1710" w:type="dxa"/>
          </w:tcPr>
          <w:p w14:paraId="433DBC6C" w14:textId="77777777" w:rsidR="00CD2E47" w:rsidRPr="00DF0C3D" w:rsidRDefault="00CD2E47" w:rsidP="00CD2E47">
            <w:pPr>
              <w:tabs>
                <w:tab w:val="left" w:pos="1215"/>
              </w:tabs>
              <w:jc w:val="center"/>
              <w:rPr>
                <w:rFonts w:asciiTheme="minorHAnsi" w:hAnsiTheme="minorHAnsi" w:cstheme="minorHAnsi"/>
                <w:b/>
                <w:szCs w:val="16"/>
              </w:rPr>
            </w:pPr>
            <w:r w:rsidRPr="00DF0C3D">
              <w:rPr>
                <w:rFonts w:asciiTheme="minorHAnsi" w:hAnsiTheme="minorHAnsi" w:cstheme="minorHAnsi"/>
                <w:szCs w:val="16"/>
              </w:rPr>
              <w:t>Dysart</w:t>
            </w:r>
          </w:p>
        </w:tc>
        <w:tc>
          <w:tcPr>
            <w:tcW w:w="1120" w:type="dxa"/>
            <w:hideMark/>
          </w:tcPr>
          <w:p w14:paraId="3272620A"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4745</w:t>
            </w:r>
          </w:p>
        </w:tc>
        <w:tc>
          <w:tcPr>
            <w:tcW w:w="3119" w:type="dxa"/>
            <w:hideMark/>
          </w:tcPr>
          <w:p w14:paraId="6927D533"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Dysart</w:t>
            </w:r>
          </w:p>
        </w:tc>
        <w:tc>
          <w:tcPr>
            <w:tcW w:w="850" w:type="dxa"/>
            <w:hideMark/>
          </w:tcPr>
          <w:p w14:paraId="382AEEE1"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QLD</w:t>
            </w:r>
          </w:p>
        </w:tc>
        <w:tc>
          <w:tcPr>
            <w:tcW w:w="973" w:type="dxa"/>
            <w:hideMark/>
          </w:tcPr>
          <w:p w14:paraId="621AF00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3E77F30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6DA51CB1"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0201A1D4" w14:textId="77777777" w:rsidR="00CD2E47" w:rsidRPr="00DF0C3D" w:rsidRDefault="00CD2E47" w:rsidP="00CD2E47">
            <w:pPr>
              <w:tabs>
                <w:tab w:val="left" w:pos="1215"/>
              </w:tabs>
              <w:jc w:val="center"/>
              <w:rPr>
                <w:rFonts w:asciiTheme="minorHAnsi" w:hAnsiTheme="minorHAnsi" w:cstheme="minorHAnsi"/>
                <w:b/>
                <w:szCs w:val="16"/>
              </w:rPr>
            </w:pPr>
            <w:r w:rsidRPr="00DF0C3D">
              <w:rPr>
                <w:rFonts w:asciiTheme="minorHAnsi" w:hAnsiTheme="minorHAnsi" w:cstheme="minorHAnsi"/>
                <w:szCs w:val="16"/>
              </w:rPr>
              <w:t>Charters Towers</w:t>
            </w:r>
          </w:p>
        </w:tc>
        <w:tc>
          <w:tcPr>
            <w:tcW w:w="1120" w:type="dxa"/>
            <w:hideMark/>
          </w:tcPr>
          <w:p w14:paraId="13A9E0AA"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4820</w:t>
            </w:r>
          </w:p>
        </w:tc>
        <w:tc>
          <w:tcPr>
            <w:tcW w:w="3119" w:type="dxa"/>
            <w:hideMark/>
          </w:tcPr>
          <w:p w14:paraId="771C9866"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Alabama Hill, Breddan, Broughton, Charters Towers, Grand Secret, Millchester, Mosman Park, Queenton, Richmond Hill, Southern Cross, Toll, Towers Hill</w:t>
            </w:r>
          </w:p>
        </w:tc>
        <w:tc>
          <w:tcPr>
            <w:tcW w:w="850" w:type="dxa"/>
            <w:hideMark/>
          </w:tcPr>
          <w:p w14:paraId="1F0F6C34"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QLD</w:t>
            </w:r>
          </w:p>
        </w:tc>
        <w:tc>
          <w:tcPr>
            <w:tcW w:w="973" w:type="dxa"/>
            <w:hideMark/>
          </w:tcPr>
          <w:p w14:paraId="2DB6D724"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4</w:t>
            </w:r>
          </w:p>
        </w:tc>
        <w:tc>
          <w:tcPr>
            <w:tcW w:w="1289" w:type="dxa"/>
            <w:hideMark/>
          </w:tcPr>
          <w:p w14:paraId="5A684828"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05DF9260" w14:textId="77777777" w:rsidTr="00CD2E47">
        <w:tc>
          <w:tcPr>
            <w:tcW w:w="1710" w:type="dxa"/>
          </w:tcPr>
          <w:p w14:paraId="724A9D4C" w14:textId="77777777" w:rsidR="00CD2E47" w:rsidRPr="00DF0C3D" w:rsidRDefault="00CD2E47" w:rsidP="00CD2E47">
            <w:pPr>
              <w:tabs>
                <w:tab w:val="left" w:pos="1215"/>
              </w:tabs>
              <w:jc w:val="center"/>
              <w:rPr>
                <w:rFonts w:asciiTheme="minorHAnsi" w:hAnsiTheme="minorHAnsi" w:cstheme="minorHAnsi"/>
                <w:b/>
                <w:szCs w:val="16"/>
              </w:rPr>
            </w:pPr>
            <w:r w:rsidRPr="00DF0C3D">
              <w:rPr>
                <w:rFonts w:asciiTheme="minorHAnsi" w:hAnsiTheme="minorHAnsi" w:cstheme="minorHAnsi"/>
                <w:szCs w:val="16"/>
              </w:rPr>
              <w:t>Merredin</w:t>
            </w:r>
          </w:p>
        </w:tc>
        <w:tc>
          <w:tcPr>
            <w:tcW w:w="1120" w:type="dxa"/>
            <w:hideMark/>
          </w:tcPr>
          <w:p w14:paraId="33815523"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6415</w:t>
            </w:r>
          </w:p>
        </w:tc>
        <w:tc>
          <w:tcPr>
            <w:tcW w:w="3119" w:type="dxa"/>
            <w:hideMark/>
          </w:tcPr>
          <w:p w14:paraId="03ABE22E"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Merredin</w:t>
            </w:r>
          </w:p>
        </w:tc>
        <w:tc>
          <w:tcPr>
            <w:tcW w:w="850" w:type="dxa"/>
            <w:hideMark/>
          </w:tcPr>
          <w:p w14:paraId="7410B69B"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WA</w:t>
            </w:r>
          </w:p>
        </w:tc>
        <w:tc>
          <w:tcPr>
            <w:tcW w:w="973" w:type="dxa"/>
            <w:hideMark/>
          </w:tcPr>
          <w:p w14:paraId="403A457B"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16884C30"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1B94086D"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6CFF248B" w14:textId="77777777" w:rsidR="00CD2E47" w:rsidRPr="00DF0C3D" w:rsidRDefault="00CD2E47" w:rsidP="00CD2E47">
            <w:pPr>
              <w:tabs>
                <w:tab w:val="left" w:pos="1215"/>
              </w:tabs>
              <w:jc w:val="center"/>
              <w:rPr>
                <w:rFonts w:asciiTheme="minorHAnsi" w:hAnsiTheme="minorHAnsi" w:cstheme="minorHAnsi"/>
                <w:b/>
                <w:szCs w:val="16"/>
              </w:rPr>
            </w:pPr>
            <w:r w:rsidRPr="00DF0C3D">
              <w:rPr>
                <w:rFonts w:asciiTheme="minorHAnsi" w:hAnsiTheme="minorHAnsi" w:cstheme="minorHAnsi"/>
                <w:szCs w:val="16"/>
              </w:rPr>
              <w:t>Kalgoorlie</w:t>
            </w:r>
          </w:p>
        </w:tc>
        <w:tc>
          <w:tcPr>
            <w:tcW w:w="1120" w:type="dxa"/>
            <w:hideMark/>
          </w:tcPr>
          <w:p w14:paraId="1329E721"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6430, 6432</w:t>
            </w:r>
          </w:p>
        </w:tc>
        <w:tc>
          <w:tcPr>
            <w:tcW w:w="3119" w:type="dxa"/>
            <w:hideMark/>
          </w:tcPr>
          <w:p w14:paraId="49948F91"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Boulder, Broadwood, Hannans, Kalgoorlie, Karlkurla, Lamington, Mullingar, Piccadilly, Somerville, South Boulder, South Kalgoorlie, Victory Heights, West Kalgoorlie, West Lamington, Williamstown</w:t>
            </w:r>
          </w:p>
        </w:tc>
        <w:tc>
          <w:tcPr>
            <w:tcW w:w="850" w:type="dxa"/>
            <w:hideMark/>
          </w:tcPr>
          <w:p w14:paraId="63547874"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WA</w:t>
            </w:r>
          </w:p>
        </w:tc>
        <w:tc>
          <w:tcPr>
            <w:tcW w:w="973" w:type="dxa"/>
            <w:hideMark/>
          </w:tcPr>
          <w:p w14:paraId="3A9DDE9F"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3</w:t>
            </w:r>
          </w:p>
        </w:tc>
        <w:tc>
          <w:tcPr>
            <w:tcW w:w="1289" w:type="dxa"/>
            <w:hideMark/>
          </w:tcPr>
          <w:p w14:paraId="5572437D"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63B985E4" w14:textId="77777777" w:rsidTr="00CD2E47">
        <w:tc>
          <w:tcPr>
            <w:tcW w:w="1710" w:type="dxa"/>
          </w:tcPr>
          <w:p w14:paraId="1913F44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Kambalda</w:t>
            </w:r>
          </w:p>
        </w:tc>
        <w:tc>
          <w:tcPr>
            <w:tcW w:w="1120" w:type="dxa"/>
            <w:hideMark/>
          </w:tcPr>
          <w:p w14:paraId="2D8FD204"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6442</w:t>
            </w:r>
          </w:p>
        </w:tc>
        <w:tc>
          <w:tcPr>
            <w:tcW w:w="3119" w:type="dxa"/>
            <w:hideMark/>
          </w:tcPr>
          <w:p w14:paraId="0178A518"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Kambalda West Kambalda East</w:t>
            </w:r>
          </w:p>
        </w:tc>
        <w:tc>
          <w:tcPr>
            <w:tcW w:w="850" w:type="dxa"/>
            <w:hideMark/>
          </w:tcPr>
          <w:p w14:paraId="0C6241B2"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WA</w:t>
            </w:r>
          </w:p>
        </w:tc>
        <w:tc>
          <w:tcPr>
            <w:tcW w:w="973" w:type="dxa"/>
            <w:hideMark/>
          </w:tcPr>
          <w:p w14:paraId="307EF114"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5</w:t>
            </w:r>
          </w:p>
        </w:tc>
        <w:tc>
          <w:tcPr>
            <w:tcW w:w="1289" w:type="dxa"/>
            <w:hideMark/>
          </w:tcPr>
          <w:p w14:paraId="10F36013"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r>
      <w:tr w:rsidR="00CD2E47" w:rsidRPr="00DF0C3D" w14:paraId="37F10957" w14:textId="77777777" w:rsidTr="00CD2E47">
        <w:trPr>
          <w:cnfStyle w:val="000000100000" w:firstRow="0" w:lastRow="0" w:firstColumn="0" w:lastColumn="0" w:oddVBand="0" w:evenVBand="0" w:oddHBand="1" w:evenHBand="0" w:firstRowFirstColumn="0" w:firstRowLastColumn="0" w:lastRowFirstColumn="0" w:lastRowLastColumn="0"/>
        </w:trPr>
        <w:tc>
          <w:tcPr>
            <w:tcW w:w="1710" w:type="dxa"/>
          </w:tcPr>
          <w:p w14:paraId="5F525AE0"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Gunbalanya</w:t>
            </w:r>
          </w:p>
        </w:tc>
        <w:tc>
          <w:tcPr>
            <w:tcW w:w="1120" w:type="dxa"/>
            <w:hideMark/>
          </w:tcPr>
          <w:p w14:paraId="757519D7"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0822</w:t>
            </w:r>
          </w:p>
        </w:tc>
        <w:tc>
          <w:tcPr>
            <w:tcW w:w="3119" w:type="dxa"/>
            <w:hideMark/>
          </w:tcPr>
          <w:p w14:paraId="286D3E79"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Gunbalanya</w:t>
            </w:r>
          </w:p>
        </w:tc>
        <w:tc>
          <w:tcPr>
            <w:tcW w:w="850" w:type="dxa"/>
            <w:hideMark/>
          </w:tcPr>
          <w:p w14:paraId="02027B0E"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NT</w:t>
            </w:r>
          </w:p>
        </w:tc>
        <w:tc>
          <w:tcPr>
            <w:tcW w:w="973" w:type="dxa"/>
            <w:hideMark/>
          </w:tcPr>
          <w:p w14:paraId="34378C6C"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6</w:t>
            </w:r>
          </w:p>
        </w:tc>
        <w:tc>
          <w:tcPr>
            <w:tcW w:w="1289" w:type="dxa"/>
            <w:hideMark/>
          </w:tcPr>
          <w:p w14:paraId="5212D7E3" w14:textId="77777777" w:rsidR="00CD2E47" w:rsidRPr="00DF0C3D" w:rsidRDefault="00CD2E47" w:rsidP="00CD2E47">
            <w:pPr>
              <w:tabs>
                <w:tab w:val="left" w:pos="1215"/>
              </w:tabs>
              <w:jc w:val="center"/>
              <w:rPr>
                <w:rFonts w:asciiTheme="minorHAnsi" w:hAnsiTheme="minorHAnsi" w:cstheme="minorHAnsi"/>
                <w:szCs w:val="16"/>
              </w:rPr>
            </w:pPr>
            <w:r w:rsidRPr="00DF0C3D">
              <w:rPr>
                <w:rFonts w:asciiTheme="minorHAnsi" w:hAnsiTheme="minorHAnsi" w:cstheme="minorHAnsi"/>
                <w:szCs w:val="16"/>
              </w:rPr>
              <w:t>7</w:t>
            </w:r>
          </w:p>
        </w:tc>
      </w:tr>
    </w:tbl>
    <w:p w14:paraId="35001B55" w14:textId="77777777" w:rsidR="00CD2E47" w:rsidRPr="00DF0C3D" w:rsidRDefault="00CD2E47" w:rsidP="00CD2E47">
      <w:pPr>
        <w:pStyle w:val="Heading3"/>
      </w:pPr>
      <w:r w:rsidRPr="00DF0C3D">
        <w:t>Pricing arrangements for supports in regional, remote and very remote areas</w:t>
      </w:r>
    </w:p>
    <w:p w14:paraId="602565B7" w14:textId="4D827C5A" w:rsidR="00CD2E47" w:rsidRPr="00DF0C3D" w:rsidRDefault="00CD2E47" w:rsidP="00CD2E47">
      <w:pPr>
        <w:rPr>
          <w:rFonts w:cs="Arial"/>
        </w:rPr>
      </w:pPr>
      <w:r w:rsidRPr="00DF0C3D">
        <w:rPr>
          <w:rFonts w:cs="Arial"/>
        </w:rPr>
        <w:t>When a support is provided directly to a participant, and the worker delivering the support is at the same location as the participant, the price limit that applies to the support is generally determined by the location of the participant at the time of service delivery. When a support is not provided directly (for example, Non-Face-to-Face Support Provision or NDIA Requested Reports) then the price limit that applies to the support is the price limit that would apply if the participant was receiving the support at the place that the person who is delivering the support is located at the time of service delivery.</w:t>
      </w:r>
    </w:p>
    <w:p w14:paraId="15BC1585" w14:textId="77777777" w:rsidR="00CD2E47" w:rsidRPr="00DF0C3D" w:rsidRDefault="00CD2E47" w:rsidP="00CD2E47">
      <w:r w:rsidRPr="00DF0C3D">
        <w:t>When a support is provided directly to a participant via telehealth, the price limit that applies to the support should, in general, be the price limit that would apply if the participant was receiving the support at the place that the person who is delivering the support is located at the time of service delivery. However, participants in Remote or Very Remote areas can agree that the price limit that would have applied if they had received the support when they live should apply to the support if they are satisfied that the support provides value for money.</w:t>
      </w:r>
    </w:p>
    <w:p w14:paraId="6B924257" w14:textId="77777777" w:rsidR="00CD2E47" w:rsidRPr="00DF0C3D" w:rsidRDefault="00CD2E47" w:rsidP="00CD2E47">
      <w:pPr>
        <w:pStyle w:val="Heading4"/>
      </w:pPr>
      <w:r w:rsidRPr="00DF0C3D">
        <w:lastRenderedPageBreak/>
        <w:t>Provider Travel</w:t>
      </w:r>
    </w:p>
    <w:p w14:paraId="6507F831" w14:textId="77777777" w:rsidR="00CD2E47" w:rsidRPr="00DF0C3D" w:rsidRDefault="00CD2E47" w:rsidP="00CD2E47">
      <w:r w:rsidRPr="00DF0C3D">
        <w:t xml:space="preserve">Providers can claim from a participant’s plan for travel costs in respect of the delivery of a support item under certain circumstances. Where a provider of core supports bills for travel time in respect of a support that they have delivered to a participant then the maximum amount of travel time that they can bill for travelling to the participant (for each eligible worker) is 30 minutes in MMM1-3 areas. </w:t>
      </w:r>
    </w:p>
    <w:p w14:paraId="7DC961EA" w14:textId="77777777" w:rsidR="00CD2E47" w:rsidRPr="00DF0C3D" w:rsidRDefault="00CD2E47" w:rsidP="00CD2E47">
      <w:r w:rsidRPr="00DF0C3D">
        <w:t xml:space="preserve">This travel limit is increased to 60 minutes in MMM4-5 areas. As long as the conditions specified in the </w:t>
      </w:r>
      <w:r w:rsidRPr="00DF0C3D">
        <w:rPr>
          <w:i/>
        </w:rPr>
        <w:t>NDIS Pricing Arrangements and Price Limits</w:t>
      </w:r>
      <w:r w:rsidRPr="00DF0C3D">
        <w:t xml:space="preserve"> are met, then providers of core supports can bill for travel undertaken by the support worker to the participant (including travel between participants). As with all other areas, providers of core supports cannot bill for any travel costs after the last participant has been supported. Where a worker is travelling to provide services to more than one participant in a ‘region’ then the provider is required to apportion that travel time between the participants, with the agreement of each participant in advance.</w:t>
      </w:r>
    </w:p>
    <w:p w14:paraId="31BE4059" w14:textId="77777777" w:rsidR="00CD2E47" w:rsidRPr="00DF0C3D" w:rsidRDefault="00CD2E47" w:rsidP="00CD2E47">
      <w:r w:rsidRPr="00DF0C3D">
        <w:t>Capacity-building providers are subject to the same travel billing rules as providers of core supports, except that capacity-building providers can also bill for return travel after the participant has been supported. Again, the maximum amount of time that they can bill for return travel (for each eligible worker) is 30 minutes in MMM1-3 areas and 60 minutes in MMM4-5 areas. The same “apportionment” arrangements apply as for core supports.</w:t>
      </w:r>
    </w:p>
    <w:p w14:paraId="6AB7775D" w14:textId="77777777" w:rsidR="00CD2E47" w:rsidRPr="00DF0C3D" w:rsidRDefault="00CD2E47" w:rsidP="00CD2E47">
      <w:r w:rsidRPr="00DF0C3D">
        <w:t>In remote and very remote areas, capacity-building providers may enter into specific arrangements with participants to cover any labour related travel costs, up to the relevant hourly rate for the support item. Providers should assist participants to minimise the travel costs that they need to pay (for example, by co-ordinating appointments with other participants in an area, so that travel costs can be shared between participants, or by considering the delivery of the support by telehealth where appropriate).</w:t>
      </w:r>
    </w:p>
    <w:p w14:paraId="1B6B0D3E" w14:textId="1EB3DD38" w:rsidR="00CD2E47" w:rsidRPr="00DF0C3D" w:rsidRDefault="00CD2E47" w:rsidP="00CD2E47">
      <w:r w:rsidRPr="00DF0C3D">
        <w:t xml:space="preserve">Providers of core supports and capacity building supports are also permitted to bill for the non-labour costs of travel. If a provider incurs costs, in addition to the cost of a worker’s time, when travelling to deliver </w:t>
      </w:r>
      <w:r w:rsidR="00761DBB">
        <w:t>f</w:t>
      </w:r>
      <w:r w:rsidRPr="00DF0C3D">
        <w:t>ace-to-</w:t>
      </w:r>
      <w:r w:rsidR="00761DBB">
        <w:t>f</w:t>
      </w:r>
      <w:r w:rsidRPr="00DF0C3D">
        <w:t>ace supports to a participant (such as road tolls, parking fees, the running costs of the vehicle or airfares and accommodation costs), they may negotiate with the participant for them to make a reasonable contribution towards these costs from their plan. There is no limit on the amount that can be billed for these costs, but providers must have incurred the costs and the participant must agree to the amounts being billed against their plan.</w:t>
      </w:r>
    </w:p>
    <w:p w14:paraId="74E7D0EC" w14:textId="77777777" w:rsidR="00CD2E47" w:rsidRPr="00DF0C3D" w:rsidRDefault="00CD2E47" w:rsidP="00CD2E47">
      <w:pPr>
        <w:pStyle w:val="Heading3"/>
      </w:pPr>
      <w:r w:rsidRPr="00DF0C3D">
        <w:t>Other Market Interventions</w:t>
      </w:r>
    </w:p>
    <w:p w14:paraId="7C46DFEC" w14:textId="53907D47" w:rsidR="00CD2E47" w:rsidRPr="00DF0C3D" w:rsidRDefault="00CD2E47" w:rsidP="00CD2E47">
      <w:r w:rsidRPr="00DF0C3D">
        <w:t xml:space="preserve">In 2020 </w:t>
      </w:r>
      <w:r w:rsidR="00133BF2">
        <w:t>the NDIA</w:t>
      </w:r>
      <w:r w:rsidRPr="00DF0C3D">
        <w:t xml:space="preserve"> launched a range of trials of non-price interventions in 18 very remote Local Government Areas.</w:t>
      </w:r>
      <w:r w:rsidRPr="00DF0C3D">
        <w:rPr>
          <w:rStyle w:val="EndnoteReference"/>
        </w:rPr>
        <w:endnoteReference w:id="124"/>
      </w:r>
      <w:r w:rsidRPr="00DF0C3D">
        <w:t xml:space="preserve"> Interventions included: market facilitation, coordinated funding and direct commissioning. </w:t>
      </w:r>
    </w:p>
    <w:p w14:paraId="46095A0B" w14:textId="77777777" w:rsidR="00CD2E47" w:rsidRPr="00DF0C3D" w:rsidRDefault="00CD2E47" w:rsidP="00CD2E47">
      <w:pPr>
        <w:pStyle w:val="DotPoint"/>
        <w:numPr>
          <w:ilvl w:val="0"/>
          <w:numId w:val="1"/>
        </w:numPr>
      </w:pPr>
      <w:r w:rsidRPr="00DF0C3D">
        <w:t xml:space="preserve">Market facilitation involves specific actions to improve connections between providers and participants, such as focused engagement and sharing targeted information with the market. </w:t>
      </w:r>
    </w:p>
    <w:p w14:paraId="6FD034D4" w14:textId="5E028E8B" w:rsidR="00CD2E47" w:rsidRPr="00DF0C3D" w:rsidRDefault="00CD2E47" w:rsidP="00CD2E47">
      <w:pPr>
        <w:pStyle w:val="DotPoint"/>
        <w:numPr>
          <w:ilvl w:val="0"/>
          <w:numId w:val="1"/>
        </w:numPr>
      </w:pPr>
      <w:r w:rsidRPr="00DF0C3D">
        <w:t xml:space="preserve">Coordinated funding proposals are a way for multiple participants and their </w:t>
      </w:r>
      <w:r w:rsidR="00842299">
        <w:t>S</w:t>
      </w:r>
      <w:r w:rsidRPr="00DF0C3D">
        <w:t xml:space="preserve">upport </w:t>
      </w:r>
      <w:r w:rsidR="00842299">
        <w:t>C</w:t>
      </w:r>
      <w:r w:rsidRPr="00DF0C3D">
        <w:t xml:space="preserve">oordinators to purchase services as a group. The coordinated funding proposal model </w:t>
      </w:r>
      <w:r w:rsidRPr="00DF0C3D">
        <w:lastRenderedPageBreak/>
        <w:t>empowers group purchasing and provides a pool of funding to attract providers into a market.</w:t>
      </w:r>
    </w:p>
    <w:p w14:paraId="2187AB3E" w14:textId="77777777" w:rsidR="00CD2E47" w:rsidRPr="00DF0C3D" w:rsidRDefault="00CD2E47" w:rsidP="00CD2E47">
      <w:pPr>
        <w:pStyle w:val="DotPoint"/>
        <w:numPr>
          <w:ilvl w:val="0"/>
          <w:numId w:val="1"/>
        </w:numPr>
      </w:pPr>
      <w:r w:rsidRPr="00DF0C3D">
        <w:t>Direct commissioning is a way for the NDIA to arrange for services to be available for participants. Direct commissioning involves a formal contract between the NDIA and a provider or panel of providers, for longer term service delivery to a group of participants. This lever requires the NDIA to specify, procure and manage the service arrangements with providers over the life of the contract.</w:t>
      </w:r>
    </w:p>
    <w:p w14:paraId="6CC137AC" w14:textId="77777777" w:rsidR="00CD2E47" w:rsidRPr="00DF0C3D" w:rsidRDefault="00CD2E47" w:rsidP="00CD2E47">
      <w:pPr>
        <w:pStyle w:val="Heading3"/>
      </w:pPr>
      <w:bookmarkStart w:id="376" w:name="_Toc102744363"/>
      <w:r w:rsidRPr="00DF0C3D">
        <w:t>Scheme Statistics</w:t>
      </w:r>
      <w:bookmarkEnd w:id="376"/>
    </w:p>
    <w:p w14:paraId="4B81ACA2" w14:textId="77777777" w:rsidR="00CD2E47" w:rsidRPr="00DF0C3D" w:rsidRDefault="00CD2E47" w:rsidP="00CD2E47">
      <w:pPr>
        <w:pStyle w:val="Heading4"/>
      </w:pPr>
      <w:r w:rsidRPr="00DF0C3D">
        <w:t>Participants</w:t>
      </w:r>
    </w:p>
    <w:p w14:paraId="48C89319" w14:textId="77777777" w:rsidR="00CD2E47" w:rsidRPr="00DF0C3D" w:rsidRDefault="00CD2E47" w:rsidP="00CD2E47">
      <w:r w:rsidRPr="00DF0C3D">
        <w:t>As at 31 December 2021, about 19.2% of all participants (95,548) were living in Regional Centres (MMM2-3) and 11.1% of all participants (55,807) were living in Regional Areas (MMM4-5). Only 0.9% of participants (4,613) were living in remote areas (MMM6) and 0.6% of participants (3,080) were living in very remote areas.</w:t>
      </w:r>
    </w:p>
    <w:p w14:paraId="51C01487" w14:textId="2B8177DA" w:rsidR="00CD2E47" w:rsidRPr="00DF0C3D" w:rsidRDefault="00CD2E47" w:rsidP="00CD2E47">
      <w:r w:rsidRPr="00DF0C3D">
        <w:t>The share of active participants living in Regional Centres (MMM2-3) varies significantly by state/territory. The share is significantly higher than the national average in Tasmania (83.8% of active participants) and in the Northern Territory (57.3%). It is significantly lower than the national average in the A</w:t>
      </w:r>
      <w:r w:rsidR="00C84428">
        <w:t xml:space="preserve">ustralian </w:t>
      </w:r>
      <w:r w:rsidRPr="00DF0C3D">
        <w:t>C</w:t>
      </w:r>
      <w:r w:rsidR="00C84428">
        <w:t xml:space="preserve">apital </w:t>
      </w:r>
      <w:r w:rsidRPr="00DF0C3D">
        <w:t>T</w:t>
      </w:r>
      <w:r w:rsidR="00C84428">
        <w:t>erritory</w:t>
      </w:r>
      <w:r w:rsidRPr="00DF0C3D">
        <w:t xml:space="preserve"> (0.0%), South Australia (10.5%) and Western Australia (11.2%)</w:t>
      </w:r>
    </w:p>
    <w:p w14:paraId="50E04ED7" w14:textId="71843A26" w:rsidR="00CD2E47" w:rsidRPr="00DF0C3D" w:rsidRDefault="00CD2E47" w:rsidP="00CD2E47">
      <w:r w:rsidRPr="00DF0C3D">
        <w:t>The share of active participants living in Regional Areas (MMM4-5) also varies significantly by state/territory. It is highest in Tasmania (14.8%) and significantly lower than the national average in the A</w:t>
      </w:r>
      <w:r w:rsidR="00C84428">
        <w:t xml:space="preserve">ustralian </w:t>
      </w:r>
      <w:r w:rsidRPr="00DF0C3D">
        <w:t>C</w:t>
      </w:r>
      <w:r w:rsidR="00C84428">
        <w:t xml:space="preserve">apital </w:t>
      </w:r>
      <w:r w:rsidRPr="00DF0C3D">
        <w:t>T</w:t>
      </w:r>
      <w:r w:rsidR="00A64C3E">
        <w:t>erritory</w:t>
      </w:r>
      <w:r w:rsidRPr="00DF0C3D">
        <w:t xml:space="preserve"> (0.0%), the Northern Territory (1.1%) and Western Australia (5.6%). The shares in New South Wales (13.0%), Victoria (11.6%), South Australia (11.4%) and Queensland (10.8%) are all close to the national average (11.1%).</w:t>
      </w:r>
    </w:p>
    <w:p w14:paraId="483D791A" w14:textId="5EF10626" w:rsidR="00CD2E47" w:rsidRPr="00DF0C3D" w:rsidRDefault="00CD2E47" w:rsidP="00CD2E47">
      <w:r w:rsidRPr="00DF0C3D">
        <w:t xml:space="preserve">The share of participants living in </w:t>
      </w:r>
      <w:r w:rsidR="00A64C3E">
        <w:t>R</w:t>
      </w:r>
      <w:r w:rsidRPr="00DF0C3D">
        <w:t xml:space="preserve">emote or </w:t>
      </w:r>
      <w:r w:rsidR="00A64C3E">
        <w:t>V</w:t>
      </w:r>
      <w:r w:rsidRPr="00DF0C3D">
        <w:t xml:space="preserve">ery </w:t>
      </w:r>
      <w:r w:rsidR="00A64C3E">
        <w:t>R</w:t>
      </w:r>
      <w:r w:rsidRPr="00DF0C3D">
        <w:t>emote areas also varies significantly by state/territory. More than four in ten participants in the Northern Territory (41.6%) live in remote or very remote areas. The share of participants in Western Australia who live in remote or very remote areas (4.5%) is three times the national share (1.5%). The share in South Australia (2.6%) is also significantly higher than the national average. The shares in Queensland (1.8%) and Tasmania (1.3%) are close to the national average, while the shares in New South Wales (0.4%) and Victoria (0.04%) are well below the national average.</w:t>
      </w:r>
    </w:p>
    <w:p w14:paraId="795BC2F8" w14:textId="1D980C8A" w:rsidR="00CD2E47" w:rsidRPr="00DF0C3D" w:rsidRDefault="00CD2E47" w:rsidP="00CD2E47">
      <w:r w:rsidRPr="00DF0C3D">
        <w:t xml:space="preserve">The length of time that elapses between a participant’s plan being approved and the first support purchased from the plan, is another partial indicator of the adequacy of the current pricing arrangements for regional and remote participants (see </w:t>
      </w:r>
      <w:r w:rsidRPr="00DF0C3D">
        <w:fldChar w:fldCharType="begin"/>
      </w:r>
      <w:r w:rsidRPr="00DF0C3D">
        <w:instrText xml:space="preserve"> REF _Ref100753272 \h  \* MERGEFORMAT </w:instrText>
      </w:r>
      <w:r w:rsidRPr="00DF0C3D">
        <w:fldChar w:fldCharType="separate"/>
      </w:r>
      <w:r w:rsidR="0015299C" w:rsidRPr="00DF0C3D">
        <w:t xml:space="preserve">Exhibit </w:t>
      </w:r>
      <w:r w:rsidR="0015299C">
        <w:rPr>
          <w:noProof/>
        </w:rPr>
        <w:t>56</w:t>
      </w:r>
      <w:r w:rsidRPr="00DF0C3D">
        <w:fldChar w:fldCharType="end"/>
      </w:r>
      <w:r w:rsidRPr="00DF0C3D">
        <w:t xml:space="preserve">). </w:t>
      </w:r>
    </w:p>
    <w:p w14:paraId="50538CD8" w14:textId="34B5DDC0" w:rsidR="00CD2E47" w:rsidRPr="00DF0C3D" w:rsidRDefault="00CD2E47" w:rsidP="00CD2E47">
      <w:pPr>
        <w:pStyle w:val="Caption"/>
        <w:keepNext w:val="0"/>
      </w:pPr>
      <w:bookmarkStart w:id="377" w:name="_Ref100753272"/>
      <w:bookmarkStart w:id="378" w:name="_Toc101279998"/>
      <w:bookmarkStart w:id="379" w:name="_Toc108620544"/>
      <w:r w:rsidRPr="00DF0C3D">
        <w:t xml:space="preserve">Exhibit </w:t>
      </w:r>
      <w:r w:rsidR="002B459B">
        <w:fldChar w:fldCharType="begin"/>
      </w:r>
      <w:r w:rsidR="002B459B">
        <w:instrText xml:space="preserve"> SEQ Exhibit \* ARABIC </w:instrText>
      </w:r>
      <w:r w:rsidR="002B459B">
        <w:fldChar w:fldCharType="separate"/>
      </w:r>
      <w:r w:rsidR="0015299C">
        <w:rPr>
          <w:noProof/>
        </w:rPr>
        <w:t>56</w:t>
      </w:r>
      <w:r w:rsidR="002B459B">
        <w:rPr>
          <w:noProof/>
        </w:rPr>
        <w:fldChar w:fldCharType="end"/>
      </w:r>
      <w:bookmarkEnd w:id="377"/>
      <w:r w:rsidRPr="00DF0C3D">
        <w:t>: Duration to plan activation for active participants</w:t>
      </w:r>
      <w:bookmarkEnd w:id="378"/>
      <w:bookmarkEnd w:id="379"/>
    </w:p>
    <w:tbl>
      <w:tblPr>
        <w:tblStyle w:val="GridTable4-Accent12"/>
        <w:tblW w:w="5000" w:type="pct"/>
        <w:tblInd w:w="0" w:type="dxa"/>
        <w:tblLook w:val="0420" w:firstRow="1" w:lastRow="0" w:firstColumn="0" w:lastColumn="0" w:noHBand="0" w:noVBand="1"/>
        <w:tblCaption w:val="Duration to plan activation for active participants by MMM rating"/>
        <w:tblDescription w:val="Table of time before plan activation across MMM ratings. Nationally, 68 per cent of plans are activated within 30 days and 12 per cent between 30 days and 59 days. 9 per cent of plans are activated over 120 days and 2 per cent for no payments."/>
      </w:tblPr>
      <w:tblGrid>
        <w:gridCol w:w="1813"/>
        <w:gridCol w:w="906"/>
        <w:gridCol w:w="906"/>
        <w:gridCol w:w="906"/>
        <w:gridCol w:w="906"/>
        <w:gridCol w:w="906"/>
        <w:gridCol w:w="906"/>
        <w:gridCol w:w="906"/>
        <w:gridCol w:w="906"/>
      </w:tblGrid>
      <w:tr w:rsidR="00CD2E47" w:rsidRPr="00DF0C3D" w14:paraId="5D3C01ED" w14:textId="77777777" w:rsidTr="00CD2E47">
        <w:trPr>
          <w:cnfStyle w:val="100000000000" w:firstRow="1" w:lastRow="0" w:firstColumn="0" w:lastColumn="0" w:oddVBand="0" w:evenVBand="0" w:oddHBand="0" w:evenHBand="0" w:firstRowFirstColumn="0" w:firstRowLastColumn="0" w:lastRowFirstColumn="0" w:lastRowLastColumn="0"/>
          <w:tblHeader/>
        </w:trPr>
        <w:tc>
          <w:tcPr>
            <w:tcW w:w="1000" w:type="pct"/>
            <w:noWrap/>
            <w:hideMark/>
          </w:tcPr>
          <w:p w14:paraId="304F11E9" w14:textId="77777777" w:rsidR="00CD2E47" w:rsidRPr="00DF0C3D" w:rsidRDefault="00CD2E47" w:rsidP="00CD2E47">
            <w:pP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Plan activation</w:t>
            </w:r>
          </w:p>
        </w:tc>
        <w:tc>
          <w:tcPr>
            <w:tcW w:w="500" w:type="pct"/>
            <w:hideMark/>
          </w:tcPr>
          <w:p w14:paraId="646EF082"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MMM1</w:t>
            </w:r>
          </w:p>
        </w:tc>
        <w:tc>
          <w:tcPr>
            <w:tcW w:w="500" w:type="pct"/>
            <w:hideMark/>
          </w:tcPr>
          <w:p w14:paraId="0F0D9567"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MMM2</w:t>
            </w:r>
          </w:p>
        </w:tc>
        <w:tc>
          <w:tcPr>
            <w:tcW w:w="500" w:type="pct"/>
            <w:hideMark/>
          </w:tcPr>
          <w:p w14:paraId="172952A8"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MMM3</w:t>
            </w:r>
          </w:p>
        </w:tc>
        <w:tc>
          <w:tcPr>
            <w:tcW w:w="500" w:type="pct"/>
            <w:hideMark/>
          </w:tcPr>
          <w:p w14:paraId="2754C063"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MMM4</w:t>
            </w:r>
          </w:p>
        </w:tc>
        <w:tc>
          <w:tcPr>
            <w:tcW w:w="500" w:type="pct"/>
            <w:hideMark/>
          </w:tcPr>
          <w:p w14:paraId="79656922"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MMM5</w:t>
            </w:r>
          </w:p>
        </w:tc>
        <w:tc>
          <w:tcPr>
            <w:tcW w:w="500" w:type="pct"/>
            <w:hideMark/>
          </w:tcPr>
          <w:p w14:paraId="427F2F05"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MMM6</w:t>
            </w:r>
          </w:p>
        </w:tc>
        <w:tc>
          <w:tcPr>
            <w:tcW w:w="500" w:type="pct"/>
            <w:hideMark/>
          </w:tcPr>
          <w:p w14:paraId="243B9B6D"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MMM7</w:t>
            </w:r>
          </w:p>
        </w:tc>
        <w:tc>
          <w:tcPr>
            <w:tcW w:w="500" w:type="pct"/>
            <w:noWrap/>
            <w:hideMark/>
          </w:tcPr>
          <w:p w14:paraId="1DC65873" w14:textId="77777777" w:rsidR="00CD2E47" w:rsidRPr="00DF0C3D" w:rsidRDefault="00CD2E47" w:rsidP="00CD2E47">
            <w:pPr>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AUS</w:t>
            </w:r>
          </w:p>
        </w:tc>
      </w:tr>
      <w:tr w:rsidR="00CD2E47" w:rsidRPr="00DF0C3D" w14:paraId="3FB79DAF" w14:textId="77777777" w:rsidTr="00CD2E47">
        <w:trPr>
          <w:cnfStyle w:val="000000100000" w:firstRow="0" w:lastRow="0" w:firstColumn="0" w:lastColumn="0" w:oddVBand="0" w:evenVBand="0" w:oddHBand="1" w:evenHBand="0" w:firstRowFirstColumn="0" w:firstRowLastColumn="0" w:lastRowFirstColumn="0" w:lastRowLastColumn="0"/>
        </w:trPr>
        <w:tc>
          <w:tcPr>
            <w:tcW w:w="1000" w:type="pct"/>
            <w:noWrap/>
            <w:hideMark/>
          </w:tcPr>
          <w:p w14:paraId="6222CC3E"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Less than 30 days</w:t>
            </w:r>
          </w:p>
        </w:tc>
        <w:tc>
          <w:tcPr>
            <w:tcW w:w="500" w:type="pct"/>
            <w:noWrap/>
            <w:hideMark/>
          </w:tcPr>
          <w:p w14:paraId="6C025CFC"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69%</w:t>
            </w:r>
          </w:p>
        </w:tc>
        <w:tc>
          <w:tcPr>
            <w:tcW w:w="500" w:type="pct"/>
            <w:noWrap/>
            <w:hideMark/>
          </w:tcPr>
          <w:p w14:paraId="31B6100E"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66%</w:t>
            </w:r>
          </w:p>
        </w:tc>
        <w:tc>
          <w:tcPr>
            <w:tcW w:w="500" w:type="pct"/>
            <w:noWrap/>
            <w:hideMark/>
          </w:tcPr>
          <w:p w14:paraId="3092C121"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70%</w:t>
            </w:r>
          </w:p>
        </w:tc>
        <w:tc>
          <w:tcPr>
            <w:tcW w:w="500" w:type="pct"/>
            <w:noWrap/>
            <w:hideMark/>
          </w:tcPr>
          <w:p w14:paraId="0907D2E1"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68%</w:t>
            </w:r>
          </w:p>
        </w:tc>
        <w:tc>
          <w:tcPr>
            <w:tcW w:w="500" w:type="pct"/>
            <w:noWrap/>
            <w:hideMark/>
          </w:tcPr>
          <w:p w14:paraId="0C31A495"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65%</w:t>
            </w:r>
          </w:p>
        </w:tc>
        <w:tc>
          <w:tcPr>
            <w:tcW w:w="500" w:type="pct"/>
            <w:noWrap/>
            <w:hideMark/>
          </w:tcPr>
          <w:p w14:paraId="6783AD5C"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67%</w:t>
            </w:r>
          </w:p>
        </w:tc>
        <w:tc>
          <w:tcPr>
            <w:tcW w:w="500" w:type="pct"/>
            <w:noWrap/>
            <w:hideMark/>
          </w:tcPr>
          <w:p w14:paraId="419E9C55"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60%</w:t>
            </w:r>
          </w:p>
        </w:tc>
        <w:tc>
          <w:tcPr>
            <w:tcW w:w="500" w:type="pct"/>
            <w:noWrap/>
            <w:hideMark/>
          </w:tcPr>
          <w:p w14:paraId="7CE030A8"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68%</w:t>
            </w:r>
          </w:p>
        </w:tc>
      </w:tr>
      <w:tr w:rsidR="00CD2E47" w:rsidRPr="00DF0C3D" w14:paraId="6871BB2C" w14:textId="77777777" w:rsidTr="00CD2E47">
        <w:tc>
          <w:tcPr>
            <w:tcW w:w="1000" w:type="pct"/>
            <w:noWrap/>
            <w:hideMark/>
          </w:tcPr>
          <w:p w14:paraId="022917C6"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30 to 59 days</w:t>
            </w:r>
          </w:p>
        </w:tc>
        <w:tc>
          <w:tcPr>
            <w:tcW w:w="500" w:type="pct"/>
            <w:noWrap/>
            <w:hideMark/>
          </w:tcPr>
          <w:p w14:paraId="7D81A832"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w:t>
            </w:r>
          </w:p>
        </w:tc>
        <w:tc>
          <w:tcPr>
            <w:tcW w:w="500" w:type="pct"/>
            <w:noWrap/>
            <w:hideMark/>
          </w:tcPr>
          <w:p w14:paraId="721E78E1"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w:t>
            </w:r>
          </w:p>
        </w:tc>
        <w:tc>
          <w:tcPr>
            <w:tcW w:w="500" w:type="pct"/>
            <w:noWrap/>
            <w:hideMark/>
          </w:tcPr>
          <w:p w14:paraId="1610441B"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w:t>
            </w:r>
          </w:p>
        </w:tc>
        <w:tc>
          <w:tcPr>
            <w:tcW w:w="500" w:type="pct"/>
            <w:noWrap/>
            <w:hideMark/>
          </w:tcPr>
          <w:p w14:paraId="091176BC"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w:t>
            </w:r>
          </w:p>
        </w:tc>
        <w:tc>
          <w:tcPr>
            <w:tcW w:w="500" w:type="pct"/>
            <w:noWrap/>
            <w:hideMark/>
          </w:tcPr>
          <w:p w14:paraId="7E04C33D"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w:t>
            </w:r>
          </w:p>
        </w:tc>
        <w:tc>
          <w:tcPr>
            <w:tcW w:w="500" w:type="pct"/>
            <w:noWrap/>
            <w:hideMark/>
          </w:tcPr>
          <w:p w14:paraId="17C2FD2A"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11%</w:t>
            </w:r>
          </w:p>
        </w:tc>
        <w:tc>
          <w:tcPr>
            <w:tcW w:w="500" w:type="pct"/>
            <w:noWrap/>
            <w:hideMark/>
          </w:tcPr>
          <w:p w14:paraId="2E76ED6E"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w:t>
            </w:r>
          </w:p>
        </w:tc>
        <w:tc>
          <w:tcPr>
            <w:tcW w:w="500" w:type="pct"/>
            <w:noWrap/>
            <w:hideMark/>
          </w:tcPr>
          <w:p w14:paraId="237F5F24"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12%</w:t>
            </w:r>
          </w:p>
        </w:tc>
      </w:tr>
      <w:tr w:rsidR="00CD2E47" w:rsidRPr="00DF0C3D" w14:paraId="62B4CD68" w14:textId="77777777" w:rsidTr="00CD2E47">
        <w:trPr>
          <w:cnfStyle w:val="000000100000" w:firstRow="0" w:lastRow="0" w:firstColumn="0" w:lastColumn="0" w:oddVBand="0" w:evenVBand="0" w:oddHBand="1" w:evenHBand="0" w:firstRowFirstColumn="0" w:firstRowLastColumn="0" w:lastRowFirstColumn="0" w:lastRowLastColumn="0"/>
        </w:trPr>
        <w:tc>
          <w:tcPr>
            <w:tcW w:w="1000" w:type="pct"/>
            <w:noWrap/>
            <w:hideMark/>
          </w:tcPr>
          <w:p w14:paraId="6E2671AE"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60 to 89 days</w:t>
            </w:r>
          </w:p>
        </w:tc>
        <w:tc>
          <w:tcPr>
            <w:tcW w:w="500" w:type="pct"/>
            <w:noWrap/>
            <w:hideMark/>
          </w:tcPr>
          <w:p w14:paraId="53E4133A"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w:t>
            </w:r>
          </w:p>
        </w:tc>
        <w:tc>
          <w:tcPr>
            <w:tcW w:w="500" w:type="pct"/>
            <w:noWrap/>
            <w:hideMark/>
          </w:tcPr>
          <w:p w14:paraId="6FC26B03"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w:t>
            </w:r>
          </w:p>
        </w:tc>
        <w:tc>
          <w:tcPr>
            <w:tcW w:w="500" w:type="pct"/>
            <w:noWrap/>
            <w:hideMark/>
          </w:tcPr>
          <w:p w14:paraId="10905538"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w:t>
            </w:r>
          </w:p>
        </w:tc>
        <w:tc>
          <w:tcPr>
            <w:tcW w:w="500" w:type="pct"/>
            <w:noWrap/>
            <w:hideMark/>
          </w:tcPr>
          <w:p w14:paraId="0C21F407"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w:t>
            </w:r>
          </w:p>
        </w:tc>
        <w:tc>
          <w:tcPr>
            <w:tcW w:w="500" w:type="pct"/>
            <w:noWrap/>
            <w:hideMark/>
          </w:tcPr>
          <w:p w14:paraId="0D9B6A3E"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w:t>
            </w:r>
          </w:p>
        </w:tc>
        <w:tc>
          <w:tcPr>
            <w:tcW w:w="500" w:type="pct"/>
            <w:noWrap/>
            <w:hideMark/>
          </w:tcPr>
          <w:p w14:paraId="1E477AC2"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w:t>
            </w:r>
          </w:p>
        </w:tc>
        <w:tc>
          <w:tcPr>
            <w:tcW w:w="500" w:type="pct"/>
            <w:noWrap/>
            <w:hideMark/>
          </w:tcPr>
          <w:p w14:paraId="373D1ABA"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w:t>
            </w:r>
          </w:p>
        </w:tc>
        <w:tc>
          <w:tcPr>
            <w:tcW w:w="500" w:type="pct"/>
            <w:noWrap/>
            <w:hideMark/>
          </w:tcPr>
          <w:p w14:paraId="3E371887"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5%</w:t>
            </w:r>
          </w:p>
        </w:tc>
      </w:tr>
      <w:tr w:rsidR="00CD2E47" w:rsidRPr="00DF0C3D" w14:paraId="3DE30851" w14:textId="77777777" w:rsidTr="00CD2E47">
        <w:tc>
          <w:tcPr>
            <w:tcW w:w="1000" w:type="pct"/>
            <w:noWrap/>
            <w:hideMark/>
          </w:tcPr>
          <w:p w14:paraId="4D38EADE"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90 to 119 days</w:t>
            </w:r>
          </w:p>
        </w:tc>
        <w:tc>
          <w:tcPr>
            <w:tcW w:w="500" w:type="pct"/>
            <w:noWrap/>
            <w:hideMark/>
          </w:tcPr>
          <w:p w14:paraId="1B97298E"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1121FD70"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w:t>
            </w:r>
          </w:p>
        </w:tc>
        <w:tc>
          <w:tcPr>
            <w:tcW w:w="500" w:type="pct"/>
            <w:noWrap/>
            <w:hideMark/>
          </w:tcPr>
          <w:p w14:paraId="600464C9"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239B6E94"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1CEDEB66"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6E6C7467"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51BA9724"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w:t>
            </w:r>
          </w:p>
        </w:tc>
        <w:tc>
          <w:tcPr>
            <w:tcW w:w="500" w:type="pct"/>
            <w:noWrap/>
            <w:hideMark/>
          </w:tcPr>
          <w:p w14:paraId="7E452680"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3%</w:t>
            </w:r>
          </w:p>
        </w:tc>
      </w:tr>
      <w:tr w:rsidR="00CD2E47" w:rsidRPr="00DF0C3D" w14:paraId="5D90B375" w14:textId="77777777" w:rsidTr="00CD2E47">
        <w:trPr>
          <w:cnfStyle w:val="000000100000" w:firstRow="0" w:lastRow="0" w:firstColumn="0" w:lastColumn="0" w:oddVBand="0" w:evenVBand="0" w:oddHBand="1" w:evenHBand="0" w:firstRowFirstColumn="0" w:firstRowLastColumn="0" w:lastRowFirstColumn="0" w:lastRowLastColumn="0"/>
        </w:trPr>
        <w:tc>
          <w:tcPr>
            <w:tcW w:w="1000" w:type="pct"/>
            <w:noWrap/>
            <w:hideMark/>
          </w:tcPr>
          <w:p w14:paraId="49C2E32B"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120 days and over</w:t>
            </w:r>
          </w:p>
        </w:tc>
        <w:tc>
          <w:tcPr>
            <w:tcW w:w="500" w:type="pct"/>
            <w:noWrap/>
            <w:hideMark/>
          </w:tcPr>
          <w:p w14:paraId="5491B6FF"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8%</w:t>
            </w:r>
          </w:p>
        </w:tc>
        <w:tc>
          <w:tcPr>
            <w:tcW w:w="500" w:type="pct"/>
            <w:noWrap/>
            <w:hideMark/>
          </w:tcPr>
          <w:p w14:paraId="75262E53"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9%</w:t>
            </w:r>
          </w:p>
        </w:tc>
        <w:tc>
          <w:tcPr>
            <w:tcW w:w="500" w:type="pct"/>
            <w:noWrap/>
            <w:hideMark/>
          </w:tcPr>
          <w:p w14:paraId="54CC1040"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9%</w:t>
            </w:r>
          </w:p>
        </w:tc>
        <w:tc>
          <w:tcPr>
            <w:tcW w:w="500" w:type="pct"/>
            <w:noWrap/>
            <w:hideMark/>
          </w:tcPr>
          <w:p w14:paraId="339848E2"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9%</w:t>
            </w:r>
          </w:p>
        </w:tc>
        <w:tc>
          <w:tcPr>
            <w:tcW w:w="500" w:type="pct"/>
            <w:noWrap/>
            <w:hideMark/>
          </w:tcPr>
          <w:p w14:paraId="7430D393"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10%</w:t>
            </w:r>
          </w:p>
        </w:tc>
        <w:tc>
          <w:tcPr>
            <w:tcW w:w="500" w:type="pct"/>
            <w:noWrap/>
            <w:hideMark/>
          </w:tcPr>
          <w:p w14:paraId="1031A791"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10%</w:t>
            </w:r>
          </w:p>
        </w:tc>
        <w:tc>
          <w:tcPr>
            <w:tcW w:w="500" w:type="pct"/>
            <w:noWrap/>
            <w:hideMark/>
          </w:tcPr>
          <w:p w14:paraId="5BF60E36"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15%</w:t>
            </w:r>
          </w:p>
        </w:tc>
        <w:tc>
          <w:tcPr>
            <w:tcW w:w="500" w:type="pct"/>
            <w:noWrap/>
            <w:hideMark/>
          </w:tcPr>
          <w:p w14:paraId="098C11BA"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9%</w:t>
            </w:r>
          </w:p>
        </w:tc>
      </w:tr>
      <w:tr w:rsidR="00CD2E47" w:rsidRPr="00DF0C3D" w14:paraId="3B67B786" w14:textId="77777777" w:rsidTr="00CD2E47">
        <w:tc>
          <w:tcPr>
            <w:tcW w:w="1000" w:type="pct"/>
            <w:noWrap/>
            <w:hideMark/>
          </w:tcPr>
          <w:p w14:paraId="134173C3"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No payments</w:t>
            </w:r>
          </w:p>
        </w:tc>
        <w:tc>
          <w:tcPr>
            <w:tcW w:w="500" w:type="pct"/>
            <w:noWrap/>
            <w:hideMark/>
          </w:tcPr>
          <w:p w14:paraId="5102B4AA"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w:t>
            </w:r>
          </w:p>
        </w:tc>
        <w:tc>
          <w:tcPr>
            <w:tcW w:w="500" w:type="pct"/>
            <w:noWrap/>
            <w:hideMark/>
          </w:tcPr>
          <w:p w14:paraId="6FD9B9C4"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0EB89682"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w:t>
            </w:r>
          </w:p>
        </w:tc>
        <w:tc>
          <w:tcPr>
            <w:tcW w:w="500" w:type="pct"/>
            <w:noWrap/>
            <w:hideMark/>
          </w:tcPr>
          <w:p w14:paraId="5A72A7E8"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w:t>
            </w:r>
          </w:p>
        </w:tc>
        <w:tc>
          <w:tcPr>
            <w:tcW w:w="500" w:type="pct"/>
            <w:noWrap/>
            <w:hideMark/>
          </w:tcPr>
          <w:p w14:paraId="7BA04F56"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50109133"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w:t>
            </w:r>
          </w:p>
        </w:tc>
        <w:tc>
          <w:tcPr>
            <w:tcW w:w="500" w:type="pct"/>
            <w:noWrap/>
            <w:hideMark/>
          </w:tcPr>
          <w:p w14:paraId="269F2E37" w14:textId="77777777" w:rsidR="00CD2E47" w:rsidRPr="00DF0C3D" w:rsidRDefault="00CD2E47" w:rsidP="00CD2E47">
            <w:pPr>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w:t>
            </w:r>
          </w:p>
        </w:tc>
        <w:tc>
          <w:tcPr>
            <w:tcW w:w="500" w:type="pct"/>
            <w:noWrap/>
            <w:hideMark/>
          </w:tcPr>
          <w:p w14:paraId="43BCC1E8"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2%</w:t>
            </w:r>
          </w:p>
        </w:tc>
      </w:tr>
      <w:tr w:rsidR="00CD2E47" w:rsidRPr="00DF0C3D" w14:paraId="27D675FF" w14:textId="77777777" w:rsidTr="00CD2E47">
        <w:trPr>
          <w:cnfStyle w:val="000000100000" w:firstRow="0" w:lastRow="0" w:firstColumn="0" w:lastColumn="0" w:oddVBand="0" w:evenVBand="0" w:oddHBand="1" w:evenHBand="0" w:firstRowFirstColumn="0" w:firstRowLastColumn="0" w:lastRowFirstColumn="0" w:lastRowLastColumn="0"/>
        </w:trPr>
        <w:tc>
          <w:tcPr>
            <w:tcW w:w="1000" w:type="pct"/>
            <w:noWrap/>
            <w:hideMark/>
          </w:tcPr>
          <w:p w14:paraId="14F86C25" w14:textId="77777777" w:rsidR="00CD2E47" w:rsidRPr="00DF0C3D" w:rsidRDefault="00CD2E47" w:rsidP="00CD2E47">
            <w:pP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Total plans approved</w:t>
            </w:r>
          </w:p>
        </w:tc>
        <w:tc>
          <w:tcPr>
            <w:tcW w:w="500" w:type="pct"/>
            <w:noWrap/>
            <w:hideMark/>
          </w:tcPr>
          <w:p w14:paraId="19598077"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19A2117A"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79852A4B"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04B46933"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18347703"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2FC66B62"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6A125867"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c>
          <w:tcPr>
            <w:tcW w:w="500" w:type="pct"/>
            <w:noWrap/>
            <w:hideMark/>
          </w:tcPr>
          <w:p w14:paraId="5CD66466" w14:textId="77777777" w:rsidR="00CD2E47" w:rsidRPr="00DF0C3D" w:rsidRDefault="00CD2E47" w:rsidP="00CD2E47">
            <w:pPr>
              <w:jc w:val="center"/>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100%</w:t>
            </w:r>
          </w:p>
        </w:tc>
      </w:tr>
    </w:tbl>
    <w:p w14:paraId="6979826A" w14:textId="77777777" w:rsidR="00CD2E47" w:rsidRPr="00DF0C3D" w:rsidRDefault="00CD2E47" w:rsidP="00CD2E47">
      <w:r w:rsidRPr="00DF0C3D">
        <w:lastRenderedPageBreak/>
        <w:t xml:space="preserve">For participants in Regional Centres (MMM2-3) and Regional Areas (MMM4-5), plan activation appears to occur at the same rate as in metropolitan areas. </w:t>
      </w:r>
    </w:p>
    <w:p w14:paraId="758D00FC" w14:textId="238CA5F2" w:rsidR="00CD2E47" w:rsidRPr="00DF0C3D" w:rsidRDefault="00CD2E47" w:rsidP="00CD2E47">
      <w:r w:rsidRPr="00DF0C3D">
        <w:t xml:space="preserve">For participants in </w:t>
      </w:r>
      <w:r w:rsidR="00E24B3C">
        <w:t>R</w:t>
      </w:r>
      <w:r w:rsidRPr="00DF0C3D">
        <w:t xml:space="preserve">emote areas, two thirds (67%) activate their plan within a month (two percentage points below metropolitan participants) and about 13% do not activate their plan in the first four months (three percentage points above metropolitan participants). </w:t>
      </w:r>
    </w:p>
    <w:p w14:paraId="3D6BB3A4" w14:textId="1D6BD7DF" w:rsidR="00CD2E47" w:rsidRPr="00DF0C3D" w:rsidRDefault="00CD2E47" w:rsidP="00CD2E47">
      <w:r w:rsidRPr="00DF0C3D">
        <w:t xml:space="preserve">For participants in </w:t>
      </w:r>
      <w:r w:rsidR="00E24B3C">
        <w:t>V</w:t>
      </w:r>
      <w:r w:rsidRPr="00DF0C3D">
        <w:t xml:space="preserve">ery </w:t>
      </w:r>
      <w:r w:rsidR="00E24B3C">
        <w:t>R</w:t>
      </w:r>
      <w:r w:rsidRPr="00DF0C3D">
        <w:t>emote areas, some 60% activate their plan within a month (nine percentage points below metropolitan participants) and about 19% do not activate their plan in the first four months (nine percentage points above metropolitan participants).</w:t>
      </w:r>
    </w:p>
    <w:p w14:paraId="67D76A3A" w14:textId="170D9438" w:rsidR="00CD2E47" w:rsidRPr="00DF0C3D" w:rsidRDefault="00CD2E47" w:rsidP="00CD2E47">
      <w:r w:rsidRPr="00DF0C3D">
        <w:t xml:space="preserve">Plan utilisation is also affected by remoteness (see </w:t>
      </w:r>
      <w:r w:rsidRPr="00DF0C3D">
        <w:fldChar w:fldCharType="begin"/>
      </w:r>
      <w:r w:rsidRPr="00DF0C3D">
        <w:instrText xml:space="preserve"> REF _Ref100759004 \h  \* MERGEFORMAT </w:instrText>
      </w:r>
      <w:r w:rsidRPr="00DF0C3D">
        <w:fldChar w:fldCharType="separate"/>
      </w:r>
      <w:r w:rsidR="0015299C" w:rsidRPr="00DF0C3D">
        <w:t xml:space="preserve">Exhibit </w:t>
      </w:r>
      <w:r w:rsidR="0015299C">
        <w:rPr>
          <w:noProof/>
        </w:rPr>
        <w:t>57</w:t>
      </w:r>
      <w:r w:rsidRPr="00DF0C3D">
        <w:fldChar w:fldCharType="end"/>
      </w:r>
      <w:r w:rsidRPr="00DF0C3D">
        <w:t xml:space="preserve"> and </w:t>
      </w:r>
      <w:r w:rsidRPr="00DF0C3D">
        <w:fldChar w:fldCharType="begin"/>
      </w:r>
      <w:r w:rsidRPr="00DF0C3D">
        <w:instrText xml:space="preserve"> REF _Ref100753927 \h  \* MERGEFORMAT </w:instrText>
      </w:r>
      <w:r w:rsidRPr="00DF0C3D">
        <w:fldChar w:fldCharType="separate"/>
      </w:r>
      <w:r w:rsidR="0015299C" w:rsidRPr="00DF0C3D">
        <w:t xml:space="preserve">Exhibit </w:t>
      </w:r>
      <w:r w:rsidR="0015299C">
        <w:rPr>
          <w:noProof/>
        </w:rPr>
        <w:t>58</w:t>
      </w:r>
      <w:r w:rsidRPr="00DF0C3D">
        <w:fldChar w:fldCharType="end"/>
      </w:r>
      <w:r w:rsidRPr="00DF0C3D">
        <w:t xml:space="preserve">). </w:t>
      </w:r>
    </w:p>
    <w:p w14:paraId="4E131021" w14:textId="29518158" w:rsidR="00CD2E47" w:rsidRPr="00DF0C3D" w:rsidRDefault="00CD2E47" w:rsidP="00CD2E47">
      <w:pPr>
        <w:pStyle w:val="Caption"/>
      </w:pPr>
      <w:bookmarkStart w:id="380" w:name="_Ref100759004"/>
      <w:bookmarkStart w:id="381" w:name="_Toc101279999"/>
      <w:bookmarkStart w:id="382" w:name="_Toc108620545"/>
      <w:r w:rsidRPr="00DF0C3D">
        <w:t xml:space="preserve">Exhibit </w:t>
      </w:r>
      <w:r w:rsidR="002B459B">
        <w:fldChar w:fldCharType="begin"/>
      </w:r>
      <w:r w:rsidR="002B459B">
        <w:instrText xml:space="preserve"> SEQ Exhibit \* ARABIC </w:instrText>
      </w:r>
      <w:r w:rsidR="002B459B">
        <w:fldChar w:fldCharType="separate"/>
      </w:r>
      <w:r w:rsidR="0015299C">
        <w:rPr>
          <w:noProof/>
        </w:rPr>
        <w:t>57</w:t>
      </w:r>
      <w:r w:rsidR="002B459B">
        <w:rPr>
          <w:noProof/>
        </w:rPr>
        <w:fldChar w:fldCharType="end"/>
      </w:r>
      <w:bookmarkEnd w:id="380"/>
      <w:r w:rsidRPr="00DF0C3D">
        <w:t>: Plan Utilisation by Service District, December 2021</w:t>
      </w:r>
      <w:bookmarkEnd w:id="381"/>
      <w:bookmarkEnd w:id="382"/>
    </w:p>
    <w:p w14:paraId="4C5EB2C1" w14:textId="77777777" w:rsidR="00CD2E47" w:rsidRPr="00DF0C3D" w:rsidRDefault="00CD2E47" w:rsidP="00CD2E47"/>
    <w:p w14:paraId="67FC7E1D" w14:textId="77777777" w:rsidR="00CD2E47" w:rsidRPr="00DF0C3D" w:rsidRDefault="00CD2E47" w:rsidP="00CD2E47">
      <w:pPr>
        <w:jc w:val="center"/>
      </w:pPr>
      <w:r w:rsidRPr="00DF0C3D">
        <w:rPr>
          <w:noProof/>
          <w:lang w:eastAsia="en-AU"/>
        </w:rPr>
        <w:drawing>
          <wp:inline distT="0" distB="0" distL="0" distR="0" wp14:anchorId="7F3E4752" wp14:editId="13430509">
            <wp:extent cx="5040000" cy="2833200"/>
            <wp:effectExtent l="0" t="0" r="8255" b="5715"/>
            <wp:docPr id="453" name="Picture 453" descr="A map of Australia that is shaded by the plan utilisation of service districts. Generally, there is high utilisation seen in most parts of New South Wales, Queensland, Tasmania and Victoria as well as the lower half of Northern Territory. There is low-medium utilisation in the upper part of Northern Territory, South Australia and Western Australia, as well as small sections of other jurisdictions. " title="Plan Utilisation by Service District, December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8"/>
                    <a:stretch>
                      <a:fillRect/>
                    </a:stretch>
                  </pic:blipFill>
                  <pic:spPr>
                    <a:xfrm>
                      <a:off x="0" y="0"/>
                      <a:ext cx="5040000" cy="2833200"/>
                    </a:xfrm>
                    <a:prstGeom prst="rect">
                      <a:avLst/>
                    </a:prstGeom>
                  </pic:spPr>
                </pic:pic>
              </a:graphicData>
            </a:graphic>
          </wp:inline>
        </w:drawing>
      </w:r>
    </w:p>
    <w:p w14:paraId="5C7EFCDE" w14:textId="1374EE8A" w:rsidR="00CD2E47" w:rsidRPr="00DF0C3D" w:rsidRDefault="00CD2E47" w:rsidP="00CD2E47">
      <w:pPr>
        <w:pStyle w:val="Caption"/>
      </w:pPr>
      <w:bookmarkStart w:id="383" w:name="_Ref100753927"/>
      <w:bookmarkStart w:id="384" w:name="_Toc101280000"/>
      <w:bookmarkStart w:id="385" w:name="_Toc108620546"/>
      <w:r w:rsidRPr="00DF0C3D">
        <w:t xml:space="preserve">Exhibit </w:t>
      </w:r>
      <w:r w:rsidR="002B459B">
        <w:fldChar w:fldCharType="begin"/>
      </w:r>
      <w:r w:rsidR="002B459B">
        <w:instrText xml:space="preserve"> SEQ Exhibit \* ARABIC </w:instrText>
      </w:r>
      <w:r w:rsidR="002B459B">
        <w:fldChar w:fldCharType="separate"/>
      </w:r>
      <w:r w:rsidR="0015299C">
        <w:rPr>
          <w:noProof/>
        </w:rPr>
        <w:t>58</w:t>
      </w:r>
      <w:r w:rsidR="002B459B">
        <w:rPr>
          <w:noProof/>
        </w:rPr>
        <w:fldChar w:fldCharType="end"/>
      </w:r>
      <w:bookmarkEnd w:id="383"/>
      <w:r w:rsidRPr="00DF0C3D">
        <w:t>: Annualised Committed Supports and Payments, by Remoteness Region, December 2021</w:t>
      </w:r>
      <w:bookmarkEnd w:id="384"/>
      <w:bookmarkEnd w:id="385"/>
    </w:p>
    <w:tbl>
      <w:tblPr>
        <w:tblStyle w:val="GridTable4-Accent12"/>
        <w:tblW w:w="5000" w:type="pct"/>
        <w:tblInd w:w="-5" w:type="dxa"/>
        <w:tblLayout w:type="fixed"/>
        <w:tblLook w:val="0460" w:firstRow="1" w:lastRow="1" w:firstColumn="0" w:lastColumn="0" w:noHBand="0" w:noVBand="1"/>
        <w:tblCaption w:val="Annualised Committed Supports and Payments, by Remoteness Region, December 2021"/>
        <w:tblDescription w:val="A table outlining the annualised committed supports, payments and utilisation by MMM rating between Non-SIL and SIL participants, where generally, SIL participants see higher percentages in each category across all MMM ratings."/>
      </w:tblPr>
      <w:tblGrid>
        <w:gridCol w:w="1294"/>
        <w:gridCol w:w="1294"/>
        <w:gridCol w:w="1295"/>
        <w:gridCol w:w="1294"/>
        <w:gridCol w:w="1295"/>
        <w:gridCol w:w="1294"/>
        <w:gridCol w:w="1295"/>
      </w:tblGrid>
      <w:tr w:rsidR="00CD2E47" w:rsidRPr="00DF0C3D" w14:paraId="66861444" w14:textId="77777777" w:rsidTr="00CD2E47">
        <w:trPr>
          <w:cnfStyle w:val="100000000000" w:firstRow="1" w:lastRow="0" w:firstColumn="0" w:lastColumn="0" w:oddVBand="0" w:evenVBand="0" w:oddHBand="0" w:evenHBand="0" w:firstRowFirstColumn="0" w:firstRowLastColumn="0" w:lastRowFirstColumn="0" w:lastRowLastColumn="0"/>
          <w:trHeight w:val="300"/>
          <w:tblHeader/>
        </w:trPr>
        <w:tc>
          <w:tcPr>
            <w:tcW w:w="1294" w:type="dxa"/>
          </w:tcPr>
          <w:p w14:paraId="0EB7C4CA" w14:textId="77777777" w:rsidR="00CD2E47" w:rsidRPr="00DF0C3D" w:rsidRDefault="00CD2E47" w:rsidP="00CD2E47">
            <w:pPr>
              <w:keepNext/>
              <w:spacing w:line="200" w:lineRule="atLeast"/>
              <w:jc w:val="center"/>
              <w:rPr>
                <w:rFonts w:asciiTheme="minorHAnsi" w:eastAsia="Times New Roman" w:hAnsiTheme="minorHAnsi" w:cstheme="minorHAnsi"/>
                <w:b w:val="0"/>
                <w:bCs w:val="0"/>
                <w:color w:val="FFFFFF"/>
                <w:szCs w:val="16"/>
                <w:lang w:eastAsia="en-AU"/>
              </w:rPr>
            </w:pPr>
          </w:p>
        </w:tc>
        <w:tc>
          <w:tcPr>
            <w:tcW w:w="2589" w:type="dxa"/>
            <w:gridSpan w:val="2"/>
          </w:tcPr>
          <w:p w14:paraId="3B0541B0"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FFFFFF"/>
                <w:szCs w:val="16"/>
                <w:lang w:eastAsia="en-AU"/>
              </w:rPr>
              <w:t>Annualised committed support</w:t>
            </w:r>
          </w:p>
        </w:tc>
        <w:tc>
          <w:tcPr>
            <w:tcW w:w="2589" w:type="dxa"/>
            <w:gridSpan w:val="2"/>
            <w:noWrap/>
          </w:tcPr>
          <w:p w14:paraId="53B5E1A4"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FFFFFF"/>
                <w:szCs w:val="16"/>
                <w:lang w:eastAsia="en-AU"/>
              </w:rPr>
              <w:t>Annualised payments</w:t>
            </w:r>
          </w:p>
        </w:tc>
        <w:tc>
          <w:tcPr>
            <w:tcW w:w="2589" w:type="dxa"/>
            <w:gridSpan w:val="2"/>
            <w:noWrap/>
          </w:tcPr>
          <w:p w14:paraId="039E2F37"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szCs w:val="16"/>
                <w:lang w:eastAsia="en-AU"/>
              </w:rPr>
              <w:t>Utilisation</w:t>
            </w:r>
          </w:p>
        </w:tc>
      </w:tr>
      <w:tr w:rsidR="00CD2E47" w:rsidRPr="00DF0C3D" w14:paraId="369B1B3D" w14:textId="77777777" w:rsidTr="00CD2E47">
        <w:trPr>
          <w:cnfStyle w:val="000000100000" w:firstRow="0" w:lastRow="0" w:firstColumn="0" w:lastColumn="0" w:oddVBand="0" w:evenVBand="0" w:oddHBand="1" w:evenHBand="0" w:firstRowFirstColumn="0" w:firstRowLastColumn="0" w:lastRowFirstColumn="0" w:lastRowLastColumn="0"/>
          <w:trHeight w:val="300"/>
        </w:trPr>
        <w:tc>
          <w:tcPr>
            <w:tcW w:w="1294" w:type="dxa"/>
            <w:hideMark/>
          </w:tcPr>
          <w:p w14:paraId="40C452E3" w14:textId="77777777" w:rsidR="00CD2E47" w:rsidRPr="00DF0C3D" w:rsidRDefault="00CD2E47" w:rsidP="00CD2E47">
            <w:pPr>
              <w:keepNext/>
              <w:spacing w:line="200" w:lineRule="atLeast"/>
              <w:rPr>
                <w:rFonts w:asciiTheme="minorHAnsi" w:eastAsia="Times New Roman" w:hAnsiTheme="minorHAnsi" w:cstheme="minorHAnsi"/>
                <w:b/>
                <w:color w:val="FFFFFF"/>
                <w:szCs w:val="16"/>
                <w:lang w:eastAsia="en-AU"/>
              </w:rPr>
            </w:pPr>
            <w:r w:rsidRPr="00DF0C3D">
              <w:rPr>
                <w:rFonts w:asciiTheme="minorHAnsi" w:eastAsia="Times New Roman" w:hAnsiTheme="minorHAnsi" w:cstheme="minorHAnsi"/>
                <w:b/>
                <w:szCs w:val="16"/>
                <w:lang w:eastAsia="en-AU"/>
              </w:rPr>
              <w:t>Remoteness Rating / SIL</w:t>
            </w:r>
          </w:p>
        </w:tc>
        <w:tc>
          <w:tcPr>
            <w:tcW w:w="1294" w:type="dxa"/>
            <w:hideMark/>
          </w:tcPr>
          <w:p w14:paraId="46ACB4AB" w14:textId="77777777" w:rsidR="00CD2E47" w:rsidRPr="00DF0C3D" w:rsidRDefault="00CD2E47" w:rsidP="00CD2E47">
            <w:pPr>
              <w:keepNext/>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No-SIL</w:t>
            </w:r>
          </w:p>
        </w:tc>
        <w:tc>
          <w:tcPr>
            <w:tcW w:w="1295" w:type="dxa"/>
            <w:hideMark/>
          </w:tcPr>
          <w:p w14:paraId="6A9BD4AB" w14:textId="77777777" w:rsidR="00CD2E47" w:rsidRPr="00DF0C3D" w:rsidRDefault="00CD2E47" w:rsidP="00CD2E47">
            <w:pPr>
              <w:keepNext/>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SIL</w:t>
            </w:r>
          </w:p>
        </w:tc>
        <w:tc>
          <w:tcPr>
            <w:tcW w:w="1294" w:type="dxa"/>
            <w:noWrap/>
            <w:hideMark/>
          </w:tcPr>
          <w:p w14:paraId="773A8813" w14:textId="77777777" w:rsidR="00CD2E47" w:rsidRPr="00DF0C3D" w:rsidRDefault="00CD2E47" w:rsidP="00CD2E47">
            <w:pPr>
              <w:keepNext/>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No-SIL</w:t>
            </w:r>
          </w:p>
        </w:tc>
        <w:tc>
          <w:tcPr>
            <w:tcW w:w="1295" w:type="dxa"/>
            <w:noWrap/>
            <w:hideMark/>
          </w:tcPr>
          <w:p w14:paraId="1B832695" w14:textId="77777777" w:rsidR="00CD2E47" w:rsidRPr="00DF0C3D" w:rsidRDefault="00CD2E47" w:rsidP="00CD2E47">
            <w:pPr>
              <w:keepNext/>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SIL</w:t>
            </w:r>
          </w:p>
        </w:tc>
        <w:tc>
          <w:tcPr>
            <w:tcW w:w="1294" w:type="dxa"/>
            <w:noWrap/>
            <w:hideMark/>
          </w:tcPr>
          <w:p w14:paraId="116BE857" w14:textId="77777777" w:rsidR="00CD2E47" w:rsidRPr="00DF0C3D" w:rsidRDefault="00CD2E47" w:rsidP="00CD2E47">
            <w:pPr>
              <w:keepNext/>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No-SIL</w:t>
            </w:r>
          </w:p>
        </w:tc>
        <w:tc>
          <w:tcPr>
            <w:tcW w:w="1295" w:type="dxa"/>
            <w:noWrap/>
            <w:hideMark/>
          </w:tcPr>
          <w:p w14:paraId="73BD0CA5" w14:textId="77777777" w:rsidR="00CD2E47" w:rsidRPr="00DF0C3D" w:rsidRDefault="00CD2E47" w:rsidP="00CD2E47">
            <w:pPr>
              <w:keepNext/>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SIL</w:t>
            </w:r>
          </w:p>
        </w:tc>
      </w:tr>
      <w:tr w:rsidR="00CD2E47" w:rsidRPr="00DF0C3D" w14:paraId="22A926AF" w14:textId="77777777" w:rsidTr="00CD2E47">
        <w:trPr>
          <w:trHeight w:val="300"/>
        </w:trPr>
        <w:tc>
          <w:tcPr>
            <w:tcW w:w="1294" w:type="dxa"/>
            <w:noWrap/>
            <w:hideMark/>
          </w:tcPr>
          <w:p w14:paraId="7770D264"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MMM1</w:t>
            </w:r>
          </w:p>
        </w:tc>
        <w:tc>
          <w:tcPr>
            <w:tcW w:w="1294" w:type="dxa"/>
            <w:noWrap/>
            <w:hideMark/>
          </w:tcPr>
          <w:p w14:paraId="3E44415C"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$54,076</w:t>
            </w:r>
          </w:p>
        </w:tc>
        <w:tc>
          <w:tcPr>
            <w:tcW w:w="1295" w:type="dxa"/>
            <w:noWrap/>
            <w:hideMark/>
          </w:tcPr>
          <w:p w14:paraId="5B8C4A26"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$342,844</w:t>
            </w:r>
          </w:p>
        </w:tc>
        <w:tc>
          <w:tcPr>
            <w:tcW w:w="1294" w:type="dxa"/>
            <w:noWrap/>
            <w:hideMark/>
          </w:tcPr>
          <w:p w14:paraId="30058AF1"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$34,832</w:t>
            </w:r>
          </w:p>
        </w:tc>
        <w:tc>
          <w:tcPr>
            <w:tcW w:w="1295" w:type="dxa"/>
            <w:noWrap/>
            <w:hideMark/>
          </w:tcPr>
          <w:p w14:paraId="5FB0120C"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$290,961</w:t>
            </w:r>
          </w:p>
        </w:tc>
        <w:tc>
          <w:tcPr>
            <w:tcW w:w="1294" w:type="dxa"/>
            <w:noWrap/>
            <w:hideMark/>
          </w:tcPr>
          <w:p w14:paraId="00B12FAE"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66%</w:t>
            </w:r>
          </w:p>
        </w:tc>
        <w:tc>
          <w:tcPr>
            <w:tcW w:w="1295" w:type="dxa"/>
            <w:noWrap/>
            <w:hideMark/>
          </w:tcPr>
          <w:p w14:paraId="287EC71B"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82%</w:t>
            </w:r>
          </w:p>
        </w:tc>
      </w:tr>
      <w:tr w:rsidR="00CD2E47" w:rsidRPr="00DF0C3D" w14:paraId="77F06828" w14:textId="77777777" w:rsidTr="00CD2E47">
        <w:trPr>
          <w:cnfStyle w:val="000000100000" w:firstRow="0" w:lastRow="0" w:firstColumn="0" w:lastColumn="0" w:oddVBand="0" w:evenVBand="0" w:oddHBand="1" w:evenHBand="0" w:firstRowFirstColumn="0" w:firstRowLastColumn="0" w:lastRowFirstColumn="0" w:lastRowLastColumn="0"/>
          <w:trHeight w:val="300"/>
        </w:trPr>
        <w:tc>
          <w:tcPr>
            <w:tcW w:w="1294" w:type="dxa"/>
            <w:noWrap/>
            <w:hideMark/>
          </w:tcPr>
          <w:p w14:paraId="4E3DDEAE"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MMM2</w:t>
            </w:r>
          </w:p>
        </w:tc>
        <w:tc>
          <w:tcPr>
            <w:tcW w:w="1294" w:type="dxa"/>
            <w:noWrap/>
            <w:hideMark/>
          </w:tcPr>
          <w:p w14:paraId="369485E7"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$53,396</w:t>
            </w:r>
          </w:p>
        </w:tc>
        <w:tc>
          <w:tcPr>
            <w:tcW w:w="1295" w:type="dxa"/>
            <w:noWrap/>
            <w:hideMark/>
          </w:tcPr>
          <w:p w14:paraId="7AE1B20D"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$369,338</w:t>
            </w:r>
          </w:p>
        </w:tc>
        <w:tc>
          <w:tcPr>
            <w:tcW w:w="1294" w:type="dxa"/>
            <w:noWrap/>
            <w:hideMark/>
          </w:tcPr>
          <w:p w14:paraId="3F789356"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$33,056</w:t>
            </w:r>
          </w:p>
        </w:tc>
        <w:tc>
          <w:tcPr>
            <w:tcW w:w="1295" w:type="dxa"/>
            <w:noWrap/>
            <w:hideMark/>
          </w:tcPr>
          <w:p w14:paraId="0FB91267"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$318,413</w:t>
            </w:r>
          </w:p>
        </w:tc>
        <w:tc>
          <w:tcPr>
            <w:tcW w:w="1294" w:type="dxa"/>
            <w:noWrap/>
            <w:hideMark/>
          </w:tcPr>
          <w:p w14:paraId="4A03A9D2"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65%</w:t>
            </w:r>
          </w:p>
        </w:tc>
        <w:tc>
          <w:tcPr>
            <w:tcW w:w="1295" w:type="dxa"/>
            <w:noWrap/>
            <w:hideMark/>
          </w:tcPr>
          <w:p w14:paraId="0996C42B"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84%</w:t>
            </w:r>
          </w:p>
        </w:tc>
      </w:tr>
      <w:tr w:rsidR="00CD2E47" w:rsidRPr="00DF0C3D" w14:paraId="5157C167" w14:textId="77777777" w:rsidTr="00CD2E47">
        <w:trPr>
          <w:trHeight w:val="300"/>
        </w:trPr>
        <w:tc>
          <w:tcPr>
            <w:tcW w:w="1294" w:type="dxa"/>
            <w:noWrap/>
            <w:hideMark/>
          </w:tcPr>
          <w:p w14:paraId="5CD8ABC2"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MMM3</w:t>
            </w:r>
          </w:p>
        </w:tc>
        <w:tc>
          <w:tcPr>
            <w:tcW w:w="1294" w:type="dxa"/>
            <w:noWrap/>
            <w:hideMark/>
          </w:tcPr>
          <w:p w14:paraId="7F421A99"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$53,313</w:t>
            </w:r>
          </w:p>
        </w:tc>
        <w:tc>
          <w:tcPr>
            <w:tcW w:w="1295" w:type="dxa"/>
            <w:noWrap/>
            <w:hideMark/>
          </w:tcPr>
          <w:p w14:paraId="260359B8"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$339,766</w:t>
            </w:r>
          </w:p>
        </w:tc>
        <w:tc>
          <w:tcPr>
            <w:tcW w:w="1294" w:type="dxa"/>
            <w:noWrap/>
            <w:hideMark/>
          </w:tcPr>
          <w:p w14:paraId="69959E50"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$32,582</w:t>
            </w:r>
          </w:p>
        </w:tc>
        <w:tc>
          <w:tcPr>
            <w:tcW w:w="1295" w:type="dxa"/>
            <w:noWrap/>
            <w:hideMark/>
          </w:tcPr>
          <w:p w14:paraId="2BE7654A"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$284,699</w:t>
            </w:r>
          </w:p>
        </w:tc>
        <w:tc>
          <w:tcPr>
            <w:tcW w:w="1294" w:type="dxa"/>
            <w:noWrap/>
            <w:hideMark/>
          </w:tcPr>
          <w:p w14:paraId="672595E2"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62%</w:t>
            </w:r>
          </w:p>
        </w:tc>
        <w:tc>
          <w:tcPr>
            <w:tcW w:w="1295" w:type="dxa"/>
            <w:noWrap/>
            <w:hideMark/>
          </w:tcPr>
          <w:p w14:paraId="27F3DC50"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80%</w:t>
            </w:r>
          </w:p>
        </w:tc>
      </w:tr>
      <w:tr w:rsidR="00CD2E47" w:rsidRPr="00DF0C3D" w14:paraId="76BC4BBE" w14:textId="77777777" w:rsidTr="00CD2E47">
        <w:trPr>
          <w:cnfStyle w:val="000000100000" w:firstRow="0" w:lastRow="0" w:firstColumn="0" w:lastColumn="0" w:oddVBand="0" w:evenVBand="0" w:oddHBand="1" w:evenHBand="0" w:firstRowFirstColumn="0" w:firstRowLastColumn="0" w:lastRowFirstColumn="0" w:lastRowLastColumn="0"/>
          <w:trHeight w:val="300"/>
        </w:trPr>
        <w:tc>
          <w:tcPr>
            <w:tcW w:w="1294" w:type="dxa"/>
            <w:noWrap/>
            <w:hideMark/>
          </w:tcPr>
          <w:p w14:paraId="2EA36C2D"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MMM4</w:t>
            </w:r>
          </w:p>
        </w:tc>
        <w:tc>
          <w:tcPr>
            <w:tcW w:w="1294" w:type="dxa"/>
            <w:noWrap/>
            <w:hideMark/>
          </w:tcPr>
          <w:p w14:paraId="4E79D96E"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$52,470</w:t>
            </w:r>
          </w:p>
        </w:tc>
        <w:tc>
          <w:tcPr>
            <w:tcW w:w="1295" w:type="dxa"/>
            <w:noWrap/>
            <w:hideMark/>
          </w:tcPr>
          <w:p w14:paraId="33973E0F"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$318,447</w:t>
            </w:r>
          </w:p>
        </w:tc>
        <w:tc>
          <w:tcPr>
            <w:tcW w:w="1294" w:type="dxa"/>
            <w:noWrap/>
            <w:hideMark/>
          </w:tcPr>
          <w:p w14:paraId="4C348AE8"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$31,923</w:t>
            </w:r>
          </w:p>
        </w:tc>
        <w:tc>
          <w:tcPr>
            <w:tcW w:w="1295" w:type="dxa"/>
            <w:noWrap/>
            <w:hideMark/>
          </w:tcPr>
          <w:p w14:paraId="16C1CEBC"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$255,784</w:t>
            </w:r>
          </w:p>
        </w:tc>
        <w:tc>
          <w:tcPr>
            <w:tcW w:w="1294" w:type="dxa"/>
            <w:noWrap/>
            <w:hideMark/>
          </w:tcPr>
          <w:p w14:paraId="2424BDB8"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61%</w:t>
            </w:r>
          </w:p>
        </w:tc>
        <w:tc>
          <w:tcPr>
            <w:tcW w:w="1295" w:type="dxa"/>
            <w:noWrap/>
            <w:hideMark/>
          </w:tcPr>
          <w:p w14:paraId="308EF0E5"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76%</w:t>
            </w:r>
          </w:p>
        </w:tc>
      </w:tr>
      <w:tr w:rsidR="00CD2E47" w:rsidRPr="00DF0C3D" w14:paraId="31392629" w14:textId="77777777" w:rsidTr="00CD2E47">
        <w:trPr>
          <w:trHeight w:val="300"/>
        </w:trPr>
        <w:tc>
          <w:tcPr>
            <w:tcW w:w="1294" w:type="dxa"/>
            <w:noWrap/>
            <w:hideMark/>
          </w:tcPr>
          <w:p w14:paraId="30B2ADF6"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MMM5</w:t>
            </w:r>
          </w:p>
        </w:tc>
        <w:tc>
          <w:tcPr>
            <w:tcW w:w="1294" w:type="dxa"/>
            <w:noWrap/>
            <w:hideMark/>
          </w:tcPr>
          <w:p w14:paraId="51C88C9C"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$50,209</w:t>
            </w:r>
          </w:p>
        </w:tc>
        <w:tc>
          <w:tcPr>
            <w:tcW w:w="1295" w:type="dxa"/>
            <w:noWrap/>
            <w:hideMark/>
          </w:tcPr>
          <w:p w14:paraId="15C71923"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$295,842</w:t>
            </w:r>
          </w:p>
        </w:tc>
        <w:tc>
          <w:tcPr>
            <w:tcW w:w="1294" w:type="dxa"/>
            <w:noWrap/>
            <w:hideMark/>
          </w:tcPr>
          <w:p w14:paraId="121C0CBD"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$29,066</w:t>
            </w:r>
          </w:p>
        </w:tc>
        <w:tc>
          <w:tcPr>
            <w:tcW w:w="1295" w:type="dxa"/>
            <w:noWrap/>
            <w:hideMark/>
          </w:tcPr>
          <w:p w14:paraId="59216AE7"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$240,367</w:t>
            </w:r>
          </w:p>
        </w:tc>
        <w:tc>
          <w:tcPr>
            <w:tcW w:w="1294" w:type="dxa"/>
            <w:noWrap/>
            <w:hideMark/>
          </w:tcPr>
          <w:p w14:paraId="720EFB41"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60%</w:t>
            </w:r>
          </w:p>
        </w:tc>
        <w:tc>
          <w:tcPr>
            <w:tcW w:w="1295" w:type="dxa"/>
            <w:noWrap/>
            <w:hideMark/>
          </w:tcPr>
          <w:p w14:paraId="43C9D690"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78%</w:t>
            </w:r>
          </w:p>
        </w:tc>
      </w:tr>
      <w:tr w:rsidR="00CD2E47" w:rsidRPr="00DF0C3D" w14:paraId="64CEBB8C" w14:textId="77777777" w:rsidTr="00CD2E47">
        <w:trPr>
          <w:cnfStyle w:val="000000100000" w:firstRow="0" w:lastRow="0" w:firstColumn="0" w:lastColumn="0" w:oddVBand="0" w:evenVBand="0" w:oddHBand="1" w:evenHBand="0" w:firstRowFirstColumn="0" w:firstRowLastColumn="0" w:lastRowFirstColumn="0" w:lastRowLastColumn="0"/>
          <w:trHeight w:val="300"/>
        </w:trPr>
        <w:tc>
          <w:tcPr>
            <w:tcW w:w="1294" w:type="dxa"/>
            <w:noWrap/>
            <w:hideMark/>
          </w:tcPr>
          <w:p w14:paraId="7879B02F"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MMM6</w:t>
            </w:r>
          </w:p>
        </w:tc>
        <w:tc>
          <w:tcPr>
            <w:tcW w:w="1294" w:type="dxa"/>
            <w:noWrap/>
            <w:hideMark/>
          </w:tcPr>
          <w:p w14:paraId="6F68EB3D"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$67,886</w:t>
            </w:r>
          </w:p>
        </w:tc>
        <w:tc>
          <w:tcPr>
            <w:tcW w:w="1295" w:type="dxa"/>
            <w:noWrap/>
            <w:hideMark/>
          </w:tcPr>
          <w:p w14:paraId="27158038"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$561,147</w:t>
            </w:r>
          </w:p>
        </w:tc>
        <w:tc>
          <w:tcPr>
            <w:tcW w:w="1294" w:type="dxa"/>
            <w:noWrap/>
            <w:hideMark/>
          </w:tcPr>
          <w:p w14:paraId="7EE49DF6"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$35,827</w:t>
            </w:r>
          </w:p>
        </w:tc>
        <w:tc>
          <w:tcPr>
            <w:tcW w:w="1295" w:type="dxa"/>
            <w:noWrap/>
            <w:hideMark/>
          </w:tcPr>
          <w:p w14:paraId="238CDA5C"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$481,267</w:t>
            </w:r>
          </w:p>
        </w:tc>
        <w:tc>
          <w:tcPr>
            <w:tcW w:w="1294" w:type="dxa"/>
            <w:noWrap/>
            <w:hideMark/>
          </w:tcPr>
          <w:p w14:paraId="6DA1B5CA"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54%</w:t>
            </w:r>
          </w:p>
        </w:tc>
        <w:tc>
          <w:tcPr>
            <w:tcW w:w="1295" w:type="dxa"/>
            <w:noWrap/>
            <w:hideMark/>
          </w:tcPr>
          <w:p w14:paraId="6FC7F353"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81%</w:t>
            </w:r>
          </w:p>
        </w:tc>
      </w:tr>
      <w:tr w:rsidR="00CD2E47" w:rsidRPr="00DF0C3D" w14:paraId="21C5CE55" w14:textId="77777777" w:rsidTr="00CD2E47">
        <w:trPr>
          <w:trHeight w:val="300"/>
        </w:trPr>
        <w:tc>
          <w:tcPr>
            <w:tcW w:w="1294" w:type="dxa"/>
            <w:noWrap/>
            <w:hideMark/>
          </w:tcPr>
          <w:p w14:paraId="69FDE890" w14:textId="77777777" w:rsidR="00CD2E47" w:rsidRPr="00DF0C3D" w:rsidRDefault="00CD2E47" w:rsidP="00CD2E47">
            <w:pPr>
              <w:keepNext/>
              <w:spacing w:line="200" w:lineRule="atLeas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MMM7</w:t>
            </w:r>
          </w:p>
        </w:tc>
        <w:tc>
          <w:tcPr>
            <w:tcW w:w="1294" w:type="dxa"/>
            <w:noWrap/>
            <w:hideMark/>
          </w:tcPr>
          <w:p w14:paraId="4CCFBC12"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$65,728</w:t>
            </w:r>
          </w:p>
        </w:tc>
        <w:tc>
          <w:tcPr>
            <w:tcW w:w="1295" w:type="dxa"/>
            <w:noWrap/>
            <w:hideMark/>
          </w:tcPr>
          <w:p w14:paraId="586EDD9F"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$423,106</w:t>
            </w:r>
          </w:p>
        </w:tc>
        <w:tc>
          <w:tcPr>
            <w:tcW w:w="1294" w:type="dxa"/>
            <w:noWrap/>
            <w:hideMark/>
          </w:tcPr>
          <w:p w14:paraId="303909DC"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$27,596</w:t>
            </w:r>
          </w:p>
        </w:tc>
        <w:tc>
          <w:tcPr>
            <w:tcW w:w="1295" w:type="dxa"/>
            <w:noWrap/>
            <w:hideMark/>
          </w:tcPr>
          <w:p w14:paraId="173C0262" w14:textId="77777777" w:rsidR="00CD2E47" w:rsidRPr="00DF0C3D" w:rsidRDefault="00CD2E47" w:rsidP="00CD2E47">
            <w:pPr>
              <w:keepNext/>
              <w:spacing w:line="200" w:lineRule="atLeast"/>
              <w:jc w:val="center"/>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$335,030</w:t>
            </w:r>
          </w:p>
        </w:tc>
        <w:tc>
          <w:tcPr>
            <w:tcW w:w="1294" w:type="dxa"/>
            <w:noWrap/>
            <w:hideMark/>
          </w:tcPr>
          <w:p w14:paraId="74342BAF"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42%</w:t>
            </w:r>
          </w:p>
        </w:tc>
        <w:tc>
          <w:tcPr>
            <w:tcW w:w="1295" w:type="dxa"/>
            <w:noWrap/>
            <w:hideMark/>
          </w:tcPr>
          <w:p w14:paraId="107CE0B9" w14:textId="77777777" w:rsidR="00CD2E47" w:rsidRPr="00DF0C3D" w:rsidRDefault="00CD2E47" w:rsidP="00CD2E47">
            <w:pPr>
              <w:keepNext/>
              <w:spacing w:line="200" w:lineRule="atLeast"/>
              <w:jc w:val="center"/>
              <w:rPr>
                <w:rFonts w:asciiTheme="minorHAnsi" w:eastAsia="Times New Roman" w:hAnsiTheme="minorHAnsi" w:cstheme="minorHAnsi"/>
                <w:bCs/>
                <w:color w:val="000000"/>
                <w:szCs w:val="16"/>
                <w:lang w:eastAsia="en-AU"/>
              </w:rPr>
            </w:pPr>
            <w:r w:rsidRPr="00DF0C3D">
              <w:rPr>
                <w:rFonts w:asciiTheme="minorHAnsi" w:eastAsia="Times New Roman" w:hAnsiTheme="minorHAnsi" w:cstheme="minorHAnsi"/>
                <w:bCs/>
                <w:color w:val="000000"/>
                <w:szCs w:val="16"/>
                <w:lang w:eastAsia="en-AU"/>
              </w:rPr>
              <w:t>75%</w:t>
            </w:r>
          </w:p>
        </w:tc>
      </w:tr>
      <w:tr w:rsidR="00CD2E47" w:rsidRPr="00DF0C3D" w14:paraId="0F3894C7" w14:textId="77777777" w:rsidTr="00CD2E47">
        <w:trPr>
          <w:cnfStyle w:val="010000000000" w:firstRow="0" w:lastRow="1" w:firstColumn="0" w:lastColumn="0" w:oddVBand="0" w:evenVBand="0" w:oddHBand="0" w:evenHBand="0" w:firstRowFirstColumn="0" w:firstRowLastColumn="0" w:lastRowFirstColumn="0" w:lastRowLastColumn="0"/>
          <w:trHeight w:val="315"/>
        </w:trPr>
        <w:tc>
          <w:tcPr>
            <w:tcW w:w="1294" w:type="dxa"/>
            <w:noWrap/>
            <w:hideMark/>
          </w:tcPr>
          <w:p w14:paraId="3C896467" w14:textId="77777777" w:rsidR="00CD2E47" w:rsidRPr="00DF0C3D" w:rsidRDefault="00CD2E47" w:rsidP="00CD2E47">
            <w:pPr>
              <w:keepNext/>
              <w:spacing w:line="200" w:lineRule="atLeast"/>
              <w:rPr>
                <w:rFonts w:asciiTheme="minorHAnsi" w:eastAsia="Times New Roman" w:hAnsiTheme="minorHAnsi" w:cstheme="minorHAnsi"/>
                <w:b w:val="0"/>
                <w:bCs w:val="0"/>
                <w:color w:val="000000"/>
                <w:szCs w:val="16"/>
                <w:lang w:eastAsia="en-AU"/>
              </w:rPr>
            </w:pPr>
            <w:r w:rsidRPr="00DF0C3D">
              <w:rPr>
                <w:rFonts w:asciiTheme="minorHAnsi" w:eastAsia="Times New Roman" w:hAnsiTheme="minorHAnsi" w:cstheme="minorHAnsi"/>
                <w:b w:val="0"/>
                <w:bCs w:val="0"/>
                <w:color w:val="000000"/>
                <w:szCs w:val="16"/>
                <w:lang w:eastAsia="en-AU"/>
              </w:rPr>
              <w:t>Australia</w:t>
            </w:r>
          </w:p>
        </w:tc>
        <w:tc>
          <w:tcPr>
            <w:tcW w:w="1294" w:type="dxa"/>
            <w:noWrap/>
            <w:hideMark/>
          </w:tcPr>
          <w:p w14:paraId="7DDD8EDE" w14:textId="77777777" w:rsidR="00CD2E47" w:rsidRPr="00DF0C3D" w:rsidRDefault="00CD2E47" w:rsidP="00CD2E47">
            <w:pPr>
              <w:keepNext/>
              <w:spacing w:line="200" w:lineRule="atLeast"/>
              <w:jc w:val="center"/>
              <w:rPr>
                <w:rFonts w:asciiTheme="minorHAnsi" w:eastAsia="Times New Roman" w:hAnsiTheme="minorHAnsi" w:cstheme="minorHAnsi"/>
                <w:b w:val="0"/>
                <w:bCs w:val="0"/>
                <w:color w:val="000000"/>
                <w:szCs w:val="16"/>
                <w:lang w:eastAsia="en-AU"/>
              </w:rPr>
            </w:pPr>
            <w:r w:rsidRPr="00DF0C3D">
              <w:rPr>
                <w:rFonts w:asciiTheme="minorHAnsi" w:eastAsia="Times New Roman" w:hAnsiTheme="minorHAnsi" w:cstheme="minorHAnsi"/>
                <w:b w:val="0"/>
                <w:bCs w:val="0"/>
                <w:color w:val="000000"/>
                <w:szCs w:val="16"/>
                <w:lang w:eastAsia="en-AU"/>
              </w:rPr>
              <w:t>$53,808</w:t>
            </w:r>
          </w:p>
        </w:tc>
        <w:tc>
          <w:tcPr>
            <w:tcW w:w="1295" w:type="dxa"/>
            <w:noWrap/>
            <w:hideMark/>
          </w:tcPr>
          <w:p w14:paraId="37BED77B" w14:textId="77777777" w:rsidR="00CD2E47" w:rsidRPr="00DF0C3D" w:rsidRDefault="00CD2E47" w:rsidP="00CD2E47">
            <w:pPr>
              <w:keepNext/>
              <w:spacing w:line="200" w:lineRule="atLeast"/>
              <w:jc w:val="center"/>
              <w:rPr>
                <w:rFonts w:asciiTheme="minorHAnsi" w:eastAsia="Times New Roman" w:hAnsiTheme="minorHAnsi" w:cstheme="minorHAnsi"/>
                <w:b w:val="0"/>
                <w:bCs w:val="0"/>
                <w:color w:val="000000"/>
                <w:szCs w:val="16"/>
                <w:lang w:eastAsia="en-AU"/>
              </w:rPr>
            </w:pPr>
            <w:r w:rsidRPr="00DF0C3D">
              <w:rPr>
                <w:rFonts w:asciiTheme="minorHAnsi" w:eastAsia="Times New Roman" w:hAnsiTheme="minorHAnsi" w:cstheme="minorHAnsi"/>
                <w:b w:val="0"/>
                <w:bCs w:val="0"/>
                <w:color w:val="000000"/>
                <w:szCs w:val="16"/>
                <w:lang w:eastAsia="en-AU"/>
              </w:rPr>
              <w:t>$345,463</w:t>
            </w:r>
          </w:p>
        </w:tc>
        <w:tc>
          <w:tcPr>
            <w:tcW w:w="1294" w:type="dxa"/>
            <w:noWrap/>
            <w:hideMark/>
          </w:tcPr>
          <w:p w14:paraId="2F5D54D7" w14:textId="77777777" w:rsidR="00CD2E47" w:rsidRPr="00DF0C3D" w:rsidRDefault="00CD2E47" w:rsidP="00CD2E47">
            <w:pPr>
              <w:keepNext/>
              <w:spacing w:line="200" w:lineRule="atLeast"/>
              <w:jc w:val="center"/>
              <w:rPr>
                <w:rFonts w:asciiTheme="minorHAnsi" w:eastAsia="Times New Roman" w:hAnsiTheme="minorHAnsi" w:cstheme="minorHAnsi"/>
                <w:b w:val="0"/>
                <w:bCs w:val="0"/>
                <w:color w:val="000000"/>
                <w:szCs w:val="16"/>
                <w:lang w:eastAsia="en-AU"/>
              </w:rPr>
            </w:pPr>
            <w:r w:rsidRPr="00DF0C3D">
              <w:rPr>
                <w:rFonts w:asciiTheme="minorHAnsi" w:eastAsia="Times New Roman" w:hAnsiTheme="minorHAnsi" w:cstheme="minorHAnsi"/>
                <w:b w:val="0"/>
                <w:bCs w:val="0"/>
                <w:color w:val="000000"/>
                <w:szCs w:val="16"/>
                <w:lang w:eastAsia="en-AU"/>
              </w:rPr>
              <w:t>$33,896</w:t>
            </w:r>
          </w:p>
        </w:tc>
        <w:tc>
          <w:tcPr>
            <w:tcW w:w="1295" w:type="dxa"/>
            <w:noWrap/>
            <w:hideMark/>
          </w:tcPr>
          <w:p w14:paraId="2A8C76B3" w14:textId="77777777" w:rsidR="00CD2E47" w:rsidRPr="00DF0C3D" w:rsidRDefault="00CD2E47" w:rsidP="00CD2E47">
            <w:pPr>
              <w:keepNext/>
              <w:spacing w:line="200" w:lineRule="atLeast"/>
              <w:jc w:val="center"/>
              <w:rPr>
                <w:rFonts w:asciiTheme="minorHAnsi" w:eastAsia="Times New Roman" w:hAnsiTheme="minorHAnsi" w:cstheme="minorHAnsi"/>
                <w:b w:val="0"/>
                <w:bCs w:val="0"/>
                <w:color w:val="000000"/>
                <w:szCs w:val="16"/>
                <w:lang w:eastAsia="en-AU"/>
              </w:rPr>
            </w:pPr>
            <w:r w:rsidRPr="00DF0C3D">
              <w:rPr>
                <w:rFonts w:asciiTheme="minorHAnsi" w:eastAsia="Times New Roman" w:hAnsiTheme="minorHAnsi" w:cstheme="minorHAnsi"/>
                <w:b w:val="0"/>
                <w:bCs w:val="0"/>
                <w:color w:val="000000"/>
                <w:szCs w:val="16"/>
                <w:lang w:eastAsia="en-AU"/>
              </w:rPr>
              <w:t>$292,554</w:t>
            </w:r>
          </w:p>
        </w:tc>
        <w:tc>
          <w:tcPr>
            <w:tcW w:w="1294" w:type="dxa"/>
            <w:noWrap/>
            <w:hideMark/>
          </w:tcPr>
          <w:p w14:paraId="69B28C83" w14:textId="77777777" w:rsidR="00CD2E47" w:rsidRPr="00DF0C3D" w:rsidRDefault="00CD2E47" w:rsidP="00CD2E47">
            <w:pPr>
              <w:keepNext/>
              <w:spacing w:line="200" w:lineRule="atLeast"/>
              <w:jc w:val="center"/>
              <w:rPr>
                <w:rFonts w:asciiTheme="minorHAnsi" w:eastAsia="Times New Roman" w:hAnsiTheme="minorHAnsi" w:cstheme="minorHAnsi"/>
                <w:bCs w:val="0"/>
                <w:color w:val="000000"/>
                <w:szCs w:val="16"/>
                <w:lang w:eastAsia="en-AU"/>
              </w:rPr>
            </w:pPr>
            <w:r w:rsidRPr="00DF0C3D">
              <w:rPr>
                <w:rFonts w:asciiTheme="minorHAnsi" w:eastAsia="Times New Roman" w:hAnsiTheme="minorHAnsi" w:cstheme="minorHAnsi"/>
                <w:bCs w:val="0"/>
                <w:color w:val="000000"/>
                <w:szCs w:val="16"/>
                <w:lang w:eastAsia="en-AU"/>
              </w:rPr>
              <w:t>64%</w:t>
            </w:r>
          </w:p>
        </w:tc>
        <w:tc>
          <w:tcPr>
            <w:tcW w:w="1295" w:type="dxa"/>
            <w:noWrap/>
            <w:hideMark/>
          </w:tcPr>
          <w:p w14:paraId="01C5757B" w14:textId="77777777" w:rsidR="00CD2E47" w:rsidRPr="00DF0C3D" w:rsidRDefault="00CD2E47" w:rsidP="00CD2E47">
            <w:pPr>
              <w:keepNext/>
              <w:spacing w:line="200" w:lineRule="atLeast"/>
              <w:jc w:val="center"/>
              <w:rPr>
                <w:rFonts w:asciiTheme="minorHAnsi" w:eastAsia="Times New Roman" w:hAnsiTheme="minorHAnsi" w:cstheme="minorHAnsi"/>
                <w:bCs w:val="0"/>
                <w:color w:val="000000"/>
                <w:szCs w:val="16"/>
                <w:lang w:eastAsia="en-AU"/>
              </w:rPr>
            </w:pPr>
            <w:r w:rsidRPr="00DF0C3D">
              <w:rPr>
                <w:rFonts w:asciiTheme="minorHAnsi" w:eastAsia="Times New Roman" w:hAnsiTheme="minorHAnsi" w:cstheme="minorHAnsi"/>
                <w:bCs w:val="0"/>
                <w:color w:val="000000"/>
                <w:szCs w:val="16"/>
                <w:lang w:eastAsia="en-AU"/>
              </w:rPr>
              <w:t>81%</w:t>
            </w:r>
          </w:p>
        </w:tc>
      </w:tr>
    </w:tbl>
    <w:p w14:paraId="08B04667" w14:textId="77777777" w:rsidR="00CD2E47" w:rsidRPr="00DF0C3D" w:rsidRDefault="00CD2E47" w:rsidP="00CD2E47">
      <w:r w:rsidRPr="00DF0C3D">
        <w:t xml:space="preserve">Regression analysis indicates that around 75% of the variation in plan utilisation can be ‘explained’ by increasing remoteness. However, plan utilisation only decreases slowly with distance from capital cities, with utilisation in Regional Areas (MMM4-5) still around nine-tenths of that in major cities (MMM1). There is a significant (10%) drop in utilisation rates in </w:t>
      </w:r>
      <w:r w:rsidRPr="00DF0C3D">
        <w:lastRenderedPageBreak/>
        <w:t>remote areas (between MMM5 and MMM6) and a further larger drop (22%) in utilisation rates in very remote areas (between MMM6 and MMM7).</w:t>
      </w:r>
    </w:p>
    <w:p w14:paraId="6D89990F" w14:textId="77777777" w:rsidR="00CD2E47" w:rsidRPr="00DF0C3D" w:rsidRDefault="00CD2E47" w:rsidP="00CD2E47">
      <w:r w:rsidRPr="00DF0C3D">
        <w:t>Utilisation is also affected by local factors other than remoteness (or perhaps more correctly as well as remoteness). The five service districts with the lowest overall utilisations rates are:</w:t>
      </w:r>
    </w:p>
    <w:p w14:paraId="52C1C4C4" w14:textId="77777777" w:rsidR="00CD2E47" w:rsidRPr="00DF0C3D" w:rsidRDefault="00CD2E47" w:rsidP="00CD2E47">
      <w:pPr>
        <w:pStyle w:val="DotPoint"/>
        <w:numPr>
          <w:ilvl w:val="0"/>
          <w:numId w:val="1"/>
        </w:numPr>
      </w:pPr>
      <w:r w:rsidRPr="00DF0C3D">
        <w:t>East Arnhem (38%) and Darwin Remote (52%) in the Northern Territory;</w:t>
      </w:r>
    </w:p>
    <w:p w14:paraId="6EA677D4" w14:textId="77777777" w:rsidR="00CD2E47" w:rsidRPr="00DF0C3D" w:rsidRDefault="00CD2E47" w:rsidP="00CD2E47">
      <w:pPr>
        <w:pStyle w:val="DotPoint"/>
        <w:numPr>
          <w:ilvl w:val="0"/>
          <w:numId w:val="1"/>
        </w:numPr>
      </w:pPr>
      <w:r w:rsidRPr="00DF0C3D">
        <w:t>Far North (56%) in South Australia; and</w:t>
      </w:r>
    </w:p>
    <w:p w14:paraId="034FFE0D" w14:textId="77777777" w:rsidR="00CD2E47" w:rsidRPr="00DF0C3D" w:rsidRDefault="00CD2E47" w:rsidP="00CD2E47">
      <w:pPr>
        <w:pStyle w:val="DotPoint"/>
        <w:numPr>
          <w:ilvl w:val="0"/>
          <w:numId w:val="1"/>
        </w:numPr>
      </w:pPr>
      <w:r w:rsidRPr="00DF0C3D">
        <w:t>Wheat Belt (58%) and Kimberley-Pilbara (59%) in Western Australia.</w:t>
      </w:r>
    </w:p>
    <w:p w14:paraId="2ED1D9EB" w14:textId="77777777" w:rsidR="00CD2E47" w:rsidRPr="00DF0C3D" w:rsidRDefault="00CD2E47" w:rsidP="00CD2E47">
      <w:pPr>
        <w:pStyle w:val="Heading4"/>
      </w:pPr>
      <w:r w:rsidRPr="00DF0C3D">
        <w:t>Providers</w:t>
      </w:r>
    </w:p>
    <w:p w14:paraId="43A1D1C2" w14:textId="34E0EB63" w:rsidR="00CD2E47" w:rsidRPr="00DF0C3D" w:rsidRDefault="00CD2E47" w:rsidP="00CD2E47">
      <w:r w:rsidRPr="00DF0C3D">
        <w:t xml:space="preserve">Market concentration (measured by the share of each market captured by the largest ten providers servicing the market) is also high in remote and very remote areas and in some regional areas (see </w:t>
      </w:r>
      <w:r w:rsidRPr="00DF0C3D">
        <w:fldChar w:fldCharType="begin"/>
      </w:r>
      <w:r w:rsidRPr="00DF0C3D">
        <w:instrText xml:space="preserve"> REF _Ref100759230 \h  \* MERGEFORMAT </w:instrText>
      </w:r>
      <w:r w:rsidRPr="00DF0C3D">
        <w:fldChar w:fldCharType="separate"/>
      </w:r>
      <w:r w:rsidR="0015299C" w:rsidRPr="00DF0C3D">
        <w:t xml:space="preserve">Exhibit </w:t>
      </w:r>
      <w:r w:rsidR="0015299C">
        <w:rPr>
          <w:noProof/>
        </w:rPr>
        <w:t>59</w:t>
      </w:r>
      <w:r w:rsidRPr="00DF0C3D">
        <w:fldChar w:fldCharType="end"/>
      </w:r>
      <w:r w:rsidRPr="00DF0C3D">
        <w:t>). In 12 service districts, the largest 10 providers in that district are responsible for 80% or more of all supports delivered in that district:</w:t>
      </w:r>
    </w:p>
    <w:p w14:paraId="31F8D199" w14:textId="77777777" w:rsidR="00CD2E47" w:rsidRPr="00DF0C3D" w:rsidRDefault="00CD2E47" w:rsidP="00CD2E47">
      <w:pPr>
        <w:pStyle w:val="DotPoint"/>
        <w:numPr>
          <w:ilvl w:val="0"/>
          <w:numId w:val="1"/>
        </w:numPr>
      </w:pPr>
      <w:r w:rsidRPr="00DF0C3D">
        <w:t>East Arnhem (MMM7) (90%), Barkly (MMM7) (83%) and Central Australia (MMM7) (80%) in the Northern Territory;</w:t>
      </w:r>
    </w:p>
    <w:p w14:paraId="318DB76B" w14:textId="0EEB8A49" w:rsidR="00CD2E47" w:rsidRPr="00DF0C3D" w:rsidRDefault="00CD2E47" w:rsidP="00CD2E47">
      <w:pPr>
        <w:pStyle w:val="DotPoint"/>
        <w:numPr>
          <w:ilvl w:val="0"/>
          <w:numId w:val="1"/>
        </w:numPr>
      </w:pPr>
      <w:r w:rsidRPr="00DF0C3D">
        <w:t>Great Southern</w:t>
      </w:r>
      <w:r w:rsidRPr="00DF0C3D">
        <w:tab/>
        <w:t>(90%), Midwest-Gascoyne (90</w:t>
      </w:r>
      <w:r w:rsidR="00E259D7">
        <w:t>%</w:t>
      </w:r>
      <w:r w:rsidRPr="00DF0C3D">
        <w:t>) and Goldfields-Esperance (88%) in Western Australia;</w:t>
      </w:r>
    </w:p>
    <w:p w14:paraId="24C25FBC" w14:textId="77777777" w:rsidR="00CD2E47" w:rsidRPr="00DF0C3D" w:rsidRDefault="00CD2E47" w:rsidP="00CD2E47">
      <w:pPr>
        <w:pStyle w:val="DotPoint"/>
        <w:numPr>
          <w:ilvl w:val="0"/>
          <w:numId w:val="1"/>
        </w:numPr>
      </w:pPr>
      <w:r w:rsidRPr="00DF0C3D">
        <w:t>Far North (87%), Limestone Coast (86%) and Eyre and Western (85%) in south Australia;</w:t>
      </w:r>
    </w:p>
    <w:p w14:paraId="4FDF7D4C" w14:textId="77777777" w:rsidR="00CD2E47" w:rsidRPr="00DF0C3D" w:rsidRDefault="00CD2E47" w:rsidP="00CD2E47">
      <w:pPr>
        <w:pStyle w:val="DotPoint"/>
        <w:numPr>
          <w:ilvl w:val="0"/>
          <w:numId w:val="1"/>
        </w:numPr>
      </w:pPr>
      <w:r w:rsidRPr="00DF0C3D">
        <w:t>Far West (83%) in New South Wales;</w:t>
      </w:r>
    </w:p>
    <w:p w14:paraId="4BD6A9D2" w14:textId="77777777" w:rsidR="00CD2E47" w:rsidRPr="00DF0C3D" w:rsidRDefault="00CD2E47" w:rsidP="00CD2E47">
      <w:pPr>
        <w:pStyle w:val="DotPoint"/>
        <w:numPr>
          <w:ilvl w:val="0"/>
          <w:numId w:val="1"/>
        </w:numPr>
      </w:pPr>
      <w:r w:rsidRPr="00DF0C3D">
        <w:t>Bundaberg (MMM2) (80%) in Queensland; and</w:t>
      </w:r>
    </w:p>
    <w:p w14:paraId="053DB5A2" w14:textId="77777777" w:rsidR="00CD2E47" w:rsidRPr="00DF0C3D" w:rsidRDefault="00CD2E47" w:rsidP="00CD2E47">
      <w:pPr>
        <w:pStyle w:val="DotPoint"/>
        <w:numPr>
          <w:ilvl w:val="0"/>
          <w:numId w:val="1"/>
        </w:numPr>
      </w:pPr>
      <w:r w:rsidRPr="00DF0C3D">
        <w:t>Mallee (80%) in Victoria.</w:t>
      </w:r>
    </w:p>
    <w:p w14:paraId="2B6DC140" w14:textId="6C67C289" w:rsidR="00CD2E47" w:rsidRPr="00DF0C3D" w:rsidRDefault="00CD2E47" w:rsidP="00CD2E47">
      <w:pPr>
        <w:pStyle w:val="Caption"/>
      </w:pPr>
      <w:bookmarkStart w:id="386" w:name="_Ref100759230"/>
      <w:bookmarkStart w:id="387" w:name="_Toc101280001"/>
      <w:bookmarkStart w:id="388" w:name="_Toc108620547"/>
      <w:r w:rsidRPr="00DF0C3D">
        <w:t xml:space="preserve">Exhibit </w:t>
      </w:r>
      <w:r w:rsidR="002B459B">
        <w:fldChar w:fldCharType="begin"/>
      </w:r>
      <w:r w:rsidR="002B459B">
        <w:instrText xml:space="preserve"> SEQ Exhibit \* ARABIC </w:instrText>
      </w:r>
      <w:r w:rsidR="002B459B">
        <w:fldChar w:fldCharType="separate"/>
      </w:r>
      <w:r w:rsidR="0015299C">
        <w:rPr>
          <w:noProof/>
        </w:rPr>
        <w:t>59</w:t>
      </w:r>
      <w:r w:rsidR="002B459B">
        <w:rPr>
          <w:noProof/>
        </w:rPr>
        <w:fldChar w:fldCharType="end"/>
      </w:r>
      <w:bookmarkEnd w:id="386"/>
      <w:r w:rsidRPr="00DF0C3D">
        <w:t>: Market Concentration by Service District, December 2021</w:t>
      </w:r>
      <w:bookmarkEnd w:id="387"/>
      <w:bookmarkEnd w:id="388"/>
    </w:p>
    <w:p w14:paraId="2C9B6CF9" w14:textId="77777777" w:rsidR="00CD2E47" w:rsidRPr="00DF0C3D" w:rsidRDefault="00CD2E47" w:rsidP="00CD2E47">
      <w:pPr>
        <w:jc w:val="center"/>
      </w:pPr>
      <w:r w:rsidRPr="00DF0C3D">
        <w:rPr>
          <w:noProof/>
          <w:lang w:eastAsia="en-AU"/>
        </w:rPr>
        <w:drawing>
          <wp:inline distT="0" distB="0" distL="0" distR="0" wp14:anchorId="0D24E1A5" wp14:editId="5AF13355">
            <wp:extent cx="5040000" cy="2919600"/>
            <wp:effectExtent l="0" t="0" r="8255" b="0"/>
            <wp:docPr id="454" name="Picture 454" descr="An image of Australia that is shaded by the market concentration of service districts, that is share of each market captured by the largest ten providers servicing the market. This is generally high in Northern Territory, South Australia and Western Australia, and other parts of jurisdictions that are more regional/remote." title="Market Concentration by Service District, December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9"/>
                    <a:stretch>
                      <a:fillRect/>
                    </a:stretch>
                  </pic:blipFill>
                  <pic:spPr>
                    <a:xfrm>
                      <a:off x="0" y="0"/>
                      <a:ext cx="5040000" cy="2919600"/>
                    </a:xfrm>
                    <a:prstGeom prst="rect">
                      <a:avLst/>
                    </a:prstGeom>
                  </pic:spPr>
                </pic:pic>
              </a:graphicData>
            </a:graphic>
          </wp:inline>
        </w:drawing>
      </w:r>
    </w:p>
    <w:p w14:paraId="61B05330" w14:textId="2AC15B9E" w:rsidR="00CD2E47" w:rsidRPr="00DF0C3D" w:rsidRDefault="007D5E86" w:rsidP="00CD2E47">
      <w:pPr>
        <w:pStyle w:val="Heading2"/>
        <w:spacing w:before="200"/>
      </w:pPr>
      <w:bookmarkStart w:id="389" w:name="_Toc102744362"/>
      <w:bookmarkStart w:id="390" w:name="_Toc106272618"/>
      <w:r w:rsidRPr="00DF0C3D">
        <w:t>Issues R</w:t>
      </w:r>
      <w:r w:rsidR="008D7B78" w:rsidRPr="00DF0C3D">
        <w:t>aised in</w:t>
      </w:r>
      <w:r w:rsidR="00CD2E47" w:rsidRPr="00DF0C3D">
        <w:t xml:space="preserve"> the Consultation</w:t>
      </w:r>
      <w:bookmarkEnd w:id="389"/>
      <w:r w:rsidR="00CD2E47" w:rsidRPr="00DF0C3D">
        <w:t>s</w:t>
      </w:r>
      <w:bookmarkEnd w:id="390"/>
    </w:p>
    <w:p w14:paraId="280EFE01" w14:textId="3775DF22" w:rsidR="00CD2E47" w:rsidRPr="00DF0C3D" w:rsidRDefault="00CD2E47" w:rsidP="00CD2E47">
      <w:r w:rsidRPr="00DF0C3D">
        <w:t xml:space="preserve">A total of 34 submissions were received on the pricing arrangements for supports delivered in </w:t>
      </w:r>
      <w:r w:rsidR="00182580">
        <w:t>R</w:t>
      </w:r>
      <w:r w:rsidRPr="00DF0C3D">
        <w:t xml:space="preserve">egional, </w:t>
      </w:r>
      <w:r w:rsidR="00182580">
        <w:t>R</w:t>
      </w:r>
      <w:r w:rsidRPr="00DF0C3D">
        <w:t xml:space="preserve">emote and </w:t>
      </w:r>
      <w:r w:rsidR="00182580">
        <w:t>V</w:t>
      </w:r>
      <w:r w:rsidRPr="00DF0C3D">
        <w:t xml:space="preserve">ery </w:t>
      </w:r>
      <w:r w:rsidR="00182580">
        <w:t>R</w:t>
      </w:r>
      <w:r w:rsidRPr="00DF0C3D">
        <w:t xml:space="preserve">emote Australia in response to the Consultation Paper. A </w:t>
      </w:r>
      <w:r w:rsidRPr="00DF0C3D">
        <w:lastRenderedPageBreak/>
        <w:t>working group of providers and other stakeholders was also established. The working group had 24 members from 19 organisations. It met twice by video</w:t>
      </w:r>
      <w:r w:rsidRPr="00DF0C3D">
        <w:noBreakHyphen/>
        <w:t xml:space="preserve">conference, on 7 December 2021 and 8 February 2022. A detailed report of the consultations is provided in Chapter 10 of the </w:t>
      </w:r>
      <w:r w:rsidRPr="00DF0C3D">
        <w:rPr>
          <w:i/>
        </w:rPr>
        <w:t>2021-22 Annual Pricing Review Report on Consultations.</w:t>
      </w:r>
    </w:p>
    <w:p w14:paraId="6233254F" w14:textId="4A5B4173" w:rsidR="00CD2E47" w:rsidRPr="00DF0C3D" w:rsidRDefault="00CD2E47" w:rsidP="00CD2E47">
      <w:r w:rsidRPr="00DF0C3D">
        <w:t xml:space="preserve">A number of stakeholders argued that the NDIS Disability Support Worker </w:t>
      </w:r>
      <w:r w:rsidR="00182580">
        <w:t xml:space="preserve">(DSW) </w:t>
      </w:r>
      <w:r w:rsidRPr="00DF0C3D">
        <w:t xml:space="preserve">Cost Model does not sufficiently take into account of the higher costs associated with attracting and maintaining a workforce outside metropolitan areas. </w:t>
      </w:r>
      <w:r w:rsidRPr="00DF0C3D">
        <w:rPr>
          <w:rFonts w:eastAsia="Arial"/>
        </w:rPr>
        <w:t>Submissions stated that while workforce shortages were a significant issue affecting providers nationally, these issues are more pronounced in regional and remote areas.</w:t>
      </w:r>
    </w:p>
    <w:p w14:paraId="5F2B2356" w14:textId="77777777" w:rsidR="00CD2E47" w:rsidRPr="00DF0C3D" w:rsidRDefault="00CD2E47" w:rsidP="00CD2E47">
      <w:r w:rsidRPr="00DF0C3D">
        <w:t>Working group members also argued that NDIS providers had to compete harder for staff in some parts of the country. Members flagged that providers needed to compete with local health providers who could often offer more attractive salary packages and were better able to compensate for travel and other expenses.</w:t>
      </w:r>
    </w:p>
    <w:p w14:paraId="14F779B4" w14:textId="208ED0E0" w:rsidR="00CD2E47" w:rsidRPr="00DF0C3D" w:rsidRDefault="00CD2E47" w:rsidP="00CD2E47">
      <w:r w:rsidRPr="00DF0C3D">
        <w:t xml:space="preserve">Submissions also stated that participants in parts of the country were disadvantaged as a result of ‘thin markets, where allied health professionals and other specialists are dispersed and provide inconsistent supports’. This led to less choice of providers and difficulties with accessibility. </w:t>
      </w:r>
    </w:p>
    <w:p w14:paraId="7504B199" w14:textId="3FFDDCB0" w:rsidR="00CD2E47" w:rsidRPr="00DF0C3D" w:rsidRDefault="00CD2E47" w:rsidP="00CD2E47">
      <w:r w:rsidRPr="00DF0C3D">
        <w:t xml:space="preserve">Regarding allied health professionals, submissions reported these costs were increasing, exacerbated by providers’ inability to fully recoup travel costs. This further discouraged specialists and allied health providers </w:t>
      </w:r>
      <w:r w:rsidR="001D42AD">
        <w:t>re</w:t>
      </w:r>
      <w:r w:rsidRPr="00DF0C3D">
        <w:t xml:space="preserve">locating to regional, remote areas and very remote areas. </w:t>
      </w:r>
    </w:p>
    <w:p w14:paraId="325D6738" w14:textId="39C7458D" w:rsidR="00CD2E47" w:rsidRPr="00DF0C3D" w:rsidRDefault="00CD2E47" w:rsidP="00CD2E47">
      <w:r w:rsidRPr="00DF0C3D">
        <w:t xml:space="preserve">Several submissions stated that the current arrangements provide insufficient funding to cover the additional cost of providing fly-in-fly out services in remote and very remote communities where flights, accommodation, translators and infrastructure are required. Submissions stated that as a consequence of insufficient funding for travel </w:t>
      </w:r>
      <w:r w:rsidR="001D42AD">
        <w:t xml:space="preserve">in plans </w:t>
      </w:r>
      <w:r w:rsidRPr="00DF0C3D">
        <w:t>and the time limit</w:t>
      </w:r>
      <w:r w:rsidR="001D42AD">
        <w:t>s</w:t>
      </w:r>
      <w:r w:rsidRPr="00DF0C3D">
        <w:t>, providers typically lose money delivering supports to participants in remote locations, due to the extra time spent attracting staff that are willing to travel, or subsidising travel/transport for the employee.</w:t>
      </w:r>
    </w:p>
    <w:p w14:paraId="444D9F84" w14:textId="2A99DB41" w:rsidR="00CD2E47" w:rsidRPr="00DF0C3D" w:rsidRDefault="00CD2E47" w:rsidP="00CD2E47">
      <w:r w:rsidRPr="00DF0C3D">
        <w:t xml:space="preserve">A number of submissions and members of working groups requested that Geraldton in Western Australia be reclassified as an “Isolated </w:t>
      </w:r>
      <w:r w:rsidR="00237121">
        <w:t>T</w:t>
      </w:r>
      <w:r w:rsidRPr="00DF0C3D">
        <w:t xml:space="preserve">own” by </w:t>
      </w:r>
      <w:r w:rsidR="00133BF2">
        <w:t>the NDI</w:t>
      </w:r>
      <w:r w:rsidR="00237121">
        <w:t>A</w:t>
      </w:r>
      <w:r w:rsidRPr="00DF0C3D">
        <w:t xml:space="preserve"> </w:t>
      </w:r>
      <w:r w:rsidR="00237121">
        <w:t xml:space="preserve">for NDIS planning and pricing purposes </w:t>
      </w:r>
      <w:r w:rsidRPr="00DF0C3D">
        <w:t>(effectively treating it as remote / MMM6).</w:t>
      </w:r>
    </w:p>
    <w:p w14:paraId="1750C096" w14:textId="77777777" w:rsidR="00CD2E47" w:rsidRPr="00DF0C3D" w:rsidRDefault="00CD2E47" w:rsidP="00CD2E47">
      <w:pPr>
        <w:pStyle w:val="Heading2"/>
        <w:spacing w:before="200"/>
      </w:pPr>
      <w:bookmarkStart w:id="391" w:name="_Toc102744364"/>
      <w:bookmarkStart w:id="392" w:name="_Toc106272619"/>
      <w:r w:rsidRPr="00DF0C3D">
        <w:t>Financial Performance of Providers</w:t>
      </w:r>
      <w:bookmarkEnd w:id="391"/>
      <w:bookmarkEnd w:id="392"/>
    </w:p>
    <w:p w14:paraId="0FF8E880" w14:textId="36D823DA" w:rsidR="00CD2E47" w:rsidRPr="00DF0C3D" w:rsidRDefault="00CD2E47" w:rsidP="00CD2E47">
      <w:r w:rsidRPr="00DF0C3D">
        <w:fldChar w:fldCharType="begin"/>
      </w:r>
      <w:r w:rsidRPr="00DF0C3D">
        <w:instrText xml:space="preserve"> REF _Ref103958745 \h </w:instrText>
      </w:r>
      <w:r w:rsidR="00DF0C3D">
        <w:instrText xml:space="preserve"> \* MERGEFORMAT </w:instrText>
      </w:r>
      <w:r w:rsidRPr="00DF0C3D">
        <w:fldChar w:fldCharType="separate"/>
      </w:r>
      <w:r w:rsidR="0015299C" w:rsidRPr="00DF0C3D">
        <w:t xml:space="preserve">Exhibit </w:t>
      </w:r>
      <w:r w:rsidR="0015299C">
        <w:rPr>
          <w:noProof/>
        </w:rPr>
        <w:t>60</w:t>
      </w:r>
      <w:r w:rsidRPr="00DF0C3D">
        <w:fldChar w:fldCharType="end"/>
      </w:r>
      <w:r w:rsidR="00B5775B" w:rsidRPr="00DF0C3D">
        <w:t xml:space="preserve"> </w:t>
      </w:r>
      <w:r w:rsidRPr="00DF0C3D">
        <w:t xml:space="preserve">compares the key financial performance benchmarks of providers delivering supports by degree of remoteness based on the results of the latest Financial Benchmarking Survey (see Appendix D). Given the small number of people who live in remote and very remote areas, and the small sample size of survey respondents, the results are presented grouped into metropolitan areas and regional centres (MMM 1 to 3), regional areas (MMM 4 to 5) and remote and very remote areas (MMM 6 to 7). </w:t>
      </w:r>
    </w:p>
    <w:p w14:paraId="5AFC3E34" w14:textId="401D6CAF" w:rsidR="00CD2E47" w:rsidRPr="00DF0C3D" w:rsidRDefault="00CD2E47" w:rsidP="00CD2E47">
      <w:r w:rsidRPr="00DF0C3D">
        <w:t xml:space="preserve">Providers in remote and very remote areas report significant higher costs than other providers, mainly driven by much higher overhead costs. Efficient remote and very remote report an overhead of 42.0% compared to the sector average for efficient providers of 21.8%. However, </w:t>
      </w:r>
      <w:r w:rsidR="00302347" w:rsidRPr="00302347">
        <w:t xml:space="preserve">Earnings Before Interest, Tax, Depreciation and Amortisation </w:t>
      </w:r>
      <w:r w:rsidR="00302347">
        <w:t>(</w:t>
      </w:r>
      <w:r w:rsidRPr="00DF0C3D">
        <w:t>EBITDA</w:t>
      </w:r>
      <w:r w:rsidR="00302347">
        <w:t>)</w:t>
      </w:r>
      <w:r w:rsidRPr="00DF0C3D">
        <w:t xml:space="preserve"> as a share of total revenue is higher in remote and very remote areas than in other areas. Efficient </w:t>
      </w:r>
      <w:r w:rsidRPr="00DF0C3D">
        <w:lastRenderedPageBreak/>
        <w:t xml:space="preserve">remote and very remote report an </w:t>
      </w:r>
      <w:r w:rsidR="00B5775B" w:rsidRPr="00DF0C3D">
        <w:t xml:space="preserve">EBITDA </w:t>
      </w:r>
      <w:r w:rsidRPr="00DF0C3D">
        <w:t>of 31.2% compared to the sector average for efficient providers of 21.4%. Indeed, providers in all efficiency quartiles report a higher EBITDA as a share of total revenue than other providers. The data also shows that providers in Regional Areas (MMM4-5) have a distribution of financial results very similar to those MMM1-3 regions.</w:t>
      </w:r>
    </w:p>
    <w:p w14:paraId="19EB4A94" w14:textId="305E1703" w:rsidR="00CD2E47" w:rsidRPr="00DF0C3D" w:rsidRDefault="00CD2E47" w:rsidP="00CD2E47">
      <w:pPr>
        <w:pStyle w:val="Caption"/>
      </w:pPr>
      <w:bookmarkStart w:id="393" w:name="_Ref103958745"/>
      <w:bookmarkStart w:id="394" w:name="_Toc101280002"/>
      <w:bookmarkStart w:id="395" w:name="_Toc108620548"/>
      <w:r w:rsidRPr="00DF0C3D">
        <w:t xml:space="preserve">Exhibit </w:t>
      </w:r>
      <w:r w:rsidR="002B459B">
        <w:fldChar w:fldCharType="begin"/>
      </w:r>
      <w:r w:rsidR="002B459B">
        <w:instrText xml:space="preserve"> SEQ Exhibit \* ARABIC </w:instrText>
      </w:r>
      <w:r w:rsidR="002B459B">
        <w:fldChar w:fldCharType="separate"/>
      </w:r>
      <w:r w:rsidR="0015299C">
        <w:rPr>
          <w:noProof/>
        </w:rPr>
        <w:t>60</w:t>
      </w:r>
      <w:r w:rsidR="002B459B">
        <w:rPr>
          <w:noProof/>
        </w:rPr>
        <w:fldChar w:fldCharType="end"/>
      </w:r>
      <w:bookmarkEnd w:id="393"/>
      <w:r w:rsidRPr="00DF0C3D">
        <w:t>: Financial Benchmarking 2020-21: by Degree of Remoteness</w:t>
      </w:r>
      <w:bookmarkEnd w:id="394"/>
      <w:bookmarkEnd w:id="395"/>
    </w:p>
    <w:tbl>
      <w:tblPr>
        <w:tblStyle w:val="GridTable4-Accent12"/>
        <w:tblW w:w="5000" w:type="pct"/>
        <w:tblInd w:w="-5" w:type="dxa"/>
        <w:tblLook w:val="0420" w:firstRow="1" w:lastRow="0" w:firstColumn="0" w:lastColumn="0" w:noHBand="0" w:noVBand="1"/>
        <w:tblCaption w:val="Financial Benchmarking 2020-21: by Degree of Remoteness"/>
        <w:tblDescription w:val="This table breaks down the financial benchmarking survey results for FY2020-21 by the degree of remoteness, split into four groups: All providers, MMM 1-3, MMM 4-5 and MMM 6-7."/>
      </w:tblPr>
      <w:tblGrid>
        <w:gridCol w:w="3625"/>
        <w:gridCol w:w="1359"/>
        <w:gridCol w:w="1359"/>
        <w:gridCol w:w="1359"/>
        <w:gridCol w:w="1359"/>
      </w:tblGrid>
      <w:tr w:rsidR="00CD2E47" w:rsidRPr="00DF0C3D" w14:paraId="59B4C68E" w14:textId="77777777" w:rsidTr="00CD2E47">
        <w:trPr>
          <w:cnfStyle w:val="100000000000" w:firstRow="1" w:lastRow="0" w:firstColumn="0" w:lastColumn="0" w:oddVBand="0" w:evenVBand="0" w:oddHBand="0" w:evenHBand="0" w:firstRowFirstColumn="0" w:firstRowLastColumn="0" w:lastRowFirstColumn="0" w:lastRowLastColumn="0"/>
          <w:tblHeader/>
        </w:trPr>
        <w:tc>
          <w:tcPr>
            <w:tcW w:w="2000" w:type="pct"/>
          </w:tcPr>
          <w:p w14:paraId="7298C2A4" w14:textId="77777777" w:rsidR="00CD2E47" w:rsidRPr="00DF0C3D" w:rsidRDefault="00CD2E47" w:rsidP="00CD2E47"/>
        </w:tc>
        <w:tc>
          <w:tcPr>
            <w:tcW w:w="750" w:type="pct"/>
          </w:tcPr>
          <w:p w14:paraId="696FF43A" w14:textId="77777777" w:rsidR="00CD2E47" w:rsidRPr="00DF0C3D" w:rsidRDefault="00CD2E47" w:rsidP="00CD2E47">
            <w:pPr>
              <w:jc w:val="center"/>
            </w:pPr>
            <w:r w:rsidRPr="00DF0C3D">
              <w:t>Mean</w:t>
            </w:r>
          </w:p>
        </w:tc>
        <w:tc>
          <w:tcPr>
            <w:tcW w:w="750" w:type="pct"/>
          </w:tcPr>
          <w:p w14:paraId="06F94F95" w14:textId="77777777" w:rsidR="00CD2E47" w:rsidRPr="00DF0C3D" w:rsidRDefault="00CD2E47" w:rsidP="00CD2E47">
            <w:pPr>
              <w:jc w:val="center"/>
            </w:pPr>
            <w:r w:rsidRPr="00DF0C3D">
              <w:t>Q1</w:t>
            </w:r>
          </w:p>
        </w:tc>
        <w:tc>
          <w:tcPr>
            <w:tcW w:w="750" w:type="pct"/>
          </w:tcPr>
          <w:p w14:paraId="256EB9EF" w14:textId="77777777" w:rsidR="00CD2E47" w:rsidRPr="00DF0C3D" w:rsidRDefault="00CD2E47" w:rsidP="00CD2E47">
            <w:pPr>
              <w:jc w:val="center"/>
            </w:pPr>
            <w:r w:rsidRPr="00DF0C3D">
              <w:t>Median</w:t>
            </w:r>
          </w:p>
        </w:tc>
        <w:tc>
          <w:tcPr>
            <w:tcW w:w="750" w:type="pct"/>
          </w:tcPr>
          <w:p w14:paraId="23DFBF25" w14:textId="77777777" w:rsidR="00CD2E47" w:rsidRPr="00DF0C3D" w:rsidRDefault="00CD2E47" w:rsidP="00CD2E47">
            <w:pPr>
              <w:jc w:val="center"/>
            </w:pPr>
            <w:r w:rsidRPr="00DF0C3D">
              <w:t>Q3</w:t>
            </w:r>
          </w:p>
        </w:tc>
      </w:tr>
      <w:tr w:rsidR="00CD2E47" w:rsidRPr="00DF0C3D" w14:paraId="2FBFD3CD"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073226CE" w14:textId="77777777" w:rsidR="00CD2E47" w:rsidRPr="00DF0C3D" w:rsidRDefault="00CD2E47" w:rsidP="00CD2E47">
            <w:pPr>
              <w:rPr>
                <w:b/>
              </w:rPr>
            </w:pPr>
            <w:r w:rsidRPr="00DF0C3D">
              <w:rPr>
                <w:b/>
              </w:rPr>
              <w:t>Disability Support Worker Hourly Rate</w:t>
            </w:r>
          </w:p>
        </w:tc>
        <w:tc>
          <w:tcPr>
            <w:tcW w:w="750" w:type="pct"/>
          </w:tcPr>
          <w:p w14:paraId="2A0771EC" w14:textId="77777777" w:rsidR="00CD2E47" w:rsidRPr="00DF0C3D" w:rsidRDefault="00CD2E47" w:rsidP="00CD2E47">
            <w:pPr>
              <w:jc w:val="center"/>
            </w:pPr>
          </w:p>
        </w:tc>
        <w:tc>
          <w:tcPr>
            <w:tcW w:w="750" w:type="pct"/>
          </w:tcPr>
          <w:p w14:paraId="7AAA3057" w14:textId="77777777" w:rsidR="00CD2E47" w:rsidRPr="00DF0C3D" w:rsidRDefault="00CD2E47" w:rsidP="00CD2E47">
            <w:pPr>
              <w:jc w:val="center"/>
            </w:pPr>
          </w:p>
        </w:tc>
        <w:tc>
          <w:tcPr>
            <w:tcW w:w="750" w:type="pct"/>
          </w:tcPr>
          <w:p w14:paraId="6E0D6FFD" w14:textId="77777777" w:rsidR="00CD2E47" w:rsidRPr="00DF0C3D" w:rsidRDefault="00CD2E47" w:rsidP="00CD2E47">
            <w:pPr>
              <w:jc w:val="center"/>
            </w:pPr>
          </w:p>
        </w:tc>
        <w:tc>
          <w:tcPr>
            <w:tcW w:w="750" w:type="pct"/>
          </w:tcPr>
          <w:p w14:paraId="148E3CD1" w14:textId="77777777" w:rsidR="00CD2E47" w:rsidRPr="00DF0C3D" w:rsidRDefault="00CD2E47" w:rsidP="00CD2E47">
            <w:pPr>
              <w:jc w:val="center"/>
            </w:pPr>
          </w:p>
        </w:tc>
      </w:tr>
      <w:tr w:rsidR="00CD2E47" w:rsidRPr="00DF0C3D" w14:paraId="6262CA36" w14:textId="77777777" w:rsidTr="00CD2E47">
        <w:tc>
          <w:tcPr>
            <w:tcW w:w="2000" w:type="pct"/>
          </w:tcPr>
          <w:p w14:paraId="6D2D29F3" w14:textId="77777777" w:rsidR="00CD2E47" w:rsidRPr="00DF0C3D" w:rsidRDefault="00CD2E47" w:rsidP="00CD2E47">
            <w:pPr>
              <w:ind w:left="313"/>
            </w:pPr>
            <w:r w:rsidRPr="00DF0C3D">
              <w:t>All providers</w:t>
            </w:r>
          </w:p>
        </w:tc>
        <w:tc>
          <w:tcPr>
            <w:tcW w:w="750" w:type="pct"/>
          </w:tcPr>
          <w:p w14:paraId="78AF3E3E" w14:textId="77777777" w:rsidR="00CD2E47" w:rsidRPr="00DF0C3D" w:rsidRDefault="00CD2E47" w:rsidP="00CD2E47">
            <w:pPr>
              <w:jc w:val="center"/>
            </w:pPr>
            <w:r w:rsidRPr="00DF0C3D">
              <w:t>$31.28</w:t>
            </w:r>
          </w:p>
        </w:tc>
        <w:tc>
          <w:tcPr>
            <w:tcW w:w="750" w:type="pct"/>
          </w:tcPr>
          <w:p w14:paraId="75F3D12C" w14:textId="77777777" w:rsidR="00CD2E47" w:rsidRPr="00DF0C3D" w:rsidRDefault="00CD2E47" w:rsidP="00CD2E47">
            <w:pPr>
              <w:jc w:val="center"/>
            </w:pPr>
            <w:r w:rsidRPr="00DF0C3D">
              <w:t>$28.75</w:t>
            </w:r>
          </w:p>
        </w:tc>
        <w:tc>
          <w:tcPr>
            <w:tcW w:w="750" w:type="pct"/>
          </w:tcPr>
          <w:p w14:paraId="25AC808B" w14:textId="77777777" w:rsidR="00CD2E47" w:rsidRPr="00DF0C3D" w:rsidRDefault="00CD2E47" w:rsidP="00CD2E47">
            <w:pPr>
              <w:jc w:val="center"/>
            </w:pPr>
            <w:r w:rsidRPr="00DF0C3D">
              <w:t>$30.67</w:t>
            </w:r>
          </w:p>
        </w:tc>
        <w:tc>
          <w:tcPr>
            <w:tcW w:w="750" w:type="pct"/>
          </w:tcPr>
          <w:p w14:paraId="65CC1C33" w14:textId="77777777" w:rsidR="00CD2E47" w:rsidRPr="00DF0C3D" w:rsidRDefault="00CD2E47" w:rsidP="00CD2E47">
            <w:pPr>
              <w:jc w:val="center"/>
            </w:pPr>
            <w:r w:rsidRPr="00DF0C3D">
              <w:t>$33.43</w:t>
            </w:r>
          </w:p>
        </w:tc>
      </w:tr>
      <w:tr w:rsidR="00CD2E47" w:rsidRPr="00DF0C3D" w14:paraId="709C09A6"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02F452DC" w14:textId="77777777" w:rsidR="00CD2E47" w:rsidRPr="00DF0C3D" w:rsidRDefault="00CD2E47" w:rsidP="00CD2E47">
            <w:pPr>
              <w:ind w:left="313"/>
            </w:pPr>
            <w:r w:rsidRPr="00DF0C3D">
              <w:t>MMM ≤3</w:t>
            </w:r>
          </w:p>
        </w:tc>
        <w:tc>
          <w:tcPr>
            <w:tcW w:w="750" w:type="pct"/>
          </w:tcPr>
          <w:p w14:paraId="721B8235" w14:textId="77777777" w:rsidR="00CD2E47" w:rsidRPr="00DF0C3D" w:rsidRDefault="00CD2E47" w:rsidP="00CD2E47">
            <w:pPr>
              <w:jc w:val="center"/>
            </w:pPr>
            <w:r w:rsidRPr="00DF0C3D">
              <w:t>$30.88</w:t>
            </w:r>
          </w:p>
        </w:tc>
        <w:tc>
          <w:tcPr>
            <w:tcW w:w="750" w:type="pct"/>
          </w:tcPr>
          <w:p w14:paraId="245F259E" w14:textId="77777777" w:rsidR="00CD2E47" w:rsidRPr="00DF0C3D" w:rsidRDefault="00CD2E47" w:rsidP="00CD2E47">
            <w:pPr>
              <w:jc w:val="center"/>
            </w:pPr>
            <w:r w:rsidRPr="00DF0C3D">
              <w:t>$28.59</w:t>
            </w:r>
          </w:p>
        </w:tc>
        <w:tc>
          <w:tcPr>
            <w:tcW w:w="750" w:type="pct"/>
          </w:tcPr>
          <w:p w14:paraId="7132DA43" w14:textId="77777777" w:rsidR="00CD2E47" w:rsidRPr="00DF0C3D" w:rsidRDefault="00CD2E47" w:rsidP="00CD2E47">
            <w:pPr>
              <w:jc w:val="center"/>
            </w:pPr>
            <w:r w:rsidRPr="00DF0C3D">
              <w:t>$30.44</w:t>
            </w:r>
          </w:p>
        </w:tc>
        <w:tc>
          <w:tcPr>
            <w:tcW w:w="750" w:type="pct"/>
          </w:tcPr>
          <w:p w14:paraId="46EC4190" w14:textId="77777777" w:rsidR="00CD2E47" w:rsidRPr="00DF0C3D" w:rsidRDefault="00CD2E47" w:rsidP="00CD2E47">
            <w:pPr>
              <w:jc w:val="center"/>
            </w:pPr>
            <w:r w:rsidRPr="00DF0C3D">
              <w:t>$33.21</w:t>
            </w:r>
          </w:p>
        </w:tc>
      </w:tr>
      <w:tr w:rsidR="00CD2E47" w:rsidRPr="00DF0C3D" w14:paraId="1F924E7D" w14:textId="77777777" w:rsidTr="00CD2E47">
        <w:tc>
          <w:tcPr>
            <w:tcW w:w="2000" w:type="pct"/>
          </w:tcPr>
          <w:p w14:paraId="2D2B2B6E" w14:textId="77777777" w:rsidR="00CD2E47" w:rsidRPr="00DF0C3D" w:rsidRDefault="00CD2E47" w:rsidP="00CD2E47">
            <w:pPr>
              <w:ind w:left="313"/>
            </w:pPr>
            <w:r w:rsidRPr="00DF0C3D">
              <w:t>MMM 4-5</w:t>
            </w:r>
          </w:p>
        </w:tc>
        <w:tc>
          <w:tcPr>
            <w:tcW w:w="750" w:type="pct"/>
          </w:tcPr>
          <w:p w14:paraId="6C2DD3D4" w14:textId="77777777" w:rsidR="00CD2E47" w:rsidRPr="00DF0C3D" w:rsidRDefault="00CD2E47" w:rsidP="00CD2E47">
            <w:pPr>
              <w:jc w:val="center"/>
            </w:pPr>
            <w:r w:rsidRPr="00DF0C3D">
              <w:t>$31.40</w:t>
            </w:r>
          </w:p>
        </w:tc>
        <w:tc>
          <w:tcPr>
            <w:tcW w:w="750" w:type="pct"/>
          </w:tcPr>
          <w:p w14:paraId="3524670D" w14:textId="77777777" w:rsidR="00CD2E47" w:rsidRPr="00DF0C3D" w:rsidRDefault="00CD2E47" w:rsidP="00CD2E47">
            <w:pPr>
              <w:jc w:val="center"/>
            </w:pPr>
            <w:r w:rsidRPr="00DF0C3D">
              <w:t>$28.48</w:t>
            </w:r>
          </w:p>
        </w:tc>
        <w:tc>
          <w:tcPr>
            <w:tcW w:w="750" w:type="pct"/>
          </w:tcPr>
          <w:p w14:paraId="50921B17" w14:textId="77777777" w:rsidR="00CD2E47" w:rsidRPr="00DF0C3D" w:rsidRDefault="00CD2E47" w:rsidP="00CD2E47">
            <w:pPr>
              <w:jc w:val="center"/>
            </w:pPr>
            <w:r w:rsidRPr="00DF0C3D">
              <w:t>$30.21</w:t>
            </w:r>
          </w:p>
        </w:tc>
        <w:tc>
          <w:tcPr>
            <w:tcW w:w="750" w:type="pct"/>
          </w:tcPr>
          <w:p w14:paraId="10261222" w14:textId="77777777" w:rsidR="00CD2E47" w:rsidRPr="00DF0C3D" w:rsidRDefault="00CD2E47" w:rsidP="00CD2E47">
            <w:pPr>
              <w:jc w:val="center"/>
            </w:pPr>
            <w:r w:rsidRPr="00DF0C3D">
              <w:t>$33.08</w:t>
            </w:r>
          </w:p>
        </w:tc>
      </w:tr>
      <w:tr w:rsidR="00CD2E47" w:rsidRPr="00DF0C3D" w14:paraId="100C1AD1"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4AD9C45C" w14:textId="77777777" w:rsidR="00CD2E47" w:rsidRPr="00DF0C3D" w:rsidRDefault="00CD2E47" w:rsidP="00CD2E47">
            <w:pPr>
              <w:ind w:left="313"/>
            </w:pPr>
            <w:r w:rsidRPr="00DF0C3D">
              <w:t>MMM ≥6</w:t>
            </w:r>
          </w:p>
        </w:tc>
        <w:tc>
          <w:tcPr>
            <w:tcW w:w="750" w:type="pct"/>
          </w:tcPr>
          <w:p w14:paraId="1F4EEB0B" w14:textId="77777777" w:rsidR="00CD2E47" w:rsidRPr="00DF0C3D" w:rsidRDefault="00CD2E47" w:rsidP="00CD2E47">
            <w:pPr>
              <w:jc w:val="center"/>
            </w:pPr>
            <w:r w:rsidRPr="00DF0C3D">
              <w:t>$33.73</w:t>
            </w:r>
          </w:p>
        </w:tc>
        <w:tc>
          <w:tcPr>
            <w:tcW w:w="750" w:type="pct"/>
          </w:tcPr>
          <w:p w14:paraId="319BD4DF" w14:textId="77777777" w:rsidR="00CD2E47" w:rsidRPr="00DF0C3D" w:rsidRDefault="00CD2E47" w:rsidP="00CD2E47">
            <w:pPr>
              <w:jc w:val="center"/>
            </w:pPr>
            <w:r w:rsidRPr="00DF0C3D">
              <w:t>$28.03</w:t>
            </w:r>
          </w:p>
        </w:tc>
        <w:tc>
          <w:tcPr>
            <w:tcW w:w="750" w:type="pct"/>
          </w:tcPr>
          <w:p w14:paraId="42423A9D" w14:textId="77777777" w:rsidR="00CD2E47" w:rsidRPr="00DF0C3D" w:rsidRDefault="00CD2E47" w:rsidP="00CD2E47">
            <w:pPr>
              <w:jc w:val="center"/>
            </w:pPr>
            <w:r w:rsidRPr="00DF0C3D">
              <w:t>$32.20</w:t>
            </w:r>
          </w:p>
        </w:tc>
        <w:tc>
          <w:tcPr>
            <w:tcW w:w="750" w:type="pct"/>
          </w:tcPr>
          <w:p w14:paraId="01CF7D71" w14:textId="77777777" w:rsidR="00CD2E47" w:rsidRPr="00DF0C3D" w:rsidRDefault="00CD2E47" w:rsidP="00CD2E47">
            <w:pPr>
              <w:jc w:val="center"/>
            </w:pPr>
            <w:r w:rsidRPr="00DF0C3D">
              <w:t>$36.39</w:t>
            </w:r>
          </w:p>
        </w:tc>
      </w:tr>
      <w:tr w:rsidR="00CD2E47" w:rsidRPr="00DF0C3D" w14:paraId="0D32A844" w14:textId="77777777" w:rsidTr="00CD2E47">
        <w:tc>
          <w:tcPr>
            <w:tcW w:w="2000" w:type="pct"/>
          </w:tcPr>
          <w:p w14:paraId="3B6D7156" w14:textId="77777777" w:rsidR="00CD2E47" w:rsidRPr="00DF0C3D" w:rsidRDefault="00CD2E47" w:rsidP="00CD2E47">
            <w:pPr>
              <w:rPr>
                <w:b/>
              </w:rPr>
            </w:pPr>
            <w:r w:rsidRPr="00DF0C3D">
              <w:rPr>
                <w:b/>
              </w:rPr>
              <w:t>Supervisor Worker Hourly Rate</w:t>
            </w:r>
          </w:p>
        </w:tc>
        <w:tc>
          <w:tcPr>
            <w:tcW w:w="750" w:type="pct"/>
          </w:tcPr>
          <w:p w14:paraId="70A1BD91" w14:textId="77777777" w:rsidR="00CD2E47" w:rsidRPr="00DF0C3D" w:rsidRDefault="00CD2E47" w:rsidP="00CD2E47">
            <w:pPr>
              <w:jc w:val="right"/>
            </w:pPr>
          </w:p>
        </w:tc>
        <w:tc>
          <w:tcPr>
            <w:tcW w:w="750" w:type="pct"/>
          </w:tcPr>
          <w:p w14:paraId="07F24EE7" w14:textId="77777777" w:rsidR="00CD2E47" w:rsidRPr="00DF0C3D" w:rsidRDefault="00CD2E47" w:rsidP="00CD2E47">
            <w:pPr>
              <w:jc w:val="right"/>
            </w:pPr>
          </w:p>
        </w:tc>
        <w:tc>
          <w:tcPr>
            <w:tcW w:w="750" w:type="pct"/>
          </w:tcPr>
          <w:p w14:paraId="75C9A4B1" w14:textId="77777777" w:rsidR="00CD2E47" w:rsidRPr="00DF0C3D" w:rsidRDefault="00CD2E47" w:rsidP="00CD2E47">
            <w:pPr>
              <w:jc w:val="right"/>
            </w:pPr>
          </w:p>
        </w:tc>
        <w:tc>
          <w:tcPr>
            <w:tcW w:w="750" w:type="pct"/>
          </w:tcPr>
          <w:p w14:paraId="53C02405" w14:textId="77777777" w:rsidR="00CD2E47" w:rsidRPr="00DF0C3D" w:rsidRDefault="00CD2E47" w:rsidP="00CD2E47">
            <w:pPr>
              <w:jc w:val="right"/>
            </w:pPr>
          </w:p>
        </w:tc>
      </w:tr>
      <w:tr w:rsidR="00CD2E47" w:rsidRPr="00DF0C3D" w14:paraId="0EE32CA1"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6B6DE103" w14:textId="77777777" w:rsidR="00CD2E47" w:rsidRPr="00DF0C3D" w:rsidRDefault="00CD2E47" w:rsidP="00CD2E47">
            <w:pPr>
              <w:ind w:left="313"/>
            </w:pPr>
            <w:r w:rsidRPr="00DF0C3D">
              <w:t>All provider</w:t>
            </w:r>
          </w:p>
        </w:tc>
        <w:tc>
          <w:tcPr>
            <w:tcW w:w="750" w:type="pct"/>
          </w:tcPr>
          <w:p w14:paraId="715E25A6" w14:textId="77777777" w:rsidR="00CD2E47" w:rsidRPr="00DF0C3D" w:rsidRDefault="00CD2E47" w:rsidP="00CD2E47">
            <w:pPr>
              <w:jc w:val="center"/>
            </w:pPr>
            <w:r w:rsidRPr="00DF0C3D">
              <w:t>$41.09</w:t>
            </w:r>
          </w:p>
        </w:tc>
        <w:tc>
          <w:tcPr>
            <w:tcW w:w="750" w:type="pct"/>
          </w:tcPr>
          <w:p w14:paraId="43D7515B" w14:textId="77777777" w:rsidR="00CD2E47" w:rsidRPr="00DF0C3D" w:rsidRDefault="00CD2E47" w:rsidP="00CD2E47">
            <w:pPr>
              <w:jc w:val="center"/>
            </w:pPr>
            <w:r w:rsidRPr="00DF0C3D">
              <w:t>$35.00</w:t>
            </w:r>
          </w:p>
        </w:tc>
        <w:tc>
          <w:tcPr>
            <w:tcW w:w="750" w:type="pct"/>
          </w:tcPr>
          <w:p w14:paraId="3658FA3C" w14:textId="77777777" w:rsidR="00CD2E47" w:rsidRPr="00DF0C3D" w:rsidRDefault="00CD2E47" w:rsidP="00CD2E47">
            <w:pPr>
              <w:jc w:val="center"/>
            </w:pPr>
            <w:r w:rsidRPr="00DF0C3D">
              <w:t>$39.37</w:t>
            </w:r>
          </w:p>
        </w:tc>
        <w:tc>
          <w:tcPr>
            <w:tcW w:w="750" w:type="pct"/>
          </w:tcPr>
          <w:p w14:paraId="0E849209" w14:textId="77777777" w:rsidR="00CD2E47" w:rsidRPr="00DF0C3D" w:rsidRDefault="00CD2E47" w:rsidP="00CD2E47">
            <w:pPr>
              <w:jc w:val="center"/>
            </w:pPr>
            <w:r w:rsidRPr="00DF0C3D">
              <w:t>$45.00</w:t>
            </w:r>
          </w:p>
        </w:tc>
      </w:tr>
      <w:tr w:rsidR="00CD2E47" w:rsidRPr="00DF0C3D" w14:paraId="0B61A978" w14:textId="77777777" w:rsidTr="00CD2E47">
        <w:tc>
          <w:tcPr>
            <w:tcW w:w="2000" w:type="pct"/>
          </w:tcPr>
          <w:p w14:paraId="3C33C94C" w14:textId="77777777" w:rsidR="00CD2E47" w:rsidRPr="00DF0C3D" w:rsidRDefault="00CD2E47" w:rsidP="00CD2E47">
            <w:pPr>
              <w:ind w:left="313"/>
            </w:pPr>
            <w:r w:rsidRPr="00DF0C3D">
              <w:t>MMM ≤3</w:t>
            </w:r>
          </w:p>
        </w:tc>
        <w:tc>
          <w:tcPr>
            <w:tcW w:w="750" w:type="pct"/>
          </w:tcPr>
          <w:p w14:paraId="29BE33EA" w14:textId="77777777" w:rsidR="00CD2E47" w:rsidRPr="00DF0C3D" w:rsidRDefault="00CD2E47" w:rsidP="00CD2E47">
            <w:pPr>
              <w:jc w:val="center"/>
            </w:pPr>
            <w:r w:rsidRPr="00DF0C3D">
              <w:t>$40.91</w:t>
            </w:r>
          </w:p>
        </w:tc>
        <w:tc>
          <w:tcPr>
            <w:tcW w:w="750" w:type="pct"/>
          </w:tcPr>
          <w:p w14:paraId="00DA608B" w14:textId="77777777" w:rsidR="00CD2E47" w:rsidRPr="00DF0C3D" w:rsidRDefault="00CD2E47" w:rsidP="00CD2E47">
            <w:pPr>
              <w:jc w:val="center"/>
            </w:pPr>
            <w:r w:rsidRPr="00DF0C3D">
              <w:t>$35.00</w:t>
            </w:r>
          </w:p>
        </w:tc>
        <w:tc>
          <w:tcPr>
            <w:tcW w:w="750" w:type="pct"/>
          </w:tcPr>
          <w:p w14:paraId="54B66161" w14:textId="77777777" w:rsidR="00CD2E47" w:rsidRPr="00DF0C3D" w:rsidRDefault="00CD2E47" w:rsidP="00CD2E47">
            <w:pPr>
              <w:jc w:val="center"/>
            </w:pPr>
            <w:r w:rsidRPr="00DF0C3D">
              <w:t>$39.30</w:t>
            </w:r>
          </w:p>
        </w:tc>
        <w:tc>
          <w:tcPr>
            <w:tcW w:w="750" w:type="pct"/>
          </w:tcPr>
          <w:p w14:paraId="73C29882" w14:textId="77777777" w:rsidR="00CD2E47" w:rsidRPr="00DF0C3D" w:rsidRDefault="00CD2E47" w:rsidP="00CD2E47">
            <w:pPr>
              <w:jc w:val="center"/>
            </w:pPr>
            <w:r w:rsidRPr="00DF0C3D">
              <w:t>$45.00</w:t>
            </w:r>
          </w:p>
        </w:tc>
      </w:tr>
      <w:tr w:rsidR="00CD2E47" w:rsidRPr="00DF0C3D" w14:paraId="29519F42"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3CAF05FC" w14:textId="77777777" w:rsidR="00CD2E47" w:rsidRPr="00DF0C3D" w:rsidRDefault="00CD2E47" w:rsidP="00CD2E47">
            <w:pPr>
              <w:ind w:left="313"/>
            </w:pPr>
            <w:r w:rsidRPr="00DF0C3D">
              <w:t>MMM 4-5</w:t>
            </w:r>
          </w:p>
        </w:tc>
        <w:tc>
          <w:tcPr>
            <w:tcW w:w="750" w:type="pct"/>
          </w:tcPr>
          <w:p w14:paraId="21856087" w14:textId="77777777" w:rsidR="00CD2E47" w:rsidRPr="00DF0C3D" w:rsidRDefault="00CD2E47" w:rsidP="00CD2E47">
            <w:pPr>
              <w:jc w:val="center"/>
            </w:pPr>
            <w:r w:rsidRPr="00DF0C3D">
              <w:t>$42.30</w:t>
            </w:r>
          </w:p>
        </w:tc>
        <w:tc>
          <w:tcPr>
            <w:tcW w:w="750" w:type="pct"/>
          </w:tcPr>
          <w:p w14:paraId="14D4D591" w14:textId="77777777" w:rsidR="00CD2E47" w:rsidRPr="00DF0C3D" w:rsidRDefault="00CD2E47" w:rsidP="00CD2E47">
            <w:pPr>
              <w:jc w:val="center"/>
            </w:pPr>
            <w:r w:rsidRPr="00DF0C3D">
              <w:t>$35.93</w:t>
            </w:r>
          </w:p>
        </w:tc>
        <w:tc>
          <w:tcPr>
            <w:tcW w:w="750" w:type="pct"/>
          </w:tcPr>
          <w:p w14:paraId="4411C9D5" w14:textId="77777777" w:rsidR="00CD2E47" w:rsidRPr="00DF0C3D" w:rsidRDefault="00CD2E47" w:rsidP="00CD2E47">
            <w:pPr>
              <w:jc w:val="center"/>
            </w:pPr>
            <w:r w:rsidRPr="00DF0C3D">
              <w:t>$40.55</w:t>
            </w:r>
          </w:p>
        </w:tc>
        <w:tc>
          <w:tcPr>
            <w:tcW w:w="750" w:type="pct"/>
          </w:tcPr>
          <w:p w14:paraId="7978C605" w14:textId="77777777" w:rsidR="00CD2E47" w:rsidRPr="00DF0C3D" w:rsidRDefault="00CD2E47" w:rsidP="00CD2E47">
            <w:pPr>
              <w:jc w:val="center"/>
            </w:pPr>
            <w:r w:rsidRPr="00DF0C3D">
              <w:t>$45.62</w:t>
            </w:r>
          </w:p>
        </w:tc>
      </w:tr>
      <w:tr w:rsidR="00CD2E47" w:rsidRPr="00DF0C3D" w14:paraId="509EBE1E" w14:textId="77777777" w:rsidTr="00CD2E47">
        <w:tc>
          <w:tcPr>
            <w:tcW w:w="2000" w:type="pct"/>
          </w:tcPr>
          <w:p w14:paraId="3B57811E" w14:textId="77777777" w:rsidR="00CD2E47" w:rsidRPr="00DF0C3D" w:rsidRDefault="00CD2E47" w:rsidP="00CD2E47">
            <w:pPr>
              <w:ind w:left="313"/>
            </w:pPr>
            <w:r w:rsidRPr="00DF0C3D">
              <w:t>MMM ≥6</w:t>
            </w:r>
          </w:p>
        </w:tc>
        <w:tc>
          <w:tcPr>
            <w:tcW w:w="750" w:type="pct"/>
          </w:tcPr>
          <w:p w14:paraId="27012315" w14:textId="77777777" w:rsidR="00CD2E47" w:rsidRPr="00DF0C3D" w:rsidRDefault="00CD2E47" w:rsidP="00CD2E47">
            <w:pPr>
              <w:jc w:val="center"/>
            </w:pPr>
            <w:r w:rsidRPr="00DF0C3D">
              <w:t>$42.78</w:t>
            </w:r>
          </w:p>
        </w:tc>
        <w:tc>
          <w:tcPr>
            <w:tcW w:w="750" w:type="pct"/>
          </w:tcPr>
          <w:p w14:paraId="71ABA588" w14:textId="77777777" w:rsidR="00CD2E47" w:rsidRPr="00DF0C3D" w:rsidRDefault="00CD2E47" w:rsidP="00CD2E47">
            <w:pPr>
              <w:jc w:val="center"/>
            </w:pPr>
            <w:r w:rsidRPr="00DF0C3D">
              <w:t>$37.56</w:t>
            </w:r>
          </w:p>
        </w:tc>
        <w:tc>
          <w:tcPr>
            <w:tcW w:w="750" w:type="pct"/>
          </w:tcPr>
          <w:p w14:paraId="60FA487E" w14:textId="77777777" w:rsidR="00CD2E47" w:rsidRPr="00DF0C3D" w:rsidRDefault="00CD2E47" w:rsidP="00CD2E47">
            <w:pPr>
              <w:jc w:val="center"/>
            </w:pPr>
            <w:r w:rsidRPr="00DF0C3D">
              <w:t>$42.27</w:t>
            </w:r>
          </w:p>
        </w:tc>
        <w:tc>
          <w:tcPr>
            <w:tcW w:w="750" w:type="pct"/>
          </w:tcPr>
          <w:p w14:paraId="7CBBEDCD" w14:textId="77777777" w:rsidR="00CD2E47" w:rsidRPr="00DF0C3D" w:rsidRDefault="00CD2E47" w:rsidP="00CD2E47">
            <w:pPr>
              <w:jc w:val="center"/>
            </w:pPr>
            <w:r w:rsidRPr="00DF0C3D">
              <w:t>$47.50</w:t>
            </w:r>
          </w:p>
        </w:tc>
      </w:tr>
      <w:tr w:rsidR="00CD2E47" w:rsidRPr="00DF0C3D" w14:paraId="7BD0500B"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74F06D6C" w14:textId="77777777" w:rsidR="00CD2E47" w:rsidRPr="00DF0C3D" w:rsidRDefault="00CD2E47" w:rsidP="00CD2E47">
            <w:pPr>
              <w:rPr>
                <w:b/>
              </w:rPr>
            </w:pPr>
            <w:r w:rsidRPr="00DF0C3D">
              <w:rPr>
                <w:b/>
              </w:rPr>
              <w:t>Supervision Ratio (Head Count)</w:t>
            </w:r>
          </w:p>
        </w:tc>
        <w:tc>
          <w:tcPr>
            <w:tcW w:w="750" w:type="pct"/>
          </w:tcPr>
          <w:p w14:paraId="46A2B0FC" w14:textId="77777777" w:rsidR="00CD2E47" w:rsidRPr="00DF0C3D" w:rsidRDefault="00CD2E47" w:rsidP="00CD2E47">
            <w:pPr>
              <w:jc w:val="right"/>
            </w:pPr>
          </w:p>
        </w:tc>
        <w:tc>
          <w:tcPr>
            <w:tcW w:w="750" w:type="pct"/>
          </w:tcPr>
          <w:p w14:paraId="6A6C8AFC" w14:textId="77777777" w:rsidR="00CD2E47" w:rsidRPr="00DF0C3D" w:rsidRDefault="00CD2E47" w:rsidP="00CD2E47">
            <w:pPr>
              <w:jc w:val="right"/>
            </w:pPr>
          </w:p>
        </w:tc>
        <w:tc>
          <w:tcPr>
            <w:tcW w:w="750" w:type="pct"/>
          </w:tcPr>
          <w:p w14:paraId="611CE4C6" w14:textId="77777777" w:rsidR="00CD2E47" w:rsidRPr="00DF0C3D" w:rsidRDefault="00CD2E47" w:rsidP="00CD2E47">
            <w:pPr>
              <w:jc w:val="right"/>
            </w:pPr>
          </w:p>
        </w:tc>
        <w:tc>
          <w:tcPr>
            <w:tcW w:w="750" w:type="pct"/>
          </w:tcPr>
          <w:p w14:paraId="2C816A1B" w14:textId="77777777" w:rsidR="00CD2E47" w:rsidRPr="00DF0C3D" w:rsidRDefault="00CD2E47" w:rsidP="00CD2E47">
            <w:pPr>
              <w:jc w:val="right"/>
            </w:pPr>
          </w:p>
        </w:tc>
      </w:tr>
      <w:tr w:rsidR="00CD2E47" w:rsidRPr="00DF0C3D" w14:paraId="34CFB772" w14:textId="77777777" w:rsidTr="00CD2E47">
        <w:tc>
          <w:tcPr>
            <w:tcW w:w="2000" w:type="pct"/>
          </w:tcPr>
          <w:p w14:paraId="019BA5B8" w14:textId="77777777" w:rsidR="00CD2E47" w:rsidRPr="00DF0C3D" w:rsidRDefault="00CD2E47" w:rsidP="00CD2E47">
            <w:pPr>
              <w:ind w:left="313"/>
            </w:pPr>
            <w:r w:rsidRPr="00DF0C3D">
              <w:t>All provider</w:t>
            </w:r>
          </w:p>
        </w:tc>
        <w:tc>
          <w:tcPr>
            <w:tcW w:w="750" w:type="pct"/>
          </w:tcPr>
          <w:p w14:paraId="4B3130BA" w14:textId="77777777" w:rsidR="00CD2E47" w:rsidRPr="00DF0C3D" w:rsidRDefault="00CD2E47" w:rsidP="00CD2E47">
            <w:pPr>
              <w:jc w:val="center"/>
            </w:pPr>
            <w:r w:rsidRPr="00DF0C3D">
              <w:t>10.6</w:t>
            </w:r>
          </w:p>
        </w:tc>
        <w:tc>
          <w:tcPr>
            <w:tcW w:w="750" w:type="pct"/>
          </w:tcPr>
          <w:p w14:paraId="392721D8" w14:textId="77777777" w:rsidR="00CD2E47" w:rsidRPr="00DF0C3D" w:rsidRDefault="00CD2E47" w:rsidP="00CD2E47">
            <w:pPr>
              <w:jc w:val="center"/>
            </w:pPr>
            <w:r w:rsidRPr="00DF0C3D">
              <w:t>13.2</w:t>
            </w:r>
          </w:p>
        </w:tc>
        <w:tc>
          <w:tcPr>
            <w:tcW w:w="750" w:type="pct"/>
          </w:tcPr>
          <w:p w14:paraId="2D4A2B58" w14:textId="77777777" w:rsidR="00CD2E47" w:rsidRPr="00DF0C3D" w:rsidRDefault="00CD2E47" w:rsidP="00CD2E47">
            <w:pPr>
              <w:jc w:val="center"/>
            </w:pPr>
            <w:r w:rsidRPr="00DF0C3D">
              <w:t>7.5</w:t>
            </w:r>
          </w:p>
        </w:tc>
        <w:tc>
          <w:tcPr>
            <w:tcW w:w="750" w:type="pct"/>
          </w:tcPr>
          <w:p w14:paraId="116D9A93" w14:textId="77777777" w:rsidR="00CD2E47" w:rsidRPr="00DF0C3D" w:rsidRDefault="00CD2E47" w:rsidP="00CD2E47">
            <w:pPr>
              <w:jc w:val="center"/>
            </w:pPr>
            <w:r w:rsidRPr="00DF0C3D">
              <w:t>4.0</w:t>
            </w:r>
          </w:p>
        </w:tc>
      </w:tr>
      <w:tr w:rsidR="00CD2E47" w:rsidRPr="00DF0C3D" w14:paraId="77E48FFE"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1FBD532D" w14:textId="77777777" w:rsidR="00CD2E47" w:rsidRPr="00DF0C3D" w:rsidRDefault="00CD2E47" w:rsidP="00CD2E47">
            <w:pPr>
              <w:ind w:left="313"/>
            </w:pPr>
            <w:r w:rsidRPr="00DF0C3D">
              <w:t>MMM ≤3</w:t>
            </w:r>
          </w:p>
        </w:tc>
        <w:tc>
          <w:tcPr>
            <w:tcW w:w="750" w:type="pct"/>
          </w:tcPr>
          <w:p w14:paraId="3D2CB91E" w14:textId="77777777" w:rsidR="00CD2E47" w:rsidRPr="00DF0C3D" w:rsidRDefault="00CD2E47" w:rsidP="00CD2E47">
            <w:pPr>
              <w:jc w:val="center"/>
            </w:pPr>
            <w:r w:rsidRPr="00DF0C3D">
              <w:t>11.6</w:t>
            </w:r>
          </w:p>
        </w:tc>
        <w:tc>
          <w:tcPr>
            <w:tcW w:w="750" w:type="pct"/>
          </w:tcPr>
          <w:p w14:paraId="77C69095" w14:textId="77777777" w:rsidR="00CD2E47" w:rsidRPr="00DF0C3D" w:rsidRDefault="00CD2E47" w:rsidP="00CD2E47">
            <w:pPr>
              <w:jc w:val="center"/>
            </w:pPr>
            <w:r w:rsidRPr="00DF0C3D">
              <w:t>14.3</w:t>
            </w:r>
          </w:p>
        </w:tc>
        <w:tc>
          <w:tcPr>
            <w:tcW w:w="750" w:type="pct"/>
          </w:tcPr>
          <w:p w14:paraId="17A5986C" w14:textId="77777777" w:rsidR="00CD2E47" w:rsidRPr="00DF0C3D" w:rsidRDefault="00CD2E47" w:rsidP="00CD2E47">
            <w:pPr>
              <w:jc w:val="center"/>
            </w:pPr>
            <w:r w:rsidRPr="00DF0C3D">
              <w:t>8.4</w:t>
            </w:r>
          </w:p>
        </w:tc>
        <w:tc>
          <w:tcPr>
            <w:tcW w:w="750" w:type="pct"/>
          </w:tcPr>
          <w:p w14:paraId="46D5171D" w14:textId="77777777" w:rsidR="00CD2E47" w:rsidRPr="00DF0C3D" w:rsidRDefault="00CD2E47" w:rsidP="00CD2E47">
            <w:pPr>
              <w:jc w:val="center"/>
            </w:pPr>
            <w:r w:rsidRPr="00DF0C3D">
              <w:t>4.6</w:t>
            </w:r>
          </w:p>
        </w:tc>
      </w:tr>
      <w:tr w:rsidR="00CD2E47" w:rsidRPr="00DF0C3D" w14:paraId="6159F365" w14:textId="77777777" w:rsidTr="00CD2E47">
        <w:tc>
          <w:tcPr>
            <w:tcW w:w="2000" w:type="pct"/>
          </w:tcPr>
          <w:p w14:paraId="16750906" w14:textId="77777777" w:rsidR="00CD2E47" w:rsidRPr="00DF0C3D" w:rsidRDefault="00CD2E47" w:rsidP="00CD2E47">
            <w:pPr>
              <w:ind w:left="313"/>
            </w:pPr>
            <w:r w:rsidRPr="00DF0C3D">
              <w:t>MMM 4-5</w:t>
            </w:r>
          </w:p>
        </w:tc>
        <w:tc>
          <w:tcPr>
            <w:tcW w:w="750" w:type="pct"/>
          </w:tcPr>
          <w:p w14:paraId="22E7E780" w14:textId="77777777" w:rsidR="00CD2E47" w:rsidRPr="00DF0C3D" w:rsidRDefault="00CD2E47" w:rsidP="00CD2E47">
            <w:pPr>
              <w:jc w:val="center"/>
            </w:pPr>
            <w:r w:rsidRPr="00DF0C3D">
              <w:t>10.5</w:t>
            </w:r>
          </w:p>
        </w:tc>
        <w:tc>
          <w:tcPr>
            <w:tcW w:w="750" w:type="pct"/>
          </w:tcPr>
          <w:p w14:paraId="35A8D572" w14:textId="77777777" w:rsidR="00CD2E47" w:rsidRPr="00DF0C3D" w:rsidRDefault="00CD2E47" w:rsidP="00CD2E47">
            <w:pPr>
              <w:jc w:val="center"/>
            </w:pPr>
            <w:r w:rsidRPr="00DF0C3D">
              <w:t>13.5</w:t>
            </w:r>
          </w:p>
        </w:tc>
        <w:tc>
          <w:tcPr>
            <w:tcW w:w="750" w:type="pct"/>
          </w:tcPr>
          <w:p w14:paraId="291135E1" w14:textId="77777777" w:rsidR="00CD2E47" w:rsidRPr="00DF0C3D" w:rsidRDefault="00CD2E47" w:rsidP="00CD2E47">
            <w:pPr>
              <w:jc w:val="center"/>
            </w:pPr>
            <w:r w:rsidRPr="00DF0C3D">
              <w:t>7.0</w:t>
            </w:r>
          </w:p>
        </w:tc>
        <w:tc>
          <w:tcPr>
            <w:tcW w:w="750" w:type="pct"/>
          </w:tcPr>
          <w:p w14:paraId="144CCCD0" w14:textId="77777777" w:rsidR="00CD2E47" w:rsidRPr="00DF0C3D" w:rsidRDefault="00CD2E47" w:rsidP="00CD2E47">
            <w:pPr>
              <w:jc w:val="center"/>
            </w:pPr>
            <w:r w:rsidRPr="00DF0C3D">
              <w:t>5.0</w:t>
            </w:r>
          </w:p>
        </w:tc>
      </w:tr>
      <w:tr w:rsidR="00CD2E47" w:rsidRPr="00DF0C3D" w14:paraId="23821C79"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52DB4D7F" w14:textId="77777777" w:rsidR="00CD2E47" w:rsidRPr="00DF0C3D" w:rsidRDefault="00CD2E47" w:rsidP="00CD2E47">
            <w:pPr>
              <w:ind w:left="313"/>
            </w:pPr>
            <w:r w:rsidRPr="00DF0C3D">
              <w:t>MMM ≥6</w:t>
            </w:r>
          </w:p>
        </w:tc>
        <w:tc>
          <w:tcPr>
            <w:tcW w:w="750" w:type="pct"/>
          </w:tcPr>
          <w:p w14:paraId="4238D8E1" w14:textId="77777777" w:rsidR="00CD2E47" w:rsidRPr="00DF0C3D" w:rsidRDefault="00CD2E47" w:rsidP="00CD2E47">
            <w:pPr>
              <w:jc w:val="center"/>
            </w:pPr>
            <w:r w:rsidRPr="00DF0C3D">
              <w:t>6.8</w:t>
            </w:r>
          </w:p>
        </w:tc>
        <w:tc>
          <w:tcPr>
            <w:tcW w:w="750" w:type="pct"/>
          </w:tcPr>
          <w:p w14:paraId="19E4FE1E" w14:textId="77777777" w:rsidR="00CD2E47" w:rsidRPr="00DF0C3D" w:rsidRDefault="00CD2E47" w:rsidP="00CD2E47">
            <w:pPr>
              <w:jc w:val="center"/>
            </w:pPr>
            <w:r w:rsidRPr="00DF0C3D">
              <w:t>10.1</w:t>
            </w:r>
          </w:p>
        </w:tc>
        <w:tc>
          <w:tcPr>
            <w:tcW w:w="750" w:type="pct"/>
          </w:tcPr>
          <w:p w14:paraId="00F5783A" w14:textId="77777777" w:rsidR="00CD2E47" w:rsidRPr="00DF0C3D" w:rsidRDefault="00CD2E47" w:rsidP="00CD2E47">
            <w:pPr>
              <w:jc w:val="center"/>
            </w:pPr>
            <w:r w:rsidRPr="00DF0C3D">
              <w:t>6.0</w:t>
            </w:r>
          </w:p>
        </w:tc>
        <w:tc>
          <w:tcPr>
            <w:tcW w:w="750" w:type="pct"/>
          </w:tcPr>
          <w:p w14:paraId="64120CCE" w14:textId="77777777" w:rsidR="00CD2E47" w:rsidRPr="00DF0C3D" w:rsidRDefault="00CD2E47" w:rsidP="00CD2E47">
            <w:pPr>
              <w:jc w:val="center"/>
            </w:pPr>
            <w:r w:rsidRPr="00DF0C3D">
              <w:t>2.0</w:t>
            </w:r>
          </w:p>
        </w:tc>
      </w:tr>
      <w:tr w:rsidR="00CD2E47" w:rsidRPr="00DF0C3D" w14:paraId="33C0A9E4" w14:textId="77777777" w:rsidTr="00CD2E47">
        <w:tc>
          <w:tcPr>
            <w:tcW w:w="2000" w:type="pct"/>
          </w:tcPr>
          <w:p w14:paraId="518B0088" w14:textId="77777777" w:rsidR="00CD2E47" w:rsidRPr="00DF0C3D" w:rsidRDefault="00CD2E47" w:rsidP="00CD2E47">
            <w:pPr>
              <w:rPr>
                <w:b/>
              </w:rPr>
            </w:pPr>
            <w:r w:rsidRPr="00DF0C3D">
              <w:rPr>
                <w:b/>
              </w:rPr>
              <w:t xml:space="preserve">Utilisation Rate </w:t>
            </w:r>
          </w:p>
        </w:tc>
        <w:tc>
          <w:tcPr>
            <w:tcW w:w="750" w:type="pct"/>
          </w:tcPr>
          <w:p w14:paraId="5CA0528C" w14:textId="77777777" w:rsidR="00CD2E47" w:rsidRPr="00DF0C3D" w:rsidRDefault="00CD2E47" w:rsidP="00CD2E47">
            <w:pPr>
              <w:jc w:val="center"/>
            </w:pPr>
          </w:p>
        </w:tc>
        <w:tc>
          <w:tcPr>
            <w:tcW w:w="750" w:type="pct"/>
          </w:tcPr>
          <w:p w14:paraId="0D8BA957" w14:textId="77777777" w:rsidR="00CD2E47" w:rsidRPr="00DF0C3D" w:rsidRDefault="00CD2E47" w:rsidP="00CD2E47">
            <w:pPr>
              <w:jc w:val="center"/>
            </w:pPr>
          </w:p>
        </w:tc>
        <w:tc>
          <w:tcPr>
            <w:tcW w:w="750" w:type="pct"/>
          </w:tcPr>
          <w:p w14:paraId="41EC3856" w14:textId="77777777" w:rsidR="00CD2E47" w:rsidRPr="00DF0C3D" w:rsidRDefault="00CD2E47" w:rsidP="00CD2E47">
            <w:pPr>
              <w:jc w:val="center"/>
            </w:pPr>
          </w:p>
        </w:tc>
        <w:tc>
          <w:tcPr>
            <w:tcW w:w="750" w:type="pct"/>
          </w:tcPr>
          <w:p w14:paraId="1E3A0AE5" w14:textId="77777777" w:rsidR="00CD2E47" w:rsidRPr="00DF0C3D" w:rsidRDefault="00CD2E47" w:rsidP="00CD2E47">
            <w:pPr>
              <w:jc w:val="center"/>
            </w:pPr>
          </w:p>
        </w:tc>
      </w:tr>
      <w:tr w:rsidR="00CD2E47" w:rsidRPr="00DF0C3D" w14:paraId="3076CEDC"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01425A3C" w14:textId="77777777" w:rsidR="00CD2E47" w:rsidRPr="00DF0C3D" w:rsidRDefault="00CD2E47" w:rsidP="00CD2E47">
            <w:pPr>
              <w:ind w:left="313"/>
            </w:pPr>
            <w:r w:rsidRPr="00DF0C3D">
              <w:t>All provider</w:t>
            </w:r>
          </w:p>
        </w:tc>
        <w:tc>
          <w:tcPr>
            <w:tcW w:w="750" w:type="pct"/>
          </w:tcPr>
          <w:p w14:paraId="698C716F" w14:textId="77777777" w:rsidR="00CD2E47" w:rsidRPr="00DF0C3D" w:rsidRDefault="00CD2E47" w:rsidP="00CD2E47">
            <w:pPr>
              <w:jc w:val="center"/>
            </w:pPr>
            <w:r w:rsidRPr="00DF0C3D">
              <w:t>78.9%</w:t>
            </w:r>
          </w:p>
        </w:tc>
        <w:tc>
          <w:tcPr>
            <w:tcW w:w="750" w:type="pct"/>
          </w:tcPr>
          <w:p w14:paraId="4BE88DA9" w14:textId="77777777" w:rsidR="00CD2E47" w:rsidRPr="00DF0C3D" w:rsidRDefault="00CD2E47" w:rsidP="00CD2E47">
            <w:pPr>
              <w:jc w:val="center"/>
            </w:pPr>
            <w:r w:rsidRPr="00DF0C3D">
              <w:t>90.0%</w:t>
            </w:r>
          </w:p>
        </w:tc>
        <w:tc>
          <w:tcPr>
            <w:tcW w:w="750" w:type="pct"/>
          </w:tcPr>
          <w:p w14:paraId="338F65A3" w14:textId="77777777" w:rsidR="00CD2E47" w:rsidRPr="00DF0C3D" w:rsidRDefault="00CD2E47" w:rsidP="00CD2E47">
            <w:pPr>
              <w:jc w:val="center"/>
            </w:pPr>
            <w:r w:rsidRPr="00DF0C3D">
              <w:t>82.0%</w:t>
            </w:r>
          </w:p>
        </w:tc>
        <w:tc>
          <w:tcPr>
            <w:tcW w:w="750" w:type="pct"/>
          </w:tcPr>
          <w:p w14:paraId="1F3ADE81" w14:textId="77777777" w:rsidR="00CD2E47" w:rsidRPr="00DF0C3D" w:rsidRDefault="00CD2E47" w:rsidP="00CD2E47">
            <w:pPr>
              <w:jc w:val="center"/>
            </w:pPr>
            <w:r w:rsidRPr="00DF0C3D">
              <w:t>72.0%</w:t>
            </w:r>
          </w:p>
        </w:tc>
      </w:tr>
      <w:tr w:rsidR="00CD2E47" w:rsidRPr="00DF0C3D" w14:paraId="657181C6" w14:textId="77777777" w:rsidTr="00CD2E47">
        <w:tc>
          <w:tcPr>
            <w:tcW w:w="2000" w:type="pct"/>
          </w:tcPr>
          <w:p w14:paraId="58EA9926" w14:textId="77777777" w:rsidR="00CD2E47" w:rsidRPr="00DF0C3D" w:rsidRDefault="00CD2E47" w:rsidP="00CD2E47">
            <w:pPr>
              <w:ind w:left="313"/>
            </w:pPr>
            <w:r w:rsidRPr="00DF0C3D">
              <w:t>MMM ≤3</w:t>
            </w:r>
          </w:p>
        </w:tc>
        <w:tc>
          <w:tcPr>
            <w:tcW w:w="750" w:type="pct"/>
          </w:tcPr>
          <w:p w14:paraId="3B022EBB" w14:textId="77777777" w:rsidR="00CD2E47" w:rsidRPr="00DF0C3D" w:rsidRDefault="00CD2E47" w:rsidP="00CD2E47">
            <w:pPr>
              <w:jc w:val="center"/>
            </w:pPr>
            <w:r w:rsidRPr="00DF0C3D">
              <w:t>79.0%</w:t>
            </w:r>
          </w:p>
        </w:tc>
        <w:tc>
          <w:tcPr>
            <w:tcW w:w="750" w:type="pct"/>
          </w:tcPr>
          <w:p w14:paraId="5DC7934C" w14:textId="77777777" w:rsidR="00CD2E47" w:rsidRPr="00DF0C3D" w:rsidRDefault="00CD2E47" w:rsidP="00CD2E47">
            <w:pPr>
              <w:jc w:val="center"/>
            </w:pPr>
            <w:r w:rsidRPr="00DF0C3D">
              <w:t>90.0%</w:t>
            </w:r>
          </w:p>
        </w:tc>
        <w:tc>
          <w:tcPr>
            <w:tcW w:w="750" w:type="pct"/>
          </w:tcPr>
          <w:p w14:paraId="4C6AC2DE" w14:textId="77777777" w:rsidR="00CD2E47" w:rsidRPr="00DF0C3D" w:rsidRDefault="00CD2E47" w:rsidP="00CD2E47">
            <w:pPr>
              <w:jc w:val="center"/>
            </w:pPr>
            <w:r w:rsidRPr="00DF0C3D">
              <w:t>82.0%</w:t>
            </w:r>
          </w:p>
        </w:tc>
        <w:tc>
          <w:tcPr>
            <w:tcW w:w="750" w:type="pct"/>
          </w:tcPr>
          <w:p w14:paraId="36C2ACF2" w14:textId="77777777" w:rsidR="00CD2E47" w:rsidRPr="00DF0C3D" w:rsidRDefault="00CD2E47" w:rsidP="00CD2E47">
            <w:pPr>
              <w:jc w:val="center"/>
            </w:pPr>
            <w:r w:rsidRPr="00DF0C3D">
              <w:t>72.0%</w:t>
            </w:r>
          </w:p>
        </w:tc>
      </w:tr>
      <w:tr w:rsidR="00CD2E47" w:rsidRPr="00DF0C3D" w14:paraId="342CAAAB"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4E8C7C2B" w14:textId="77777777" w:rsidR="00CD2E47" w:rsidRPr="00DF0C3D" w:rsidRDefault="00CD2E47" w:rsidP="00CD2E47">
            <w:pPr>
              <w:ind w:left="313"/>
            </w:pPr>
            <w:r w:rsidRPr="00DF0C3D">
              <w:t>MMM 4-5</w:t>
            </w:r>
          </w:p>
        </w:tc>
        <w:tc>
          <w:tcPr>
            <w:tcW w:w="750" w:type="pct"/>
          </w:tcPr>
          <w:p w14:paraId="7E846565" w14:textId="77777777" w:rsidR="00CD2E47" w:rsidRPr="00DF0C3D" w:rsidRDefault="00CD2E47" w:rsidP="00CD2E47">
            <w:pPr>
              <w:jc w:val="center"/>
            </w:pPr>
            <w:r w:rsidRPr="00DF0C3D">
              <w:t>82.3%</w:t>
            </w:r>
          </w:p>
        </w:tc>
        <w:tc>
          <w:tcPr>
            <w:tcW w:w="750" w:type="pct"/>
          </w:tcPr>
          <w:p w14:paraId="3832C37C" w14:textId="77777777" w:rsidR="00CD2E47" w:rsidRPr="00DF0C3D" w:rsidRDefault="00CD2E47" w:rsidP="00CD2E47">
            <w:pPr>
              <w:jc w:val="center"/>
            </w:pPr>
            <w:r w:rsidRPr="00DF0C3D">
              <w:t>90.0%</w:t>
            </w:r>
          </w:p>
        </w:tc>
        <w:tc>
          <w:tcPr>
            <w:tcW w:w="750" w:type="pct"/>
          </w:tcPr>
          <w:p w14:paraId="0E824630" w14:textId="77777777" w:rsidR="00CD2E47" w:rsidRPr="00DF0C3D" w:rsidRDefault="00CD2E47" w:rsidP="00CD2E47">
            <w:pPr>
              <w:jc w:val="center"/>
            </w:pPr>
            <w:r w:rsidRPr="00DF0C3D">
              <w:t>84.0%</w:t>
            </w:r>
          </w:p>
        </w:tc>
        <w:tc>
          <w:tcPr>
            <w:tcW w:w="750" w:type="pct"/>
          </w:tcPr>
          <w:p w14:paraId="36CB669F" w14:textId="77777777" w:rsidR="00CD2E47" w:rsidRPr="00DF0C3D" w:rsidRDefault="00CD2E47" w:rsidP="00CD2E47">
            <w:pPr>
              <w:jc w:val="center"/>
            </w:pPr>
            <w:r w:rsidRPr="00DF0C3D">
              <w:t>77.8%</w:t>
            </w:r>
          </w:p>
        </w:tc>
      </w:tr>
      <w:tr w:rsidR="00CD2E47" w:rsidRPr="00DF0C3D" w14:paraId="7FDBAB28" w14:textId="77777777" w:rsidTr="00CD2E47">
        <w:tc>
          <w:tcPr>
            <w:tcW w:w="2000" w:type="pct"/>
          </w:tcPr>
          <w:p w14:paraId="309C31D9" w14:textId="77777777" w:rsidR="00CD2E47" w:rsidRPr="00DF0C3D" w:rsidRDefault="00CD2E47" w:rsidP="00CD2E47">
            <w:pPr>
              <w:ind w:left="313"/>
            </w:pPr>
            <w:r w:rsidRPr="00DF0C3D">
              <w:t>MMM ≥6</w:t>
            </w:r>
          </w:p>
        </w:tc>
        <w:tc>
          <w:tcPr>
            <w:tcW w:w="750" w:type="pct"/>
          </w:tcPr>
          <w:p w14:paraId="73310F7F" w14:textId="77777777" w:rsidR="00CD2E47" w:rsidRPr="00DF0C3D" w:rsidRDefault="00CD2E47" w:rsidP="00CD2E47">
            <w:pPr>
              <w:jc w:val="center"/>
            </w:pPr>
            <w:r w:rsidRPr="00DF0C3D">
              <w:t>73.1%</w:t>
            </w:r>
          </w:p>
        </w:tc>
        <w:tc>
          <w:tcPr>
            <w:tcW w:w="750" w:type="pct"/>
          </w:tcPr>
          <w:p w14:paraId="3C2C67C9" w14:textId="77777777" w:rsidR="00CD2E47" w:rsidRPr="00DF0C3D" w:rsidRDefault="00CD2E47" w:rsidP="00CD2E47">
            <w:pPr>
              <w:jc w:val="center"/>
            </w:pPr>
            <w:r w:rsidRPr="00DF0C3D">
              <w:t>84.5%</w:t>
            </w:r>
          </w:p>
        </w:tc>
        <w:tc>
          <w:tcPr>
            <w:tcW w:w="750" w:type="pct"/>
          </w:tcPr>
          <w:p w14:paraId="0E964C2F" w14:textId="77777777" w:rsidR="00CD2E47" w:rsidRPr="00DF0C3D" w:rsidRDefault="00CD2E47" w:rsidP="00CD2E47">
            <w:pPr>
              <w:jc w:val="center"/>
            </w:pPr>
            <w:r w:rsidRPr="00DF0C3D">
              <w:t>76.0%</w:t>
            </w:r>
          </w:p>
        </w:tc>
        <w:tc>
          <w:tcPr>
            <w:tcW w:w="750" w:type="pct"/>
          </w:tcPr>
          <w:p w14:paraId="36F56976" w14:textId="77777777" w:rsidR="00CD2E47" w:rsidRPr="00DF0C3D" w:rsidRDefault="00CD2E47" w:rsidP="00CD2E47">
            <w:pPr>
              <w:jc w:val="center"/>
            </w:pPr>
            <w:r w:rsidRPr="00DF0C3D">
              <w:t>60.0%</w:t>
            </w:r>
          </w:p>
        </w:tc>
      </w:tr>
      <w:tr w:rsidR="00CD2E47" w:rsidRPr="00DF0C3D" w14:paraId="47B189AB"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29420ED3" w14:textId="77777777" w:rsidR="00CD2E47" w:rsidRPr="00DF0C3D" w:rsidRDefault="00CD2E47" w:rsidP="00CD2E47">
            <w:pPr>
              <w:rPr>
                <w:b/>
              </w:rPr>
            </w:pPr>
            <w:r w:rsidRPr="00DF0C3D">
              <w:rPr>
                <w:b/>
              </w:rPr>
              <w:t>Permanent Share of Workforce (FTE)</w:t>
            </w:r>
          </w:p>
        </w:tc>
        <w:tc>
          <w:tcPr>
            <w:tcW w:w="750" w:type="pct"/>
          </w:tcPr>
          <w:p w14:paraId="663F80B4" w14:textId="77777777" w:rsidR="00CD2E47" w:rsidRPr="00DF0C3D" w:rsidRDefault="00CD2E47" w:rsidP="00CD2E47">
            <w:pPr>
              <w:jc w:val="center"/>
            </w:pPr>
          </w:p>
        </w:tc>
        <w:tc>
          <w:tcPr>
            <w:tcW w:w="750" w:type="pct"/>
          </w:tcPr>
          <w:p w14:paraId="2D39613E" w14:textId="77777777" w:rsidR="00CD2E47" w:rsidRPr="00DF0C3D" w:rsidRDefault="00CD2E47" w:rsidP="00CD2E47">
            <w:pPr>
              <w:jc w:val="center"/>
            </w:pPr>
          </w:p>
        </w:tc>
        <w:tc>
          <w:tcPr>
            <w:tcW w:w="750" w:type="pct"/>
          </w:tcPr>
          <w:p w14:paraId="0D5457ED" w14:textId="77777777" w:rsidR="00CD2E47" w:rsidRPr="00DF0C3D" w:rsidRDefault="00CD2E47" w:rsidP="00CD2E47">
            <w:pPr>
              <w:jc w:val="center"/>
            </w:pPr>
          </w:p>
        </w:tc>
        <w:tc>
          <w:tcPr>
            <w:tcW w:w="750" w:type="pct"/>
          </w:tcPr>
          <w:p w14:paraId="77BDCEC0" w14:textId="77777777" w:rsidR="00CD2E47" w:rsidRPr="00DF0C3D" w:rsidRDefault="00CD2E47" w:rsidP="00CD2E47">
            <w:pPr>
              <w:jc w:val="center"/>
            </w:pPr>
          </w:p>
        </w:tc>
      </w:tr>
      <w:tr w:rsidR="00CD2E47" w:rsidRPr="00DF0C3D" w14:paraId="5159E990" w14:textId="77777777" w:rsidTr="00CD2E47">
        <w:tc>
          <w:tcPr>
            <w:tcW w:w="2000" w:type="pct"/>
          </w:tcPr>
          <w:p w14:paraId="00FB50F2" w14:textId="77777777" w:rsidR="00CD2E47" w:rsidRPr="00DF0C3D" w:rsidRDefault="00CD2E47" w:rsidP="00CD2E47">
            <w:pPr>
              <w:ind w:left="313"/>
            </w:pPr>
            <w:r w:rsidRPr="00DF0C3D">
              <w:t>All provider</w:t>
            </w:r>
          </w:p>
        </w:tc>
        <w:tc>
          <w:tcPr>
            <w:tcW w:w="750" w:type="pct"/>
          </w:tcPr>
          <w:p w14:paraId="445D1600" w14:textId="77777777" w:rsidR="00CD2E47" w:rsidRPr="00DF0C3D" w:rsidRDefault="00CD2E47" w:rsidP="00CD2E47">
            <w:pPr>
              <w:jc w:val="center"/>
            </w:pPr>
            <w:r w:rsidRPr="00DF0C3D">
              <w:t>60.0%</w:t>
            </w:r>
          </w:p>
        </w:tc>
        <w:tc>
          <w:tcPr>
            <w:tcW w:w="750" w:type="pct"/>
          </w:tcPr>
          <w:p w14:paraId="4221DFC8" w14:textId="77777777" w:rsidR="00CD2E47" w:rsidRPr="00DF0C3D" w:rsidRDefault="00CD2E47" w:rsidP="00CD2E47">
            <w:pPr>
              <w:jc w:val="center"/>
            </w:pPr>
            <w:r w:rsidRPr="00DF0C3D">
              <w:t>94.5%</w:t>
            </w:r>
          </w:p>
        </w:tc>
        <w:tc>
          <w:tcPr>
            <w:tcW w:w="750" w:type="pct"/>
          </w:tcPr>
          <w:p w14:paraId="2892E289" w14:textId="77777777" w:rsidR="00CD2E47" w:rsidRPr="00DF0C3D" w:rsidRDefault="00CD2E47" w:rsidP="00CD2E47">
            <w:pPr>
              <w:jc w:val="center"/>
            </w:pPr>
            <w:r w:rsidRPr="00DF0C3D">
              <w:t>63.8%</w:t>
            </w:r>
          </w:p>
        </w:tc>
        <w:tc>
          <w:tcPr>
            <w:tcW w:w="750" w:type="pct"/>
          </w:tcPr>
          <w:p w14:paraId="2609644F" w14:textId="77777777" w:rsidR="00CD2E47" w:rsidRPr="00DF0C3D" w:rsidRDefault="00CD2E47" w:rsidP="00CD2E47">
            <w:pPr>
              <w:jc w:val="center"/>
            </w:pPr>
            <w:r w:rsidRPr="00DF0C3D">
              <w:t>28.7%</w:t>
            </w:r>
          </w:p>
        </w:tc>
      </w:tr>
      <w:tr w:rsidR="00CD2E47" w:rsidRPr="00DF0C3D" w14:paraId="1F0B5046"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0162225E" w14:textId="77777777" w:rsidR="00CD2E47" w:rsidRPr="00DF0C3D" w:rsidRDefault="00CD2E47" w:rsidP="00CD2E47">
            <w:pPr>
              <w:ind w:left="313"/>
            </w:pPr>
            <w:r w:rsidRPr="00DF0C3D">
              <w:t>MMM ≤3</w:t>
            </w:r>
          </w:p>
        </w:tc>
        <w:tc>
          <w:tcPr>
            <w:tcW w:w="750" w:type="pct"/>
          </w:tcPr>
          <w:p w14:paraId="2CCD1697" w14:textId="77777777" w:rsidR="00CD2E47" w:rsidRPr="00DF0C3D" w:rsidRDefault="00CD2E47" w:rsidP="00CD2E47">
            <w:pPr>
              <w:jc w:val="center"/>
            </w:pPr>
            <w:r w:rsidRPr="00DF0C3D">
              <w:t>57.0%</w:t>
            </w:r>
          </w:p>
        </w:tc>
        <w:tc>
          <w:tcPr>
            <w:tcW w:w="750" w:type="pct"/>
          </w:tcPr>
          <w:p w14:paraId="52E8594D" w14:textId="77777777" w:rsidR="00CD2E47" w:rsidRPr="00DF0C3D" w:rsidRDefault="00CD2E47" w:rsidP="00CD2E47">
            <w:pPr>
              <w:jc w:val="center"/>
            </w:pPr>
            <w:r w:rsidRPr="00DF0C3D">
              <w:t>89.4%</w:t>
            </w:r>
          </w:p>
        </w:tc>
        <w:tc>
          <w:tcPr>
            <w:tcW w:w="750" w:type="pct"/>
          </w:tcPr>
          <w:p w14:paraId="36B6B807" w14:textId="77777777" w:rsidR="00CD2E47" w:rsidRPr="00DF0C3D" w:rsidRDefault="00CD2E47" w:rsidP="00CD2E47">
            <w:pPr>
              <w:jc w:val="center"/>
            </w:pPr>
            <w:r w:rsidRPr="00DF0C3D">
              <w:t>58.3%</w:t>
            </w:r>
          </w:p>
        </w:tc>
        <w:tc>
          <w:tcPr>
            <w:tcW w:w="750" w:type="pct"/>
          </w:tcPr>
          <w:p w14:paraId="1ABEA6A2" w14:textId="77777777" w:rsidR="00CD2E47" w:rsidRPr="00DF0C3D" w:rsidRDefault="00CD2E47" w:rsidP="00CD2E47">
            <w:pPr>
              <w:jc w:val="center"/>
            </w:pPr>
            <w:r w:rsidRPr="00DF0C3D">
              <w:t>26.6%</w:t>
            </w:r>
          </w:p>
        </w:tc>
      </w:tr>
      <w:tr w:rsidR="00CD2E47" w:rsidRPr="00DF0C3D" w14:paraId="58ECE8D2" w14:textId="77777777" w:rsidTr="00CD2E47">
        <w:tc>
          <w:tcPr>
            <w:tcW w:w="2000" w:type="pct"/>
          </w:tcPr>
          <w:p w14:paraId="1013427B" w14:textId="77777777" w:rsidR="00CD2E47" w:rsidRPr="00DF0C3D" w:rsidRDefault="00CD2E47" w:rsidP="00CD2E47">
            <w:pPr>
              <w:ind w:left="313"/>
            </w:pPr>
            <w:r w:rsidRPr="00DF0C3D">
              <w:t>MMM 4-5</w:t>
            </w:r>
          </w:p>
        </w:tc>
        <w:tc>
          <w:tcPr>
            <w:tcW w:w="750" w:type="pct"/>
          </w:tcPr>
          <w:p w14:paraId="4DEA333D" w14:textId="77777777" w:rsidR="00CD2E47" w:rsidRPr="00DF0C3D" w:rsidRDefault="00CD2E47" w:rsidP="00CD2E47">
            <w:pPr>
              <w:jc w:val="center"/>
            </w:pPr>
            <w:r w:rsidRPr="00DF0C3D">
              <w:t>64.5%</w:t>
            </w:r>
          </w:p>
        </w:tc>
        <w:tc>
          <w:tcPr>
            <w:tcW w:w="750" w:type="pct"/>
          </w:tcPr>
          <w:p w14:paraId="2CBC7ABC" w14:textId="77777777" w:rsidR="00CD2E47" w:rsidRPr="00DF0C3D" w:rsidRDefault="00CD2E47" w:rsidP="00CD2E47">
            <w:pPr>
              <w:jc w:val="center"/>
            </w:pPr>
            <w:r w:rsidRPr="00DF0C3D">
              <w:t>94.6%</w:t>
            </w:r>
          </w:p>
        </w:tc>
        <w:tc>
          <w:tcPr>
            <w:tcW w:w="750" w:type="pct"/>
          </w:tcPr>
          <w:p w14:paraId="55BD5463" w14:textId="77777777" w:rsidR="00CD2E47" w:rsidRPr="00DF0C3D" w:rsidRDefault="00CD2E47" w:rsidP="00CD2E47">
            <w:pPr>
              <w:jc w:val="center"/>
            </w:pPr>
            <w:r w:rsidRPr="00DF0C3D">
              <w:t>67.6%</w:t>
            </w:r>
          </w:p>
        </w:tc>
        <w:tc>
          <w:tcPr>
            <w:tcW w:w="750" w:type="pct"/>
          </w:tcPr>
          <w:p w14:paraId="5B5B4EDA" w14:textId="77777777" w:rsidR="00CD2E47" w:rsidRPr="00DF0C3D" w:rsidRDefault="00CD2E47" w:rsidP="00CD2E47">
            <w:pPr>
              <w:jc w:val="center"/>
            </w:pPr>
            <w:r w:rsidRPr="00DF0C3D">
              <w:t>36.9%</w:t>
            </w:r>
          </w:p>
        </w:tc>
      </w:tr>
      <w:tr w:rsidR="00CD2E47" w:rsidRPr="00DF0C3D" w14:paraId="3B85B86A"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13ACA226" w14:textId="77777777" w:rsidR="00CD2E47" w:rsidRPr="00DF0C3D" w:rsidRDefault="00CD2E47" w:rsidP="00CD2E47">
            <w:pPr>
              <w:ind w:left="313"/>
            </w:pPr>
            <w:r w:rsidRPr="00DF0C3D">
              <w:t>MMM ≥6</w:t>
            </w:r>
          </w:p>
        </w:tc>
        <w:tc>
          <w:tcPr>
            <w:tcW w:w="750" w:type="pct"/>
          </w:tcPr>
          <w:p w14:paraId="60D547D2" w14:textId="77777777" w:rsidR="00CD2E47" w:rsidRPr="00DF0C3D" w:rsidRDefault="00CD2E47" w:rsidP="00CD2E47">
            <w:pPr>
              <w:jc w:val="center"/>
            </w:pPr>
            <w:r w:rsidRPr="00DF0C3D">
              <w:t>73.0%</w:t>
            </w:r>
          </w:p>
        </w:tc>
        <w:tc>
          <w:tcPr>
            <w:tcW w:w="750" w:type="pct"/>
          </w:tcPr>
          <w:p w14:paraId="71313015" w14:textId="77777777" w:rsidR="00CD2E47" w:rsidRPr="00DF0C3D" w:rsidRDefault="00CD2E47" w:rsidP="00CD2E47">
            <w:pPr>
              <w:jc w:val="center"/>
            </w:pPr>
            <w:r w:rsidRPr="00DF0C3D">
              <w:t>100.0%</w:t>
            </w:r>
          </w:p>
        </w:tc>
        <w:tc>
          <w:tcPr>
            <w:tcW w:w="750" w:type="pct"/>
          </w:tcPr>
          <w:p w14:paraId="070E8BF2" w14:textId="77777777" w:rsidR="00CD2E47" w:rsidRPr="00DF0C3D" w:rsidRDefault="00CD2E47" w:rsidP="00CD2E47">
            <w:pPr>
              <w:jc w:val="center"/>
            </w:pPr>
            <w:r w:rsidRPr="00DF0C3D">
              <w:t>89.7%</w:t>
            </w:r>
          </w:p>
        </w:tc>
        <w:tc>
          <w:tcPr>
            <w:tcW w:w="750" w:type="pct"/>
          </w:tcPr>
          <w:p w14:paraId="541B6F32" w14:textId="77777777" w:rsidR="00CD2E47" w:rsidRPr="00DF0C3D" w:rsidRDefault="00CD2E47" w:rsidP="00CD2E47">
            <w:pPr>
              <w:jc w:val="center"/>
            </w:pPr>
            <w:r w:rsidRPr="00DF0C3D">
              <w:t>54.2%</w:t>
            </w:r>
          </w:p>
        </w:tc>
      </w:tr>
      <w:tr w:rsidR="00CD2E47" w:rsidRPr="00DF0C3D" w14:paraId="381F50E2" w14:textId="77777777" w:rsidTr="00CD2E47">
        <w:tc>
          <w:tcPr>
            <w:tcW w:w="2000" w:type="pct"/>
          </w:tcPr>
          <w:p w14:paraId="14009FE4" w14:textId="77777777" w:rsidR="00CD2E47" w:rsidRPr="00DF0C3D" w:rsidRDefault="00CD2E47" w:rsidP="00CD2E47">
            <w:pPr>
              <w:rPr>
                <w:b/>
              </w:rPr>
            </w:pPr>
            <w:r w:rsidRPr="00DF0C3D">
              <w:rPr>
                <w:b/>
              </w:rPr>
              <w:t>Workers Compensation Premium</w:t>
            </w:r>
          </w:p>
        </w:tc>
        <w:tc>
          <w:tcPr>
            <w:tcW w:w="750" w:type="pct"/>
          </w:tcPr>
          <w:p w14:paraId="77029816" w14:textId="77777777" w:rsidR="00CD2E47" w:rsidRPr="00DF0C3D" w:rsidRDefault="00CD2E47" w:rsidP="00CD2E47">
            <w:pPr>
              <w:jc w:val="center"/>
            </w:pPr>
          </w:p>
        </w:tc>
        <w:tc>
          <w:tcPr>
            <w:tcW w:w="750" w:type="pct"/>
          </w:tcPr>
          <w:p w14:paraId="39916EEA" w14:textId="77777777" w:rsidR="00CD2E47" w:rsidRPr="00DF0C3D" w:rsidRDefault="00CD2E47" w:rsidP="00CD2E47">
            <w:pPr>
              <w:jc w:val="center"/>
            </w:pPr>
          </w:p>
        </w:tc>
        <w:tc>
          <w:tcPr>
            <w:tcW w:w="750" w:type="pct"/>
          </w:tcPr>
          <w:p w14:paraId="1B58E8A4" w14:textId="77777777" w:rsidR="00CD2E47" w:rsidRPr="00DF0C3D" w:rsidRDefault="00CD2E47" w:rsidP="00CD2E47">
            <w:pPr>
              <w:jc w:val="center"/>
            </w:pPr>
          </w:p>
        </w:tc>
        <w:tc>
          <w:tcPr>
            <w:tcW w:w="750" w:type="pct"/>
          </w:tcPr>
          <w:p w14:paraId="3CE1A90E" w14:textId="77777777" w:rsidR="00CD2E47" w:rsidRPr="00DF0C3D" w:rsidRDefault="00CD2E47" w:rsidP="00CD2E47">
            <w:pPr>
              <w:jc w:val="center"/>
            </w:pPr>
          </w:p>
        </w:tc>
      </w:tr>
      <w:tr w:rsidR="00CD2E47" w:rsidRPr="00DF0C3D" w14:paraId="76D59FDE"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246EBCEE" w14:textId="77777777" w:rsidR="00CD2E47" w:rsidRPr="00DF0C3D" w:rsidRDefault="00CD2E47" w:rsidP="00CD2E47">
            <w:pPr>
              <w:ind w:left="313"/>
            </w:pPr>
            <w:r w:rsidRPr="00DF0C3D">
              <w:t>All provider</w:t>
            </w:r>
          </w:p>
        </w:tc>
        <w:tc>
          <w:tcPr>
            <w:tcW w:w="750" w:type="pct"/>
          </w:tcPr>
          <w:p w14:paraId="4752AD3C" w14:textId="77777777" w:rsidR="00CD2E47" w:rsidRPr="00DF0C3D" w:rsidRDefault="00CD2E47" w:rsidP="00CD2E47">
            <w:pPr>
              <w:jc w:val="center"/>
            </w:pPr>
            <w:r w:rsidRPr="00DF0C3D">
              <w:t>3.2%</w:t>
            </w:r>
          </w:p>
        </w:tc>
        <w:tc>
          <w:tcPr>
            <w:tcW w:w="750" w:type="pct"/>
          </w:tcPr>
          <w:p w14:paraId="49CCA82B" w14:textId="77777777" w:rsidR="00CD2E47" w:rsidRPr="00DF0C3D" w:rsidRDefault="00CD2E47" w:rsidP="00CD2E47">
            <w:pPr>
              <w:jc w:val="center"/>
            </w:pPr>
            <w:r w:rsidRPr="00DF0C3D">
              <w:t>2.0%</w:t>
            </w:r>
          </w:p>
        </w:tc>
        <w:tc>
          <w:tcPr>
            <w:tcW w:w="750" w:type="pct"/>
          </w:tcPr>
          <w:p w14:paraId="4B5C5D80" w14:textId="77777777" w:rsidR="00CD2E47" w:rsidRPr="00DF0C3D" w:rsidRDefault="00CD2E47" w:rsidP="00CD2E47">
            <w:pPr>
              <w:jc w:val="center"/>
            </w:pPr>
            <w:r w:rsidRPr="00DF0C3D">
              <w:t>2.5%</w:t>
            </w:r>
          </w:p>
        </w:tc>
        <w:tc>
          <w:tcPr>
            <w:tcW w:w="750" w:type="pct"/>
          </w:tcPr>
          <w:p w14:paraId="317BD636" w14:textId="77777777" w:rsidR="00CD2E47" w:rsidRPr="00DF0C3D" w:rsidRDefault="00CD2E47" w:rsidP="00CD2E47">
            <w:pPr>
              <w:jc w:val="center"/>
            </w:pPr>
            <w:r w:rsidRPr="00DF0C3D">
              <w:t>4.0%</w:t>
            </w:r>
          </w:p>
        </w:tc>
      </w:tr>
      <w:tr w:rsidR="00CD2E47" w:rsidRPr="00DF0C3D" w14:paraId="47018360" w14:textId="77777777" w:rsidTr="00CD2E47">
        <w:tc>
          <w:tcPr>
            <w:tcW w:w="2000" w:type="pct"/>
          </w:tcPr>
          <w:p w14:paraId="7C630812" w14:textId="77777777" w:rsidR="00CD2E47" w:rsidRPr="00DF0C3D" w:rsidRDefault="00CD2E47" w:rsidP="00CD2E47">
            <w:pPr>
              <w:ind w:left="313"/>
            </w:pPr>
            <w:r w:rsidRPr="00DF0C3D">
              <w:t>MMM ≤3</w:t>
            </w:r>
          </w:p>
        </w:tc>
        <w:tc>
          <w:tcPr>
            <w:tcW w:w="750" w:type="pct"/>
          </w:tcPr>
          <w:p w14:paraId="7E39A7A0" w14:textId="77777777" w:rsidR="00CD2E47" w:rsidRPr="00DF0C3D" w:rsidRDefault="00CD2E47" w:rsidP="00CD2E47">
            <w:pPr>
              <w:jc w:val="center"/>
            </w:pPr>
            <w:r w:rsidRPr="00DF0C3D">
              <w:t>3.2%</w:t>
            </w:r>
          </w:p>
        </w:tc>
        <w:tc>
          <w:tcPr>
            <w:tcW w:w="750" w:type="pct"/>
          </w:tcPr>
          <w:p w14:paraId="04E0A688" w14:textId="77777777" w:rsidR="00CD2E47" w:rsidRPr="00DF0C3D" w:rsidRDefault="00CD2E47" w:rsidP="00CD2E47">
            <w:pPr>
              <w:jc w:val="center"/>
            </w:pPr>
            <w:r w:rsidRPr="00DF0C3D">
              <w:t>1.9%</w:t>
            </w:r>
          </w:p>
        </w:tc>
        <w:tc>
          <w:tcPr>
            <w:tcW w:w="750" w:type="pct"/>
          </w:tcPr>
          <w:p w14:paraId="39615732" w14:textId="77777777" w:rsidR="00CD2E47" w:rsidRPr="00DF0C3D" w:rsidRDefault="00CD2E47" w:rsidP="00CD2E47">
            <w:pPr>
              <w:jc w:val="center"/>
            </w:pPr>
            <w:r w:rsidRPr="00DF0C3D">
              <w:t>2.5%</w:t>
            </w:r>
          </w:p>
        </w:tc>
        <w:tc>
          <w:tcPr>
            <w:tcW w:w="750" w:type="pct"/>
          </w:tcPr>
          <w:p w14:paraId="665ADDF2" w14:textId="77777777" w:rsidR="00CD2E47" w:rsidRPr="00DF0C3D" w:rsidRDefault="00CD2E47" w:rsidP="00CD2E47">
            <w:pPr>
              <w:jc w:val="center"/>
            </w:pPr>
            <w:r w:rsidRPr="00DF0C3D">
              <w:t>4.0%</w:t>
            </w:r>
          </w:p>
        </w:tc>
      </w:tr>
      <w:tr w:rsidR="00CD2E47" w:rsidRPr="00DF0C3D" w14:paraId="15B17BF8"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2019DA63" w14:textId="77777777" w:rsidR="00CD2E47" w:rsidRPr="00DF0C3D" w:rsidRDefault="00CD2E47" w:rsidP="00CD2E47">
            <w:pPr>
              <w:ind w:left="313"/>
            </w:pPr>
            <w:r w:rsidRPr="00DF0C3D">
              <w:t>MMM 4-5</w:t>
            </w:r>
          </w:p>
        </w:tc>
        <w:tc>
          <w:tcPr>
            <w:tcW w:w="750" w:type="pct"/>
          </w:tcPr>
          <w:p w14:paraId="1ADBB9A5" w14:textId="77777777" w:rsidR="00CD2E47" w:rsidRPr="00DF0C3D" w:rsidRDefault="00CD2E47" w:rsidP="00CD2E47">
            <w:pPr>
              <w:jc w:val="center"/>
            </w:pPr>
            <w:r w:rsidRPr="00DF0C3D">
              <w:t>3.0%</w:t>
            </w:r>
          </w:p>
        </w:tc>
        <w:tc>
          <w:tcPr>
            <w:tcW w:w="750" w:type="pct"/>
          </w:tcPr>
          <w:p w14:paraId="7A6DB2D3" w14:textId="77777777" w:rsidR="00CD2E47" w:rsidRPr="00DF0C3D" w:rsidRDefault="00CD2E47" w:rsidP="00CD2E47">
            <w:pPr>
              <w:jc w:val="center"/>
            </w:pPr>
            <w:r w:rsidRPr="00DF0C3D">
              <w:t>2.0%</w:t>
            </w:r>
          </w:p>
        </w:tc>
        <w:tc>
          <w:tcPr>
            <w:tcW w:w="750" w:type="pct"/>
          </w:tcPr>
          <w:p w14:paraId="5D723838" w14:textId="77777777" w:rsidR="00CD2E47" w:rsidRPr="00DF0C3D" w:rsidRDefault="00CD2E47" w:rsidP="00CD2E47">
            <w:pPr>
              <w:jc w:val="center"/>
            </w:pPr>
            <w:r w:rsidRPr="00DF0C3D">
              <w:t>2.4%</w:t>
            </w:r>
          </w:p>
        </w:tc>
        <w:tc>
          <w:tcPr>
            <w:tcW w:w="750" w:type="pct"/>
          </w:tcPr>
          <w:p w14:paraId="01E3A805" w14:textId="77777777" w:rsidR="00CD2E47" w:rsidRPr="00DF0C3D" w:rsidRDefault="00CD2E47" w:rsidP="00CD2E47">
            <w:pPr>
              <w:jc w:val="center"/>
            </w:pPr>
            <w:r w:rsidRPr="00DF0C3D">
              <w:t>3.4%</w:t>
            </w:r>
          </w:p>
        </w:tc>
      </w:tr>
      <w:tr w:rsidR="00CD2E47" w:rsidRPr="00DF0C3D" w14:paraId="16E90A3F" w14:textId="77777777" w:rsidTr="00CD2E47">
        <w:tc>
          <w:tcPr>
            <w:tcW w:w="2000" w:type="pct"/>
          </w:tcPr>
          <w:p w14:paraId="54ED9CC1" w14:textId="77777777" w:rsidR="00CD2E47" w:rsidRPr="00DF0C3D" w:rsidRDefault="00CD2E47" w:rsidP="00CD2E47">
            <w:pPr>
              <w:ind w:left="313"/>
            </w:pPr>
            <w:r w:rsidRPr="00DF0C3D">
              <w:t>MMM ≥6</w:t>
            </w:r>
          </w:p>
        </w:tc>
        <w:tc>
          <w:tcPr>
            <w:tcW w:w="750" w:type="pct"/>
          </w:tcPr>
          <w:p w14:paraId="3AA389C8" w14:textId="77777777" w:rsidR="00CD2E47" w:rsidRPr="00DF0C3D" w:rsidRDefault="00CD2E47" w:rsidP="00CD2E47">
            <w:pPr>
              <w:jc w:val="center"/>
            </w:pPr>
            <w:r w:rsidRPr="00DF0C3D">
              <w:t>4.4%</w:t>
            </w:r>
          </w:p>
        </w:tc>
        <w:tc>
          <w:tcPr>
            <w:tcW w:w="750" w:type="pct"/>
          </w:tcPr>
          <w:p w14:paraId="2EE98630" w14:textId="77777777" w:rsidR="00CD2E47" w:rsidRPr="00DF0C3D" w:rsidRDefault="00CD2E47" w:rsidP="00CD2E47">
            <w:pPr>
              <w:jc w:val="center"/>
            </w:pPr>
            <w:r w:rsidRPr="00DF0C3D">
              <w:t>2.5%</w:t>
            </w:r>
          </w:p>
        </w:tc>
        <w:tc>
          <w:tcPr>
            <w:tcW w:w="750" w:type="pct"/>
          </w:tcPr>
          <w:p w14:paraId="4FCDB2AF" w14:textId="77777777" w:rsidR="00CD2E47" w:rsidRPr="00DF0C3D" w:rsidRDefault="00CD2E47" w:rsidP="00CD2E47">
            <w:pPr>
              <w:jc w:val="center"/>
            </w:pPr>
            <w:r w:rsidRPr="00DF0C3D">
              <w:t>2.9%</w:t>
            </w:r>
          </w:p>
        </w:tc>
        <w:tc>
          <w:tcPr>
            <w:tcW w:w="750" w:type="pct"/>
          </w:tcPr>
          <w:p w14:paraId="214CB5D9" w14:textId="77777777" w:rsidR="00CD2E47" w:rsidRPr="00DF0C3D" w:rsidRDefault="00CD2E47" w:rsidP="00CD2E47">
            <w:pPr>
              <w:jc w:val="center"/>
            </w:pPr>
            <w:r w:rsidRPr="00DF0C3D">
              <w:t>6.0%</w:t>
            </w:r>
          </w:p>
        </w:tc>
      </w:tr>
      <w:tr w:rsidR="00CD2E47" w:rsidRPr="00DF0C3D" w14:paraId="558033DE"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053AC026" w14:textId="77777777" w:rsidR="00CD2E47" w:rsidRPr="00DF0C3D" w:rsidRDefault="00CD2E47" w:rsidP="00CD2E47">
            <w:pPr>
              <w:rPr>
                <w:b/>
              </w:rPr>
            </w:pPr>
            <w:r w:rsidRPr="00DF0C3D">
              <w:rPr>
                <w:b/>
              </w:rPr>
              <w:t>Overheads</w:t>
            </w:r>
          </w:p>
        </w:tc>
        <w:tc>
          <w:tcPr>
            <w:tcW w:w="750" w:type="pct"/>
          </w:tcPr>
          <w:p w14:paraId="39EA1A31" w14:textId="77777777" w:rsidR="00CD2E47" w:rsidRPr="00DF0C3D" w:rsidRDefault="00CD2E47" w:rsidP="00CD2E47">
            <w:pPr>
              <w:jc w:val="center"/>
            </w:pPr>
          </w:p>
        </w:tc>
        <w:tc>
          <w:tcPr>
            <w:tcW w:w="750" w:type="pct"/>
          </w:tcPr>
          <w:p w14:paraId="64FB9FF7" w14:textId="77777777" w:rsidR="00CD2E47" w:rsidRPr="00DF0C3D" w:rsidRDefault="00CD2E47" w:rsidP="00CD2E47">
            <w:pPr>
              <w:jc w:val="center"/>
            </w:pPr>
          </w:p>
        </w:tc>
        <w:tc>
          <w:tcPr>
            <w:tcW w:w="750" w:type="pct"/>
          </w:tcPr>
          <w:p w14:paraId="2434C297" w14:textId="77777777" w:rsidR="00CD2E47" w:rsidRPr="00DF0C3D" w:rsidRDefault="00CD2E47" w:rsidP="00CD2E47">
            <w:pPr>
              <w:jc w:val="center"/>
            </w:pPr>
          </w:p>
        </w:tc>
        <w:tc>
          <w:tcPr>
            <w:tcW w:w="750" w:type="pct"/>
          </w:tcPr>
          <w:p w14:paraId="1719D800" w14:textId="77777777" w:rsidR="00CD2E47" w:rsidRPr="00DF0C3D" w:rsidRDefault="00CD2E47" w:rsidP="00CD2E47">
            <w:pPr>
              <w:jc w:val="center"/>
            </w:pPr>
          </w:p>
        </w:tc>
      </w:tr>
      <w:tr w:rsidR="00CD2E47" w:rsidRPr="00DF0C3D" w14:paraId="50207876" w14:textId="77777777" w:rsidTr="00CD2E47">
        <w:tc>
          <w:tcPr>
            <w:tcW w:w="2000" w:type="pct"/>
          </w:tcPr>
          <w:p w14:paraId="3252AA82" w14:textId="77777777" w:rsidR="00CD2E47" w:rsidRPr="00DF0C3D" w:rsidRDefault="00CD2E47" w:rsidP="00CD2E47">
            <w:pPr>
              <w:ind w:left="313"/>
            </w:pPr>
            <w:r w:rsidRPr="00DF0C3D">
              <w:t>All provider</w:t>
            </w:r>
          </w:p>
        </w:tc>
        <w:tc>
          <w:tcPr>
            <w:tcW w:w="750" w:type="pct"/>
          </w:tcPr>
          <w:p w14:paraId="2864156B" w14:textId="77777777" w:rsidR="00CD2E47" w:rsidRPr="00DF0C3D" w:rsidRDefault="00CD2E47" w:rsidP="00CD2E47">
            <w:pPr>
              <w:jc w:val="center"/>
            </w:pPr>
            <w:r w:rsidRPr="00DF0C3D">
              <w:t>44.2%</w:t>
            </w:r>
          </w:p>
        </w:tc>
        <w:tc>
          <w:tcPr>
            <w:tcW w:w="750" w:type="pct"/>
          </w:tcPr>
          <w:p w14:paraId="22967BB2" w14:textId="77777777" w:rsidR="00CD2E47" w:rsidRPr="00DF0C3D" w:rsidRDefault="00CD2E47" w:rsidP="00CD2E47">
            <w:pPr>
              <w:jc w:val="center"/>
            </w:pPr>
            <w:r w:rsidRPr="00DF0C3D">
              <w:t>21.8%</w:t>
            </w:r>
          </w:p>
        </w:tc>
        <w:tc>
          <w:tcPr>
            <w:tcW w:w="750" w:type="pct"/>
          </w:tcPr>
          <w:p w14:paraId="02141CA2" w14:textId="77777777" w:rsidR="00CD2E47" w:rsidRPr="00DF0C3D" w:rsidRDefault="00CD2E47" w:rsidP="00CD2E47">
            <w:pPr>
              <w:jc w:val="center"/>
            </w:pPr>
            <w:r w:rsidRPr="00DF0C3D">
              <w:t>35.9%</w:t>
            </w:r>
          </w:p>
        </w:tc>
        <w:tc>
          <w:tcPr>
            <w:tcW w:w="750" w:type="pct"/>
          </w:tcPr>
          <w:p w14:paraId="589B1278" w14:textId="77777777" w:rsidR="00CD2E47" w:rsidRPr="00DF0C3D" w:rsidRDefault="00CD2E47" w:rsidP="00CD2E47">
            <w:pPr>
              <w:jc w:val="center"/>
            </w:pPr>
            <w:r w:rsidRPr="00DF0C3D">
              <w:t>56.3%</w:t>
            </w:r>
          </w:p>
        </w:tc>
      </w:tr>
      <w:tr w:rsidR="00CD2E47" w:rsidRPr="00DF0C3D" w14:paraId="3CE679F4"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08BA22CF" w14:textId="77777777" w:rsidR="00CD2E47" w:rsidRPr="00DF0C3D" w:rsidRDefault="00CD2E47" w:rsidP="00CD2E47">
            <w:pPr>
              <w:ind w:left="313"/>
            </w:pPr>
            <w:r w:rsidRPr="00DF0C3D">
              <w:t>MMM ≤3</w:t>
            </w:r>
          </w:p>
        </w:tc>
        <w:tc>
          <w:tcPr>
            <w:tcW w:w="750" w:type="pct"/>
          </w:tcPr>
          <w:p w14:paraId="67D60DCD" w14:textId="77777777" w:rsidR="00CD2E47" w:rsidRPr="00DF0C3D" w:rsidRDefault="00CD2E47" w:rsidP="00CD2E47">
            <w:pPr>
              <w:jc w:val="center"/>
            </w:pPr>
            <w:r w:rsidRPr="00DF0C3D">
              <w:t>42.5%</w:t>
            </w:r>
          </w:p>
        </w:tc>
        <w:tc>
          <w:tcPr>
            <w:tcW w:w="750" w:type="pct"/>
          </w:tcPr>
          <w:p w14:paraId="19DC70EE" w14:textId="77777777" w:rsidR="00CD2E47" w:rsidRPr="00DF0C3D" w:rsidRDefault="00CD2E47" w:rsidP="00CD2E47">
            <w:pPr>
              <w:jc w:val="center"/>
            </w:pPr>
            <w:r w:rsidRPr="00DF0C3D">
              <w:t>21.1%</w:t>
            </w:r>
          </w:p>
        </w:tc>
        <w:tc>
          <w:tcPr>
            <w:tcW w:w="750" w:type="pct"/>
          </w:tcPr>
          <w:p w14:paraId="38E50CD0" w14:textId="77777777" w:rsidR="00CD2E47" w:rsidRPr="00DF0C3D" w:rsidRDefault="00CD2E47" w:rsidP="00CD2E47">
            <w:pPr>
              <w:jc w:val="center"/>
            </w:pPr>
            <w:r w:rsidRPr="00DF0C3D">
              <w:t>35.6%</w:t>
            </w:r>
          </w:p>
        </w:tc>
        <w:tc>
          <w:tcPr>
            <w:tcW w:w="750" w:type="pct"/>
          </w:tcPr>
          <w:p w14:paraId="462963CD" w14:textId="77777777" w:rsidR="00CD2E47" w:rsidRPr="00DF0C3D" w:rsidRDefault="00CD2E47" w:rsidP="00CD2E47">
            <w:pPr>
              <w:jc w:val="center"/>
            </w:pPr>
            <w:r w:rsidRPr="00DF0C3D">
              <w:t>56.0%</w:t>
            </w:r>
          </w:p>
        </w:tc>
      </w:tr>
      <w:tr w:rsidR="00CD2E47" w:rsidRPr="00DF0C3D" w14:paraId="74DF5122" w14:textId="77777777" w:rsidTr="00CD2E47">
        <w:tc>
          <w:tcPr>
            <w:tcW w:w="2000" w:type="pct"/>
          </w:tcPr>
          <w:p w14:paraId="70E14E3E" w14:textId="77777777" w:rsidR="00CD2E47" w:rsidRPr="00DF0C3D" w:rsidRDefault="00CD2E47" w:rsidP="00CD2E47">
            <w:pPr>
              <w:ind w:left="313"/>
            </w:pPr>
            <w:r w:rsidRPr="00DF0C3D">
              <w:t>MMM 4-5</w:t>
            </w:r>
          </w:p>
        </w:tc>
        <w:tc>
          <w:tcPr>
            <w:tcW w:w="750" w:type="pct"/>
          </w:tcPr>
          <w:p w14:paraId="0E83A11B" w14:textId="77777777" w:rsidR="00CD2E47" w:rsidRPr="00DF0C3D" w:rsidRDefault="00CD2E47" w:rsidP="00CD2E47">
            <w:pPr>
              <w:jc w:val="center"/>
            </w:pPr>
            <w:r w:rsidRPr="00DF0C3D">
              <w:t>46.2%</w:t>
            </w:r>
          </w:p>
        </w:tc>
        <w:tc>
          <w:tcPr>
            <w:tcW w:w="750" w:type="pct"/>
          </w:tcPr>
          <w:p w14:paraId="6AC83098" w14:textId="77777777" w:rsidR="00CD2E47" w:rsidRPr="00DF0C3D" w:rsidRDefault="00CD2E47" w:rsidP="00CD2E47">
            <w:pPr>
              <w:jc w:val="center"/>
            </w:pPr>
            <w:r w:rsidRPr="00DF0C3D">
              <w:t>21.5%</w:t>
            </w:r>
          </w:p>
        </w:tc>
        <w:tc>
          <w:tcPr>
            <w:tcW w:w="750" w:type="pct"/>
          </w:tcPr>
          <w:p w14:paraId="1CFD225E" w14:textId="77777777" w:rsidR="00CD2E47" w:rsidRPr="00DF0C3D" w:rsidRDefault="00CD2E47" w:rsidP="00CD2E47">
            <w:pPr>
              <w:jc w:val="center"/>
            </w:pPr>
            <w:r w:rsidRPr="00DF0C3D">
              <w:t>36.0%</w:t>
            </w:r>
          </w:p>
        </w:tc>
        <w:tc>
          <w:tcPr>
            <w:tcW w:w="750" w:type="pct"/>
          </w:tcPr>
          <w:p w14:paraId="361C4066" w14:textId="77777777" w:rsidR="00CD2E47" w:rsidRPr="00DF0C3D" w:rsidRDefault="00CD2E47" w:rsidP="00CD2E47">
            <w:pPr>
              <w:jc w:val="center"/>
            </w:pPr>
            <w:r w:rsidRPr="00DF0C3D">
              <w:t>60.3%</w:t>
            </w:r>
          </w:p>
        </w:tc>
      </w:tr>
      <w:tr w:rsidR="00CD2E47" w:rsidRPr="00DF0C3D" w14:paraId="0761B386"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36387B84" w14:textId="77777777" w:rsidR="00CD2E47" w:rsidRPr="00DF0C3D" w:rsidRDefault="00CD2E47" w:rsidP="00CD2E47">
            <w:pPr>
              <w:ind w:left="313"/>
            </w:pPr>
            <w:r w:rsidRPr="00DF0C3D">
              <w:t>MMM ≥6</w:t>
            </w:r>
          </w:p>
        </w:tc>
        <w:tc>
          <w:tcPr>
            <w:tcW w:w="750" w:type="pct"/>
          </w:tcPr>
          <w:p w14:paraId="2FE73BAA" w14:textId="77777777" w:rsidR="00CD2E47" w:rsidRPr="00DF0C3D" w:rsidRDefault="00CD2E47" w:rsidP="00CD2E47">
            <w:pPr>
              <w:jc w:val="center"/>
            </w:pPr>
            <w:r w:rsidRPr="00DF0C3D">
              <w:t>70.3%</w:t>
            </w:r>
          </w:p>
        </w:tc>
        <w:tc>
          <w:tcPr>
            <w:tcW w:w="750" w:type="pct"/>
          </w:tcPr>
          <w:p w14:paraId="54E8B1E3" w14:textId="77777777" w:rsidR="00CD2E47" w:rsidRPr="00DF0C3D" w:rsidRDefault="00CD2E47" w:rsidP="00CD2E47">
            <w:pPr>
              <w:jc w:val="center"/>
            </w:pPr>
            <w:r w:rsidRPr="00DF0C3D">
              <w:t>42.0%</w:t>
            </w:r>
          </w:p>
        </w:tc>
        <w:tc>
          <w:tcPr>
            <w:tcW w:w="750" w:type="pct"/>
          </w:tcPr>
          <w:p w14:paraId="7DFD3617" w14:textId="77777777" w:rsidR="00CD2E47" w:rsidRPr="00DF0C3D" w:rsidRDefault="00CD2E47" w:rsidP="00CD2E47">
            <w:pPr>
              <w:jc w:val="center"/>
            </w:pPr>
            <w:r w:rsidRPr="00DF0C3D">
              <w:t>51.3%</w:t>
            </w:r>
          </w:p>
        </w:tc>
        <w:tc>
          <w:tcPr>
            <w:tcW w:w="750" w:type="pct"/>
          </w:tcPr>
          <w:p w14:paraId="76110E62" w14:textId="77777777" w:rsidR="00CD2E47" w:rsidRPr="00DF0C3D" w:rsidRDefault="00CD2E47" w:rsidP="00CD2E47">
            <w:pPr>
              <w:jc w:val="center"/>
            </w:pPr>
            <w:r w:rsidRPr="00DF0C3D">
              <w:t>104.3%</w:t>
            </w:r>
          </w:p>
        </w:tc>
      </w:tr>
      <w:tr w:rsidR="00CD2E47" w:rsidRPr="00DF0C3D" w14:paraId="39BBD695" w14:textId="77777777" w:rsidTr="00CD2E47">
        <w:tc>
          <w:tcPr>
            <w:tcW w:w="2000" w:type="pct"/>
          </w:tcPr>
          <w:p w14:paraId="4A30E123" w14:textId="77777777" w:rsidR="00CD2E47" w:rsidRPr="00DF0C3D" w:rsidRDefault="00CD2E47" w:rsidP="00CD2E47">
            <w:pPr>
              <w:rPr>
                <w:b/>
              </w:rPr>
            </w:pPr>
            <w:r w:rsidRPr="00DF0C3D">
              <w:rPr>
                <w:b/>
              </w:rPr>
              <w:t>EBIDTA as a share of total revenue</w:t>
            </w:r>
          </w:p>
        </w:tc>
        <w:tc>
          <w:tcPr>
            <w:tcW w:w="750" w:type="pct"/>
          </w:tcPr>
          <w:p w14:paraId="5039E42A" w14:textId="77777777" w:rsidR="00CD2E47" w:rsidRPr="00DF0C3D" w:rsidRDefault="00CD2E47" w:rsidP="00CD2E47">
            <w:pPr>
              <w:jc w:val="center"/>
            </w:pPr>
          </w:p>
        </w:tc>
        <w:tc>
          <w:tcPr>
            <w:tcW w:w="750" w:type="pct"/>
          </w:tcPr>
          <w:p w14:paraId="57F3010A" w14:textId="77777777" w:rsidR="00CD2E47" w:rsidRPr="00DF0C3D" w:rsidRDefault="00CD2E47" w:rsidP="00CD2E47">
            <w:pPr>
              <w:jc w:val="center"/>
            </w:pPr>
          </w:p>
        </w:tc>
        <w:tc>
          <w:tcPr>
            <w:tcW w:w="750" w:type="pct"/>
          </w:tcPr>
          <w:p w14:paraId="207BB80C" w14:textId="77777777" w:rsidR="00CD2E47" w:rsidRPr="00DF0C3D" w:rsidRDefault="00CD2E47" w:rsidP="00CD2E47">
            <w:pPr>
              <w:jc w:val="center"/>
            </w:pPr>
          </w:p>
        </w:tc>
        <w:tc>
          <w:tcPr>
            <w:tcW w:w="750" w:type="pct"/>
          </w:tcPr>
          <w:p w14:paraId="45506EEA" w14:textId="77777777" w:rsidR="00CD2E47" w:rsidRPr="00DF0C3D" w:rsidRDefault="00CD2E47" w:rsidP="00CD2E47">
            <w:pPr>
              <w:jc w:val="center"/>
            </w:pPr>
          </w:p>
        </w:tc>
      </w:tr>
      <w:tr w:rsidR="00CD2E47" w:rsidRPr="00DF0C3D" w14:paraId="54843804"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7623E838" w14:textId="77777777" w:rsidR="00CD2E47" w:rsidRPr="00DF0C3D" w:rsidRDefault="00CD2E47" w:rsidP="00CD2E47">
            <w:pPr>
              <w:ind w:left="313"/>
            </w:pPr>
            <w:r w:rsidRPr="00DF0C3D">
              <w:t>All provider</w:t>
            </w:r>
          </w:p>
        </w:tc>
        <w:tc>
          <w:tcPr>
            <w:tcW w:w="750" w:type="pct"/>
          </w:tcPr>
          <w:p w14:paraId="5A90A13B" w14:textId="77777777" w:rsidR="00CD2E47" w:rsidRPr="00DF0C3D" w:rsidRDefault="00CD2E47" w:rsidP="00CD2E47">
            <w:pPr>
              <w:jc w:val="center"/>
            </w:pPr>
            <w:r w:rsidRPr="00DF0C3D">
              <w:t>13.3%</w:t>
            </w:r>
          </w:p>
        </w:tc>
        <w:tc>
          <w:tcPr>
            <w:tcW w:w="750" w:type="pct"/>
          </w:tcPr>
          <w:p w14:paraId="79863C0E" w14:textId="77777777" w:rsidR="00CD2E47" w:rsidRPr="00DF0C3D" w:rsidRDefault="00CD2E47" w:rsidP="00CD2E47">
            <w:pPr>
              <w:jc w:val="center"/>
            </w:pPr>
            <w:r w:rsidRPr="00DF0C3D">
              <w:t>21.4%</w:t>
            </w:r>
          </w:p>
        </w:tc>
        <w:tc>
          <w:tcPr>
            <w:tcW w:w="750" w:type="pct"/>
          </w:tcPr>
          <w:p w14:paraId="2DBAED4F" w14:textId="77777777" w:rsidR="00CD2E47" w:rsidRPr="00DF0C3D" w:rsidRDefault="00CD2E47" w:rsidP="00CD2E47">
            <w:pPr>
              <w:jc w:val="center"/>
            </w:pPr>
            <w:r w:rsidRPr="00DF0C3D">
              <w:t>10.9%</w:t>
            </w:r>
          </w:p>
        </w:tc>
        <w:tc>
          <w:tcPr>
            <w:tcW w:w="750" w:type="pct"/>
          </w:tcPr>
          <w:p w14:paraId="772EABDD" w14:textId="77777777" w:rsidR="00CD2E47" w:rsidRPr="00DF0C3D" w:rsidRDefault="00CD2E47" w:rsidP="00CD2E47">
            <w:pPr>
              <w:jc w:val="center"/>
            </w:pPr>
            <w:r w:rsidRPr="00DF0C3D">
              <w:t>3.9%</w:t>
            </w:r>
          </w:p>
        </w:tc>
      </w:tr>
      <w:tr w:rsidR="00CD2E47" w:rsidRPr="00DF0C3D" w14:paraId="6B1DF465" w14:textId="77777777" w:rsidTr="00CD2E47">
        <w:tc>
          <w:tcPr>
            <w:tcW w:w="2000" w:type="pct"/>
          </w:tcPr>
          <w:p w14:paraId="6F65DFAC" w14:textId="77777777" w:rsidR="00CD2E47" w:rsidRPr="00DF0C3D" w:rsidRDefault="00CD2E47" w:rsidP="00CD2E47">
            <w:pPr>
              <w:ind w:left="313"/>
            </w:pPr>
            <w:r w:rsidRPr="00DF0C3D">
              <w:t>MMM ≤3</w:t>
            </w:r>
          </w:p>
        </w:tc>
        <w:tc>
          <w:tcPr>
            <w:tcW w:w="750" w:type="pct"/>
          </w:tcPr>
          <w:p w14:paraId="3242AABE" w14:textId="77777777" w:rsidR="00CD2E47" w:rsidRPr="00DF0C3D" w:rsidRDefault="00CD2E47" w:rsidP="00CD2E47">
            <w:pPr>
              <w:jc w:val="center"/>
            </w:pPr>
            <w:r w:rsidRPr="00DF0C3D">
              <w:t>13.5%</w:t>
            </w:r>
          </w:p>
        </w:tc>
        <w:tc>
          <w:tcPr>
            <w:tcW w:w="750" w:type="pct"/>
          </w:tcPr>
          <w:p w14:paraId="429D0C2C" w14:textId="77777777" w:rsidR="00CD2E47" w:rsidRPr="00DF0C3D" w:rsidRDefault="00CD2E47" w:rsidP="00CD2E47">
            <w:pPr>
              <w:jc w:val="center"/>
            </w:pPr>
            <w:r w:rsidRPr="00DF0C3D">
              <w:t>21.9%</w:t>
            </w:r>
          </w:p>
        </w:tc>
        <w:tc>
          <w:tcPr>
            <w:tcW w:w="750" w:type="pct"/>
          </w:tcPr>
          <w:p w14:paraId="1DE8C2F6" w14:textId="77777777" w:rsidR="00CD2E47" w:rsidRPr="00DF0C3D" w:rsidRDefault="00CD2E47" w:rsidP="00CD2E47">
            <w:pPr>
              <w:jc w:val="center"/>
            </w:pPr>
            <w:r w:rsidRPr="00DF0C3D">
              <w:t>11.2%</w:t>
            </w:r>
          </w:p>
        </w:tc>
        <w:tc>
          <w:tcPr>
            <w:tcW w:w="750" w:type="pct"/>
          </w:tcPr>
          <w:p w14:paraId="058C1C15" w14:textId="77777777" w:rsidR="00CD2E47" w:rsidRPr="00DF0C3D" w:rsidRDefault="00CD2E47" w:rsidP="00CD2E47">
            <w:pPr>
              <w:jc w:val="center"/>
            </w:pPr>
            <w:r w:rsidRPr="00DF0C3D">
              <w:t>3.9%</w:t>
            </w:r>
          </w:p>
        </w:tc>
      </w:tr>
      <w:tr w:rsidR="00CD2E47" w:rsidRPr="00DF0C3D" w14:paraId="03CDFCC1" w14:textId="77777777" w:rsidTr="00CD2E47">
        <w:trPr>
          <w:cnfStyle w:val="000000100000" w:firstRow="0" w:lastRow="0" w:firstColumn="0" w:lastColumn="0" w:oddVBand="0" w:evenVBand="0" w:oddHBand="1" w:evenHBand="0" w:firstRowFirstColumn="0" w:firstRowLastColumn="0" w:lastRowFirstColumn="0" w:lastRowLastColumn="0"/>
        </w:trPr>
        <w:tc>
          <w:tcPr>
            <w:tcW w:w="2000" w:type="pct"/>
          </w:tcPr>
          <w:p w14:paraId="7735AB51" w14:textId="77777777" w:rsidR="00CD2E47" w:rsidRPr="00DF0C3D" w:rsidRDefault="00CD2E47" w:rsidP="00CD2E47">
            <w:pPr>
              <w:ind w:left="313"/>
            </w:pPr>
            <w:r w:rsidRPr="00DF0C3D">
              <w:t>MMM 4-5</w:t>
            </w:r>
          </w:p>
        </w:tc>
        <w:tc>
          <w:tcPr>
            <w:tcW w:w="750" w:type="pct"/>
          </w:tcPr>
          <w:p w14:paraId="60FA4087" w14:textId="77777777" w:rsidR="00CD2E47" w:rsidRPr="00DF0C3D" w:rsidRDefault="00CD2E47" w:rsidP="00CD2E47">
            <w:pPr>
              <w:jc w:val="center"/>
            </w:pPr>
            <w:r w:rsidRPr="00DF0C3D">
              <w:t>14.4%</w:t>
            </w:r>
          </w:p>
        </w:tc>
        <w:tc>
          <w:tcPr>
            <w:tcW w:w="750" w:type="pct"/>
          </w:tcPr>
          <w:p w14:paraId="7B8A6FDA" w14:textId="77777777" w:rsidR="00CD2E47" w:rsidRPr="00DF0C3D" w:rsidRDefault="00CD2E47" w:rsidP="00CD2E47">
            <w:pPr>
              <w:jc w:val="center"/>
            </w:pPr>
            <w:r w:rsidRPr="00DF0C3D">
              <w:t>21.1%</w:t>
            </w:r>
          </w:p>
        </w:tc>
        <w:tc>
          <w:tcPr>
            <w:tcW w:w="750" w:type="pct"/>
          </w:tcPr>
          <w:p w14:paraId="08F20538" w14:textId="77777777" w:rsidR="00CD2E47" w:rsidRPr="00DF0C3D" w:rsidRDefault="00CD2E47" w:rsidP="00CD2E47">
            <w:pPr>
              <w:jc w:val="center"/>
            </w:pPr>
            <w:r w:rsidRPr="00DF0C3D">
              <w:t>13.2%</w:t>
            </w:r>
          </w:p>
        </w:tc>
        <w:tc>
          <w:tcPr>
            <w:tcW w:w="750" w:type="pct"/>
          </w:tcPr>
          <w:p w14:paraId="47BEF51C" w14:textId="77777777" w:rsidR="00CD2E47" w:rsidRPr="00DF0C3D" w:rsidRDefault="00CD2E47" w:rsidP="00CD2E47">
            <w:pPr>
              <w:jc w:val="center"/>
            </w:pPr>
            <w:r w:rsidRPr="00DF0C3D">
              <w:t>4.4%</w:t>
            </w:r>
          </w:p>
        </w:tc>
      </w:tr>
      <w:tr w:rsidR="00CD2E47" w:rsidRPr="00DF0C3D" w14:paraId="47829BD6" w14:textId="77777777" w:rsidTr="00CD2E47">
        <w:tc>
          <w:tcPr>
            <w:tcW w:w="2000" w:type="pct"/>
          </w:tcPr>
          <w:p w14:paraId="106639D4" w14:textId="77777777" w:rsidR="00CD2E47" w:rsidRPr="00DF0C3D" w:rsidRDefault="00CD2E47" w:rsidP="00CD2E47">
            <w:pPr>
              <w:ind w:left="313"/>
            </w:pPr>
            <w:r w:rsidRPr="00DF0C3D">
              <w:t>MMM ≥6</w:t>
            </w:r>
          </w:p>
        </w:tc>
        <w:tc>
          <w:tcPr>
            <w:tcW w:w="750" w:type="pct"/>
          </w:tcPr>
          <w:p w14:paraId="3CC538F5" w14:textId="77777777" w:rsidR="00CD2E47" w:rsidRPr="00DF0C3D" w:rsidRDefault="00CD2E47" w:rsidP="00CD2E47">
            <w:pPr>
              <w:jc w:val="center"/>
            </w:pPr>
            <w:r w:rsidRPr="00DF0C3D">
              <w:t>16.4%</w:t>
            </w:r>
          </w:p>
        </w:tc>
        <w:tc>
          <w:tcPr>
            <w:tcW w:w="750" w:type="pct"/>
          </w:tcPr>
          <w:p w14:paraId="7526D8A8" w14:textId="77777777" w:rsidR="00CD2E47" w:rsidRPr="00DF0C3D" w:rsidRDefault="00CD2E47" w:rsidP="00CD2E47">
            <w:pPr>
              <w:jc w:val="center"/>
            </w:pPr>
            <w:r w:rsidRPr="00DF0C3D">
              <w:t>31.2%</w:t>
            </w:r>
          </w:p>
        </w:tc>
        <w:tc>
          <w:tcPr>
            <w:tcW w:w="750" w:type="pct"/>
          </w:tcPr>
          <w:p w14:paraId="6E529413" w14:textId="77777777" w:rsidR="00CD2E47" w:rsidRPr="00DF0C3D" w:rsidRDefault="00CD2E47" w:rsidP="00CD2E47">
            <w:pPr>
              <w:jc w:val="center"/>
            </w:pPr>
            <w:r w:rsidRPr="00DF0C3D">
              <w:t>20.4%</w:t>
            </w:r>
          </w:p>
        </w:tc>
        <w:tc>
          <w:tcPr>
            <w:tcW w:w="750" w:type="pct"/>
          </w:tcPr>
          <w:p w14:paraId="71077E3B" w14:textId="77777777" w:rsidR="00CD2E47" w:rsidRPr="00DF0C3D" w:rsidRDefault="00CD2E47" w:rsidP="00CD2E47">
            <w:pPr>
              <w:jc w:val="center"/>
            </w:pPr>
            <w:r w:rsidRPr="00DF0C3D">
              <w:t>7.4%</w:t>
            </w:r>
          </w:p>
        </w:tc>
      </w:tr>
    </w:tbl>
    <w:p w14:paraId="78A14B10" w14:textId="1D38243B" w:rsidR="00CD2E47" w:rsidRPr="00DF0C3D" w:rsidRDefault="00BB38A3" w:rsidP="00CD2E47">
      <w:pPr>
        <w:pStyle w:val="Heading2"/>
        <w:ind w:left="576" w:hanging="576"/>
      </w:pPr>
      <w:bookmarkStart w:id="396" w:name="_Toc102744365"/>
      <w:bookmarkStart w:id="397" w:name="_Toc106272620"/>
      <w:r w:rsidRPr="00DF0C3D">
        <w:lastRenderedPageBreak/>
        <w:t>Labour Market I</w:t>
      </w:r>
      <w:r w:rsidR="00CD2E47" w:rsidRPr="00DF0C3D">
        <w:t>ndicators</w:t>
      </w:r>
      <w:bookmarkEnd w:id="396"/>
      <w:bookmarkEnd w:id="397"/>
    </w:p>
    <w:p w14:paraId="77598CF4" w14:textId="13A3FB97" w:rsidR="00CD2E47" w:rsidRPr="00DF0C3D" w:rsidRDefault="00CD2E47" w:rsidP="00CD2E47">
      <w:r w:rsidRPr="00DF0C3D">
        <w:t xml:space="preserve">The National Skills Commission publishes indexes of vacancies advertised on line, by both (high level) occupation, and by 37 regions across the nation. </w:t>
      </w:r>
      <w:r w:rsidR="00BB38A3" w:rsidRPr="00DF0C3D">
        <w:t>O</w:t>
      </w:r>
      <w:r w:rsidRPr="00DF0C3D">
        <w:t>ver the last decade or so, total vacancies (all occupations) had been generally rising in both capital cities and the regions, albeit slightly faster in the former. Conversely, vacancies fell faster under COVID</w:t>
      </w:r>
      <w:r w:rsidRPr="00DF0C3D">
        <w:noBreakHyphen/>
        <w:t>19 in capitals than in country areas. In the initial post-COVID</w:t>
      </w:r>
      <w:r w:rsidRPr="00DF0C3D">
        <w:noBreakHyphen/>
        <w:t>19 recovery, vacancies rose faster in regional areas than in capitals. However, currently both city and country vacancies are equally far above long-term averages</w:t>
      </w:r>
      <w:r w:rsidR="00BB38A3" w:rsidRPr="00DF0C3D">
        <w:t xml:space="preserve"> (see </w:t>
      </w:r>
      <w:r w:rsidR="00BB38A3" w:rsidRPr="00DF0C3D">
        <w:fldChar w:fldCharType="begin"/>
      </w:r>
      <w:r w:rsidR="00BB38A3" w:rsidRPr="00DF0C3D">
        <w:instrText xml:space="preserve"> REF _Ref103959184 \h </w:instrText>
      </w:r>
      <w:r w:rsidR="00DF0C3D">
        <w:instrText xml:space="preserve"> \* MERGEFORMAT </w:instrText>
      </w:r>
      <w:r w:rsidR="00BB38A3" w:rsidRPr="00DF0C3D">
        <w:fldChar w:fldCharType="separate"/>
      </w:r>
      <w:r w:rsidR="0015299C" w:rsidRPr="00DF0C3D">
        <w:t xml:space="preserve">Exhibit </w:t>
      </w:r>
      <w:r w:rsidR="0015299C">
        <w:rPr>
          <w:noProof/>
        </w:rPr>
        <w:t>61</w:t>
      </w:r>
      <w:r w:rsidR="00BB38A3" w:rsidRPr="00DF0C3D">
        <w:fldChar w:fldCharType="end"/>
      </w:r>
      <w:r w:rsidR="00BB38A3" w:rsidRPr="00DF0C3D">
        <w:t xml:space="preserve"> and </w:t>
      </w:r>
      <w:r w:rsidR="00BB38A3" w:rsidRPr="00DF0C3D">
        <w:fldChar w:fldCharType="begin"/>
      </w:r>
      <w:r w:rsidR="00BB38A3" w:rsidRPr="00DF0C3D">
        <w:instrText xml:space="preserve"> REF _Ref103959398 \h </w:instrText>
      </w:r>
      <w:r w:rsidR="00DF0C3D">
        <w:instrText xml:space="preserve"> \* MERGEFORMAT </w:instrText>
      </w:r>
      <w:r w:rsidR="00BB38A3" w:rsidRPr="00DF0C3D">
        <w:fldChar w:fldCharType="separate"/>
      </w:r>
      <w:r w:rsidR="0015299C" w:rsidRPr="00DF0C3D">
        <w:t xml:space="preserve">Exhibit </w:t>
      </w:r>
      <w:r w:rsidR="0015299C">
        <w:rPr>
          <w:noProof/>
        </w:rPr>
        <w:t>62</w:t>
      </w:r>
      <w:r w:rsidR="00BB38A3" w:rsidRPr="00DF0C3D">
        <w:fldChar w:fldCharType="end"/>
      </w:r>
      <w:r w:rsidR="00BB38A3" w:rsidRPr="00DF0C3D">
        <w:t>).</w:t>
      </w:r>
      <w:r w:rsidR="00BB38A3" w:rsidRPr="00DF0C3D">
        <w:rPr>
          <w:rStyle w:val="EndnoteReference"/>
        </w:rPr>
        <w:endnoteReference w:id="125"/>
      </w:r>
    </w:p>
    <w:p w14:paraId="418174DC" w14:textId="053E0687" w:rsidR="00CD2E47" w:rsidRPr="00DF0C3D" w:rsidRDefault="00CD2E47" w:rsidP="00CD2E47">
      <w:pPr>
        <w:pStyle w:val="Caption"/>
      </w:pPr>
      <w:bookmarkStart w:id="398" w:name="_Ref103959184"/>
      <w:bookmarkStart w:id="399" w:name="_Toc108620549"/>
      <w:r w:rsidRPr="00DF0C3D">
        <w:t xml:space="preserve">Exhibit </w:t>
      </w:r>
      <w:r w:rsidR="002B459B">
        <w:fldChar w:fldCharType="begin"/>
      </w:r>
      <w:r w:rsidR="002B459B">
        <w:instrText xml:space="preserve"> SEQ Exhibit \* ARABIC </w:instrText>
      </w:r>
      <w:r w:rsidR="002B459B">
        <w:fldChar w:fldCharType="separate"/>
      </w:r>
      <w:r w:rsidR="0015299C">
        <w:rPr>
          <w:noProof/>
        </w:rPr>
        <w:t>61</w:t>
      </w:r>
      <w:r w:rsidR="002B459B">
        <w:rPr>
          <w:noProof/>
        </w:rPr>
        <w:fldChar w:fldCharType="end"/>
      </w:r>
      <w:bookmarkEnd w:id="398"/>
      <w:r w:rsidRPr="00DF0C3D">
        <w:t>: Total Job Vacancies of Capital Cities vs Non-Capital (Country) Areas</w:t>
      </w:r>
      <w:bookmarkEnd w:id="399"/>
    </w:p>
    <w:p w14:paraId="1E6CFE74" w14:textId="77777777" w:rsidR="00CD2E47" w:rsidRPr="00DF0C3D" w:rsidRDefault="00CD2E47" w:rsidP="00BB38A3">
      <w:pPr>
        <w:jc w:val="center"/>
      </w:pPr>
      <w:r w:rsidRPr="00DF0C3D">
        <w:rPr>
          <w:noProof/>
          <w:lang w:eastAsia="en-AU"/>
        </w:rPr>
        <w:drawing>
          <wp:inline distT="0" distB="0" distL="0" distR="0" wp14:anchorId="724B2D27" wp14:editId="584C76E8">
            <wp:extent cx="4680000" cy="3063600"/>
            <wp:effectExtent l="0" t="0" r="6350" b="3810"/>
            <wp:docPr id="24" name="Picture 24" descr="Total Job Vacancies of Capital Cities vs Non-Capital (Country) Areas&#10;&#10;Over the last decade, total vacancies (all occupations) had been generally rising in both capital cities and the regions, albeit slightly faster in the former. Conversely, vacancies began to fall in late 2019 and early 2020 before increasing to decade high levels due to COVID 19 since this tim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Total Job Vacancies of Capital Cities vs Non-Capital (Country) Areas&#10;&#10;Over the last decade, total vacancies (all occupations) had been generally rising in both capital cities and the regions, albeit slightly faster in the former. Conversely, vacancies began to fall in late 2019 and early 2020 before increasing to decade high levels due to COVID 19 since this time. "/>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4680000" cy="3063600"/>
                    </a:xfrm>
                    <a:prstGeom prst="rect">
                      <a:avLst/>
                    </a:prstGeom>
                    <a:noFill/>
                    <a:ln>
                      <a:noFill/>
                    </a:ln>
                  </pic:spPr>
                </pic:pic>
              </a:graphicData>
            </a:graphic>
          </wp:inline>
        </w:drawing>
      </w:r>
    </w:p>
    <w:p w14:paraId="4E37754C" w14:textId="7ABB66A6" w:rsidR="00CD2E47" w:rsidRPr="00DF0C3D" w:rsidRDefault="00CD2E47" w:rsidP="00CD2E47">
      <w:pPr>
        <w:pStyle w:val="Caption"/>
      </w:pPr>
      <w:bookmarkStart w:id="400" w:name="_Ref103959398"/>
      <w:bookmarkStart w:id="401" w:name="_Toc108620550"/>
      <w:r w:rsidRPr="00DF0C3D">
        <w:t xml:space="preserve">Exhibit </w:t>
      </w:r>
      <w:r w:rsidR="002B459B">
        <w:fldChar w:fldCharType="begin"/>
      </w:r>
      <w:r w:rsidR="002B459B">
        <w:instrText xml:space="preserve"> SEQ Exhibit \* ARABIC </w:instrText>
      </w:r>
      <w:r w:rsidR="002B459B">
        <w:fldChar w:fldCharType="separate"/>
      </w:r>
      <w:r w:rsidR="0015299C">
        <w:rPr>
          <w:noProof/>
        </w:rPr>
        <w:t>62</w:t>
      </w:r>
      <w:r w:rsidR="002B459B">
        <w:rPr>
          <w:noProof/>
        </w:rPr>
        <w:fldChar w:fldCharType="end"/>
      </w:r>
      <w:bookmarkEnd w:id="400"/>
      <w:r w:rsidRPr="00DF0C3D">
        <w:t>: Health and Welfare Support Job Vacancies of Capital Cities vs Non-Capital (Country) Areas</w:t>
      </w:r>
      <w:bookmarkEnd w:id="401"/>
    </w:p>
    <w:p w14:paraId="409BB7EE" w14:textId="77777777" w:rsidR="00CD2E47" w:rsidRPr="00DF0C3D" w:rsidRDefault="00CD2E47" w:rsidP="00CD2E47">
      <w:pPr>
        <w:keepNext/>
        <w:jc w:val="center"/>
      </w:pPr>
      <w:r w:rsidRPr="00DF0C3D">
        <w:rPr>
          <w:noProof/>
          <w:lang w:eastAsia="en-AU"/>
        </w:rPr>
        <w:drawing>
          <wp:inline distT="0" distB="0" distL="0" distR="0" wp14:anchorId="08B0EFD3" wp14:editId="160F719D">
            <wp:extent cx="4680000" cy="3063600"/>
            <wp:effectExtent l="0" t="0" r="6350" b="3810"/>
            <wp:docPr id="25" name="Picture 25" descr="Health and Welfare Support Job Vacancies of Capital Cities vs Non-Capital (Country) Areas&#10;&#10;Health and welfare support job vacancies have seen general, consistent increase in job vacancies leading to early 2020 (capital cities featuring higher job vacancies). After an initial fall in early 2020, job vacancies more than doubled since early 2020, due to the COVID_19 pandemic putting more pressure on the health syst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Health and Welfare Support Job Vacancies of Capital Cities vs Non-Capital (Country) Areas&#10;&#10;Health and welfare support job vacancies have seen general, consistent increase in job vacancies leading to early 2020 (capital cities featuring higher job vacancies). After an initial fall in early 2020, job vacancies more than doubled since early 2020, due to the COVID_19 pandemic putting more pressure on the health system."/>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4680000" cy="3063600"/>
                    </a:xfrm>
                    <a:prstGeom prst="rect">
                      <a:avLst/>
                    </a:prstGeom>
                    <a:noFill/>
                    <a:ln>
                      <a:noFill/>
                    </a:ln>
                  </pic:spPr>
                </pic:pic>
              </a:graphicData>
            </a:graphic>
          </wp:inline>
        </w:drawing>
      </w:r>
    </w:p>
    <w:p w14:paraId="30EBFEB4" w14:textId="77777777" w:rsidR="00CD2E47" w:rsidRPr="00DF0C3D" w:rsidRDefault="00CD2E47" w:rsidP="00CD2E47"/>
    <w:p w14:paraId="6896FFAD" w14:textId="77777777" w:rsidR="00CD2E47" w:rsidRPr="00DF0C3D" w:rsidRDefault="00CD2E47" w:rsidP="00CD2E47">
      <w:pPr>
        <w:pStyle w:val="Heading2"/>
        <w:ind w:left="576" w:hanging="576"/>
      </w:pPr>
      <w:r w:rsidRPr="00DF0C3D" w:rsidDel="00896649">
        <w:rPr>
          <w:b w:val="0"/>
          <w:szCs w:val="24"/>
        </w:rPr>
        <w:lastRenderedPageBreak/>
        <w:t xml:space="preserve"> </w:t>
      </w:r>
      <w:bookmarkStart w:id="402" w:name="_Toc102744366"/>
      <w:bookmarkStart w:id="403" w:name="_Toc102744367"/>
      <w:bookmarkStart w:id="404" w:name="_Toc106272621"/>
      <w:bookmarkEnd w:id="402"/>
      <w:r w:rsidRPr="00DF0C3D">
        <w:t>Discussion</w:t>
      </w:r>
      <w:bookmarkEnd w:id="403"/>
      <w:bookmarkEnd w:id="404"/>
    </w:p>
    <w:p w14:paraId="03DB8A36" w14:textId="77777777" w:rsidR="00CD2E47" w:rsidRPr="00DF0C3D" w:rsidRDefault="00CD2E47" w:rsidP="00CD2E47">
      <w:pPr>
        <w:pStyle w:val="Heading3"/>
      </w:pPr>
      <w:r w:rsidRPr="00DF0C3D">
        <w:t>Geographic Classification</w:t>
      </w:r>
    </w:p>
    <w:p w14:paraId="1851DE7C" w14:textId="77777777" w:rsidR="00CD2E47" w:rsidRPr="00DF0C3D" w:rsidRDefault="00CD2E47" w:rsidP="00CD2E47">
      <w:r w:rsidRPr="00DF0C3D">
        <w:t>In consultations, some providers questioned whether MMM is the best way of determining location for location-specific prices. The differences between MMM regions are mathematically determined by distances from centres of varying sizes. States and Service Districts are not defined in the same way, making one state or service district less comparable with others. Yet there is still little variation in plan utilisation between states and much plan variation between Service Districts. This implies either that greater granularity could be advantageous to define areas to receive location specific considerations, or that a different index of remoteness could be more suitable than MMM.</w:t>
      </w:r>
    </w:p>
    <w:p w14:paraId="17D0FC9D" w14:textId="0854A360" w:rsidR="00CD2E47" w:rsidRPr="00DF0C3D" w:rsidRDefault="00CD2E47" w:rsidP="00CD2E47">
      <w:r w:rsidRPr="00DF0C3D">
        <w:t>A detailed study of the currently available geographical classification system is provided in Appendix E</w:t>
      </w:r>
      <w:r w:rsidR="005209B5">
        <w:t>,</w:t>
      </w:r>
      <w:r w:rsidRPr="00DF0C3D">
        <w:t xml:space="preserve"> </w:t>
      </w:r>
      <w:r w:rsidR="005209B5">
        <w:t>e</w:t>
      </w:r>
      <w:r w:rsidRPr="00DF0C3D">
        <w:t xml:space="preserve">ach of </w:t>
      </w:r>
      <w:r w:rsidR="005209B5">
        <w:t xml:space="preserve">which </w:t>
      </w:r>
      <w:r w:rsidRPr="00DF0C3D">
        <w:t>have strengths and weaknesses. On balance, the MMM is the ‘least worst’ of the currently available geographical classification system</w:t>
      </w:r>
      <w:r w:rsidR="005209B5">
        <w:t>s</w:t>
      </w:r>
      <w:r w:rsidRPr="00DF0C3D">
        <w:t xml:space="preserve">. It is the only indicator designed specifically to take account of workforce needs, albeit health rather than disability related. Further, as it includes the size of the Urban Centres / Localities in its formula, MMM is </w:t>
      </w:r>
      <w:r w:rsidR="005209B5">
        <w:t xml:space="preserve">more </w:t>
      </w:r>
      <w:r w:rsidRPr="00DF0C3D">
        <w:t>dynamic. As rural populations shrink, more towns will be directly classified as remote.</w:t>
      </w:r>
    </w:p>
    <w:p w14:paraId="4777C40A" w14:textId="7DE204E5" w:rsidR="00CD2E47" w:rsidRPr="00DF0C3D" w:rsidRDefault="00CD2E47" w:rsidP="00CD2E47">
      <w:r w:rsidRPr="00DF0C3D">
        <w:t xml:space="preserve">It is therefore recommended that </w:t>
      </w:r>
      <w:r w:rsidR="00133BF2">
        <w:t>the NDIA</w:t>
      </w:r>
      <w:r w:rsidRPr="00DF0C3D">
        <w:t xml:space="preserve"> should continue to use the Modified Monash Model geographical classification.</w:t>
      </w:r>
    </w:p>
    <w:p w14:paraId="58A88587" w14:textId="77777777" w:rsidR="00CD2E47" w:rsidRPr="00DF0C3D" w:rsidRDefault="00CD2E47" w:rsidP="00CD2E47">
      <w:pPr>
        <w:pStyle w:val="Heading3"/>
      </w:pPr>
      <w:r w:rsidRPr="00DF0C3D">
        <w:t>Price Limits (Loadings)</w:t>
      </w:r>
    </w:p>
    <w:p w14:paraId="54177A56" w14:textId="77777777" w:rsidR="00CD2E47" w:rsidRPr="00DF0C3D" w:rsidRDefault="00CD2E47" w:rsidP="00CD2E47">
      <w:r w:rsidRPr="00DF0C3D">
        <w:t>As noted above, the financial performance results shows:</w:t>
      </w:r>
    </w:p>
    <w:p w14:paraId="23BD1D78" w14:textId="77777777" w:rsidR="00CD2E47" w:rsidRPr="00DF0C3D" w:rsidRDefault="00CD2E47" w:rsidP="00CD2E47">
      <w:pPr>
        <w:pStyle w:val="DotPoint"/>
        <w:numPr>
          <w:ilvl w:val="0"/>
          <w:numId w:val="1"/>
        </w:numPr>
      </w:pPr>
      <w:r w:rsidRPr="00DF0C3D">
        <w:t xml:space="preserve">Remote and Very Remote providers in all efficiency quartiles report a higher EBITDA as a share of total revenue than other providers. </w:t>
      </w:r>
    </w:p>
    <w:p w14:paraId="29205179" w14:textId="77777777" w:rsidR="00CD2E47" w:rsidRPr="00DF0C3D" w:rsidRDefault="00CD2E47" w:rsidP="00CD2E47">
      <w:pPr>
        <w:pStyle w:val="DotPoint"/>
        <w:numPr>
          <w:ilvl w:val="0"/>
          <w:numId w:val="1"/>
        </w:numPr>
      </w:pPr>
      <w:r w:rsidRPr="00DF0C3D">
        <w:t xml:space="preserve">Providers in Regional Areas (MMM4-5) have a distribution of financial results very similar to those MMM1-3 regions. </w:t>
      </w:r>
    </w:p>
    <w:p w14:paraId="57E2505E" w14:textId="6D3CFC11" w:rsidR="00CD2E47" w:rsidRPr="00DF0C3D" w:rsidRDefault="00CD2E47" w:rsidP="00CD2E47">
      <w:r w:rsidRPr="00DF0C3D">
        <w:t>This is strong evidence that the current price</w:t>
      </w:r>
      <w:r w:rsidR="00356837">
        <w:t xml:space="preserve"> limit</w:t>
      </w:r>
      <w:r w:rsidRPr="00DF0C3D">
        <w:t xml:space="preserve"> loadings for remote and very remote supports do not need to be increased at this time and that it is not necessary to introduce a price</w:t>
      </w:r>
      <w:r w:rsidR="00356837">
        <w:t xml:space="preserve"> limit</w:t>
      </w:r>
      <w:r w:rsidRPr="00DF0C3D">
        <w:t xml:space="preserve"> loading for regional areas.</w:t>
      </w:r>
    </w:p>
    <w:p w14:paraId="203215F2" w14:textId="3111C18F" w:rsidR="00CD2E47" w:rsidRPr="00DF0C3D" w:rsidRDefault="00CD2E47" w:rsidP="00CD2E47">
      <w:r w:rsidRPr="00DF0C3D">
        <w:t xml:space="preserve">In July 2019, </w:t>
      </w:r>
      <w:r w:rsidR="00133BF2">
        <w:t>the NDIA</w:t>
      </w:r>
      <w:r w:rsidRPr="00DF0C3D">
        <w:t xml:space="preserve"> doubled the loadings for remote areas (from 20% to 40%) and for very remote areas (from 25% to 50%). This had the effect of increasing the price limits in remote areas by 16.7% and in very remote areas by 20%. </w:t>
      </w:r>
    </w:p>
    <w:p w14:paraId="3C8098B1" w14:textId="7BBEBEE3" w:rsidR="00CD2E47" w:rsidRPr="00DF0C3D" w:rsidRDefault="00CD2E47" w:rsidP="00CD2E47">
      <w:r w:rsidRPr="00DF0C3D">
        <w:t xml:space="preserve">Since 2019, as </w:t>
      </w:r>
      <w:r w:rsidRPr="00DF0C3D">
        <w:fldChar w:fldCharType="begin"/>
      </w:r>
      <w:r w:rsidRPr="00DF0C3D">
        <w:instrText xml:space="preserve"> REF _Ref100847485 \h  \* MERGEFORMAT </w:instrText>
      </w:r>
      <w:r w:rsidRPr="00DF0C3D">
        <w:fldChar w:fldCharType="separate"/>
      </w:r>
      <w:r w:rsidR="0015299C" w:rsidRPr="00DF0C3D">
        <w:t xml:space="preserve">Exhibit </w:t>
      </w:r>
      <w:r w:rsidR="0015299C">
        <w:rPr>
          <w:noProof/>
        </w:rPr>
        <w:t>63</w:t>
      </w:r>
      <w:r w:rsidRPr="00DF0C3D">
        <w:fldChar w:fldCharType="end"/>
      </w:r>
      <w:r w:rsidRPr="00DF0C3D">
        <w:t xml:space="preserve"> shows, </w:t>
      </w:r>
      <w:r w:rsidR="00742B7A">
        <w:t xml:space="preserve">plan utilisation </w:t>
      </w:r>
      <w:r w:rsidRPr="00DF0C3D">
        <w:t>have increase in all geographic regions.</w:t>
      </w:r>
    </w:p>
    <w:p w14:paraId="2C6E857C" w14:textId="4E9C0AFD" w:rsidR="00CD2E47" w:rsidRPr="00DF0C3D" w:rsidRDefault="00CD2E47" w:rsidP="00CD2E47">
      <w:pPr>
        <w:pStyle w:val="Caption"/>
      </w:pPr>
      <w:bookmarkStart w:id="405" w:name="_Ref100847485"/>
      <w:bookmarkStart w:id="406" w:name="_Toc101280003"/>
      <w:bookmarkStart w:id="407" w:name="_Toc108620551"/>
      <w:r w:rsidRPr="00DF0C3D">
        <w:t xml:space="preserve">Exhibit </w:t>
      </w:r>
      <w:r w:rsidR="002B459B">
        <w:fldChar w:fldCharType="begin"/>
      </w:r>
      <w:r w:rsidR="002B459B">
        <w:instrText xml:space="preserve"> SEQ Exhibit \* ARABIC </w:instrText>
      </w:r>
      <w:r w:rsidR="002B459B">
        <w:fldChar w:fldCharType="separate"/>
      </w:r>
      <w:r w:rsidR="0015299C">
        <w:rPr>
          <w:noProof/>
        </w:rPr>
        <w:t>63</w:t>
      </w:r>
      <w:r w:rsidR="002B459B">
        <w:rPr>
          <w:noProof/>
        </w:rPr>
        <w:fldChar w:fldCharType="end"/>
      </w:r>
      <w:bookmarkEnd w:id="405"/>
      <w:r w:rsidRPr="00DF0C3D">
        <w:t>: Variation in Plan Utilisation and Price by Remoteness, June 2019-Dec 2021</w:t>
      </w:r>
      <w:bookmarkEnd w:id="406"/>
      <w:bookmarkEnd w:id="407"/>
    </w:p>
    <w:tbl>
      <w:tblPr>
        <w:tblStyle w:val="GridTable4-Accent12"/>
        <w:tblW w:w="0" w:type="auto"/>
        <w:tblInd w:w="0" w:type="dxa"/>
        <w:tblLook w:val="0520" w:firstRow="1" w:lastRow="0" w:firstColumn="0" w:lastColumn="1" w:noHBand="0" w:noVBand="1"/>
        <w:tblCaption w:val="Variation in Plan Utilisation and Price by Remoteness, June 2019-Dec 2021"/>
        <w:tblDescription w:val="This table displays the variation of plan utilisation and price limits from June 2019 to December 2021, showing nominal price increases in remote and very remote regions (MMM 6-7) almost double that of other MMM ratings. Utilisation was seen to grow across all MMM ratings, the largest percentage increases in MMM 7 and MMM 5."/>
      </w:tblPr>
      <w:tblGrid>
        <w:gridCol w:w="892"/>
        <w:gridCol w:w="2071"/>
        <w:gridCol w:w="1335"/>
        <w:gridCol w:w="1433"/>
        <w:gridCol w:w="1110"/>
        <w:gridCol w:w="1110"/>
        <w:gridCol w:w="1110"/>
      </w:tblGrid>
      <w:tr w:rsidR="00CD2E47" w:rsidRPr="00DF0C3D" w14:paraId="5F77CA9D" w14:textId="77777777" w:rsidTr="00CD2E47">
        <w:trPr>
          <w:cnfStyle w:val="100000000000" w:firstRow="1" w:lastRow="0" w:firstColumn="0" w:lastColumn="0" w:oddVBand="0" w:evenVBand="0" w:oddHBand="0" w:evenHBand="0" w:firstRowFirstColumn="0" w:firstRowLastColumn="0" w:lastRowFirstColumn="0" w:lastRowLastColumn="0"/>
          <w:tblHeader/>
        </w:trPr>
        <w:tc>
          <w:tcPr>
            <w:tcW w:w="892" w:type="dxa"/>
          </w:tcPr>
          <w:p w14:paraId="2703AEF4" w14:textId="77777777" w:rsidR="00CD2E47" w:rsidRPr="00DF0C3D" w:rsidRDefault="00CD2E47" w:rsidP="00CD2E47"/>
        </w:tc>
        <w:tc>
          <w:tcPr>
            <w:tcW w:w="2071" w:type="dxa"/>
          </w:tcPr>
          <w:p w14:paraId="535B965D" w14:textId="77777777" w:rsidR="00CD2E47" w:rsidRPr="00DF0C3D" w:rsidRDefault="00CD2E47" w:rsidP="00CD2E47">
            <w:pPr>
              <w:jc w:val="center"/>
            </w:pPr>
            <w:r w:rsidRPr="00DF0C3D">
              <w:t>Price Limit</w:t>
            </w:r>
            <w:r w:rsidRPr="00DF0C3D">
              <w:br/>
              <w:t>June 2019</w:t>
            </w:r>
          </w:p>
        </w:tc>
        <w:tc>
          <w:tcPr>
            <w:tcW w:w="1335" w:type="dxa"/>
          </w:tcPr>
          <w:p w14:paraId="7BA451D0" w14:textId="77777777" w:rsidR="00CD2E47" w:rsidRPr="00DF0C3D" w:rsidRDefault="00CD2E47" w:rsidP="00CD2E47">
            <w:pPr>
              <w:jc w:val="center"/>
            </w:pPr>
            <w:r w:rsidRPr="00DF0C3D">
              <w:t>Price Limit</w:t>
            </w:r>
            <w:r w:rsidRPr="00DF0C3D">
              <w:br/>
              <w:t>Dec-2021</w:t>
            </w:r>
          </w:p>
        </w:tc>
        <w:tc>
          <w:tcPr>
            <w:tcW w:w="1433" w:type="dxa"/>
          </w:tcPr>
          <w:p w14:paraId="69E38535" w14:textId="77777777" w:rsidR="00CD2E47" w:rsidRPr="00DF0C3D" w:rsidRDefault="00CD2E47" w:rsidP="00CD2E47">
            <w:pPr>
              <w:jc w:val="center"/>
            </w:pPr>
            <w:r w:rsidRPr="00DF0C3D">
              <w:t>Nominal</w:t>
            </w:r>
          </w:p>
          <w:p w14:paraId="587A2AC7" w14:textId="77777777" w:rsidR="00CD2E47" w:rsidRPr="00DF0C3D" w:rsidRDefault="00CD2E47" w:rsidP="00CD2E47">
            <w:pPr>
              <w:jc w:val="center"/>
            </w:pPr>
            <w:r w:rsidRPr="00DF0C3D">
              <w:t>Increase in price limit (%)</w:t>
            </w:r>
          </w:p>
        </w:tc>
        <w:tc>
          <w:tcPr>
            <w:tcW w:w="1110" w:type="dxa"/>
          </w:tcPr>
          <w:p w14:paraId="61C7FD0A" w14:textId="77777777" w:rsidR="00CD2E47" w:rsidRPr="00DF0C3D" w:rsidRDefault="00CD2E47" w:rsidP="00CD2E47">
            <w:pPr>
              <w:jc w:val="center"/>
            </w:pPr>
            <w:r w:rsidRPr="00DF0C3D">
              <w:t>Utilisation June 2019</w:t>
            </w:r>
          </w:p>
        </w:tc>
        <w:tc>
          <w:tcPr>
            <w:tcW w:w="1110" w:type="dxa"/>
          </w:tcPr>
          <w:p w14:paraId="50436649" w14:textId="77777777" w:rsidR="00CD2E47" w:rsidRPr="00DF0C3D" w:rsidRDefault="00CD2E47" w:rsidP="00CD2E47">
            <w:pPr>
              <w:jc w:val="center"/>
            </w:pPr>
            <w:r w:rsidRPr="00DF0C3D">
              <w:t>Utilisation December 2021)</w:t>
            </w:r>
          </w:p>
        </w:tc>
        <w:tc>
          <w:tcPr>
            <w:cnfStyle w:val="000100000000" w:firstRow="0" w:lastRow="0" w:firstColumn="0" w:lastColumn="1" w:oddVBand="0" w:evenVBand="0" w:oddHBand="0" w:evenHBand="0" w:firstRowFirstColumn="0" w:firstRowLastColumn="0" w:lastRowFirstColumn="0" w:lastRowLastColumn="0"/>
            <w:tcW w:w="1110" w:type="dxa"/>
          </w:tcPr>
          <w:p w14:paraId="44B7EFD0" w14:textId="77777777" w:rsidR="00CD2E47" w:rsidRPr="00DF0C3D" w:rsidRDefault="00CD2E47" w:rsidP="00CD2E47">
            <w:pPr>
              <w:jc w:val="center"/>
            </w:pPr>
            <w:r w:rsidRPr="00DF0C3D">
              <w:t>Increase in utilisation (%)</w:t>
            </w:r>
          </w:p>
        </w:tc>
      </w:tr>
      <w:tr w:rsidR="00CD2E47" w:rsidRPr="00DF0C3D" w14:paraId="259A4E0E" w14:textId="77777777" w:rsidTr="00CD2E47">
        <w:trPr>
          <w:cnfStyle w:val="000000100000" w:firstRow="0" w:lastRow="0" w:firstColumn="0" w:lastColumn="0" w:oddVBand="0" w:evenVBand="0" w:oddHBand="1" w:evenHBand="0" w:firstRowFirstColumn="0" w:firstRowLastColumn="0" w:lastRowFirstColumn="0" w:lastRowLastColumn="0"/>
        </w:trPr>
        <w:tc>
          <w:tcPr>
            <w:tcW w:w="892" w:type="dxa"/>
          </w:tcPr>
          <w:p w14:paraId="11A4D0E4" w14:textId="77777777" w:rsidR="00CD2E47" w:rsidRPr="00DF0C3D" w:rsidRDefault="00CD2E47" w:rsidP="00CD2E47">
            <w:r w:rsidRPr="00DF0C3D">
              <w:t>MMM 1</w:t>
            </w:r>
          </w:p>
        </w:tc>
        <w:tc>
          <w:tcPr>
            <w:tcW w:w="2071" w:type="dxa"/>
          </w:tcPr>
          <w:p w14:paraId="7AEE64DC" w14:textId="77777777" w:rsidR="00CD2E47" w:rsidRPr="00DF0C3D" w:rsidRDefault="00CD2E47" w:rsidP="00CD2E47">
            <w:pPr>
              <w:jc w:val="center"/>
            </w:pPr>
            <w:r w:rsidRPr="00DF0C3D">
              <w:t>$45.54</w:t>
            </w:r>
          </w:p>
        </w:tc>
        <w:tc>
          <w:tcPr>
            <w:tcW w:w="1335" w:type="dxa"/>
          </w:tcPr>
          <w:p w14:paraId="26A0484E" w14:textId="77777777" w:rsidR="00CD2E47" w:rsidRPr="00DF0C3D" w:rsidRDefault="00CD2E47" w:rsidP="00CD2E47">
            <w:pPr>
              <w:jc w:val="center"/>
            </w:pPr>
            <w:r w:rsidRPr="00DF0C3D">
              <w:t>$57.23</w:t>
            </w:r>
          </w:p>
        </w:tc>
        <w:tc>
          <w:tcPr>
            <w:tcW w:w="1433" w:type="dxa"/>
          </w:tcPr>
          <w:p w14:paraId="6E029FE4" w14:textId="77777777" w:rsidR="00CD2E47" w:rsidRPr="00DF0C3D" w:rsidRDefault="00CD2E47" w:rsidP="00CD2E47">
            <w:pPr>
              <w:jc w:val="center"/>
            </w:pPr>
            <w:r w:rsidRPr="00DF0C3D">
              <w:t>25.7%</w:t>
            </w:r>
          </w:p>
        </w:tc>
        <w:tc>
          <w:tcPr>
            <w:tcW w:w="1110" w:type="dxa"/>
          </w:tcPr>
          <w:p w14:paraId="75BCD992" w14:textId="77777777" w:rsidR="00CD2E47" w:rsidRPr="00DF0C3D" w:rsidRDefault="00CD2E47" w:rsidP="00CD2E47">
            <w:pPr>
              <w:jc w:val="center"/>
            </w:pPr>
            <w:r w:rsidRPr="00DF0C3D">
              <w:t>69%</w:t>
            </w:r>
          </w:p>
        </w:tc>
        <w:tc>
          <w:tcPr>
            <w:tcW w:w="1110" w:type="dxa"/>
          </w:tcPr>
          <w:p w14:paraId="68F3BE08" w14:textId="77777777" w:rsidR="00CD2E47" w:rsidRPr="00DF0C3D" w:rsidRDefault="00CD2E47" w:rsidP="00CD2E47">
            <w:pPr>
              <w:jc w:val="center"/>
            </w:pPr>
            <w:r w:rsidRPr="00DF0C3D">
              <w:t>75%</w:t>
            </w:r>
          </w:p>
        </w:tc>
        <w:tc>
          <w:tcPr>
            <w:cnfStyle w:val="000100000000" w:firstRow="0" w:lastRow="0" w:firstColumn="0" w:lastColumn="1" w:oddVBand="0" w:evenVBand="0" w:oddHBand="0" w:evenHBand="0" w:firstRowFirstColumn="0" w:firstRowLastColumn="0" w:lastRowFirstColumn="0" w:lastRowLastColumn="0"/>
            <w:tcW w:w="1110" w:type="dxa"/>
          </w:tcPr>
          <w:p w14:paraId="69CE2CD1" w14:textId="77777777" w:rsidR="00CD2E47" w:rsidRPr="00DF0C3D" w:rsidRDefault="00CD2E47" w:rsidP="00CD2E47">
            <w:pPr>
              <w:jc w:val="center"/>
            </w:pPr>
            <w:r w:rsidRPr="00DF0C3D">
              <w:t>9.1%</w:t>
            </w:r>
          </w:p>
        </w:tc>
      </w:tr>
      <w:tr w:rsidR="00CD2E47" w:rsidRPr="00DF0C3D" w14:paraId="561DD961" w14:textId="77777777" w:rsidTr="00CD2E47">
        <w:tc>
          <w:tcPr>
            <w:tcW w:w="892" w:type="dxa"/>
          </w:tcPr>
          <w:p w14:paraId="2BB139CA" w14:textId="77777777" w:rsidR="00CD2E47" w:rsidRPr="00DF0C3D" w:rsidRDefault="00CD2E47" w:rsidP="00CD2E47">
            <w:r w:rsidRPr="00DF0C3D">
              <w:t>MMM 2</w:t>
            </w:r>
          </w:p>
        </w:tc>
        <w:tc>
          <w:tcPr>
            <w:tcW w:w="2071" w:type="dxa"/>
          </w:tcPr>
          <w:p w14:paraId="4902D7E5" w14:textId="77777777" w:rsidR="00CD2E47" w:rsidRPr="00DF0C3D" w:rsidRDefault="00CD2E47" w:rsidP="00CD2E47">
            <w:pPr>
              <w:jc w:val="center"/>
            </w:pPr>
            <w:r w:rsidRPr="00DF0C3D">
              <w:t>$45.54</w:t>
            </w:r>
          </w:p>
        </w:tc>
        <w:tc>
          <w:tcPr>
            <w:tcW w:w="1335" w:type="dxa"/>
          </w:tcPr>
          <w:p w14:paraId="0D213A0C" w14:textId="77777777" w:rsidR="00CD2E47" w:rsidRPr="00DF0C3D" w:rsidRDefault="00CD2E47" w:rsidP="00CD2E47">
            <w:pPr>
              <w:jc w:val="center"/>
            </w:pPr>
            <w:r w:rsidRPr="00DF0C3D">
              <w:t>$57.23</w:t>
            </w:r>
          </w:p>
        </w:tc>
        <w:tc>
          <w:tcPr>
            <w:tcW w:w="1433" w:type="dxa"/>
          </w:tcPr>
          <w:p w14:paraId="4EBC8745" w14:textId="77777777" w:rsidR="00CD2E47" w:rsidRPr="00DF0C3D" w:rsidRDefault="00CD2E47" w:rsidP="00CD2E47">
            <w:pPr>
              <w:jc w:val="center"/>
            </w:pPr>
            <w:r w:rsidRPr="00DF0C3D">
              <w:t>25.7%</w:t>
            </w:r>
          </w:p>
        </w:tc>
        <w:tc>
          <w:tcPr>
            <w:tcW w:w="1110" w:type="dxa"/>
          </w:tcPr>
          <w:p w14:paraId="319E42A6" w14:textId="77777777" w:rsidR="00CD2E47" w:rsidRPr="00DF0C3D" w:rsidRDefault="00CD2E47" w:rsidP="00CD2E47">
            <w:pPr>
              <w:jc w:val="center"/>
            </w:pPr>
            <w:r w:rsidRPr="00DF0C3D">
              <w:t>69%</w:t>
            </w:r>
          </w:p>
        </w:tc>
        <w:tc>
          <w:tcPr>
            <w:tcW w:w="1110" w:type="dxa"/>
          </w:tcPr>
          <w:p w14:paraId="1F6FB951" w14:textId="77777777" w:rsidR="00CD2E47" w:rsidRPr="00DF0C3D" w:rsidRDefault="00CD2E47" w:rsidP="00CD2E47">
            <w:pPr>
              <w:jc w:val="center"/>
            </w:pPr>
            <w:r w:rsidRPr="00DF0C3D">
              <w:t>76%</w:t>
            </w:r>
          </w:p>
        </w:tc>
        <w:tc>
          <w:tcPr>
            <w:cnfStyle w:val="000100000000" w:firstRow="0" w:lastRow="0" w:firstColumn="0" w:lastColumn="1" w:oddVBand="0" w:evenVBand="0" w:oddHBand="0" w:evenHBand="0" w:firstRowFirstColumn="0" w:firstRowLastColumn="0" w:lastRowFirstColumn="0" w:lastRowLastColumn="0"/>
            <w:tcW w:w="1110" w:type="dxa"/>
          </w:tcPr>
          <w:p w14:paraId="1C251831" w14:textId="77777777" w:rsidR="00CD2E47" w:rsidRPr="00DF0C3D" w:rsidRDefault="00CD2E47" w:rsidP="00CD2E47">
            <w:pPr>
              <w:jc w:val="center"/>
            </w:pPr>
            <w:r w:rsidRPr="00DF0C3D">
              <w:t>9.8%</w:t>
            </w:r>
          </w:p>
        </w:tc>
      </w:tr>
      <w:tr w:rsidR="00CD2E47" w:rsidRPr="00DF0C3D" w14:paraId="43424A70" w14:textId="77777777" w:rsidTr="00CD2E47">
        <w:trPr>
          <w:cnfStyle w:val="000000100000" w:firstRow="0" w:lastRow="0" w:firstColumn="0" w:lastColumn="0" w:oddVBand="0" w:evenVBand="0" w:oddHBand="1" w:evenHBand="0" w:firstRowFirstColumn="0" w:firstRowLastColumn="0" w:lastRowFirstColumn="0" w:lastRowLastColumn="0"/>
        </w:trPr>
        <w:tc>
          <w:tcPr>
            <w:tcW w:w="892" w:type="dxa"/>
          </w:tcPr>
          <w:p w14:paraId="52294650" w14:textId="77777777" w:rsidR="00CD2E47" w:rsidRPr="00DF0C3D" w:rsidRDefault="00CD2E47" w:rsidP="00CD2E47">
            <w:r w:rsidRPr="00DF0C3D">
              <w:t>MMM 3</w:t>
            </w:r>
          </w:p>
        </w:tc>
        <w:tc>
          <w:tcPr>
            <w:tcW w:w="2071" w:type="dxa"/>
          </w:tcPr>
          <w:p w14:paraId="147B505E" w14:textId="77777777" w:rsidR="00CD2E47" w:rsidRPr="00DF0C3D" w:rsidRDefault="00CD2E47" w:rsidP="00CD2E47">
            <w:pPr>
              <w:jc w:val="center"/>
            </w:pPr>
            <w:r w:rsidRPr="00DF0C3D">
              <w:t>$45.54</w:t>
            </w:r>
          </w:p>
        </w:tc>
        <w:tc>
          <w:tcPr>
            <w:tcW w:w="1335" w:type="dxa"/>
          </w:tcPr>
          <w:p w14:paraId="59C6EFCD" w14:textId="77777777" w:rsidR="00CD2E47" w:rsidRPr="00DF0C3D" w:rsidRDefault="00CD2E47" w:rsidP="00CD2E47">
            <w:pPr>
              <w:jc w:val="center"/>
            </w:pPr>
            <w:r w:rsidRPr="00DF0C3D">
              <w:t>$57.23</w:t>
            </w:r>
          </w:p>
        </w:tc>
        <w:tc>
          <w:tcPr>
            <w:tcW w:w="1433" w:type="dxa"/>
          </w:tcPr>
          <w:p w14:paraId="3FEA7A84" w14:textId="77777777" w:rsidR="00CD2E47" w:rsidRPr="00DF0C3D" w:rsidRDefault="00CD2E47" w:rsidP="00CD2E47">
            <w:pPr>
              <w:jc w:val="center"/>
            </w:pPr>
            <w:r w:rsidRPr="00DF0C3D">
              <w:t>25.7%</w:t>
            </w:r>
          </w:p>
        </w:tc>
        <w:tc>
          <w:tcPr>
            <w:tcW w:w="1110" w:type="dxa"/>
          </w:tcPr>
          <w:p w14:paraId="216AFB23" w14:textId="77777777" w:rsidR="00CD2E47" w:rsidRPr="00DF0C3D" w:rsidRDefault="00CD2E47" w:rsidP="00CD2E47">
            <w:pPr>
              <w:jc w:val="center"/>
            </w:pPr>
            <w:r w:rsidRPr="00DF0C3D">
              <w:t>67%</w:t>
            </w:r>
          </w:p>
        </w:tc>
        <w:tc>
          <w:tcPr>
            <w:tcW w:w="1110" w:type="dxa"/>
          </w:tcPr>
          <w:p w14:paraId="203137BF" w14:textId="77777777" w:rsidR="00CD2E47" w:rsidRPr="00DF0C3D" w:rsidRDefault="00CD2E47" w:rsidP="00CD2E47">
            <w:pPr>
              <w:jc w:val="center"/>
            </w:pPr>
            <w:r w:rsidRPr="00DF0C3D">
              <w:t>73%</w:t>
            </w:r>
          </w:p>
        </w:tc>
        <w:tc>
          <w:tcPr>
            <w:cnfStyle w:val="000100000000" w:firstRow="0" w:lastRow="0" w:firstColumn="0" w:lastColumn="1" w:oddVBand="0" w:evenVBand="0" w:oddHBand="0" w:evenHBand="0" w:firstRowFirstColumn="0" w:firstRowLastColumn="0" w:lastRowFirstColumn="0" w:lastRowLastColumn="0"/>
            <w:tcW w:w="1110" w:type="dxa"/>
          </w:tcPr>
          <w:p w14:paraId="1B345F8C" w14:textId="77777777" w:rsidR="00CD2E47" w:rsidRPr="00DF0C3D" w:rsidRDefault="00CD2E47" w:rsidP="00CD2E47">
            <w:pPr>
              <w:jc w:val="center"/>
            </w:pPr>
            <w:r w:rsidRPr="00DF0C3D">
              <w:t>8.7%</w:t>
            </w:r>
          </w:p>
        </w:tc>
      </w:tr>
      <w:tr w:rsidR="00CD2E47" w:rsidRPr="00DF0C3D" w14:paraId="06C311C9" w14:textId="77777777" w:rsidTr="00CD2E47">
        <w:tc>
          <w:tcPr>
            <w:tcW w:w="892" w:type="dxa"/>
          </w:tcPr>
          <w:p w14:paraId="612E7697" w14:textId="77777777" w:rsidR="00CD2E47" w:rsidRPr="00DF0C3D" w:rsidRDefault="00CD2E47" w:rsidP="00CD2E47">
            <w:r w:rsidRPr="00DF0C3D">
              <w:t>MMM 4</w:t>
            </w:r>
          </w:p>
        </w:tc>
        <w:tc>
          <w:tcPr>
            <w:tcW w:w="2071" w:type="dxa"/>
          </w:tcPr>
          <w:p w14:paraId="4E8858C5" w14:textId="77777777" w:rsidR="00CD2E47" w:rsidRPr="00DF0C3D" w:rsidRDefault="00CD2E47" w:rsidP="00CD2E47">
            <w:pPr>
              <w:jc w:val="center"/>
            </w:pPr>
            <w:r w:rsidRPr="00DF0C3D">
              <w:t>$45.54</w:t>
            </w:r>
          </w:p>
        </w:tc>
        <w:tc>
          <w:tcPr>
            <w:tcW w:w="1335" w:type="dxa"/>
          </w:tcPr>
          <w:p w14:paraId="5FC25634" w14:textId="77777777" w:rsidR="00CD2E47" w:rsidRPr="00DF0C3D" w:rsidRDefault="00CD2E47" w:rsidP="00CD2E47">
            <w:pPr>
              <w:jc w:val="center"/>
            </w:pPr>
            <w:r w:rsidRPr="00DF0C3D">
              <w:t>$57.23</w:t>
            </w:r>
          </w:p>
        </w:tc>
        <w:tc>
          <w:tcPr>
            <w:tcW w:w="1433" w:type="dxa"/>
          </w:tcPr>
          <w:p w14:paraId="3D720486" w14:textId="77777777" w:rsidR="00CD2E47" w:rsidRPr="00DF0C3D" w:rsidRDefault="00CD2E47" w:rsidP="00CD2E47">
            <w:pPr>
              <w:jc w:val="center"/>
            </w:pPr>
            <w:r w:rsidRPr="00DF0C3D">
              <w:t>25.7%</w:t>
            </w:r>
          </w:p>
        </w:tc>
        <w:tc>
          <w:tcPr>
            <w:tcW w:w="1110" w:type="dxa"/>
          </w:tcPr>
          <w:p w14:paraId="5A245747" w14:textId="77777777" w:rsidR="00CD2E47" w:rsidRPr="00DF0C3D" w:rsidRDefault="00CD2E47" w:rsidP="00CD2E47">
            <w:pPr>
              <w:jc w:val="center"/>
            </w:pPr>
            <w:r w:rsidRPr="00DF0C3D">
              <w:t>65%</w:t>
            </w:r>
          </w:p>
        </w:tc>
        <w:tc>
          <w:tcPr>
            <w:tcW w:w="1110" w:type="dxa"/>
          </w:tcPr>
          <w:p w14:paraId="3F352D63" w14:textId="77777777" w:rsidR="00CD2E47" w:rsidRPr="00DF0C3D" w:rsidRDefault="00CD2E47" w:rsidP="00CD2E47">
            <w:pPr>
              <w:jc w:val="center"/>
            </w:pPr>
            <w:r w:rsidRPr="00DF0C3D">
              <w:t>70%</w:t>
            </w:r>
          </w:p>
        </w:tc>
        <w:tc>
          <w:tcPr>
            <w:cnfStyle w:val="000100000000" w:firstRow="0" w:lastRow="0" w:firstColumn="0" w:lastColumn="1" w:oddVBand="0" w:evenVBand="0" w:oddHBand="0" w:evenHBand="0" w:firstRowFirstColumn="0" w:firstRowLastColumn="0" w:lastRowFirstColumn="0" w:lastRowLastColumn="0"/>
            <w:tcW w:w="1110" w:type="dxa"/>
          </w:tcPr>
          <w:p w14:paraId="761B0CB2" w14:textId="77777777" w:rsidR="00CD2E47" w:rsidRPr="00DF0C3D" w:rsidRDefault="00CD2E47" w:rsidP="00CD2E47">
            <w:pPr>
              <w:jc w:val="center"/>
            </w:pPr>
            <w:r w:rsidRPr="00DF0C3D">
              <w:t>8.0%</w:t>
            </w:r>
          </w:p>
        </w:tc>
      </w:tr>
      <w:tr w:rsidR="00CD2E47" w:rsidRPr="00DF0C3D" w14:paraId="1EB09393" w14:textId="77777777" w:rsidTr="00CD2E47">
        <w:trPr>
          <w:cnfStyle w:val="000000100000" w:firstRow="0" w:lastRow="0" w:firstColumn="0" w:lastColumn="0" w:oddVBand="0" w:evenVBand="0" w:oddHBand="1" w:evenHBand="0" w:firstRowFirstColumn="0" w:firstRowLastColumn="0" w:lastRowFirstColumn="0" w:lastRowLastColumn="0"/>
        </w:trPr>
        <w:tc>
          <w:tcPr>
            <w:tcW w:w="892" w:type="dxa"/>
          </w:tcPr>
          <w:p w14:paraId="048E0F16" w14:textId="77777777" w:rsidR="00CD2E47" w:rsidRPr="00DF0C3D" w:rsidRDefault="00CD2E47" w:rsidP="00CD2E47">
            <w:r w:rsidRPr="00DF0C3D">
              <w:t>MMM 5</w:t>
            </w:r>
          </w:p>
        </w:tc>
        <w:tc>
          <w:tcPr>
            <w:tcW w:w="2071" w:type="dxa"/>
          </w:tcPr>
          <w:p w14:paraId="58E561E8" w14:textId="77777777" w:rsidR="00CD2E47" w:rsidRPr="00DF0C3D" w:rsidRDefault="00CD2E47" w:rsidP="00CD2E47">
            <w:pPr>
              <w:jc w:val="center"/>
            </w:pPr>
            <w:r w:rsidRPr="00DF0C3D">
              <w:t>$45.54</w:t>
            </w:r>
          </w:p>
        </w:tc>
        <w:tc>
          <w:tcPr>
            <w:tcW w:w="1335" w:type="dxa"/>
          </w:tcPr>
          <w:p w14:paraId="72E9F3D8" w14:textId="77777777" w:rsidR="00CD2E47" w:rsidRPr="00DF0C3D" w:rsidRDefault="00CD2E47" w:rsidP="00CD2E47">
            <w:pPr>
              <w:jc w:val="center"/>
            </w:pPr>
            <w:r w:rsidRPr="00DF0C3D">
              <w:t>$57.23</w:t>
            </w:r>
          </w:p>
        </w:tc>
        <w:tc>
          <w:tcPr>
            <w:tcW w:w="1433" w:type="dxa"/>
          </w:tcPr>
          <w:p w14:paraId="143C9B42" w14:textId="77777777" w:rsidR="00CD2E47" w:rsidRPr="00DF0C3D" w:rsidRDefault="00CD2E47" w:rsidP="00CD2E47">
            <w:pPr>
              <w:jc w:val="center"/>
            </w:pPr>
            <w:r w:rsidRPr="00DF0C3D">
              <w:t>25.7%</w:t>
            </w:r>
          </w:p>
        </w:tc>
        <w:tc>
          <w:tcPr>
            <w:tcW w:w="1110" w:type="dxa"/>
          </w:tcPr>
          <w:p w14:paraId="741CFB21" w14:textId="77777777" w:rsidR="00CD2E47" w:rsidRPr="00DF0C3D" w:rsidRDefault="00CD2E47" w:rsidP="00CD2E47">
            <w:pPr>
              <w:jc w:val="center"/>
            </w:pPr>
            <w:r w:rsidRPr="00DF0C3D">
              <w:t>58%</w:t>
            </w:r>
          </w:p>
        </w:tc>
        <w:tc>
          <w:tcPr>
            <w:tcW w:w="1110" w:type="dxa"/>
          </w:tcPr>
          <w:p w14:paraId="16DB1E1F" w14:textId="77777777" w:rsidR="00CD2E47" w:rsidRPr="00DF0C3D" w:rsidRDefault="00CD2E47" w:rsidP="00CD2E47">
            <w:pPr>
              <w:jc w:val="center"/>
            </w:pPr>
            <w:r w:rsidRPr="00DF0C3D">
              <w:t>67%</w:t>
            </w:r>
          </w:p>
        </w:tc>
        <w:tc>
          <w:tcPr>
            <w:cnfStyle w:val="000100000000" w:firstRow="0" w:lastRow="0" w:firstColumn="0" w:lastColumn="1" w:oddVBand="0" w:evenVBand="0" w:oddHBand="0" w:evenHBand="0" w:firstRowFirstColumn="0" w:firstRowLastColumn="0" w:lastRowFirstColumn="0" w:lastRowLastColumn="0"/>
            <w:tcW w:w="1110" w:type="dxa"/>
          </w:tcPr>
          <w:p w14:paraId="6F1F4BEC" w14:textId="77777777" w:rsidR="00CD2E47" w:rsidRPr="00DF0C3D" w:rsidRDefault="00CD2E47" w:rsidP="00CD2E47">
            <w:pPr>
              <w:jc w:val="center"/>
            </w:pPr>
            <w:r w:rsidRPr="00DF0C3D">
              <w:t>14.7%</w:t>
            </w:r>
          </w:p>
        </w:tc>
      </w:tr>
      <w:tr w:rsidR="00CD2E47" w:rsidRPr="00DF0C3D" w14:paraId="2087A25F" w14:textId="77777777" w:rsidTr="00CD2E47">
        <w:tc>
          <w:tcPr>
            <w:tcW w:w="892" w:type="dxa"/>
          </w:tcPr>
          <w:p w14:paraId="771A252C" w14:textId="77777777" w:rsidR="00CD2E47" w:rsidRPr="00DF0C3D" w:rsidRDefault="00CD2E47" w:rsidP="00CD2E47">
            <w:r w:rsidRPr="00DF0C3D">
              <w:t>MMM 6</w:t>
            </w:r>
          </w:p>
        </w:tc>
        <w:tc>
          <w:tcPr>
            <w:tcW w:w="2071" w:type="dxa"/>
          </w:tcPr>
          <w:p w14:paraId="411100B8" w14:textId="77777777" w:rsidR="00CD2E47" w:rsidRPr="00DF0C3D" w:rsidRDefault="00CD2E47" w:rsidP="00CD2E47">
            <w:pPr>
              <w:jc w:val="center"/>
            </w:pPr>
            <w:r w:rsidRPr="00DF0C3D">
              <w:t>$54.65</w:t>
            </w:r>
          </w:p>
        </w:tc>
        <w:tc>
          <w:tcPr>
            <w:tcW w:w="1335" w:type="dxa"/>
          </w:tcPr>
          <w:p w14:paraId="445576E0" w14:textId="77777777" w:rsidR="00CD2E47" w:rsidRPr="00DF0C3D" w:rsidRDefault="00CD2E47" w:rsidP="00CD2E47">
            <w:pPr>
              <w:jc w:val="center"/>
            </w:pPr>
            <w:r w:rsidRPr="00DF0C3D">
              <w:t>$80.12</w:t>
            </w:r>
          </w:p>
        </w:tc>
        <w:tc>
          <w:tcPr>
            <w:tcW w:w="1433" w:type="dxa"/>
          </w:tcPr>
          <w:p w14:paraId="1DBE35A9" w14:textId="77777777" w:rsidR="00CD2E47" w:rsidRPr="00DF0C3D" w:rsidRDefault="00CD2E47" w:rsidP="00CD2E47">
            <w:pPr>
              <w:jc w:val="center"/>
            </w:pPr>
            <w:r w:rsidRPr="00DF0C3D">
              <w:t>46.6%</w:t>
            </w:r>
          </w:p>
        </w:tc>
        <w:tc>
          <w:tcPr>
            <w:tcW w:w="1110" w:type="dxa"/>
          </w:tcPr>
          <w:p w14:paraId="251D5669" w14:textId="77777777" w:rsidR="00CD2E47" w:rsidRPr="00DF0C3D" w:rsidRDefault="00CD2E47" w:rsidP="00CD2E47">
            <w:pPr>
              <w:jc w:val="center"/>
            </w:pPr>
            <w:r w:rsidRPr="00DF0C3D">
              <w:t>63%</w:t>
            </w:r>
          </w:p>
        </w:tc>
        <w:tc>
          <w:tcPr>
            <w:tcW w:w="1110" w:type="dxa"/>
          </w:tcPr>
          <w:p w14:paraId="7188AE97" w14:textId="77777777" w:rsidR="00CD2E47" w:rsidRPr="00DF0C3D" w:rsidRDefault="00CD2E47" w:rsidP="00CD2E47">
            <w:pPr>
              <w:jc w:val="center"/>
            </w:pPr>
            <w:r w:rsidRPr="00DF0C3D">
              <w:t>67%</w:t>
            </w:r>
          </w:p>
        </w:tc>
        <w:tc>
          <w:tcPr>
            <w:cnfStyle w:val="000100000000" w:firstRow="0" w:lastRow="0" w:firstColumn="0" w:lastColumn="1" w:oddVBand="0" w:evenVBand="0" w:oddHBand="0" w:evenHBand="0" w:firstRowFirstColumn="0" w:firstRowLastColumn="0" w:lastRowFirstColumn="0" w:lastRowLastColumn="0"/>
            <w:tcW w:w="1110" w:type="dxa"/>
          </w:tcPr>
          <w:p w14:paraId="239EDCC1" w14:textId="77777777" w:rsidR="00CD2E47" w:rsidRPr="00DF0C3D" w:rsidRDefault="00CD2E47" w:rsidP="00CD2E47">
            <w:pPr>
              <w:jc w:val="center"/>
            </w:pPr>
            <w:r w:rsidRPr="00DF0C3D">
              <w:t>6.6%</w:t>
            </w:r>
          </w:p>
        </w:tc>
      </w:tr>
      <w:tr w:rsidR="00CD2E47" w:rsidRPr="00DF0C3D" w14:paraId="5C6DACDC" w14:textId="77777777" w:rsidTr="00CD2E47">
        <w:trPr>
          <w:cnfStyle w:val="000000100000" w:firstRow="0" w:lastRow="0" w:firstColumn="0" w:lastColumn="0" w:oddVBand="0" w:evenVBand="0" w:oddHBand="1" w:evenHBand="0" w:firstRowFirstColumn="0" w:firstRowLastColumn="0" w:lastRowFirstColumn="0" w:lastRowLastColumn="0"/>
        </w:trPr>
        <w:tc>
          <w:tcPr>
            <w:tcW w:w="892" w:type="dxa"/>
          </w:tcPr>
          <w:p w14:paraId="0E6CCA37" w14:textId="77777777" w:rsidR="00CD2E47" w:rsidRPr="00DF0C3D" w:rsidRDefault="00CD2E47" w:rsidP="00CD2E47">
            <w:r w:rsidRPr="00DF0C3D">
              <w:lastRenderedPageBreak/>
              <w:t>MMM 7</w:t>
            </w:r>
          </w:p>
        </w:tc>
        <w:tc>
          <w:tcPr>
            <w:tcW w:w="2071" w:type="dxa"/>
          </w:tcPr>
          <w:p w14:paraId="7E966031" w14:textId="77777777" w:rsidR="00CD2E47" w:rsidRPr="00DF0C3D" w:rsidRDefault="00CD2E47" w:rsidP="00CD2E47">
            <w:pPr>
              <w:jc w:val="center"/>
            </w:pPr>
            <w:r w:rsidRPr="00DF0C3D">
              <w:t>$56.93</w:t>
            </w:r>
          </w:p>
        </w:tc>
        <w:tc>
          <w:tcPr>
            <w:tcW w:w="1335" w:type="dxa"/>
          </w:tcPr>
          <w:p w14:paraId="69F52B30" w14:textId="77777777" w:rsidR="00CD2E47" w:rsidRPr="00DF0C3D" w:rsidRDefault="00CD2E47" w:rsidP="00CD2E47">
            <w:pPr>
              <w:jc w:val="center"/>
            </w:pPr>
            <w:r w:rsidRPr="00DF0C3D">
              <w:t>$85.85</w:t>
            </w:r>
          </w:p>
        </w:tc>
        <w:tc>
          <w:tcPr>
            <w:tcW w:w="1433" w:type="dxa"/>
          </w:tcPr>
          <w:p w14:paraId="7D86C625" w14:textId="77777777" w:rsidR="00CD2E47" w:rsidRPr="00DF0C3D" w:rsidRDefault="00CD2E47" w:rsidP="00CD2E47">
            <w:pPr>
              <w:jc w:val="center"/>
            </w:pPr>
            <w:r w:rsidRPr="00DF0C3D">
              <w:t>50.8%</w:t>
            </w:r>
          </w:p>
        </w:tc>
        <w:tc>
          <w:tcPr>
            <w:tcW w:w="1110" w:type="dxa"/>
          </w:tcPr>
          <w:p w14:paraId="366C875B" w14:textId="77777777" w:rsidR="00CD2E47" w:rsidRPr="00DF0C3D" w:rsidRDefault="00CD2E47" w:rsidP="00CD2E47">
            <w:pPr>
              <w:jc w:val="center"/>
            </w:pPr>
            <w:r w:rsidRPr="00DF0C3D">
              <w:t>39%</w:t>
            </w:r>
          </w:p>
        </w:tc>
        <w:tc>
          <w:tcPr>
            <w:tcW w:w="1110" w:type="dxa"/>
          </w:tcPr>
          <w:p w14:paraId="7C918918" w14:textId="77777777" w:rsidR="00CD2E47" w:rsidRPr="00DF0C3D" w:rsidRDefault="00CD2E47" w:rsidP="00CD2E47">
            <w:pPr>
              <w:jc w:val="center"/>
            </w:pPr>
            <w:r w:rsidRPr="00DF0C3D">
              <w:t>50%</w:t>
            </w:r>
          </w:p>
        </w:tc>
        <w:tc>
          <w:tcPr>
            <w:cnfStyle w:val="000100000000" w:firstRow="0" w:lastRow="0" w:firstColumn="0" w:lastColumn="1" w:oddVBand="0" w:evenVBand="0" w:oddHBand="0" w:evenHBand="0" w:firstRowFirstColumn="0" w:firstRowLastColumn="0" w:lastRowFirstColumn="0" w:lastRowLastColumn="0"/>
            <w:tcW w:w="1110" w:type="dxa"/>
          </w:tcPr>
          <w:p w14:paraId="76455228" w14:textId="77777777" w:rsidR="00CD2E47" w:rsidRPr="00DF0C3D" w:rsidRDefault="00CD2E47" w:rsidP="00CD2E47">
            <w:pPr>
              <w:jc w:val="center"/>
            </w:pPr>
            <w:r w:rsidRPr="00DF0C3D">
              <w:t>28.5%</w:t>
            </w:r>
          </w:p>
        </w:tc>
      </w:tr>
    </w:tbl>
    <w:p w14:paraId="768D5626" w14:textId="2E48CE8C" w:rsidR="00CD2E47" w:rsidRPr="00DF0C3D" w:rsidRDefault="00CD2E47" w:rsidP="00CD2E47">
      <w:r w:rsidRPr="00DF0C3D">
        <w:t xml:space="preserve">In very remote areas, utilisation rates have increased by significantly more than in other regions, which is likely the effect of both the 20% real increase in the price limit and other non-pricing intervention that </w:t>
      </w:r>
      <w:r w:rsidR="00133BF2">
        <w:t>the NDIA</w:t>
      </w:r>
      <w:r w:rsidRPr="00DF0C3D">
        <w:t xml:space="preserve"> has made in these regions.</w:t>
      </w:r>
    </w:p>
    <w:p w14:paraId="272EF507" w14:textId="77777777" w:rsidR="00CD2E47" w:rsidRPr="00DF0C3D" w:rsidRDefault="00CD2E47" w:rsidP="00CD2E47">
      <w:r w:rsidRPr="00DF0C3D">
        <w:t>More worrying, is the result of remote areas, where the growth in the utilisation rate is below that in all other areas. Here the 16.7% real increase in the price limit has made in price limits for these regions appears to have had no impact on utilisation. This could be evidence that the increase was not large enough, although that does not align well with the financial performance data discussed above.</w:t>
      </w:r>
    </w:p>
    <w:p w14:paraId="4F7AE5E2" w14:textId="77777777" w:rsidR="00CD2E47" w:rsidRPr="00DF0C3D" w:rsidRDefault="00CD2E47" w:rsidP="00CD2E47">
      <w:r w:rsidRPr="00DF0C3D">
        <w:t>As discussed above, the financial performance data for regional areas and the utilisation data do not support the case for a regional price loading.</w:t>
      </w:r>
    </w:p>
    <w:p w14:paraId="38D1EEDC" w14:textId="11B29191" w:rsidR="00CD2E47" w:rsidRPr="00DF0C3D" w:rsidRDefault="00CD2E47" w:rsidP="00CD2E47">
      <w:r w:rsidRPr="00DF0C3D">
        <w:t xml:space="preserve">On balance, it is recommended that </w:t>
      </w:r>
      <w:r w:rsidR="00133BF2">
        <w:t>the NDIA</w:t>
      </w:r>
      <w:r w:rsidRPr="00DF0C3D">
        <w:t xml:space="preserve"> should maintain the current remote and very remote loadings (40% and 50% respectively) for pricing and planning purposes and should not introduce a </w:t>
      </w:r>
      <w:r w:rsidR="00F37238">
        <w:t>price limit loading</w:t>
      </w:r>
      <w:r w:rsidRPr="00DF0C3D">
        <w:t xml:space="preserve"> for Regional Areas at this time.</w:t>
      </w:r>
    </w:p>
    <w:p w14:paraId="68C54D01" w14:textId="77777777" w:rsidR="00CD2E47" w:rsidRPr="00DF0C3D" w:rsidRDefault="00CD2E47" w:rsidP="00BB38A3">
      <w:pPr>
        <w:pStyle w:val="Heading3"/>
      </w:pPr>
      <w:r w:rsidRPr="00DF0C3D">
        <w:t>Non-price interventions</w:t>
      </w:r>
    </w:p>
    <w:p w14:paraId="3F72D053" w14:textId="0A8734C8" w:rsidR="00CD2E47" w:rsidRPr="00DF0C3D" w:rsidRDefault="00CD2E47" w:rsidP="00CD2E47">
      <w:r w:rsidRPr="00DF0C3D">
        <w:t xml:space="preserve">While </w:t>
      </w:r>
      <w:r w:rsidR="00133BF2">
        <w:t>the NDIA</w:t>
      </w:r>
      <w:r w:rsidRPr="00DF0C3D">
        <w:t xml:space="preserve">’s doubling of remote and very remote loadings </w:t>
      </w:r>
      <w:r w:rsidR="00F37238">
        <w:t xml:space="preserve">in 2019 </w:t>
      </w:r>
      <w:r w:rsidRPr="00DF0C3D">
        <w:t>may have been necessary, it also appears that it was not sufficient. As shown by their profitability, remote/very remote providers are at least now able to cover costs of</w:t>
      </w:r>
      <w:r w:rsidR="000E29DB" w:rsidRPr="00DF0C3D">
        <w:t xml:space="preserve"> such services as they provide</w:t>
      </w:r>
      <w:r w:rsidRPr="00DF0C3D">
        <w:t xml:space="preserve">. But this alone does not solve the thin market problems of getting the right services to the right participants at the right time. </w:t>
      </w:r>
    </w:p>
    <w:p w14:paraId="32AEE8AE" w14:textId="79798C9C" w:rsidR="00CD2E47" w:rsidRPr="00DF0C3D" w:rsidRDefault="000E29DB" w:rsidP="00CD2E47">
      <w:r w:rsidRPr="00DF0C3D">
        <w:t xml:space="preserve">As </w:t>
      </w:r>
      <w:r w:rsidRPr="00DF0C3D">
        <w:fldChar w:fldCharType="begin"/>
      </w:r>
      <w:r w:rsidRPr="00DF0C3D">
        <w:instrText xml:space="preserve"> REF _Ref103959687 \h </w:instrText>
      </w:r>
      <w:r w:rsidR="00DF0C3D">
        <w:instrText xml:space="preserve"> \* MERGEFORMAT </w:instrText>
      </w:r>
      <w:r w:rsidRPr="00DF0C3D">
        <w:fldChar w:fldCharType="separate"/>
      </w:r>
      <w:r w:rsidR="0015299C" w:rsidRPr="00DF0C3D">
        <w:t xml:space="preserve">Exhibit </w:t>
      </w:r>
      <w:r w:rsidR="0015299C">
        <w:rPr>
          <w:noProof/>
        </w:rPr>
        <w:t>64</w:t>
      </w:r>
      <w:r w:rsidRPr="00DF0C3D">
        <w:fldChar w:fldCharType="end"/>
      </w:r>
      <w:r w:rsidRPr="00DF0C3D">
        <w:t xml:space="preserve"> shows, </w:t>
      </w:r>
      <w:r w:rsidR="00CD2E47" w:rsidRPr="00DF0C3D">
        <w:t xml:space="preserve">price interventions </w:t>
      </w:r>
      <w:r w:rsidRPr="00DF0C3D">
        <w:t>have</w:t>
      </w:r>
      <w:r w:rsidR="00CD2E47" w:rsidRPr="00DF0C3D">
        <w:t xml:space="preserve"> not</w:t>
      </w:r>
      <w:r w:rsidRPr="00DF0C3D">
        <w:t xml:space="preserve"> always effectively translated </w:t>
      </w:r>
      <w:r w:rsidR="00CD2E47" w:rsidRPr="00DF0C3D">
        <w:t xml:space="preserve">into plan utilisation increases. </w:t>
      </w:r>
      <w:r w:rsidRPr="00DF0C3D">
        <w:t xml:space="preserve">Over the last three years, </w:t>
      </w:r>
      <w:r w:rsidR="00782FF8" w:rsidRPr="00DF0C3D">
        <w:t xml:space="preserve">average price limits have increased in nominal terms by 25.7% in non-remote areas and plan utilisation has increased by slightly more than 9.0%. There were significantly higher nominal increases in price limits in remote and very remote areas (by 46.6% and 50.8% respectively). In very remote areas there has been a significant increase in plan utilisation rates. However, in remote areas, plan utilisation has not even grown as strongly as in metropolitan areas, despite the much higher nominal increase in price limits. </w:t>
      </w:r>
    </w:p>
    <w:p w14:paraId="7B211D98" w14:textId="15CBF60A" w:rsidR="00CD2E47" w:rsidRPr="00DF0C3D" w:rsidRDefault="00CD2E47" w:rsidP="00CD2E47">
      <w:pPr>
        <w:pStyle w:val="Caption"/>
      </w:pPr>
      <w:bookmarkStart w:id="408" w:name="_Ref103959687"/>
      <w:bookmarkStart w:id="409" w:name="_Toc108620552"/>
      <w:r w:rsidRPr="00DF0C3D">
        <w:t xml:space="preserve">Exhibit </w:t>
      </w:r>
      <w:r w:rsidR="002B459B">
        <w:fldChar w:fldCharType="begin"/>
      </w:r>
      <w:r w:rsidR="002B459B">
        <w:instrText xml:space="preserve"> SEQ Exhibit \* ARABIC </w:instrText>
      </w:r>
      <w:r w:rsidR="002B459B">
        <w:fldChar w:fldCharType="separate"/>
      </w:r>
      <w:r w:rsidR="0015299C">
        <w:rPr>
          <w:noProof/>
        </w:rPr>
        <w:t>64</w:t>
      </w:r>
      <w:r w:rsidR="002B459B">
        <w:rPr>
          <w:noProof/>
        </w:rPr>
        <w:fldChar w:fldCharType="end"/>
      </w:r>
      <w:bookmarkEnd w:id="408"/>
      <w:r w:rsidRPr="00DF0C3D">
        <w:t>: Increases in plan utilisation and Price by remoteness, June 2019-Dec 2021</w:t>
      </w:r>
      <w:bookmarkEnd w:id="409"/>
    </w:p>
    <w:tbl>
      <w:tblPr>
        <w:tblStyle w:val="GridTable4-Accent12"/>
        <w:tblW w:w="0" w:type="auto"/>
        <w:tblInd w:w="0" w:type="dxa"/>
        <w:tblLook w:val="0420" w:firstRow="1" w:lastRow="0" w:firstColumn="0" w:lastColumn="0" w:noHBand="0" w:noVBand="1"/>
      </w:tblPr>
      <w:tblGrid>
        <w:gridCol w:w="1294"/>
        <w:gridCol w:w="1294"/>
        <w:gridCol w:w="1295"/>
        <w:gridCol w:w="1294"/>
        <w:gridCol w:w="1295"/>
        <w:gridCol w:w="1294"/>
        <w:gridCol w:w="1295"/>
      </w:tblGrid>
      <w:tr w:rsidR="00CD2E47" w:rsidRPr="00DF0C3D" w14:paraId="1C01333D" w14:textId="77777777" w:rsidTr="000E29DB">
        <w:trPr>
          <w:cnfStyle w:val="100000000000" w:firstRow="1" w:lastRow="0" w:firstColumn="0" w:lastColumn="0" w:oddVBand="0" w:evenVBand="0" w:oddHBand="0" w:evenHBand="0" w:firstRowFirstColumn="0" w:firstRowLastColumn="0" w:lastRowFirstColumn="0" w:lastRowLastColumn="0"/>
        </w:trPr>
        <w:tc>
          <w:tcPr>
            <w:tcW w:w="1294" w:type="dxa"/>
          </w:tcPr>
          <w:p w14:paraId="40794DE0" w14:textId="77777777" w:rsidR="00CD2E47" w:rsidRPr="00DF0C3D" w:rsidRDefault="00CD2E47" w:rsidP="00CD2E47">
            <w:pPr>
              <w:keepNext/>
            </w:pPr>
            <w:r w:rsidRPr="00DF0C3D">
              <w:t>Price of an hour of standard care</w:t>
            </w:r>
          </w:p>
        </w:tc>
        <w:tc>
          <w:tcPr>
            <w:tcW w:w="1294" w:type="dxa"/>
          </w:tcPr>
          <w:p w14:paraId="08AD5562" w14:textId="0D91734E" w:rsidR="00CD2E47" w:rsidRPr="00DF0C3D" w:rsidRDefault="00CD2E47" w:rsidP="00CD2E47">
            <w:pPr>
              <w:keepNext/>
              <w:jc w:val="center"/>
            </w:pPr>
            <w:r w:rsidRPr="00DF0C3D">
              <w:t>Price June 2019</w:t>
            </w:r>
          </w:p>
        </w:tc>
        <w:tc>
          <w:tcPr>
            <w:tcW w:w="1295" w:type="dxa"/>
          </w:tcPr>
          <w:p w14:paraId="7CB13D41" w14:textId="77777777" w:rsidR="00CD2E47" w:rsidRPr="00DF0C3D" w:rsidRDefault="00CD2E47" w:rsidP="00CD2E47">
            <w:pPr>
              <w:keepNext/>
              <w:jc w:val="center"/>
            </w:pPr>
            <w:r w:rsidRPr="00DF0C3D">
              <w:t>Price Dec-2021</w:t>
            </w:r>
          </w:p>
        </w:tc>
        <w:tc>
          <w:tcPr>
            <w:tcW w:w="1294" w:type="dxa"/>
          </w:tcPr>
          <w:p w14:paraId="3687F0B5" w14:textId="77777777" w:rsidR="00CD2E47" w:rsidRPr="00DF0C3D" w:rsidRDefault="00CD2E47" w:rsidP="00CD2E47">
            <w:pPr>
              <w:keepNext/>
              <w:jc w:val="center"/>
            </w:pPr>
            <w:r w:rsidRPr="00DF0C3D">
              <w:t>Increase in price (%)</w:t>
            </w:r>
          </w:p>
        </w:tc>
        <w:tc>
          <w:tcPr>
            <w:tcW w:w="1295" w:type="dxa"/>
          </w:tcPr>
          <w:p w14:paraId="182A209B" w14:textId="77777777" w:rsidR="00CD2E47" w:rsidRPr="00DF0C3D" w:rsidRDefault="00CD2E47" w:rsidP="00CD2E47">
            <w:pPr>
              <w:keepNext/>
              <w:jc w:val="center"/>
            </w:pPr>
            <w:r w:rsidRPr="00DF0C3D">
              <w:t>Utilisation June 2019</w:t>
            </w:r>
          </w:p>
        </w:tc>
        <w:tc>
          <w:tcPr>
            <w:tcW w:w="1294" w:type="dxa"/>
          </w:tcPr>
          <w:p w14:paraId="23318D69" w14:textId="77777777" w:rsidR="00CD2E47" w:rsidRPr="00DF0C3D" w:rsidRDefault="00CD2E47" w:rsidP="00CD2E47">
            <w:pPr>
              <w:keepNext/>
              <w:jc w:val="center"/>
            </w:pPr>
            <w:r w:rsidRPr="00DF0C3D">
              <w:t>Utilisation December 2021)</w:t>
            </w:r>
          </w:p>
        </w:tc>
        <w:tc>
          <w:tcPr>
            <w:tcW w:w="1295" w:type="dxa"/>
          </w:tcPr>
          <w:p w14:paraId="3F0ACA57" w14:textId="77777777" w:rsidR="00CD2E47" w:rsidRPr="00DF0C3D" w:rsidRDefault="00CD2E47" w:rsidP="00CD2E47">
            <w:pPr>
              <w:keepNext/>
              <w:jc w:val="center"/>
            </w:pPr>
            <w:r w:rsidRPr="00DF0C3D">
              <w:t>Increase in utilisation (%)</w:t>
            </w:r>
          </w:p>
        </w:tc>
      </w:tr>
      <w:tr w:rsidR="00CD2E47" w:rsidRPr="00DF0C3D" w14:paraId="00B01D11" w14:textId="77777777" w:rsidTr="000E29DB">
        <w:trPr>
          <w:cnfStyle w:val="000000100000" w:firstRow="0" w:lastRow="0" w:firstColumn="0" w:lastColumn="0" w:oddVBand="0" w:evenVBand="0" w:oddHBand="1" w:evenHBand="0" w:firstRowFirstColumn="0" w:firstRowLastColumn="0" w:lastRowFirstColumn="0" w:lastRowLastColumn="0"/>
        </w:trPr>
        <w:tc>
          <w:tcPr>
            <w:tcW w:w="1294" w:type="dxa"/>
          </w:tcPr>
          <w:p w14:paraId="75177782" w14:textId="77777777" w:rsidR="00CD2E47" w:rsidRPr="00DF0C3D" w:rsidRDefault="00CD2E47" w:rsidP="00CD2E47">
            <w:pPr>
              <w:keepNext/>
            </w:pPr>
            <w:r w:rsidRPr="00DF0C3D">
              <w:t>MMM 1</w:t>
            </w:r>
          </w:p>
        </w:tc>
        <w:tc>
          <w:tcPr>
            <w:tcW w:w="1294" w:type="dxa"/>
          </w:tcPr>
          <w:p w14:paraId="2050B9F4" w14:textId="77777777" w:rsidR="00CD2E47" w:rsidRPr="00DF0C3D" w:rsidRDefault="00CD2E47" w:rsidP="00CD2E47">
            <w:pPr>
              <w:keepNext/>
              <w:jc w:val="center"/>
            </w:pPr>
            <w:r w:rsidRPr="00DF0C3D">
              <w:t>$45.54</w:t>
            </w:r>
          </w:p>
        </w:tc>
        <w:tc>
          <w:tcPr>
            <w:tcW w:w="1295" w:type="dxa"/>
          </w:tcPr>
          <w:p w14:paraId="53FA85B4" w14:textId="77777777" w:rsidR="00CD2E47" w:rsidRPr="00DF0C3D" w:rsidRDefault="00CD2E47" w:rsidP="00CD2E47">
            <w:pPr>
              <w:keepNext/>
              <w:jc w:val="center"/>
            </w:pPr>
            <w:r w:rsidRPr="00DF0C3D">
              <w:t>$57.23</w:t>
            </w:r>
          </w:p>
        </w:tc>
        <w:tc>
          <w:tcPr>
            <w:tcW w:w="1294" w:type="dxa"/>
          </w:tcPr>
          <w:p w14:paraId="4CE82FD8" w14:textId="77777777" w:rsidR="00CD2E47" w:rsidRPr="00DF0C3D" w:rsidRDefault="00CD2E47" w:rsidP="00CD2E47">
            <w:pPr>
              <w:keepNext/>
              <w:jc w:val="center"/>
            </w:pPr>
            <w:r w:rsidRPr="00DF0C3D">
              <w:t>25.7%</w:t>
            </w:r>
          </w:p>
        </w:tc>
        <w:tc>
          <w:tcPr>
            <w:tcW w:w="1295" w:type="dxa"/>
          </w:tcPr>
          <w:p w14:paraId="02804910" w14:textId="77777777" w:rsidR="00CD2E47" w:rsidRPr="00DF0C3D" w:rsidRDefault="00CD2E47" w:rsidP="00CD2E47">
            <w:pPr>
              <w:keepNext/>
              <w:jc w:val="center"/>
            </w:pPr>
            <w:r w:rsidRPr="00DF0C3D">
              <w:t>69%</w:t>
            </w:r>
          </w:p>
        </w:tc>
        <w:tc>
          <w:tcPr>
            <w:tcW w:w="1294" w:type="dxa"/>
          </w:tcPr>
          <w:p w14:paraId="0E7FAB41" w14:textId="77777777" w:rsidR="00CD2E47" w:rsidRPr="00DF0C3D" w:rsidRDefault="00CD2E47" w:rsidP="00CD2E47">
            <w:pPr>
              <w:keepNext/>
              <w:jc w:val="center"/>
            </w:pPr>
            <w:r w:rsidRPr="00DF0C3D">
              <w:t>75%</w:t>
            </w:r>
          </w:p>
        </w:tc>
        <w:tc>
          <w:tcPr>
            <w:tcW w:w="1295" w:type="dxa"/>
          </w:tcPr>
          <w:p w14:paraId="52D9982F" w14:textId="77777777" w:rsidR="00CD2E47" w:rsidRPr="00DF0C3D" w:rsidRDefault="00CD2E47" w:rsidP="00CD2E47">
            <w:pPr>
              <w:keepNext/>
              <w:jc w:val="center"/>
            </w:pPr>
            <w:r w:rsidRPr="00DF0C3D">
              <w:t>9.1%</w:t>
            </w:r>
          </w:p>
        </w:tc>
      </w:tr>
      <w:tr w:rsidR="00CD2E47" w:rsidRPr="00DF0C3D" w14:paraId="5F30B1AE" w14:textId="77777777" w:rsidTr="000E29DB">
        <w:tc>
          <w:tcPr>
            <w:tcW w:w="1294" w:type="dxa"/>
          </w:tcPr>
          <w:p w14:paraId="7F57CE6B" w14:textId="77777777" w:rsidR="00CD2E47" w:rsidRPr="00DF0C3D" w:rsidRDefault="00CD2E47" w:rsidP="00CD2E47">
            <w:pPr>
              <w:keepNext/>
            </w:pPr>
            <w:r w:rsidRPr="00DF0C3D">
              <w:t>MMM 2</w:t>
            </w:r>
          </w:p>
        </w:tc>
        <w:tc>
          <w:tcPr>
            <w:tcW w:w="1294" w:type="dxa"/>
          </w:tcPr>
          <w:p w14:paraId="6696D662" w14:textId="77777777" w:rsidR="00CD2E47" w:rsidRPr="00DF0C3D" w:rsidRDefault="00CD2E47" w:rsidP="00CD2E47">
            <w:pPr>
              <w:keepNext/>
              <w:jc w:val="center"/>
            </w:pPr>
            <w:r w:rsidRPr="00DF0C3D">
              <w:t>$45.54</w:t>
            </w:r>
          </w:p>
        </w:tc>
        <w:tc>
          <w:tcPr>
            <w:tcW w:w="1295" w:type="dxa"/>
          </w:tcPr>
          <w:p w14:paraId="43AB4831" w14:textId="77777777" w:rsidR="00CD2E47" w:rsidRPr="00DF0C3D" w:rsidRDefault="00CD2E47" w:rsidP="00CD2E47">
            <w:pPr>
              <w:keepNext/>
              <w:jc w:val="center"/>
            </w:pPr>
            <w:r w:rsidRPr="00DF0C3D">
              <w:t>$57.23</w:t>
            </w:r>
          </w:p>
        </w:tc>
        <w:tc>
          <w:tcPr>
            <w:tcW w:w="1294" w:type="dxa"/>
          </w:tcPr>
          <w:p w14:paraId="1CFD4A6F" w14:textId="77777777" w:rsidR="00CD2E47" w:rsidRPr="00DF0C3D" w:rsidRDefault="00CD2E47" w:rsidP="00CD2E47">
            <w:pPr>
              <w:keepNext/>
              <w:jc w:val="center"/>
            </w:pPr>
            <w:r w:rsidRPr="00DF0C3D">
              <w:t>25.7%</w:t>
            </w:r>
          </w:p>
        </w:tc>
        <w:tc>
          <w:tcPr>
            <w:tcW w:w="1295" w:type="dxa"/>
          </w:tcPr>
          <w:p w14:paraId="3C1D3481" w14:textId="77777777" w:rsidR="00CD2E47" w:rsidRPr="00DF0C3D" w:rsidRDefault="00CD2E47" w:rsidP="00CD2E47">
            <w:pPr>
              <w:keepNext/>
              <w:jc w:val="center"/>
            </w:pPr>
            <w:r w:rsidRPr="00DF0C3D">
              <w:t>69%</w:t>
            </w:r>
          </w:p>
        </w:tc>
        <w:tc>
          <w:tcPr>
            <w:tcW w:w="1294" w:type="dxa"/>
          </w:tcPr>
          <w:p w14:paraId="47740AD6" w14:textId="77777777" w:rsidR="00CD2E47" w:rsidRPr="00DF0C3D" w:rsidRDefault="00CD2E47" w:rsidP="00CD2E47">
            <w:pPr>
              <w:keepNext/>
              <w:jc w:val="center"/>
            </w:pPr>
            <w:r w:rsidRPr="00DF0C3D">
              <w:t>76%</w:t>
            </w:r>
          </w:p>
        </w:tc>
        <w:tc>
          <w:tcPr>
            <w:tcW w:w="1295" w:type="dxa"/>
          </w:tcPr>
          <w:p w14:paraId="49D082A4" w14:textId="77777777" w:rsidR="00CD2E47" w:rsidRPr="00DF0C3D" w:rsidRDefault="00CD2E47" w:rsidP="00CD2E47">
            <w:pPr>
              <w:keepNext/>
              <w:jc w:val="center"/>
            </w:pPr>
            <w:r w:rsidRPr="00DF0C3D">
              <w:t>9.8%</w:t>
            </w:r>
          </w:p>
        </w:tc>
      </w:tr>
      <w:tr w:rsidR="00CD2E47" w:rsidRPr="00DF0C3D" w14:paraId="03A68F38" w14:textId="77777777" w:rsidTr="000E29DB">
        <w:trPr>
          <w:cnfStyle w:val="000000100000" w:firstRow="0" w:lastRow="0" w:firstColumn="0" w:lastColumn="0" w:oddVBand="0" w:evenVBand="0" w:oddHBand="1" w:evenHBand="0" w:firstRowFirstColumn="0" w:firstRowLastColumn="0" w:lastRowFirstColumn="0" w:lastRowLastColumn="0"/>
        </w:trPr>
        <w:tc>
          <w:tcPr>
            <w:tcW w:w="1294" w:type="dxa"/>
          </w:tcPr>
          <w:p w14:paraId="6A1D53D3" w14:textId="77777777" w:rsidR="00CD2E47" w:rsidRPr="00DF0C3D" w:rsidRDefault="00CD2E47" w:rsidP="00CD2E47">
            <w:pPr>
              <w:keepNext/>
            </w:pPr>
            <w:r w:rsidRPr="00DF0C3D">
              <w:t>MMM 3</w:t>
            </w:r>
          </w:p>
        </w:tc>
        <w:tc>
          <w:tcPr>
            <w:tcW w:w="1294" w:type="dxa"/>
          </w:tcPr>
          <w:p w14:paraId="0225A9E9" w14:textId="77777777" w:rsidR="00CD2E47" w:rsidRPr="00DF0C3D" w:rsidRDefault="00CD2E47" w:rsidP="00CD2E47">
            <w:pPr>
              <w:keepNext/>
              <w:jc w:val="center"/>
            </w:pPr>
            <w:r w:rsidRPr="00DF0C3D">
              <w:t>$45.54</w:t>
            </w:r>
          </w:p>
        </w:tc>
        <w:tc>
          <w:tcPr>
            <w:tcW w:w="1295" w:type="dxa"/>
          </w:tcPr>
          <w:p w14:paraId="79F40477" w14:textId="77777777" w:rsidR="00CD2E47" w:rsidRPr="00DF0C3D" w:rsidRDefault="00CD2E47" w:rsidP="00CD2E47">
            <w:pPr>
              <w:keepNext/>
              <w:jc w:val="center"/>
            </w:pPr>
            <w:r w:rsidRPr="00DF0C3D">
              <w:t>$57.23</w:t>
            </w:r>
          </w:p>
        </w:tc>
        <w:tc>
          <w:tcPr>
            <w:tcW w:w="1294" w:type="dxa"/>
          </w:tcPr>
          <w:p w14:paraId="215C4B9C" w14:textId="77777777" w:rsidR="00CD2E47" w:rsidRPr="00DF0C3D" w:rsidRDefault="00CD2E47" w:rsidP="00CD2E47">
            <w:pPr>
              <w:keepNext/>
              <w:jc w:val="center"/>
            </w:pPr>
            <w:r w:rsidRPr="00DF0C3D">
              <w:t>25.7%</w:t>
            </w:r>
          </w:p>
        </w:tc>
        <w:tc>
          <w:tcPr>
            <w:tcW w:w="1295" w:type="dxa"/>
          </w:tcPr>
          <w:p w14:paraId="6CCD6C52" w14:textId="77777777" w:rsidR="00CD2E47" w:rsidRPr="00DF0C3D" w:rsidRDefault="00CD2E47" w:rsidP="00CD2E47">
            <w:pPr>
              <w:keepNext/>
              <w:jc w:val="center"/>
            </w:pPr>
            <w:r w:rsidRPr="00DF0C3D">
              <w:t>67%</w:t>
            </w:r>
          </w:p>
        </w:tc>
        <w:tc>
          <w:tcPr>
            <w:tcW w:w="1294" w:type="dxa"/>
          </w:tcPr>
          <w:p w14:paraId="1FC17F06" w14:textId="77777777" w:rsidR="00CD2E47" w:rsidRPr="00DF0C3D" w:rsidRDefault="00CD2E47" w:rsidP="00CD2E47">
            <w:pPr>
              <w:keepNext/>
              <w:jc w:val="center"/>
            </w:pPr>
            <w:r w:rsidRPr="00DF0C3D">
              <w:t>73%</w:t>
            </w:r>
          </w:p>
        </w:tc>
        <w:tc>
          <w:tcPr>
            <w:tcW w:w="1295" w:type="dxa"/>
          </w:tcPr>
          <w:p w14:paraId="5D32DF1F" w14:textId="77777777" w:rsidR="00CD2E47" w:rsidRPr="00DF0C3D" w:rsidRDefault="00CD2E47" w:rsidP="00CD2E47">
            <w:pPr>
              <w:keepNext/>
              <w:jc w:val="center"/>
            </w:pPr>
            <w:r w:rsidRPr="00DF0C3D">
              <w:t>8.7%</w:t>
            </w:r>
          </w:p>
        </w:tc>
      </w:tr>
      <w:tr w:rsidR="00CD2E47" w:rsidRPr="00DF0C3D" w14:paraId="40139D65" w14:textId="77777777" w:rsidTr="000E29DB">
        <w:tc>
          <w:tcPr>
            <w:tcW w:w="1294" w:type="dxa"/>
          </w:tcPr>
          <w:p w14:paraId="27D0FA7D" w14:textId="77777777" w:rsidR="00CD2E47" w:rsidRPr="00DF0C3D" w:rsidRDefault="00CD2E47" w:rsidP="00CD2E47">
            <w:pPr>
              <w:keepNext/>
            </w:pPr>
            <w:r w:rsidRPr="00DF0C3D">
              <w:t>MMM 4</w:t>
            </w:r>
          </w:p>
        </w:tc>
        <w:tc>
          <w:tcPr>
            <w:tcW w:w="1294" w:type="dxa"/>
          </w:tcPr>
          <w:p w14:paraId="17264828" w14:textId="77777777" w:rsidR="00CD2E47" w:rsidRPr="00DF0C3D" w:rsidRDefault="00CD2E47" w:rsidP="00CD2E47">
            <w:pPr>
              <w:keepNext/>
              <w:jc w:val="center"/>
            </w:pPr>
            <w:r w:rsidRPr="00DF0C3D">
              <w:t>$45.54</w:t>
            </w:r>
          </w:p>
        </w:tc>
        <w:tc>
          <w:tcPr>
            <w:tcW w:w="1295" w:type="dxa"/>
          </w:tcPr>
          <w:p w14:paraId="32AAE998" w14:textId="77777777" w:rsidR="00CD2E47" w:rsidRPr="00DF0C3D" w:rsidRDefault="00CD2E47" w:rsidP="00CD2E47">
            <w:pPr>
              <w:keepNext/>
              <w:jc w:val="center"/>
            </w:pPr>
            <w:r w:rsidRPr="00DF0C3D">
              <w:t>$57.23</w:t>
            </w:r>
          </w:p>
        </w:tc>
        <w:tc>
          <w:tcPr>
            <w:tcW w:w="1294" w:type="dxa"/>
          </w:tcPr>
          <w:p w14:paraId="61D0357F" w14:textId="77777777" w:rsidR="00CD2E47" w:rsidRPr="00DF0C3D" w:rsidRDefault="00CD2E47" w:rsidP="00CD2E47">
            <w:pPr>
              <w:keepNext/>
              <w:jc w:val="center"/>
            </w:pPr>
            <w:r w:rsidRPr="00DF0C3D">
              <w:t>25.7%</w:t>
            </w:r>
          </w:p>
        </w:tc>
        <w:tc>
          <w:tcPr>
            <w:tcW w:w="1295" w:type="dxa"/>
          </w:tcPr>
          <w:p w14:paraId="0BA13BB5" w14:textId="77777777" w:rsidR="00CD2E47" w:rsidRPr="00DF0C3D" w:rsidRDefault="00CD2E47" w:rsidP="00CD2E47">
            <w:pPr>
              <w:keepNext/>
              <w:jc w:val="center"/>
            </w:pPr>
            <w:r w:rsidRPr="00DF0C3D">
              <w:t>65%</w:t>
            </w:r>
          </w:p>
        </w:tc>
        <w:tc>
          <w:tcPr>
            <w:tcW w:w="1294" w:type="dxa"/>
          </w:tcPr>
          <w:p w14:paraId="437C37D1" w14:textId="77777777" w:rsidR="00CD2E47" w:rsidRPr="00DF0C3D" w:rsidRDefault="00CD2E47" w:rsidP="00CD2E47">
            <w:pPr>
              <w:keepNext/>
              <w:jc w:val="center"/>
            </w:pPr>
            <w:r w:rsidRPr="00DF0C3D">
              <w:t>70%</w:t>
            </w:r>
          </w:p>
        </w:tc>
        <w:tc>
          <w:tcPr>
            <w:tcW w:w="1295" w:type="dxa"/>
          </w:tcPr>
          <w:p w14:paraId="0F761516" w14:textId="77777777" w:rsidR="00CD2E47" w:rsidRPr="00DF0C3D" w:rsidRDefault="00CD2E47" w:rsidP="00CD2E47">
            <w:pPr>
              <w:keepNext/>
              <w:jc w:val="center"/>
            </w:pPr>
            <w:r w:rsidRPr="00DF0C3D">
              <w:t>8.0%</w:t>
            </w:r>
          </w:p>
        </w:tc>
      </w:tr>
      <w:tr w:rsidR="00CD2E47" w:rsidRPr="00DF0C3D" w14:paraId="349F222F" w14:textId="77777777" w:rsidTr="000E29DB">
        <w:trPr>
          <w:cnfStyle w:val="000000100000" w:firstRow="0" w:lastRow="0" w:firstColumn="0" w:lastColumn="0" w:oddVBand="0" w:evenVBand="0" w:oddHBand="1" w:evenHBand="0" w:firstRowFirstColumn="0" w:firstRowLastColumn="0" w:lastRowFirstColumn="0" w:lastRowLastColumn="0"/>
        </w:trPr>
        <w:tc>
          <w:tcPr>
            <w:tcW w:w="1294" w:type="dxa"/>
          </w:tcPr>
          <w:p w14:paraId="4B8A1291" w14:textId="77777777" w:rsidR="00CD2E47" w:rsidRPr="00DF0C3D" w:rsidRDefault="00CD2E47" w:rsidP="00CD2E47">
            <w:pPr>
              <w:keepNext/>
            </w:pPr>
            <w:r w:rsidRPr="00DF0C3D">
              <w:t>MMM 5</w:t>
            </w:r>
          </w:p>
        </w:tc>
        <w:tc>
          <w:tcPr>
            <w:tcW w:w="1294" w:type="dxa"/>
          </w:tcPr>
          <w:p w14:paraId="0AF72D94" w14:textId="77777777" w:rsidR="00CD2E47" w:rsidRPr="00DF0C3D" w:rsidRDefault="00CD2E47" w:rsidP="00CD2E47">
            <w:pPr>
              <w:keepNext/>
              <w:jc w:val="center"/>
            </w:pPr>
            <w:r w:rsidRPr="00DF0C3D">
              <w:t>$45.54</w:t>
            </w:r>
          </w:p>
        </w:tc>
        <w:tc>
          <w:tcPr>
            <w:tcW w:w="1295" w:type="dxa"/>
          </w:tcPr>
          <w:p w14:paraId="479C45A1" w14:textId="77777777" w:rsidR="00CD2E47" w:rsidRPr="00DF0C3D" w:rsidRDefault="00CD2E47" w:rsidP="00CD2E47">
            <w:pPr>
              <w:keepNext/>
              <w:jc w:val="center"/>
            </w:pPr>
            <w:r w:rsidRPr="00DF0C3D">
              <w:t>$57.23</w:t>
            </w:r>
          </w:p>
        </w:tc>
        <w:tc>
          <w:tcPr>
            <w:tcW w:w="1294" w:type="dxa"/>
          </w:tcPr>
          <w:p w14:paraId="51281A89" w14:textId="77777777" w:rsidR="00CD2E47" w:rsidRPr="00DF0C3D" w:rsidRDefault="00CD2E47" w:rsidP="00CD2E47">
            <w:pPr>
              <w:keepNext/>
              <w:jc w:val="center"/>
            </w:pPr>
            <w:r w:rsidRPr="00DF0C3D">
              <w:t>25.7%</w:t>
            </w:r>
          </w:p>
        </w:tc>
        <w:tc>
          <w:tcPr>
            <w:tcW w:w="1295" w:type="dxa"/>
          </w:tcPr>
          <w:p w14:paraId="0A8EECF0" w14:textId="77777777" w:rsidR="00CD2E47" w:rsidRPr="00DF0C3D" w:rsidRDefault="00CD2E47" w:rsidP="00CD2E47">
            <w:pPr>
              <w:keepNext/>
              <w:jc w:val="center"/>
            </w:pPr>
            <w:r w:rsidRPr="00DF0C3D">
              <w:t>58%</w:t>
            </w:r>
          </w:p>
        </w:tc>
        <w:tc>
          <w:tcPr>
            <w:tcW w:w="1294" w:type="dxa"/>
          </w:tcPr>
          <w:p w14:paraId="28246DA2" w14:textId="77777777" w:rsidR="00CD2E47" w:rsidRPr="00DF0C3D" w:rsidRDefault="00CD2E47" w:rsidP="00CD2E47">
            <w:pPr>
              <w:keepNext/>
              <w:jc w:val="center"/>
            </w:pPr>
            <w:r w:rsidRPr="00DF0C3D">
              <w:t>67%</w:t>
            </w:r>
          </w:p>
        </w:tc>
        <w:tc>
          <w:tcPr>
            <w:tcW w:w="1295" w:type="dxa"/>
          </w:tcPr>
          <w:p w14:paraId="188EAD68" w14:textId="77777777" w:rsidR="00CD2E47" w:rsidRPr="00DF0C3D" w:rsidRDefault="00CD2E47" w:rsidP="00CD2E47">
            <w:pPr>
              <w:keepNext/>
              <w:jc w:val="center"/>
            </w:pPr>
            <w:r w:rsidRPr="00DF0C3D">
              <w:t>14.7%</w:t>
            </w:r>
          </w:p>
        </w:tc>
      </w:tr>
      <w:tr w:rsidR="00CD2E47" w:rsidRPr="00DF0C3D" w14:paraId="38D4985A" w14:textId="77777777" w:rsidTr="000E29DB">
        <w:tc>
          <w:tcPr>
            <w:tcW w:w="1294" w:type="dxa"/>
          </w:tcPr>
          <w:p w14:paraId="57EF2FC7" w14:textId="77777777" w:rsidR="00CD2E47" w:rsidRPr="00DF0C3D" w:rsidRDefault="00CD2E47" w:rsidP="00CD2E47">
            <w:pPr>
              <w:keepNext/>
            </w:pPr>
            <w:r w:rsidRPr="00DF0C3D">
              <w:t>MMM 6</w:t>
            </w:r>
          </w:p>
        </w:tc>
        <w:tc>
          <w:tcPr>
            <w:tcW w:w="1294" w:type="dxa"/>
          </w:tcPr>
          <w:p w14:paraId="0E08C2CF" w14:textId="77777777" w:rsidR="00CD2E47" w:rsidRPr="00DF0C3D" w:rsidRDefault="00CD2E47" w:rsidP="00CD2E47">
            <w:pPr>
              <w:keepNext/>
              <w:jc w:val="center"/>
            </w:pPr>
            <w:r w:rsidRPr="00DF0C3D">
              <w:t>$54.65</w:t>
            </w:r>
          </w:p>
        </w:tc>
        <w:tc>
          <w:tcPr>
            <w:tcW w:w="1295" w:type="dxa"/>
          </w:tcPr>
          <w:p w14:paraId="012626B1" w14:textId="77777777" w:rsidR="00CD2E47" w:rsidRPr="00DF0C3D" w:rsidRDefault="00CD2E47" w:rsidP="00CD2E47">
            <w:pPr>
              <w:keepNext/>
              <w:jc w:val="center"/>
            </w:pPr>
            <w:r w:rsidRPr="00DF0C3D">
              <w:t>$80.12</w:t>
            </w:r>
          </w:p>
        </w:tc>
        <w:tc>
          <w:tcPr>
            <w:tcW w:w="1294" w:type="dxa"/>
          </w:tcPr>
          <w:p w14:paraId="2FA6FD37" w14:textId="77777777" w:rsidR="00CD2E47" w:rsidRPr="00DF0C3D" w:rsidRDefault="00CD2E47" w:rsidP="00CD2E47">
            <w:pPr>
              <w:keepNext/>
              <w:jc w:val="center"/>
            </w:pPr>
            <w:r w:rsidRPr="00DF0C3D">
              <w:t>46.6%</w:t>
            </w:r>
          </w:p>
        </w:tc>
        <w:tc>
          <w:tcPr>
            <w:tcW w:w="1295" w:type="dxa"/>
          </w:tcPr>
          <w:p w14:paraId="344CE134" w14:textId="77777777" w:rsidR="00CD2E47" w:rsidRPr="00DF0C3D" w:rsidRDefault="00CD2E47" w:rsidP="00CD2E47">
            <w:pPr>
              <w:keepNext/>
              <w:jc w:val="center"/>
            </w:pPr>
            <w:r w:rsidRPr="00DF0C3D">
              <w:t>63%</w:t>
            </w:r>
          </w:p>
        </w:tc>
        <w:tc>
          <w:tcPr>
            <w:tcW w:w="1294" w:type="dxa"/>
          </w:tcPr>
          <w:p w14:paraId="04684C0B" w14:textId="77777777" w:rsidR="00CD2E47" w:rsidRPr="00DF0C3D" w:rsidRDefault="00CD2E47" w:rsidP="00CD2E47">
            <w:pPr>
              <w:keepNext/>
              <w:jc w:val="center"/>
            </w:pPr>
            <w:r w:rsidRPr="00DF0C3D">
              <w:t>67%</w:t>
            </w:r>
          </w:p>
        </w:tc>
        <w:tc>
          <w:tcPr>
            <w:tcW w:w="1295" w:type="dxa"/>
          </w:tcPr>
          <w:p w14:paraId="3039EA0C" w14:textId="77777777" w:rsidR="00CD2E47" w:rsidRPr="00DF0C3D" w:rsidRDefault="00CD2E47" w:rsidP="00CD2E47">
            <w:pPr>
              <w:keepNext/>
              <w:jc w:val="center"/>
            </w:pPr>
            <w:r w:rsidRPr="00DF0C3D">
              <w:t>6.6%</w:t>
            </w:r>
          </w:p>
        </w:tc>
      </w:tr>
      <w:tr w:rsidR="00CD2E47" w:rsidRPr="00DF0C3D" w14:paraId="5D391A55" w14:textId="77777777" w:rsidTr="000E29DB">
        <w:trPr>
          <w:cnfStyle w:val="000000100000" w:firstRow="0" w:lastRow="0" w:firstColumn="0" w:lastColumn="0" w:oddVBand="0" w:evenVBand="0" w:oddHBand="1" w:evenHBand="0" w:firstRowFirstColumn="0" w:firstRowLastColumn="0" w:lastRowFirstColumn="0" w:lastRowLastColumn="0"/>
        </w:trPr>
        <w:tc>
          <w:tcPr>
            <w:tcW w:w="1294" w:type="dxa"/>
          </w:tcPr>
          <w:p w14:paraId="4EE5898D" w14:textId="77777777" w:rsidR="00CD2E47" w:rsidRPr="00DF0C3D" w:rsidRDefault="00CD2E47" w:rsidP="00CD2E47">
            <w:pPr>
              <w:keepNext/>
            </w:pPr>
            <w:r w:rsidRPr="00DF0C3D">
              <w:t>MMM 7</w:t>
            </w:r>
          </w:p>
        </w:tc>
        <w:tc>
          <w:tcPr>
            <w:tcW w:w="1294" w:type="dxa"/>
          </w:tcPr>
          <w:p w14:paraId="56DAC814" w14:textId="77777777" w:rsidR="00CD2E47" w:rsidRPr="00DF0C3D" w:rsidRDefault="00CD2E47" w:rsidP="00CD2E47">
            <w:pPr>
              <w:keepNext/>
              <w:jc w:val="center"/>
            </w:pPr>
            <w:r w:rsidRPr="00DF0C3D">
              <w:t>$56.93</w:t>
            </w:r>
          </w:p>
        </w:tc>
        <w:tc>
          <w:tcPr>
            <w:tcW w:w="1295" w:type="dxa"/>
          </w:tcPr>
          <w:p w14:paraId="223A89A6" w14:textId="77777777" w:rsidR="00CD2E47" w:rsidRPr="00DF0C3D" w:rsidRDefault="00CD2E47" w:rsidP="00CD2E47">
            <w:pPr>
              <w:keepNext/>
              <w:jc w:val="center"/>
            </w:pPr>
            <w:r w:rsidRPr="00DF0C3D">
              <w:t>$85.85</w:t>
            </w:r>
          </w:p>
        </w:tc>
        <w:tc>
          <w:tcPr>
            <w:tcW w:w="1294" w:type="dxa"/>
          </w:tcPr>
          <w:p w14:paraId="3ABF6BBD" w14:textId="77777777" w:rsidR="00CD2E47" w:rsidRPr="00DF0C3D" w:rsidRDefault="00CD2E47" w:rsidP="00CD2E47">
            <w:pPr>
              <w:keepNext/>
              <w:jc w:val="center"/>
            </w:pPr>
            <w:r w:rsidRPr="00DF0C3D">
              <w:t>50.8%</w:t>
            </w:r>
          </w:p>
        </w:tc>
        <w:tc>
          <w:tcPr>
            <w:tcW w:w="1295" w:type="dxa"/>
          </w:tcPr>
          <w:p w14:paraId="5C95019B" w14:textId="77777777" w:rsidR="00CD2E47" w:rsidRPr="00DF0C3D" w:rsidRDefault="00CD2E47" w:rsidP="00CD2E47">
            <w:pPr>
              <w:keepNext/>
              <w:jc w:val="center"/>
            </w:pPr>
            <w:r w:rsidRPr="00DF0C3D">
              <w:t>39%</w:t>
            </w:r>
          </w:p>
        </w:tc>
        <w:tc>
          <w:tcPr>
            <w:tcW w:w="1294" w:type="dxa"/>
          </w:tcPr>
          <w:p w14:paraId="5B6B903E" w14:textId="77777777" w:rsidR="00CD2E47" w:rsidRPr="00DF0C3D" w:rsidRDefault="00CD2E47" w:rsidP="00CD2E47">
            <w:pPr>
              <w:keepNext/>
              <w:jc w:val="center"/>
            </w:pPr>
            <w:r w:rsidRPr="00DF0C3D">
              <w:t>50%</w:t>
            </w:r>
          </w:p>
        </w:tc>
        <w:tc>
          <w:tcPr>
            <w:tcW w:w="1295" w:type="dxa"/>
          </w:tcPr>
          <w:p w14:paraId="48897ACE" w14:textId="77777777" w:rsidR="00CD2E47" w:rsidRPr="00DF0C3D" w:rsidRDefault="00CD2E47" w:rsidP="00CD2E47">
            <w:pPr>
              <w:keepNext/>
              <w:jc w:val="center"/>
            </w:pPr>
            <w:r w:rsidRPr="00DF0C3D">
              <w:t>28.5%</w:t>
            </w:r>
          </w:p>
        </w:tc>
      </w:tr>
    </w:tbl>
    <w:p w14:paraId="7CA734CB" w14:textId="6C428B0D" w:rsidR="00CD2E47" w:rsidRPr="00DF0C3D" w:rsidRDefault="00133BF2" w:rsidP="00CD2E47">
      <w:r>
        <w:t>The NDIA</w:t>
      </w:r>
      <w:r w:rsidR="00782FF8" w:rsidRPr="00DF0C3D">
        <w:t xml:space="preserve"> </w:t>
      </w:r>
      <w:r w:rsidR="000E29DB" w:rsidRPr="00DF0C3D">
        <w:t xml:space="preserve">has conducted a large range of direct intervention trial (e.g., commissioning, market facilitation, coordinated funding) in very remote areas. While there has been a </w:t>
      </w:r>
      <w:r w:rsidR="000E29DB" w:rsidRPr="00DF0C3D">
        <w:lastRenderedPageBreak/>
        <w:t xml:space="preserve">considerable range of outcomes, on the whole these trials have been quite successful. </w:t>
      </w:r>
      <w:r w:rsidR="00CD2E47" w:rsidRPr="00DF0C3D">
        <w:t>These targeted solutions have the ability to tackle granular market failures that pricing solution</w:t>
      </w:r>
      <w:r w:rsidR="00782FF8" w:rsidRPr="00DF0C3D">
        <w:t>s</w:t>
      </w:r>
      <w:r w:rsidR="00CD2E47" w:rsidRPr="00DF0C3D">
        <w:t xml:space="preserve"> cannot address and should be expanded and continued.</w:t>
      </w:r>
    </w:p>
    <w:p w14:paraId="35A15665" w14:textId="77777777" w:rsidR="00CD2E47" w:rsidRPr="00DF0C3D" w:rsidRDefault="00CD2E47" w:rsidP="00CD2E47">
      <w:r w:rsidRPr="00DF0C3D">
        <w:t>There may also be some value in exploring opportunities to increase scale and improve scheduling to lower costs per support through demand aggregators (especially in the provision of therapy supports). A demand aggregator cumulates a number of dispersed consumers (and, at times, producers) and acts as a liaison between these agents and wholesale markets. Aggregation creates value within industry markets by leveraging on economies of scale and scope and by helping consumers manage uncertainty. Aggregation alleviates uncertainty by assembling all data relevant to potential demand and interpreting this data into quantity bids in a marketplace. Such a task can be done by a number of small aggregators or by a single aggregator for all uncertain variables in a market (e.g., the output of variable generators or the behaviour of a number of consumers).</w:t>
      </w:r>
    </w:p>
    <w:p w14:paraId="097C23E8" w14:textId="0FCDF086" w:rsidR="00CD2E47" w:rsidRPr="00DF0C3D" w:rsidRDefault="00CD2E47" w:rsidP="00CD2E47">
      <w:r w:rsidRPr="00DF0C3D">
        <w:t xml:space="preserve">CheckUP is a not-for-profit organisation based in Queensland commissioned by the Department of Health to facilitate the delivery of Outreach Programs through the Rural Health Outreach Fund. CheckUP increases access to Medical Specialists, General Practitioners (GPs), and Allied Health Professionals for those living in rural, remote, regional, and select urban Queensland communities. CheckUP enables participants to browse the on-line portal to identify and book services. For example, a patient who experienced heart failure or a heart attack and needs rehabilitation can go onto the CheckUP website, click Find an Outreach service, select ‘Physiotherapy’, and choose a service from drop down list, such as ’Cardiac Rehabilitation’. CheckUP assists in helping to address the demand uncertainty and financial barriers to service delivery in rural and remote areas in three key ways: </w:t>
      </w:r>
    </w:p>
    <w:p w14:paraId="7A7A2C22" w14:textId="77777777" w:rsidR="00CD2E47" w:rsidRPr="00DF0C3D" w:rsidRDefault="00CD2E47" w:rsidP="00CD2E47">
      <w:pPr>
        <w:pStyle w:val="DotPoint"/>
        <w:numPr>
          <w:ilvl w:val="0"/>
          <w:numId w:val="1"/>
        </w:numPr>
      </w:pPr>
      <w:r w:rsidRPr="00DF0C3D">
        <w:t>CheckUP pays health care providers’ out-of-pocket expenses such as travel, accommodation, meals as well as administrative support and training, which reduces the cost of travel as well as the opportunity cost of travelling to service participants in rural and remote areas;</w:t>
      </w:r>
    </w:p>
    <w:p w14:paraId="3BFBFEAD" w14:textId="77777777" w:rsidR="00CD2E47" w:rsidRPr="00DF0C3D" w:rsidRDefault="00CD2E47" w:rsidP="00CD2E47">
      <w:pPr>
        <w:pStyle w:val="DotPoint"/>
        <w:numPr>
          <w:ilvl w:val="0"/>
          <w:numId w:val="1"/>
        </w:numPr>
      </w:pPr>
      <w:r w:rsidRPr="00DF0C3D">
        <w:t xml:space="preserve">CheckUP identifies demand for services in rural and remote areas through an annual needs assessment planning process, which is undertaken in consultation with local health services, Aboriginal Controlled Community Health Organisations (ACCHOs), Primary Health Networks (PHNs) and community groups and signed off by the State Advisory Forum and the Department of Health; and </w:t>
      </w:r>
    </w:p>
    <w:p w14:paraId="4D660318" w14:textId="77777777" w:rsidR="00CD2E47" w:rsidRPr="00DF0C3D" w:rsidRDefault="00CD2E47" w:rsidP="00CD2E47">
      <w:pPr>
        <w:pStyle w:val="DotPoint"/>
        <w:numPr>
          <w:ilvl w:val="0"/>
          <w:numId w:val="1"/>
        </w:numPr>
      </w:pPr>
      <w:r w:rsidRPr="00DF0C3D">
        <w:t>CheckUP aggregates demand and provides a forward calendar of services to be delivered in each town or community for the coming year, enabling participants to identify and book services on-line reducing the uncertainty of when services will be delivered.</w:t>
      </w:r>
    </w:p>
    <w:p w14:paraId="222B90C2" w14:textId="77777777" w:rsidR="00CD2E47" w:rsidRPr="00DF0C3D" w:rsidRDefault="00CD2E47" w:rsidP="00CD2E47">
      <w:pPr>
        <w:pStyle w:val="Heading3"/>
      </w:pPr>
      <w:r w:rsidRPr="00DF0C3D">
        <w:t>Isolated Towns</w:t>
      </w:r>
    </w:p>
    <w:p w14:paraId="7C5D3665" w14:textId="77777777" w:rsidR="00CD2E47" w:rsidRPr="00DF0C3D" w:rsidRDefault="00CD2E47" w:rsidP="00CD2E47">
      <w:r w:rsidRPr="00DF0C3D">
        <w:t xml:space="preserve">A number of providers, both in the working groups and through submissions, have argued that Geraldton in Western Australia should be reclassified as remote (MMM6). </w:t>
      </w:r>
    </w:p>
    <w:p w14:paraId="1EFCAB51" w14:textId="171B87ED" w:rsidR="00CD2E47" w:rsidRPr="00DF0C3D" w:rsidRDefault="00CD2E47" w:rsidP="00CD2E47">
      <w:r w:rsidRPr="00DF0C3D">
        <w:t>Currently Geraldton, which had a population of 38,109 at the 2016 Census</w:t>
      </w:r>
      <w:r w:rsidRPr="00DF0C3D">
        <w:rPr>
          <w:rStyle w:val="EndnoteReference"/>
        </w:rPr>
        <w:endnoteReference w:id="126"/>
      </w:r>
      <w:r w:rsidRPr="00DF0C3D">
        <w:t xml:space="preserve"> is classified as MMM3). It does not currently meet </w:t>
      </w:r>
      <w:r w:rsidR="00133BF2">
        <w:t>the NDIS</w:t>
      </w:r>
      <w:r w:rsidRPr="00DF0C3D">
        <w:t xml:space="preserve">’s criterion for reclassification as it is neither directly surrounded by remote areas like Kalgoorlie (reclassified from MMM3 to MMM6) or an </w:t>
      </w:r>
      <w:r w:rsidRPr="00DF0C3D">
        <w:lastRenderedPageBreak/>
        <w:t xml:space="preserve">enclave of Regional Areas (MM4, MMM5) like Emerald in Queensland (reclassified from MMM4 to MMM6.) </w:t>
      </w:r>
    </w:p>
    <w:p w14:paraId="5E45082F" w14:textId="6A910651" w:rsidR="00CD2E47" w:rsidRPr="00DF0C3D" w:rsidRDefault="00CD2E47" w:rsidP="00CD2E47">
      <w:r w:rsidRPr="00DF0C3D">
        <w:t>On reflection, the definition of “surrounded</w:t>
      </w:r>
      <w:r w:rsidR="00B5775B" w:rsidRPr="00DF0C3D">
        <w:t xml:space="preserve">” that </w:t>
      </w:r>
      <w:r w:rsidR="00133BF2">
        <w:t>the NDIA</w:t>
      </w:r>
      <w:r w:rsidR="00B5775B" w:rsidRPr="00DF0C3D">
        <w:t xml:space="preserve"> currently use</w:t>
      </w:r>
      <w:r w:rsidR="00585636">
        <w:t>s</w:t>
      </w:r>
      <w:r w:rsidRPr="00DF0C3D">
        <w:t xml:space="preserve"> to reclassify towns as remote should be refined. It is recommended that a town should be considered to be “surrounded” if it is not possible to travel from a (mainland) town to a Major City (MMM1) or a Regional Centre with a population of 50,000 or more (MMM2)</w:t>
      </w:r>
      <w:r w:rsidR="00D85A79">
        <w:t xml:space="preserve"> </w:t>
      </w:r>
      <w:r w:rsidR="00D85A79" w:rsidRPr="00DF0C3D">
        <w:t>without crossing</w:t>
      </w:r>
      <w:r w:rsidR="00D85A79">
        <w:t xml:space="preserve"> a</w:t>
      </w:r>
      <w:r w:rsidR="00D85A79" w:rsidRPr="00DF0C3D">
        <w:t xml:space="preserve"> remote area</w:t>
      </w:r>
      <w:r w:rsidR="00D85A79">
        <w:t xml:space="preserve"> (MMM6)</w:t>
      </w:r>
      <w:r w:rsidRPr="00DF0C3D">
        <w:t>.</w:t>
      </w:r>
    </w:p>
    <w:p w14:paraId="1957D109" w14:textId="6CF724C7" w:rsidR="00CD2E47" w:rsidRPr="00DF0C3D" w:rsidRDefault="00CD2E47" w:rsidP="00CD2E47">
      <w:r w:rsidRPr="00DF0C3D">
        <w:t>This change in the isolated town definition would mean that the contiguous enclave of MMM3, MMM4 and MMM5 stretching up and down the Western Australian coast for a couple of hundred kilometres near Geraldton</w:t>
      </w:r>
      <w:r w:rsidR="00F50852">
        <w:t xml:space="preserve"> (</w:t>
      </w:r>
      <w:r w:rsidR="00F50852" w:rsidRPr="00F50852">
        <w:t>including Dongara</w:t>
      </w:r>
      <w:r w:rsidR="00F50852">
        <w:t>)</w:t>
      </w:r>
      <w:r w:rsidRPr="00DF0C3D">
        <w:t xml:space="preserve"> would also be reclassified as remote (see the Green region near Geraldton in </w:t>
      </w:r>
      <w:r w:rsidRPr="00DF0C3D">
        <w:fldChar w:fldCharType="begin"/>
      </w:r>
      <w:r w:rsidRPr="00DF0C3D">
        <w:instrText xml:space="preserve"> REF _Ref100847035 \h  \* MERGEFORMAT </w:instrText>
      </w:r>
      <w:r w:rsidRPr="00DF0C3D">
        <w:fldChar w:fldCharType="separate"/>
      </w:r>
      <w:r w:rsidR="0015299C" w:rsidRPr="00DF0C3D">
        <w:t xml:space="preserve">Exhibit </w:t>
      </w:r>
      <w:r w:rsidR="0015299C">
        <w:rPr>
          <w:noProof/>
        </w:rPr>
        <w:t>65</w:t>
      </w:r>
      <w:r w:rsidRPr="00DF0C3D">
        <w:fldChar w:fldCharType="end"/>
      </w:r>
      <w:r w:rsidRPr="00DF0C3D">
        <w:t>)</w:t>
      </w:r>
      <w:r w:rsidR="00E72DCC">
        <w:t xml:space="preserve">. This includes other small enclaves </w:t>
      </w:r>
      <w:r w:rsidR="00C52727">
        <w:t xml:space="preserve">in Western Australia, near Geraldton, </w:t>
      </w:r>
      <w:r w:rsidR="00E72DCC">
        <w:t>of Greenhead, Leeman and Horrocks.</w:t>
      </w:r>
    </w:p>
    <w:p w14:paraId="58FB1791" w14:textId="35807AFC" w:rsidR="00CD2E47" w:rsidRPr="00DF0C3D" w:rsidRDefault="00CD2E47" w:rsidP="00CD2E47">
      <w:pPr>
        <w:pStyle w:val="Caption"/>
      </w:pPr>
      <w:bookmarkStart w:id="410" w:name="_Ref100847035"/>
      <w:bookmarkStart w:id="411" w:name="_Toc101280004"/>
      <w:bookmarkStart w:id="412" w:name="_Toc108620553"/>
      <w:r w:rsidRPr="00DF0C3D">
        <w:t xml:space="preserve">Exhibit </w:t>
      </w:r>
      <w:r w:rsidR="002B459B">
        <w:fldChar w:fldCharType="begin"/>
      </w:r>
      <w:r w:rsidR="002B459B">
        <w:instrText xml:space="preserve"> SEQ Exhibit \* ARABIC </w:instrText>
      </w:r>
      <w:r w:rsidR="002B459B">
        <w:fldChar w:fldCharType="separate"/>
      </w:r>
      <w:r w:rsidR="0015299C">
        <w:rPr>
          <w:noProof/>
        </w:rPr>
        <w:t>65</w:t>
      </w:r>
      <w:r w:rsidR="002B459B">
        <w:rPr>
          <w:noProof/>
        </w:rPr>
        <w:fldChar w:fldCharType="end"/>
      </w:r>
      <w:bookmarkEnd w:id="410"/>
      <w:r w:rsidRPr="00DF0C3D">
        <w:t>: Geraldton and Surrounding Regions</w:t>
      </w:r>
      <w:bookmarkEnd w:id="411"/>
      <w:bookmarkEnd w:id="412"/>
    </w:p>
    <w:p w14:paraId="33C3F297" w14:textId="21A79E6F" w:rsidR="00CD2E47" w:rsidRDefault="00CD2E47" w:rsidP="00CD2E47">
      <w:pPr>
        <w:jc w:val="right"/>
      </w:pPr>
      <w:r w:rsidRPr="00DF0C3D">
        <w:rPr>
          <w:noProof/>
          <w:lang w:eastAsia="en-AU"/>
        </w:rPr>
        <w:drawing>
          <wp:inline distT="0" distB="0" distL="0" distR="0" wp14:anchorId="5109E7EE" wp14:editId="6C856169">
            <wp:extent cx="5040000" cy="2394000"/>
            <wp:effectExtent l="0" t="0" r="8255" b="6350"/>
            <wp:docPr id="467" name="Picture 467" descr="A picture showing the remoteness rating of Geraldton (shaded orange to signify MMM 3) and its surrounding regions (shaded green and blue to show regional and remote areas)." title="Geraldton and Surrounding Reg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2"/>
                    <a:stretch>
                      <a:fillRect/>
                    </a:stretch>
                  </pic:blipFill>
                  <pic:spPr>
                    <a:xfrm>
                      <a:off x="0" y="0"/>
                      <a:ext cx="5040000" cy="2394000"/>
                    </a:xfrm>
                    <a:prstGeom prst="rect">
                      <a:avLst/>
                    </a:prstGeom>
                  </pic:spPr>
                </pic:pic>
              </a:graphicData>
            </a:graphic>
          </wp:inline>
        </w:drawing>
      </w:r>
    </w:p>
    <w:p w14:paraId="3675BBBA" w14:textId="0AD68941" w:rsidR="00470AC5" w:rsidRDefault="002B6E98" w:rsidP="00470AC5">
      <w:r w:rsidRPr="00DF0C3D">
        <w:t xml:space="preserve">This change in the isolated town definition would </w:t>
      </w:r>
      <w:r w:rsidR="00A00D56">
        <w:t xml:space="preserve">also </w:t>
      </w:r>
      <w:r w:rsidRPr="00DF0C3D">
        <w:t>mean that the</w:t>
      </w:r>
      <w:r>
        <w:t xml:space="preserve"> </w:t>
      </w:r>
      <w:r w:rsidR="00A00D56">
        <w:t xml:space="preserve">region of Cardwell in Queensland would be reclassified as remote (see green region in Exhibit </w:t>
      </w:r>
      <w:r w:rsidR="004870D4">
        <w:t>66</w:t>
      </w:r>
      <w:r w:rsidR="00A00D56">
        <w:t>).</w:t>
      </w:r>
      <w:r w:rsidR="006D2991">
        <w:t xml:space="preserve"> Cardwell</w:t>
      </w:r>
      <w:r w:rsidR="006D2991" w:rsidRPr="006D2991">
        <w:t xml:space="preserve"> had a population of </w:t>
      </w:r>
      <w:r w:rsidR="00FD7EC1">
        <w:t>1,309</w:t>
      </w:r>
      <w:r w:rsidR="006D2991" w:rsidRPr="006D2991">
        <w:t xml:space="preserve"> at the 2016 Census</w:t>
      </w:r>
      <w:r w:rsidR="00FD7EC1">
        <w:t>.</w:t>
      </w:r>
    </w:p>
    <w:p w14:paraId="70E3C4F4" w14:textId="7141D433" w:rsidR="002B6E98" w:rsidRDefault="00900D00" w:rsidP="007A3473">
      <w:pPr>
        <w:pStyle w:val="Caption"/>
      </w:pPr>
      <w:bookmarkStart w:id="413" w:name="_Toc108620554"/>
      <w:r w:rsidRPr="00DF0C3D">
        <w:t xml:space="preserve">Exhibit </w:t>
      </w:r>
      <w:r w:rsidR="002B459B">
        <w:fldChar w:fldCharType="begin"/>
      </w:r>
      <w:r w:rsidR="002B459B">
        <w:instrText xml:space="preserve"> SEQ Exhibit \* ARABIC </w:instrText>
      </w:r>
      <w:r w:rsidR="002B459B">
        <w:fldChar w:fldCharType="separate"/>
      </w:r>
      <w:r w:rsidR="0015299C">
        <w:rPr>
          <w:noProof/>
        </w:rPr>
        <w:t>66</w:t>
      </w:r>
      <w:r w:rsidR="002B459B">
        <w:rPr>
          <w:noProof/>
        </w:rPr>
        <w:fldChar w:fldCharType="end"/>
      </w:r>
      <w:r w:rsidRPr="00DF0C3D">
        <w:t xml:space="preserve">: </w:t>
      </w:r>
      <w:r>
        <w:t>Cardwell</w:t>
      </w:r>
      <w:r w:rsidRPr="00DF0C3D">
        <w:t xml:space="preserve"> Region</w:t>
      </w:r>
      <w:bookmarkEnd w:id="413"/>
    </w:p>
    <w:p w14:paraId="6E22BEF8" w14:textId="69E5E0EA" w:rsidR="003D6C59" w:rsidRDefault="003D6C59" w:rsidP="007A3473">
      <w:pPr>
        <w:jc w:val="center"/>
      </w:pPr>
      <w:r>
        <w:rPr>
          <w:noProof/>
          <w:lang w:eastAsia="en-AU"/>
        </w:rPr>
        <w:drawing>
          <wp:inline distT="0" distB="0" distL="0" distR="0" wp14:anchorId="720480D7" wp14:editId="76CD8DA9">
            <wp:extent cx="4153523" cy="2520000"/>
            <wp:effectExtent l="0" t="0" r="0" b="0"/>
            <wp:docPr id="33" name="Picture 33" descr="Cardwell Region&#10;&#10;A picture showing the remoteness rating of Cardwell (shaded dark green to signify MMM 5) and its surrounding regions (shaded blue and grey to show remote areas and the oce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descr="Cardwell Region&#10;&#10;A picture showing the remoteness rating of Cardwell (shaded dark green to signify MMM 5) and its surrounding regions (shaded blue and grey to show remote areas and the ocean)."/>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4153523" cy="2520000"/>
                    </a:xfrm>
                    <a:prstGeom prst="rect">
                      <a:avLst/>
                    </a:prstGeom>
                    <a:noFill/>
                  </pic:spPr>
                </pic:pic>
              </a:graphicData>
            </a:graphic>
          </wp:inline>
        </w:drawing>
      </w:r>
    </w:p>
    <w:p w14:paraId="43789E7F" w14:textId="69B39F1A" w:rsidR="009F132C" w:rsidRPr="00DF0C3D" w:rsidRDefault="00782FF8" w:rsidP="00782FF8">
      <w:pPr>
        <w:pStyle w:val="Heading2"/>
      </w:pPr>
      <w:bookmarkStart w:id="414" w:name="_Toc106272622"/>
      <w:r w:rsidRPr="00DF0C3D">
        <w:lastRenderedPageBreak/>
        <w:t>Recommendations</w:t>
      </w:r>
      <w:bookmarkEnd w:id="414"/>
    </w:p>
    <w:p w14:paraId="08894154" w14:textId="551F1BFA" w:rsidR="00B5775B" w:rsidRPr="00DF0C3D" w:rsidRDefault="00B5775B" w:rsidP="00B5775B">
      <w:pPr>
        <w:pStyle w:val="RecHeading"/>
      </w:pPr>
      <w:r w:rsidRPr="00DF0C3D">
        <w:t>Recommendation 35</w:t>
      </w:r>
    </w:p>
    <w:p w14:paraId="2AEB97CA" w14:textId="3886855E" w:rsidR="00B5775B" w:rsidRPr="00DF0C3D" w:rsidRDefault="00133BF2" w:rsidP="00B5775B">
      <w:pPr>
        <w:pStyle w:val="RecText"/>
      </w:pPr>
      <w:r>
        <w:t>The NDIA</w:t>
      </w:r>
      <w:r w:rsidR="00B5775B" w:rsidRPr="00DF0C3D">
        <w:t xml:space="preserve"> should extend its isolated town’s policy to reclassify a geographic locality as remote if it is not possible to travel from that locality to a major city (MMM1) or other city of more than 50,000 people (MMM2) without crossing a remote area, noting that this will reclassify</w:t>
      </w:r>
      <w:r w:rsidR="004D6AFE">
        <w:t xml:space="preserve"> Western Australia locations of Geraldton, Greenhead, </w:t>
      </w:r>
      <w:r w:rsidR="00C52727">
        <w:t xml:space="preserve">Horrocks and </w:t>
      </w:r>
      <w:r w:rsidR="004D6AFE">
        <w:t>Leeman and the Queensland location of Cardwell to remote for NDIS planning and pricing purposes.</w:t>
      </w:r>
    </w:p>
    <w:p w14:paraId="056554A4" w14:textId="77777777" w:rsidR="009F132C" w:rsidRPr="00DF0C3D" w:rsidRDefault="009F132C" w:rsidP="009F132C">
      <w:pPr>
        <w:pStyle w:val="Heading5"/>
      </w:pPr>
      <w:r w:rsidRPr="00DF0C3D">
        <w:t>Endnotes</w:t>
      </w:r>
    </w:p>
    <w:p w14:paraId="648B7C9B" w14:textId="77777777" w:rsidR="009F132C" w:rsidRPr="00DF0C3D" w:rsidRDefault="009F132C" w:rsidP="00003AF4">
      <w:pPr>
        <w:pStyle w:val="Heading1"/>
        <w:sectPr w:rsidR="009F132C"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145EB748" w14:textId="0BDAB02C" w:rsidR="00B321E1" w:rsidRPr="00DF0C3D" w:rsidRDefault="00B321E1" w:rsidP="00003AF4">
      <w:pPr>
        <w:pStyle w:val="Heading1"/>
      </w:pPr>
      <w:bookmarkStart w:id="415" w:name="_Toc106272623"/>
      <w:r w:rsidRPr="00DF0C3D">
        <w:lastRenderedPageBreak/>
        <w:t>Queensland, South Australia and Western Australia</w:t>
      </w:r>
      <w:bookmarkEnd w:id="415"/>
    </w:p>
    <w:p w14:paraId="1DC818D8" w14:textId="37B903C5" w:rsidR="009E17B2" w:rsidRPr="00DF0C3D" w:rsidRDefault="009E17B2" w:rsidP="009E17B2">
      <w:r w:rsidRPr="00DF0C3D">
        <w:t>This chapter examines whether the current economic conditions in states where economic trends are often counter cyclical to the trends in other states and territories (and, in particular, in Western Australia, Queensland and South Australia) are such as to require temporary adjustments to price controls in those states in order to proactively manage any potential impacts on the supply of disability goods and services.</w:t>
      </w:r>
    </w:p>
    <w:p w14:paraId="4FD25FDA" w14:textId="3C9A4234" w:rsidR="009E17B2" w:rsidRPr="00DF0C3D" w:rsidRDefault="009E17B2" w:rsidP="009E17B2">
      <w:pPr>
        <w:pStyle w:val="DotPoint"/>
      </w:pPr>
      <w:r w:rsidRPr="00DF0C3D">
        <w:t>Section 11.1 provides background on how the current pricing arrangements differ by state and territory.</w:t>
      </w:r>
    </w:p>
    <w:p w14:paraId="7793C293" w14:textId="762CC0EA" w:rsidR="009E17B2" w:rsidRPr="00DF0C3D" w:rsidRDefault="009E17B2" w:rsidP="009E17B2">
      <w:pPr>
        <w:pStyle w:val="DotPoint"/>
      </w:pPr>
      <w:r w:rsidRPr="00DF0C3D">
        <w:t>Section 11.2 provides an overview of the issues that were raised by stakeholders during the consultations.</w:t>
      </w:r>
    </w:p>
    <w:p w14:paraId="2DF1B962" w14:textId="3D15E35C" w:rsidR="009E17B2" w:rsidRPr="00DF0C3D" w:rsidRDefault="00E34D8F" w:rsidP="009E17B2">
      <w:pPr>
        <w:pStyle w:val="DotPoint"/>
      </w:pPr>
      <w:r w:rsidRPr="00DF0C3D">
        <w:t>Section 11.3 examines the relative performance of providers in regional, remote and very remote area using the Financial Benchmarking Survey data.</w:t>
      </w:r>
    </w:p>
    <w:p w14:paraId="75F03475" w14:textId="77777777" w:rsidR="00E34D8F" w:rsidRPr="00DF0C3D" w:rsidRDefault="00E34D8F" w:rsidP="00E34D8F">
      <w:pPr>
        <w:pStyle w:val="DotPoint"/>
      </w:pPr>
      <w:r w:rsidRPr="00DF0C3D">
        <w:t>Section 11.4 examines the labour market statistics for each of the states.</w:t>
      </w:r>
    </w:p>
    <w:p w14:paraId="6A22B578" w14:textId="7F7C94C9" w:rsidR="00E34D8F" w:rsidRPr="00DF0C3D" w:rsidRDefault="00E34D8F" w:rsidP="00E34D8F">
      <w:pPr>
        <w:pStyle w:val="DotPoint"/>
      </w:pPr>
      <w:r w:rsidRPr="00DF0C3D">
        <w:t>Section 11.5 draws conclusions from the available evidence.</w:t>
      </w:r>
    </w:p>
    <w:p w14:paraId="206DE05A" w14:textId="77777777" w:rsidR="009E17B2" w:rsidRPr="00DF0C3D" w:rsidRDefault="009E17B2" w:rsidP="009E17B2">
      <w:pPr>
        <w:pStyle w:val="Heading2"/>
        <w:ind w:left="576" w:hanging="576"/>
      </w:pPr>
      <w:bookmarkStart w:id="416" w:name="_Toc102744370"/>
      <w:bookmarkStart w:id="417" w:name="_Toc102744371"/>
      <w:bookmarkStart w:id="418" w:name="_Toc102744372"/>
      <w:bookmarkStart w:id="419" w:name="_Toc102744373"/>
      <w:bookmarkStart w:id="420" w:name="_Toc102744374"/>
      <w:bookmarkStart w:id="421" w:name="_Toc102744375"/>
      <w:bookmarkStart w:id="422" w:name="_Toc106272624"/>
      <w:bookmarkEnd w:id="416"/>
      <w:bookmarkEnd w:id="417"/>
      <w:bookmarkEnd w:id="418"/>
      <w:bookmarkEnd w:id="419"/>
      <w:bookmarkEnd w:id="420"/>
      <w:r w:rsidRPr="00DF0C3D">
        <w:t>Background</w:t>
      </w:r>
      <w:bookmarkEnd w:id="421"/>
      <w:bookmarkEnd w:id="422"/>
    </w:p>
    <w:p w14:paraId="324493EB" w14:textId="119D4DE0" w:rsidR="009E17B2" w:rsidRPr="00DF0C3D" w:rsidRDefault="009E17B2" w:rsidP="009E17B2">
      <w:r w:rsidRPr="00DF0C3D">
        <w:t xml:space="preserve">In 2019, the </w:t>
      </w:r>
      <w:r w:rsidR="003E2F89">
        <w:t>National Disability Insurance Agency (</w:t>
      </w:r>
      <w:r w:rsidRPr="00DF0C3D">
        <w:t>NDIA</w:t>
      </w:r>
      <w:r w:rsidR="003E2F89">
        <w:t>)</w:t>
      </w:r>
      <w:r w:rsidRPr="00DF0C3D">
        <w:t xml:space="preserve"> undertook a review to establish if there were any issues in the markets for disability goods and services in Western Australia that so differentiated those markets from the markets in other jurisdictions as to require alternative pricing arrangements.</w:t>
      </w:r>
      <w:r w:rsidRPr="00DF0C3D">
        <w:rPr>
          <w:rStyle w:val="EndnoteReference"/>
        </w:rPr>
        <w:endnoteReference w:id="127"/>
      </w:r>
      <w:r w:rsidRPr="00DF0C3D">
        <w:t xml:space="preserve"> </w:t>
      </w:r>
      <w:r w:rsidR="00133BF2">
        <w:t>The NDIA</w:t>
      </w:r>
      <w:r w:rsidRPr="00DF0C3D">
        <w:t xml:space="preserve"> found that there was:</w:t>
      </w:r>
    </w:p>
    <w:p w14:paraId="0BEB7332" w14:textId="77777777" w:rsidR="009E17B2" w:rsidRPr="00DF0C3D" w:rsidRDefault="009E17B2" w:rsidP="00A924A5">
      <w:pPr>
        <w:pStyle w:val="ListParagraph"/>
        <w:numPr>
          <w:ilvl w:val="0"/>
          <w:numId w:val="18"/>
        </w:numPr>
        <w:contextualSpacing w:val="0"/>
      </w:pPr>
      <w:r w:rsidRPr="00DF0C3D">
        <w:t>Little evidence of substantial differences in the markets for delivery of disability goods and services in Western Australia compared to other jurisdictions, in terms of levels of competition, market concentration, and efficient costs;</w:t>
      </w:r>
    </w:p>
    <w:p w14:paraId="62AEE9F4" w14:textId="77777777" w:rsidR="009E17B2" w:rsidRPr="00DF0C3D" w:rsidRDefault="009E17B2" w:rsidP="00A924A5">
      <w:pPr>
        <w:pStyle w:val="ListParagraph"/>
        <w:numPr>
          <w:ilvl w:val="0"/>
          <w:numId w:val="18"/>
        </w:numPr>
        <w:contextualSpacing w:val="0"/>
      </w:pPr>
      <w:r w:rsidRPr="00DF0C3D">
        <w:t>No evidence of substantial differences in efficient labour costs, labour related regulatory imposts and other costs of delivery in Western Australia relative to other jurisdictions at the time of the Review; and</w:t>
      </w:r>
    </w:p>
    <w:p w14:paraId="6B521698" w14:textId="77777777" w:rsidR="009E17B2" w:rsidRPr="00DF0C3D" w:rsidRDefault="009E17B2" w:rsidP="00A924A5">
      <w:pPr>
        <w:pStyle w:val="ListParagraph"/>
        <w:numPr>
          <w:ilvl w:val="0"/>
          <w:numId w:val="18"/>
        </w:numPr>
        <w:contextualSpacing w:val="0"/>
      </w:pPr>
      <w:r w:rsidRPr="00DF0C3D">
        <w:t>No significant evidence that the new national price limits published on 30 March 2019 to take effect from 1 July 2019 would not support the sustainable, efficient delivery of disability supports in metropolitan Western Australia.</w:t>
      </w:r>
    </w:p>
    <w:p w14:paraId="4739C712" w14:textId="77777777" w:rsidR="009E17B2" w:rsidRPr="00DF0C3D" w:rsidRDefault="009E17B2" w:rsidP="009E17B2">
      <w:r w:rsidRPr="00DF0C3D">
        <w:t xml:space="preserve">Although the 2019 Review found that there was no need at that time for differential price controls for Western Australia, it also found that the Western Australian economy is driven substantially more by commodity exports than the rest of Australia. Commodity exports are volatile, in terms of both volumes and values. Accordingly, Western Australia is more characterised by boom/bust cycles than Australia as a whole. This means that disability providers in Western Australia, compared to the rest of Australia, will more often face boom conditions that may make it more difficult to retain workers. At present, price control changes are reviewed on a national basis. However, the boom and bust cycles experienced in Western Australia raise the question as to whether there should be provision for price control changes to differ across states and territories and for them to be able to be reviewed more </w:t>
      </w:r>
      <w:r w:rsidRPr="00DF0C3D">
        <w:lastRenderedPageBreak/>
        <w:t>rapidly when required. Moreover, while this volatility arguably affects Western Australia more than other jurisdictions, it is not unique to Western Australia. The other mining states (South Australia and Queensland) also experience boom/bust cycles.</w:t>
      </w:r>
    </w:p>
    <w:p w14:paraId="0E96CF24" w14:textId="6B1D9667" w:rsidR="009E17B2" w:rsidRPr="00DF0C3D" w:rsidRDefault="00133BF2" w:rsidP="009E17B2">
      <w:r>
        <w:t>The NDIA</w:t>
      </w:r>
      <w:r w:rsidR="009E17B2" w:rsidRPr="00DF0C3D">
        <w:t xml:space="preserve"> has therefore worked with the relevant Commonwealth and State/Territory Departments to monitor economic conditions, and the state of the markets for disability goods and services, in Queensland, South Australia and Western Australia with a view to making temporary adjustments to price controls when necessary, in order to proactively manage any potential impacts on the supply of disability goods and services from economic trends in those states that were counter cyclical to the trends in other states and territories.</w:t>
      </w:r>
    </w:p>
    <w:p w14:paraId="48269231" w14:textId="77777777" w:rsidR="009E17B2" w:rsidRPr="00DF0C3D" w:rsidRDefault="009E17B2" w:rsidP="009E17B2">
      <w:pPr>
        <w:pStyle w:val="Heading3"/>
      </w:pPr>
      <w:bookmarkStart w:id="423" w:name="_Toc102744377"/>
      <w:r w:rsidRPr="00DF0C3D">
        <w:t>Scheme Statistics</w:t>
      </w:r>
      <w:bookmarkEnd w:id="423"/>
    </w:p>
    <w:p w14:paraId="0AC34097" w14:textId="77777777" w:rsidR="009E17B2" w:rsidRPr="00DF0C3D" w:rsidRDefault="009E17B2" w:rsidP="009E17B2">
      <w:pPr>
        <w:pStyle w:val="Heading4"/>
      </w:pPr>
      <w:r w:rsidRPr="00DF0C3D">
        <w:t>Participants</w:t>
      </w:r>
    </w:p>
    <w:p w14:paraId="7F918BB6" w14:textId="6F727E0C" w:rsidR="009E17B2" w:rsidRPr="00DF0C3D" w:rsidRDefault="009E17B2" w:rsidP="009E17B2">
      <w:r w:rsidRPr="00DF0C3D">
        <w:t xml:space="preserve">As at 31 December 2021, 38% of all </w:t>
      </w:r>
      <w:r w:rsidR="00B26134">
        <w:t xml:space="preserve">National Disability Insurance Scheme NDIS) </w:t>
      </w:r>
      <w:r w:rsidRPr="00DF0C3D">
        <w:t xml:space="preserve">participant plans (189,896) were for participants in Queensland (20%), South Australia (9%) and Western Australia (9%). </w:t>
      </w:r>
    </w:p>
    <w:p w14:paraId="0DA9C16D" w14:textId="68739955" w:rsidR="009E17B2" w:rsidRPr="00DF0C3D" w:rsidRDefault="009E17B2" w:rsidP="009E17B2">
      <w:r w:rsidRPr="00DF0C3D">
        <w:fldChar w:fldCharType="begin"/>
      </w:r>
      <w:r w:rsidRPr="00DF0C3D">
        <w:instrText xml:space="preserve"> REF _Ref100740982 \h  \* MERGEFORMAT </w:instrText>
      </w:r>
      <w:r w:rsidRPr="00DF0C3D">
        <w:fldChar w:fldCharType="separate"/>
      </w:r>
      <w:r w:rsidR="0015299C" w:rsidRPr="00DF0C3D">
        <w:t xml:space="preserve">Exhibit </w:t>
      </w:r>
      <w:r w:rsidR="0015299C">
        <w:rPr>
          <w:noProof/>
        </w:rPr>
        <w:t>67</w:t>
      </w:r>
      <w:r w:rsidRPr="00DF0C3D">
        <w:fldChar w:fldCharType="end"/>
      </w:r>
      <w:r w:rsidRPr="00DF0C3D">
        <w:t xml:space="preserve"> provides information, as at 31 December 2021, for each state and territory on: Average annualised committed supports in participants’ plans; Average annualised payments from participants’ plan; and Average utilisation rates for the funds in participants’ plans. </w:t>
      </w:r>
    </w:p>
    <w:p w14:paraId="446E3343" w14:textId="79C09AE9" w:rsidR="009E17B2" w:rsidRPr="00DF0C3D" w:rsidRDefault="009E17B2" w:rsidP="009E17B2">
      <w:pPr>
        <w:pStyle w:val="Caption"/>
      </w:pPr>
      <w:bookmarkStart w:id="424" w:name="_Ref100740982"/>
      <w:bookmarkStart w:id="425" w:name="_Toc101280005"/>
      <w:bookmarkStart w:id="426" w:name="_Toc108620555"/>
      <w:r w:rsidRPr="00DF0C3D">
        <w:t xml:space="preserve">Exhibit </w:t>
      </w:r>
      <w:r w:rsidR="002B459B">
        <w:fldChar w:fldCharType="begin"/>
      </w:r>
      <w:r w:rsidR="002B459B">
        <w:instrText xml:space="preserve"> SEQ Exhibit \* ARABIC </w:instrText>
      </w:r>
      <w:r w:rsidR="002B459B">
        <w:fldChar w:fldCharType="separate"/>
      </w:r>
      <w:r w:rsidR="0015299C">
        <w:rPr>
          <w:noProof/>
        </w:rPr>
        <w:t>67</w:t>
      </w:r>
      <w:r w:rsidR="002B459B">
        <w:rPr>
          <w:noProof/>
        </w:rPr>
        <w:fldChar w:fldCharType="end"/>
      </w:r>
      <w:bookmarkEnd w:id="424"/>
      <w:r w:rsidRPr="00DF0C3D">
        <w:t>: Annualised participant committed supports, payments and utilisation as at 31 December 2021</w:t>
      </w:r>
      <w:bookmarkEnd w:id="425"/>
      <w:bookmarkEnd w:id="426"/>
    </w:p>
    <w:tbl>
      <w:tblPr>
        <w:tblStyle w:val="GridTable4-Accent12"/>
        <w:tblW w:w="5000" w:type="pct"/>
        <w:tblInd w:w="0" w:type="dxa"/>
        <w:tblLayout w:type="fixed"/>
        <w:tblLook w:val="0460" w:firstRow="1" w:lastRow="1" w:firstColumn="0" w:lastColumn="0" w:noHBand="0" w:noVBand="1"/>
        <w:tblCaption w:val="Annualised participant committed supports, payments and utilisation as at 31 December 2021"/>
        <w:tblDescription w:val="A table outlining the annualised committed supports, payments and utilisation by jurisdiction between Non-SIL and SIL participants, where generally, SIL participants see higher percentages in each category across all jurisdictions. Lowest utilisation was seen for non-SIL participants in the Territory (62 per cent) and highest utilisation rate seen in SIL participants in Queensland (94 per cent)."/>
      </w:tblPr>
      <w:tblGrid>
        <w:gridCol w:w="704"/>
        <w:gridCol w:w="1559"/>
        <w:gridCol w:w="1550"/>
        <w:gridCol w:w="1285"/>
        <w:gridCol w:w="1560"/>
        <w:gridCol w:w="1243"/>
        <w:gridCol w:w="1160"/>
      </w:tblGrid>
      <w:tr w:rsidR="009E17B2" w:rsidRPr="00DF0C3D" w14:paraId="0D768E93" w14:textId="77777777" w:rsidTr="00931EA0">
        <w:trPr>
          <w:cnfStyle w:val="100000000000" w:firstRow="1" w:lastRow="0" w:firstColumn="0" w:lastColumn="0" w:oddVBand="0" w:evenVBand="0" w:oddHBand="0" w:evenHBand="0" w:firstRowFirstColumn="0" w:firstRowLastColumn="0" w:lastRowFirstColumn="0" w:lastRowLastColumn="0"/>
          <w:trHeight w:val="293"/>
          <w:tblHeader/>
        </w:trPr>
        <w:tc>
          <w:tcPr>
            <w:tcW w:w="388" w:type="pct"/>
            <w:noWrap/>
            <w:hideMark/>
          </w:tcPr>
          <w:p w14:paraId="52B161D0"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State</w:t>
            </w:r>
          </w:p>
        </w:tc>
        <w:tc>
          <w:tcPr>
            <w:tcW w:w="860" w:type="pct"/>
            <w:noWrap/>
            <w:hideMark/>
          </w:tcPr>
          <w:p w14:paraId="7A02458C" w14:textId="77777777" w:rsidR="009E17B2" w:rsidRPr="00DF0C3D" w:rsidRDefault="009E17B2" w:rsidP="00931EA0">
            <w:pPr>
              <w:spacing w:line="200" w:lineRule="atLeast"/>
              <w:jc w:val="right"/>
              <w:rPr>
                <w:rFonts w:asciiTheme="minorHAnsi" w:hAnsiTheme="minorHAnsi" w:cstheme="minorHAnsi"/>
                <w:bCs w:val="0"/>
                <w:szCs w:val="16"/>
              </w:rPr>
            </w:pPr>
            <w:r w:rsidRPr="00DF0C3D">
              <w:rPr>
                <w:rFonts w:asciiTheme="minorHAnsi" w:hAnsiTheme="minorHAnsi" w:cstheme="minorHAnsi"/>
                <w:szCs w:val="16"/>
              </w:rPr>
              <w:t>Average Annualised Committed Support</w:t>
            </w:r>
            <w:r w:rsidRPr="00DF0C3D">
              <w:rPr>
                <w:rFonts w:asciiTheme="minorHAnsi" w:hAnsiTheme="minorHAnsi" w:cstheme="minorHAnsi"/>
                <w:bCs w:val="0"/>
                <w:szCs w:val="16"/>
              </w:rPr>
              <w:t xml:space="preserve"> - No SIL</w:t>
            </w:r>
          </w:p>
        </w:tc>
        <w:tc>
          <w:tcPr>
            <w:tcW w:w="855" w:type="pct"/>
            <w:noWrap/>
            <w:hideMark/>
          </w:tcPr>
          <w:p w14:paraId="4432F5A8" w14:textId="77777777" w:rsidR="009E17B2" w:rsidRPr="00DF0C3D" w:rsidRDefault="009E17B2" w:rsidP="00931EA0">
            <w:pPr>
              <w:spacing w:line="200" w:lineRule="atLeast"/>
              <w:jc w:val="right"/>
              <w:rPr>
                <w:rFonts w:asciiTheme="minorHAnsi" w:hAnsiTheme="minorHAnsi" w:cstheme="minorHAnsi"/>
                <w:bCs w:val="0"/>
                <w:szCs w:val="16"/>
              </w:rPr>
            </w:pPr>
            <w:r w:rsidRPr="00DF0C3D">
              <w:rPr>
                <w:rFonts w:asciiTheme="minorHAnsi" w:hAnsiTheme="minorHAnsi" w:cstheme="minorHAnsi"/>
                <w:szCs w:val="16"/>
              </w:rPr>
              <w:t>Average Annualised Committed Support</w:t>
            </w:r>
            <w:r w:rsidRPr="00DF0C3D">
              <w:rPr>
                <w:rFonts w:asciiTheme="minorHAnsi" w:hAnsiTheme="minorHAnsi" w:cstheme="minorHAnsi"/>
                <w:bCs w:val="0"/>
                <w:szCs w:val="16"/>
              </w:rPr>
              <w:t xml:space="preserve"> - SIL</w:t>
            </w:r>
          </w:p>
        </w:tc>
        <w:tc>
          <w:tcPr>
            <w:tcW w:w="709" w:type="pct"/>
            <w:noWrap/>
            <w:hideMark/>
          </w:tcPr>
          <w:p w14:paraId="72071A26" w14:textId="77777777" w:rsidR="009E17B2" w:rsidRPr="00DF0C3D" w:rsidRDefault="009E17B2" w:rsidP="00931EA0">
            <w:pPr>
              <w:spacing w:line="200" w:lineRule="atLeast"/>
              <w:jc w:val="right"/>
              <w:rPr>
                <w:rFonts w:asciiTheme="minorHAnsi" w:hAnsiTheme="minorHAnsi" w:cstheme="minorHAnsi"/>
                <w:bCs w:val="0"/>
                <w:szCs w:val="16"/>
              </w:rPr>
            </w:pPr>
            <w:r w:rsidRPr="00DF0C3D">
              <w:rPr>
                <w:rFonts w:asciiTheme="minorHAnsi" w:hAnsiTheme="minorHAnsi" w:cstheme="minorHAnsi"/>
                <w:szCs w:val="16"/>
              </w:rPr>
              <w:t>Average Annualised Payments</w:t>
            </w:r>
            <w:r w:rsidRPr="00DF0C3D">
              <w:rPr>
                <w:rFonts w:asciiTheme="minorHAnsi" w:hAnsiTheme="minorHAnsi" w:cstheme="minorHAnsi"/>
                <w:bCs w:val="0"/>
                <w:szCs w:val="16"/>
              </w:rPr>
              <w:t xml:space="preserve"> - No SIL</w:t>
            </w:r>
          </w:p>
        </w:tc>
        <w:tc>
          <w:tcPr>
            <w:tcW w:w="861" w:type="pct"/>
            <w:noWrap/>
            <w:hideMark/>
          </w:tcPr>
          <w:p w14:paraId="15832822" w14:textId="77777777" w:rsidR="009E17B2" w:rsidRPr="00DF0C3D" w:rsidRDefault="009E17B2" w:rsidP="00931EA0">
            <w:pPr>
              <w:spacing w:line="200" w:lineRule="atLeast"/>
              <w:jc w:val="right"/>
              <w:rPr>
                <w:rFonts w:asciiTheme="minorHAnsi" w:hAnsiTheme="minorHAnsi" w:cstheme="minorHAnsi"/>
                <w:bCs w:val="0"/>
                <w:szCs w:val="16"/>
              </w:rPr>
            </w:pPr>
            <w:r w:rsidRPr="00DF0C3D">
              <w:rPr>
                <w:rFonts w:asciiTheme="minorHAnsi" w:hAnsiTheme="minorHAnsi" w:cstheme="minorHAnsi"/>
                <w:szCs w:val="16"/>
              </w:rPr>
              <w:t>Average Annualised Payments</w:t>
            </w:r>
            <w:r w:rsidRPr="00DF0C3D">
              <w:rPr>
                <w:rFonts w:asciiTheme="minorHAnsi" w:hAnsiTheme="minorHAnsi" w:cstheme="minorHAnsi"/>
                <w:bCs w:val="0"/>
                <w:szCs w:val="16"/>
              </w:rPr>
              <w:t xml:space="preserve"> - SIL</w:t>
            </w:r>
          </w:p>
        </w:tc>
        <w:tc>
          <w:tcPr>
            <w:tcW w:w="686" w:type="pct"/>
            <w:noWrap/>
            <w:hideMark/>
          </w:tcPr>
          <w:p w14:paraId="63A74B6F" w14:textId="77777777" w:rsidR="009E17B2" w:rsidRPr="00DF0C3D" w:rsidRDefault="009E17B2" w:rsidP="00931EA0">
            <w:pPr>
              <w:spacing w:line="200" w:lineRule="atLeast"/>
              <w:jc w:val="right"/>
              <w:rPr>
                <w:rFonts w:asciiTheme="minorHAnsi" w:hAnsiTheme="minorHAnsi" w:cstheme="minorHAnsi"/>
                <w:bCs w:val="0"/>
                <w:szCs w:val="16"/>
              </w:rPr>
            </w:pPr>
            <w:r w:rsidRPr="00DF0C3D">
              <w:rPr>
                <w:rFonts w:asciiTheme="minorHAnsi" w:hAnsiTheme="minorHAnsi" w:cstheme="minorHAnsi"/>
                <w:szCs w:val="16"/>
              </w:rPr>
              <w:t>Average Utilisation Rate</w:t>
            </w:r>
            <w:r w:rsidRPr="00DF0C3D">
              <w:rPr>
                <w:rFonts w:asciiTheme="minorHAnsi" w:hAnsiTheme="minorHAnsi" w:cstheme="minorHAnsi"/>
                <w:bCs w:val="0"/>
                <w:szCs w:val="16"/>
              </w:rPr>
              <w:t xml:space="preserve"> - No SIL</w:t>
            </w:r>
          </w:p>
        </w:tc>
        <w:tc>
          <w:tcPr>
            <w:tcW w:w="640" w:type="pct"/>
            <w:noWrap/>
            <w:hideMark/>
          </w:tcPr>
          <w:p w14:paraId="2405CC2D" w14:textId="77777777" w:rsidR="009E17B2" w:rsidRPr="00DF0C3D" w:rsidRDefault="009E17B2" w:rsidP="00931EA0">
            <w:pPr>
              <w:spacing w:line="200" w:lineRule="atLeast"/>
              <w:jc w:val="right"/>
              <w:rPr>
                <w:rFonts w:asciiTheme="minorHAnsi" w:hAnsiTheme="minorHAnsi" w:cstheme="minorHAnsi"/>
                <w:bCs w:val="0"/>
                <w:szCs w:val="16"/>
              </w:rPr>
            </w:pPr>
            <w:r w:rsidRPr="00DF0C3D">
              <w:rPr>
                <w:rFonts w:asciiTheme="minorHAnsi" w:hAnsiTheme="minorHAnsi" w:cstheme="minorHAnsi"/>
                <w:szCs w:val="16"/>
              </w:rPr>
              <w:t>Average Utilisation Rate</w:t>
            </w:r>
            <w:r w:rsidRPr="00DF0C3D">
              <w:rPr>
                <w:rFonts w:asciiTheme="minorHAnsi" w:hAnsiTheme="minorHAnsi" w:cstheme="minorHAnsi"/>
                <w:bCs w:val="0"/>
                <w:szCs w:val="16"/>
              </w:rPr>
              <w:t xml:space="preserve"> - SIL</w:t>
            </w:r>
          </w:p>
        </w:tc>
      </w:tr>
      <w:tr w:rsidR="009E17B2" w:rsidRPr="00DF0C3D" w14:paraId="3C3FF841" w14:textId="77777777" w:rsidTr="00931EA0">
        <w:trPr>
          <w:cnfStyle w:val="000000100000" w:firstRow="0" w:lastRow="0" w:firstColumn="0" w:lastColumn="0" w:oddVBand="0" w:evenVBand="0" w:oddHBand="1" w:evenHBand="0" w:firstRowFirstColumn="0" w:firstRowLastColumn="0" w:lastRowFirstColumn="0" w:lastRowLastColumn="0"/>
          <w:trHeight w:val="285"/>
        </w:trPr>
        <w:tc>
          <w:tcPr>
            <w:tcW w:w="388" w:type="pct"/>
            <w:noWrap/>
            <w:hideMark/>
          </w:tcPr>
          <w:p w14:paraId="18486809"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NSW</w:t>
            </w:r>
          </w:p>
        </w:tc>
        <w:tc>
          <w:tcPr>
            <w:tcW w:w="860" w:type="pct"/>
            <w:noWrap/>
            <w:hideMark/>
          </w:tcPr>
          <w:p w14:paraId="2CCBD17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$52,300</w:t>
            </w:r>
          </w:p>
        </w:tc>
        <w:tc>
          <w:tcPr>
            <w:tcW w:w="855" w:type="pct"/>
            <w:noWrap/>
            <w:hideMark/>
          </w:tcPr>
          <w:p w14:paraId="222EFAC0"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$343,300</w:t>
            </w:r>
          </w:p>
        </w:tc>
        <w:tc>
          <w:tcPr>
            <w:tcW w:w="709" w:type="pct"/>
            <w:noWrap/>
            <w:hideMark/>
          </w:tcPr>
          <w:p w14:paraId="7F5666A5"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$39,400</w:t>
            </w:r>
          </w:p>
        </w:tc>
        <w:tc>
          <w:tcPr>
            <w:tcW w:w="861" w:type="pct"/>
            <w:noWrap/>
            <w:hideMark/>
          </w:tcPr>
          <w:p w14:paraId="30ACD26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$321,700</w:t>
            </w:r>
          </w:p>
        </w:tc>
        <w:tc>
          <w:tcPr>
            <w:tcW w:w="686" w:type="pct"/>
            <w:noWrap/>
            <w:hideMark/>
          </w:tcPr>
          <w:p w14:paraId="7110D365"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69%</w:t>
            </w:r>
          </w:p>
        </w:tc>
        <w:tc>
          <w:tcPr>
            <w:tcW w:w="640" w:type="pct"/>
            <w:noWrap/>
            <w:hideMark/>
          </w:tcPr>
          <w:p w14:paraId="2D8AADF2"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88%</w:t>
            </w:r>
          </w:p>
        </w:tc>
      </w:tr>
      <w:tr w:rsidR="009E17B2" w:rsidRPr="00DF0C3D" w14:paraId="223EC269" w14:textId="77777777" w:rsidTr="00931EA0">
        <w:trPr>
          <w:trHeight w:val="285"/>
        </w:trPr>
        <w:tc>
          <w:tcPr>
            <w:tcW w:w="388" w:type="pct"/>
            <w:noWrap/>
            <w:hideMark/>
          </w:tcPr>
          <w:p w14:paraId="7D239932"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VIC</w:t>
            </w:r>
          </w:p>
        </w:tc>
        <w:tc>
          <w:tcPr>
            <w:tcW w:w="860" w:type="pct"/>
            <w:noWrap/>
            <w:hideMark/>
          </w:tcPr>
          <w:p w14:paraId="59B90D3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$52,900</w:t>
            </w:r>
          </w:p>
        </w:tc>
        <w:tc>
          <w:tcPr>
            <w:tcW w:w="855" w:type="pct"/>
            <w:noWrap/>
            <w:hideMark/>
          </w:tcPr>
          <w:p w14:paraId="2B3D1980"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$344,300</w:t>
            </w:r>
          </w:p>
        </w:tc>
        <w:tc>
          <w:tcPr>
            <w:tcW w:w="709" w:type="pct"/>
            <w:noWrap/>
            <w:hideMark/>
          </w:tcPr>
          <w:p w14:paraId="62081C8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$37,800</w:t>
            </w:r>
          </w:p>
        </w:tc>
        <w:tc>
          <w:tcPr>
            <w:tcW w:w="861" w:type="pct"/>
            <w:noWrap/>
            <w:hideMark/>
          </w:tcPr>
          <w:p w14:paraId="6C3AC5B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$294,300</w:t>
            </w:r>
          </w:p>
        </w:tc>
        <w:tc>
          <w:tcPr>
            <w:tcW w:w="686" w:type="pct"/>
            <w:noWrap/>
            <w:hideMark/>
          </w:tcPr>
          <w:p w14:paraId="25BF446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68%</w:t>
            </w:r>
          </w:p>
        </w:tc>
        <w:tc>
          <w:tcPr>
            <w:tcW w:w="640" w:type="pct"/>
            <w:noWrap/>
            <w:hideMark/>
          </w:tcPr>
          <w:p w14:paraId="35AF5438"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84%</w:t>
            </w:r>
          </w:p>
        </w:tc>
      </w:tr>
      <w:tr w:rsidR="009E17B2" w:rsidRPr="00DF0C3D" w14:paraId="67C83D60" w14:textId="77777777" w:rsidTr="00931EA0">
        <w:trPr>
          <w:cnfStyle w:val="000000100000" w:firstRow="0" w:lastRow="0" w:firstColumn="0" w:lastColumn="0" w:oddVBand="0" w:evenVBand="0" w:oddHBand="1" w:evenHBand="0" w:firstRowFirstColumn="0" w:firstRowLastColumn="0" w:lastRowFirstColumn="0" w:lastRowLastColumn="0"/>
          <w:trHeight w:val="285"/>
        </w:trPr>
        <w:tc>
          <w:tcPr>
            <w:tcW w:w="388" w:type="pct"/>
            <w:noWrap/>
            <w:hideMark/>
          </w:tcPr>
          <w:p w14:paraId="5CB4F65B"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QLD</w:t>
            </w:r>
          </w:p>
        </w:tc>
        <w:tc>
          <w:tcPr>
            <w:tcW w:w="860" w:type="pct"/>
            <w:noWrap/>
            <w:hideMark/>
          </w:tcPr>
          <w:p w14:paraId="255BF47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$56,400</w:t>
            </w:r>
          </w:p>
        </w:tc>
        <w:tc>
          <w:tcPr>
            <w:tcW w:w="855" w:type="pct"/>
            <w:noWrap/>
            <w:hideMark/>
          </w:tcPr>
          <w:p w14:paraId="53BDAF20"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$349,700</w:t>
            </w:r>
          </w:p>
        </w:tc>
        <w:tc>
          <w:tcPr>
            <w:tcW w:w="709" w:type="pct"/>
            <w:noWrap/>
            <w:hideMark/>
          </w:tcPr>
          <w:p w14:paraId="2EF4462D"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$43,300</w:t>
            </w:r>
          </w:p>
        </w:tc>
        <w:tc>
          <w:tcPr>
            <w:tcW w:w="861" w:type="pct"/>
            <w:noWrap/>
            <w:hideMark/>
          </w:tcPr>
          <w:p w14:paraId="6C35073C"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$351,500</w:t>
            </w:r>
          </w:p>
        </w:tc>
        <w:tc>
          <w:tcPr>
            <w:tcW w:w="686" w:type="pct"/>
            <w:noWrap/>
            <w:hideMark/>
          </w:tcPr>
          <w:p w14:paraId="49636F4C"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71%</w:t>
            </w:r>
          </w:p>
        </w:tc>
        <w:tc>
          <w:tcPr>
            <w:tcW w:w="640" w:type="pct"/>
            <w:noWrap/>
            <w:hideMark/>
          </w:tcPr>
          <w:p w14:paraId="06B1A30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94%</w:t>
            </w:r>
          </w:p>
        </w:tc>
      </w:tr>
      <w:tr w:rsidR="009E17B2" w:rsidRPr="00DF0C3D" w14:paraId="31FBA49F" w14:textId="77777777" w:rsidTr="00931EA0">
        <w:trPr>
          <w:trHeight w:val="285"/>
        </w:trPr>
        <w:tc>
          <w:tcPr>
            <w:tcW w:w="388" w:type="pct"/>
            <w:noWrap/>
            <w:hideMark/>
          </w:tcPr>
          <w:p w14:paraId="07E7730E"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WA</w:t>
            </w:r>
          </w:p>
        </w:tc>
        <w:tc>
          <w:tcPr>
            <w:tcW w:w="860" w:type="pct"/>
            <w:noWrap/>
            <w:hideMark/>
          </w:tcPr>
          <w:p w14:paraId="55359822"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$55,300</w:t>
            </w:r>
          </w:p>
        </w:tc>
        <w:tc>
          <w:tcPr>
            <w:tcW w:w="855" w:type="pct"/>
            <w:noWrap/>
            <w:hideMark/>
          </w:tcPr>
          <w:p w14:paraId="041A251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$318,200</w:t>
            </w:r>
          </w:p>
        </w:tc>
        <w:tc>
          <w:tcPr>
            <w:tcW w:w="709" w:type="pct"/>
            <w:noWrap/>
            <w:hideMark/>
          </w:tcPr>
          <w:p w14:paraId="7A0DF44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$39,500</w:t>
            </w:r>
          </w:p>
        </w:tc>
        <w:tc>
          <w:tcPr>
            <w:tcW w:w="861" w:type="pct"/>
            <w:noWrap/>
            <w:hideMark/>
          </w:tcPr>
          <w:p w14:paraId="0460B9C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$280,300</w:t>
            </w:r>
          </w:p>
        </w:tc>
        <w:tc>
          <w:tcPr>
            <w:tcW w:w="686" w:type="pct"/>
            <w:noWrap/>
            <w:hideMark/>
          </w:tcPr>
          <w:p w14:paraId="0DC408D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69%</w:t>
            </w:r>
          </w:p>
        </w:tc>
        <w:tc>
          <w:tcPr>
            <w:tcW w:w="640" w:type="pct"/>
            <w:noWrap/>
            <w:hideMark/>
          </w:tcPr>
          <w:p w14:paraId="3494227B"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87%</w:t>
            </w:r>
          </w:p>
        </w:tc>
      </w:tr>
      <w:tr w:rsidR="009E17B2" w:rsidRPr="00DF0C3D" w14:paraId="16787D3E" w14:textId="77777777" w:rsidTr="00931EA0">
        <w:trPr>
          <w:cnfStyle w:val="000000100000" w:firstRow="0" w:lastRow="0" w:firstColumn="0" w:lastColumn="0" w:oddVBand="0" w:evenVBand="0" w:oddHBand="1" w:evenHBand="0" w:firstRowFirstColumn="0" w:firstRowLastColumn="0" w:lastRowFirstColumn="0" w:lastRowLastColumn="0"/>
          <w:trHeight w:val="285"/>
        </w:trPr>
        <w:tc>
          <w:tcPr>
            <w:tcW w:w="388" w:type="pct"/>
            <w:noWrap/>
            <w:hideMark/>
          </w:tcPr>
          <w:p w14:paraId="1DE73CBC"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SA</w:t>
            </w:r>
          </w:p>
        </w:tc>
        <w:tc>
          <w:tcPr>
            <w:tcW w:w="860" w:type="pct"/>
            <w:noWrap/>
            <w:hideMark/>
          </w:tcPr>
          <w:p w14:paraId="4B11AB06"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$48,800</w:t>
            </w:r>
          </w:p>
        </w:tc>
        <w:tc>
          <w:tcPr>
            <w:tcW w:w="855" w:type="pct"/>
            <w:noWrap/>
            <w:hideMark/>
          </w:tcPr>
          <w:p w14:paraId="7FDADDE4"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$336,700</w:t>
            </w:r>
          </w:p>
        </w:tc>
        <w:tc>
          <w:tcPr>
            <w:tcW w:w="709" w:type="pct"/>
            <w:noWrap/>
            <w:hideMark/>
          </w:tcPr>
          <w:p w14:paraId="0A7F766F"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$35,300</w:t>
            </w:r>
          </w:p>
        </w:tc>
        <w:tc>
          <w:tcPr>
            <w:tcW w:w="861" w:type="pct"/>
            <w:noWrap/>
            <w:hideMark/>
          </w:tcPr>
          <w:p w14:paraId="56EF248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$347,700</w:t>
            </w:r>
          </w:p>
        </w:tc>
        <w:tc>
          <w:tcPr>
            <w:tcW w:w="686" w:type="pct"/>
            <w:noWrap/>
            <w:hideMark/>
          </w:tcPr>
          <w:p w14:paraId="2F58AB87"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68%</w:t>
            </w:r>
          </w:p>
        </w:tc>
        <w:tc>
          <w:tcPr>
            <w:tcW w:w="640" w:type="pct"/>
            <w:noWrap/>
            <w:hideMark/>
          </w:tcPr>
          <w:p w14:paraId="77B93022"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87%</w:t>
            </w:r>
          </w:p>
        </w:tc>
      </w:tr>
      <w:tr w:rsidR="009E17B2" w:rsidRPr="00DF0C3D" w14:paraId="0FA2EA43" w14:textId="77777777" w:rsidTr="00931EA0">
        <w:trPr>
          <w:trHeight w:val="285"/>
        </w:trPr>
        <w:tc>
          <w:tcPr>
            <w:tcW w:w="388" w:type="pct"/>
            <w:noWrap/>
            <w:hideMark/>
          </w:tcPr>
          <w:p w14:paraId="276974CA"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TAS</w:t>
            </w:r>
          </w:p>
        </w:tc>
        <w:tc>
          <w:tcPr>
            <w:tcW w:w="860" w:type="pct"/>
            <w:noWrap/>
            <w:hideMark/>
          </w:tcPr>
          <w:p w14:paraId="13B224E1"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$53,100</w:t>
            </w:r>
          </w:p>
        </w:tc>
        <w:tc>
          <w:tcPr>
            <w:tcW w:w="855" w:type="pct"/>
            <w:noWrap/>
            <w:hideMark/>
          </w:tcPr>
          <w:p w14:paraId="343D87C2"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$375,900</w:t>
            </w:r>
          </w:p>
        </w:tc>
        <w:tc>
          <w:tcPr>
            <w:tcW w:w="709" w:type="pct"/>
            <w:noWrap/>
            <w:hideMark/>
          </w:tcPr>
          <w:p w14:paraId="378DE3E9"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$38,500</w:t>
            </w:r>
          </w:p>
        </w:tc>
        <w:tc>
          <w:tcPr>
            <w:tcW w:w="861" w:type="pct"/>
            <w:noWrap/>
            <w:hideMark/>
          </w:tcPr>
          <w:p w14:paraId="596D3197"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$346,100</w:t>
            </w:r>
          </w:p>
        </w:tc>
        <w:tc>
          <w:tcPr>
            <w:tcW w:w="686" w:type="pct"/>
            <w:noWrap/>
            <w:hideMark/>
          </w:tcPr>
          <w:p w14:paraId="4D1466CA"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69%</w:t>
            </w:r>
          </w:p>
        </w:tc>
        <w:tc>
          <w:tcPr>
            <w:tcW w:w="640" w:type="pct"/>
            <w:noWrap/>
            <w:hideMark/>
          </w:tcPr>
          <w:p w14:paraId="22B833AB"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89%</w:t>
            </w:r>
          </w:p>
        </w:tc>
      </w:tr>
      <w:tr w:rsidR="009E17B2" w:rsidRPr="00DF0C3D" w14:paraId="2D5D4F94" w14:textId="77777777" w:rsidTr="00931EA0">
        <w:trPr>
          <w:cnfStyle w:val="000000100000" w:firstRow="0" w:lastRow="0" w:firstColumn="0" w:lastColumn="0" w:oddVBand="0" w:evenVBand="0" w:oddHBand="1" w:evenHBand="0" w:firstRowFirstColumn="0" w:firstRowLastColumn="0" w:lastRowFirstColumn="0" w:lastRowLastColumn="0"/>
          <w:trHeight w:val="285"/>
        </w:trPr>
        <w:tc>
          <w:tcPr>
            <w:tcW w:w="388" w:type="pct"/>
            <w:noWrap/>
            <w:hideMark/>
          </w:tcPr>
          <w:p w14:paraId="7801B639"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ACT</w:t>
            </w:r>
          </w:p>
        </w:tc>
        <w:tc>
          <w:tcPr>
            <w:tcW w:w="860" w:type="pct"/>
            <w:noWrap/>
            <w:hideMark/>
          </w:tcPr>
          <w:p w14:paraId="74B89726"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$47,000</w:t>
            </w:r>
          </w:p>
        </w:tc>
        <w:tc>
          <w:tcPr>
            <w:tcW w:w="855" w:type="pct"/>
            <w:noWrap/>
            <w:hideMark/>
          </w:tcPr>
          <w:p w14:paraId="688B831D"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$348,700</w:t>
            </w:r>
          </w:p>
        </w:tc>
        <w:tc>
          <w:tcPr>
            <w:tcW w:w="709" w:type="pct"/>
            <w:noWrap/>
            <w:hideMark/>
          </w:tcPr>
          <w:p w14:paraId="4B31E88B"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$34,500</w:t>
            </w:r>
          </w:p>
        </w:tc>
        <w:tc>
          <w:tcPr>
            <w:tcW w:w="861" w:type="pct"/>
            <w:noWrap/>
            <w:hideMark/>
          </w:tcPr>
          <w:p w14:paraId="54B303BF"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$323,900</w:t>
            </w:r>
          </w:p>
        </w:tc>
        <w:tc>
          <w:tcPr>
            <w:tcW w:w="686" w:type="pct"/>
            <w:noWrap/>
            <w:hideMark/>
          </w:tcPr>
          <w:p w14:paraId="72A39BC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69%</w:t>
            </w:r>
          </w:p>
        </w:tc>
        <w:tc>
          <w:tcPr>
            <w:tcW w:w="640" w:type="pct"/>
            <w:noWrap/>
            <w:hideMark/>
          </w:tcPr>
          <w:p w14:paraId="099B7ED4"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87%</w:t>
            </w:r>
          </w:p>
        </w:tc>
      </w:tr>
      <w:tr w:rsidR="009E17B2" w:rsidRPr="00DF0C3D" w14:paraId="07A0B85F" w14:textId="77777777" w:rsidTr="00931EA0">
        <w:trPr>
          <w:trHeight w:val="293"/>
        </w:trPr>
        <w:tc>
          <w:tcPr>
            <w:tcW w:w="388" w:type="pct"/>
            <w:noWrap/>
            <w:hideMark/>
          </w:tcPr>
          <w:p w14:paraId="6FC29BF5"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NT</w:t>
            </w:r>
          </w:p>
        </w:tc>
        <w:tc>
          <w:tcPr>
            <w:tcW w:w="860" w:type="pct"/>
            <w:noWrap/>
            <w:hideMark/>
          </w:tcPr>
          <w:p w14:paraId="17E5F2E1"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$71,400</w:t>
            </w:r>
          </w:p>
        </w:tc>
        <w:tc>
          <w:tcPr>
            <w:tcW w:w="855" w:type="pct"/>
            <w:noWrap/>
            <w:hideMark/>
          </w:tcPr>
          <w:p w14:paraId="6BA3525D"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$534,800</w:t>
            </w:r>
          </w:p>
        </w:tc>
        <w:tc>
          <w:tcPr>
            <w:tcW w:w="709" w:type="pct"/>
            <w:noWrap/>
            <w:hideMark/>
          </w:tcPr>
          <w:p w14:paraId="739BB590"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$50,800</w:t>
            </w:r>
          </w:p>
        </w:tc>
        <w:tc>
          <w:tcPr>
            <w:tcW w:w="861" w:type="pct"/>
            <w:noWrap/>
            <w:hideMark/>
          </w:tcPr>
          <w:p w14:paraId="37915837"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$533,600</w:t>
            </w:r>
          </w:p>
        </w:tc>
        <w:tc>
          <w:tcPr>
            <w:tcW w:w="686" w:type="pct"/>
            <w:noWrap/>
            <w:hideMark/>
          </w:tcPr>
          <w:p w14:paraId="5DF1F60B"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62%</w:t>
            </w:r>
          </w:p>
        </w:tc>
        <w:tc>
          <w:tcPr>
            <w:tcW w:w="640" w:type="pct"/>
            <w:noWrap/>
            <w:hideMark/>
          </w:tcPr>
          <w:p w14:paraId="2678E973" w14:textId="77777777" w:rsidR="009E17B2" w:rsidRPr="00DF0C3D" w:rsidRDefault="009E17B2" w:rsidP="00931EA0">
            <w:pPr>
              <w:spacing w:line="200" w:lineRule="atLeast"/>
              <w:jc w:val="right"/>
              <w:rPr>
                <w:rFonts w:asciiTheme="minorHAnsi" w:hAnsiTheme="minorHAnsi" w:cstheme="minorHAnsi"/>
                <w:szCs w:val="16"/>
              </w:rPr>
            </w:pPr>
            <w:r w:rsidRPr="00DF0C3D">
              <w:rPr>
                <w:rFonts w:asciiTheme="minorHAnsi" w:hAnsiTheme="minorHAnsi" w:cstheme="minorHAnsi"/>
                <w:szCs w:val="16"/>
              </w:rPr>
              <w:t>88%</w:t>
            </w:r>
          </w:p>
        </w:tc>
      </w:tr>
      <w:tr w:rsidR="009E17B2" w:rsidRPr="00DF0C3D" w14:paraId="7FA363CC" w14:textId="77777777" w:rsidTr="00931EA0">
        <w:trPr>
          <w:cnfStyle w:val="010000000000" w:firstRow="0" w:lastRow="1" w:firstColumn="0" w:lastColumn="0" w:oddVBand="0" w:evenVBand="0" w:oddHBand="0" w:evenHBand="0" w:firstRowFirstColumn="0" w:firstRowLastColumn="0" w:lastRowFirstColumn="0" w:lastRowLastColumn="0"/>
          <w:trHeight w:val="293"/>
        </w:trPr>
        <w:tc>
          <w:tcPr>
            <w:tcW w:w="388" w:type="pct"/>
            <w:noWrap/>
          </w:tcPr>
          <w:p w14:paraId="3BCDD4F3" w14:textId="77777777" w:rsidR="009E17B2" w:rsidRPr="00DF0C3D" w:rsidRDefault="009E17B2" w:rsidP="00931EA0">
            <w:pPr>
              <w:spacing w:line="200" w:lineRule="atLeast"/>
              <w:rPr>
                <w:rFonts w:asciiTheme="minorHAnsi" w:hAnsiTheme="minorHAnsi" w:cstheme="minorHAnsi"/>
                <w:szCs w:val="16"/>
              </w:rPr>
            </w:pPr>
            <w:r w:rsidRPr="00DF0C3D">
              <w:rPr>
                <w:rFonts w:asciiTheme="minorHAnsi" w:hAnsiTheme="minorHAnsi" w:cstheme="minorHAnsi"/>
                <w:szCs w:val="16"/>
              </w:rPr>
              <w:t>AUST</w:t>
            </w:r>
          </w:p>
        </w:tc>
        <w:tc>
          <w:tcPr>
            <w:tcW w:w="860" w:type="pct"/>
            <w:noWrap/>
          </w:tcPr>
          <w:p w14:paraId="626F5035" w14:textId="77777777" w:rsidR="009E17B2" w:rsidRPr="00DF0C3D" w:rsidRDefault="009E17B2" w:rsidP="00931EA0">
            <w:pPr>
              <w:spacing w:line="200" w:lineRule="atLeast"/>
              <w:jc w:val="right"/>
              <w:rPr>
                <w:rFonts w:asciiTheme="minorHAnsi" w:hAnsiTheme="minorHAnsi" w:cstheme="minorHAnsi"/>
                <w:szCs w:val="16"/>
              </w:rPr>
            </w:pPr>
            <w:r w:rsidRPr="00DF0C3D">
              <w:rPr>
                <w:rFonts w:cs="Arial"/>
                <w:szCs w:val="16"/>
              </w:rPr>
              <w:t>$53,300</w:t>
            </w:r>
          </w:p>
        </w:tc>
        <w:tc>
          <w:tcPr>
            <w:tcW w:w="855" w:type="pct"/>
            <w:noWrap/>
          </w:tcPr>
          <w:p w14:paraId="6364EA9A" w14:textId="77777777" w:rsidR="009E17B2" w:rsidRPr="00DF0C3D" w:rsidRDefault="009E17B2" w:rsidP="00931EA0">
            <w:pPr>
              <w:spacing w:line="200" w:lineRule="atLeast"/>
              <w:jc w:val="right"/>
              <w:rPr>
                <w:rFonts w:asciiTheme="minorHAnsi" w:hAnsiTheme="minorHAnsi" w:cstheme="minorHAnsi"/>
                <w:szCs w:val="16"/>
              </w:rPr>
            </w:pPr>
            <w:r w:rsidRPr="00DF0C3D">
              <w:rPr>
                <w:rFonts w:cs="Arial"/>
                <w:szCs w:val="16"/>
              </w:rPr>
              <w:t>$346,100</w:t>
            </w:r>
          </w:p>
        </w:tc>
        <w:tc>
          <w:tcPr>
            <w:tcW w:w="709" w:type="pct"/>
            <w:noWrap/>
          </w:tcPr>
          <w:p w14:paraId="3188FE9F" w14:textId="77777777" w:rsidR="009E17B2" w:rsidRPr="00DF0C3D" w:rsidRDefault="009E17B2" w:rsidP="00931EA0">
            <w:pPr>
              <w:spacing w:line="200" w:lineRule="atLeast"/>
              <w:jc w:val="right"/>
              <w:rPr>
                <w:rFonts w:asciiTheme="minorHAnsi" w:hAnsiTheme="minorHAnsi" w:cstheme="minorHAnsi"/>
                <w:szCs w:val="16"/>
              </w:rPr>
            </w:pPr>
            <w:r w:rsidRPr="00DF0C3D">
              <w:rPr>
                <w:rFonts w:cs="Arial"/>
                <w:szCs w:val="16"/>
              </w:rPr>
              <w:t>$39,400</w:t>
            </w:r>
          </w:p>
        </w:tc>
        <w:tc>
          <w:tcPr>
            <w:tcW w:w="861" w:type="pct"/>
            <w:noWrap/>
          </w:tcPr>
          <w:p w14:paraId="6F9CEA15" w14:textId="77777777" w:rsidR="009E17B2" w:rsidRPr="00DF0C3D" w:rsidRDefault="009E17B2" w:rsidP="00931EA0">
            <w:pPr>
              <w:spacing w:line="200" w:lineRule="atLeast"/>
              <w:jc w:val="right"/>
              <w:rPr>
                <w:rFonts w:asciiTheme="minorHAnsi" w:hAnsiTheme="minorHAnsi" w:cstheme="minorHAnsi"/>
                <w:szCs w:val="16"/>
              </w:rPr>
            </w:pPr>
            <w:r w:rsidRPr="00DF0C3D">
              <w:rPr>
                <w:rFonts w:cs="Arial"/>
                <w:szCs w:val="16"/>
              </w:rPr>
              <w:t>$324,600</w:t>
            </w:r>
          </w:p>
        </w:tc>
        <w:tc>
          <w:tcPr>
            <w:tcW w:w="686" w:type="pct"/>
            <w:noWrap/>
          </w:tcPr>
          <w:p w14:paraId="71CD1D0A" w14:textId="77777777" w:rsidR="009E17B2" w:rsidRPr="00DF0C3D" w:rsidRDefault="009E17B2" w:rsidP="00931EA0">
            <w:pPr>
              <w:spacing w:line="200" w:lineRule="atLeast"/>
              <w:jc w:val="right"/>
              <w:rPr>
                <w:rFonts w:asciiTheme="minorHAnsi" w:hAnsiTheme="minorHAnsi" w:cstheme="minorHAnsi"/>
                <w:szCs w:val="16"/>
              </w:rPr>
            </w:pPr>
            <w:r w:rsidRPr="00DF0C3D">
              <w:rPr>
                <w:rFonts w:cs="Arial"/>
                <w:szCs w:val="16"/>
              </w:rPr>
              <w:t>69%</w:t>
            </w:r>
          </w:p>
        </w:tc>
        <w:tc>
          <w:tcPr>
            <w:tcW w:w="640" w:type="pct"/>
            <w:noWrap/>
          </w:tcPr>
          <w:p w14:paraId="64DFFABF" w14:textId="77777777" w:rsidR="009E17B2" w:rsidRPr="00DF0C3D" w:rsidRDefault="009E17B2" w:rsidP="00931EA0">
            <w:pPr>
              <w:spacing w:line="200" w:lineRule="atLeast"/>
              <w:jc w:val="right"/>
              <w:rPr>
                <w:rFonts w:asciiTheme="minorHAnsi" w:hAnsiTheme="minorHAnsi" w:cstheme="minorHAnsi"/>
                <w:szCs w:val="16"/>
              </w:rPr>
            </w:pPr>
            <w:r w:rsidRPr="00DF0C3D">
              <w:rPr>
                <w:rFonts w:cs="Arial"/>
                <w:szCs w:val="16"/>
              </w:rPr>
              <w:t>88%</w:t>
            </w:r>
          </w:p>
        </w:tc>
      </w:tr>
    </w:tbl>
    <w:p w14:paraId="3A389753" w14:textId="4D00B6D7" w:rsidR="009E17B2" w:rsidRPr="00DF0C3D" w:rsidRDefault="009E17B2" w:rsidP="009E17B2">
      <w:r w:rsidRPr="00DF0C3D">
        <w:t>Plan utilisation (how much of their plan a participant spends) is useful partial indicator of the extent to which the market for disability goods and services is well functioning and able to meet the needs of participants. For non-</w:t>
      </w:r>
      <w:r w:rsidR="00710BBC">
        <w:t>Supported Independent Living (</w:t>
      </w:r>
      <w:r w:rsidRPr="00DF0C3D">
        <w:t>SIL</w:t>
      </w:r>
      <w:r w:rsidR="00710BBC">
        <w:t>)</w:t>
      </w:r>
      <w:r w:rsidRPr="00DF0C3D">
        <w:t xml:space="preserve"> participants, the average utilisation rate of available funds is reasonably consistent across states and territories. Indeed, it is slightly higher than the national average in Queensland, equal to the national average in Western Australia and slightly below the national average in South Australia. For SIL participants, the average utilisation rate of available funds is again reasonably consistent across states and territories, and is slightly higher than the national average in Queensland and slightly lower than the national average in South Australia and Western Australia. </w:t>
      </w:r>
    </w:p>
    <w:p w14:paraId="28121BB4" w14:textId="7A998474" w:rsidR="009E17B2" w:rsidRPr="00DF0C3D" w:rsidRDefault="009E17B2" w:rsidP="009E17B2">
      <w:r w:rsidRPr="00DF0C3D">
        <w:t xml:space="preserve">The length of time that elapses between a participant’s plan being approved and the first support purchased from the plan, is another partial indicator of the health of the markets for </w:t>
      </w:r>
      <w:r w:rsidRPr="00DF0C3D">
        <w:lastRenderedPageBreak/>
        <w:t xml:space="preserve">disability goods and services (and the adequacy of the current pricing arrangements) across jurisdictions. As </w:t>
      </w:r>
      <w:r w:rsidRPr="00DF0C3D">
        <w:fldChar w:fldCharType="begin"/>
      </w:r>
      <w:r w:rsidRPr="00DF0C3D">
        <w:instrText xml:space="preserve"> REF _Ref100742442 \h  \* MERGEFORMAT </w:instrText>
      </w:r>
      <w:r w:rsidRPr="00DF0C3D">
        <w:fldChar w:fldCharType="separate"/>
      </w:r>
      <w:r w:rsidR="0015299C" w:rsidRPr="00DF0C3D">
        <w:t xml:space="preserve">Exhibit </w:t>
      </w:r>
      <w:r w:rsidR="0015299C">
        <w:rPr>
          <w:noProof/>
        </w:rPr>
        <w:t>68</w:t>
      </w:r>
      <w:r w:rsidRPr="00DF0C3D">
        <w:fldChar w:fldCharType="end"/>
      </w:r>
      <w:r w:rsidRPr="00DF0C3D">
        <w:t xml:space="preserve"> shows, the proportion of participants who activate their plan (first purchase a support with their plan) is above the national average in Queensland and Western Australia and equal to the national average in South Australia. Similarly</w:t>
      </w:r>
      <w:r w:rsidR="0091433A">
        <w:t>,</w:t>
      </w:r>
      <w:r w:rsidRPr="00DF0C3D">
        <w:t xml:space="preserve"> the proportion of participants having to wait four months or more for their plans to be activated is below the national average in Queensland and Western Australia and equal to the national average in South Australia.</w:t>
      </w:r>
    </w:p>
    <w:p w14:paraId="59BD85FB" w14:textId="54094941" w:rsidR="009E17B2" w:rsidRPr="00DF0C3D" w:rsidRDefault="009E17B2" w:rsidP="009E17B2">
      <w:pPr>
        <w:pStyle w:val="Caption"/>
      </w:pPr>
      <w:bookmarkStart w:id="427" w:name="_Ref100742442"/>
      <w:bookmarkStart w:id="428" w:name="_Toc101280006"/>
      <w:bookmarkStart w:id="429" w:name="_Toc108620556"/>
      <w:r w:rsidRPr="00DF0C3D">
        <w:t xml:space="preserve">Exhibit </w:t>
      </w:r>
      <w:r w:rsidR="002B459B">
        <w:fldChar w:fldCharType="begin"/>
      </w:r>
      <w:r w:rsidR="002B459B">
        <w:instrText xml:space="preserve"> SEQ Exhibit \* ARABIC </w:instrText>
      </w:r>
      <w:r w:rsidR="002B459B">
        <w:fldChar w:fldCharType="separate"/>
      </w:r>
      <w:r w:rsidR="0015299C">
        <w:rPr>
          <w:noProof/>
        </w:rPr>
        <w:t>68</w:t>
      </w:r>
      <w:r w:rsidR="002B459B">
        <w:rPr>
          <w:noProof/>
        </w:rPr>
        <w:fldChar w:fldCharType="end"/>
      </w:r>
      <w:bookmarkEnd w:id="427"/>
      <w:r w:rsidRPr="00DF0C3D">
        <w:t>: Duration to plan activation for active participants by State and Territories as at 31 December 2021</w:t>
      </w:r>
      <w:bookmarkEnd w:id="428"/>
      <w:bookmarkEnd w:id="429"/>
    </w:p>
    <w:tbl>
      <w:tblPr>
        <w:tblStyle w:val="GridTable4-Accent12"/>
        <w:tblW w:w="5000" w:type="pct"/>
        <w:tblInd w:w="0" w:type="dxa"/>
        <w:tblLook w:val="0420" w:firstRow="1" w:lastRow="0" w:firstColumn="0" w:lastColumn="0" w:noHBand="0" w:noVBand="1"/>
        <w:tblCaption w:val="Duration to plan activation for active participants by State and Territories as at 31 December 2021"/>
        <w:tblDescription w:val="Table of time before plan activation across jurisdictions. Nationally, 68 per cent of plans are activated within 30 days and 12 per cent between 30 days and 59 days. 9 per cent of plans are activated over 120 days and 2 per cent for no payments."/>
      </w:tblPr>
      <w:tblGrid>
        <w:gridCol w:w="1865"/>
        <w:gridCol w:w="799"/>
        <w:gridCol w:w="799"/>
        <w:gridCol w:w="799"/>
        <w:gridCol w:w="801"/>
        <w:gridCol w:w="801"/>
        <w:gridCol w:w="801"/>
        <w:gridCol w:w="801"/>
        <w:gridCol w:w="801"/>
        <w:gridCol w:w="794"/>
      </w:tblGrid>
      <w:tr w:rsidR="009E17B2" w:rsidRPr="00DF0C3D" w14:paraId="3D84F645"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1029" w:type="pct"/>
            <w:noWrap/>
            <w:hideMark/>
          </w:tcPr>
          <w:p w14:paraId="56C9D3DC" w14:textId="77777777" w:rsidR="009E17B2" w:rsidRPr="00DF0C3D" w:rsidRDefault="009E17B2" w:rsidP="00931EA0">
            <w:pPr>
              <w:keepNext/>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Plan activation</w:t>
            </w:r>
          </w:p>
        </w:tc>
        <w:tc>
          <w:tcPr>
            <w:tcW w:w="441" w:type="pct"/>
            <w:hideMark/>
          </w:tcPr>
          <w:p w14:paraId="17D18B6C"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NSW</w:t>
            </w:r>
          </w:p>
        </w:tc>
        <w:tc>
          <w:tcPr>
            <w:tcW w:w="441" w:type="pct"/>
            <w:hideMark/>
          </w:tcPr>
          <w:p w14:paraId="5CDE624F"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VIC</w:t>
            </w:r>
          </w:p>
        </w:tc>
        <w:tc>
          <w:tcPr>
            <w:tcW w:w="441" w:type="pct"/>
          </w:tcPr>
          <w:p w14:paraId="5A6E53C1"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QLD</w:t>
            </w:r>
          </w:p>
        </w:tc>
        <w:tc>
          <w:tcPr>
            <w:tcW w:w="442" w:type="pct"/>
          </w:tcPr>
          <w:p w14:paraId="558FF1E6"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WA</w:t>
            </w:r>
          </w:p>
        </w:tc>
        <w:tc>
          <w:tcPr>
            <w:tcW w:w="442" w:type="pct"/>
            <w:hideMark/>
          </w:tcPr>
          <w:p w14:paraId="0E3FD5C8"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SA</w:t>
            </w:r>
          </w:p>
        </w:tc>
        <w:tc>
          <w:tcPr>
            <w:tcW w:w="442" w:type="pct"/>
            <w:hideMark/>
          </w:tcPr>
          <w:p w14:paraId="41F9093C"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TAS</w:t>
            </w:r>
          </w:p>
        </w:tc>
        <w:tc>
          <w:tcPr>
            <w:tcW w:w="442" w:type="pct"/>
            <w:hideMark/>
          </w:tcPr>
          <w:p w14:paraId="09E429C1"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ACT</w:t>
            </w:r>
          </w:p>
        </w:tc>
        <w:tc>
          <w:tcPr>
            <w:tcW w:w="442" w:type="pct"/>
            <w:hideMark/>
          </w:tcPr>
          <w:p w14:paraId="11227442"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NT</w:t>
            </w:r>
          </w:p>
        </w:tc>
        <w:tc>
          <w:tcPr>
            <w:tcW w:w="438" w:type="pct"/>
            <w:noWrap/>
            <w:hideMark/>
          </w:tcPr>
          <w:p w14:paraId="71D2C2B8" w14:textId="77777777" w:rsidR="009E17B2" w:rsidRPr="00DF0C3D" w:rsidRDefault="009E17B2" w:rsidP="00931EA0">
            <w:pPr>
              <w:keepNext/>
              <w:jc w:val="center"/>
              <w:rPr>
                <w:rFonts w:asciiTheme="minorHAnsi" w:eastAsia="Times New Roman" w:hAnsiTheme="minorHAnsi" w:cstheme="minorHAnsi"/>
                <w:color w:val="FFFFFF"/>
                <w:szCs w:val="16"/>
                <w:lang w:eastAsia="en-AU"/>
              </w:rPr>
            </w:pPr>
            <w:r w:rsidRPr="00DF0C3D">
              <w:rPr>
                <w:rFonts w:asciiTheme="minorHAnsi" w:eastAsia="Times New Roman" w:hAnsiTheme="minorHAnsi" w:cstheme="minorHAnsi"/>
                <w:color w:val="FFFFFF"/>
                <w:szCs w:val="16"/>
                <w:lang w:eastAsia="en-AU"/>
              </w:rPr>
              <w:t>AUS</w:t>
            </w:r>
          </w:p>
        </w:tc>
      </w:tr>
      <w:tr w:rsidR="009E17B2" w:rsidRPr="00DF0C3D" w14:paraId="3A8D5161" w14:textId="77777777" w:rsidTr="00931EA0">
        <w:trPr>
          <w:cnfStyle w:val="000000100000" w:firstRow="0" w:lastRow="0" w:firstColumn="0" w:lastColumn="0" w:oddVBand="0" w:evenVBand="0" w:oddHBand="1" w:evenHBand="0" w:firstRowFirstColumn="0" w:firstRowLastColumn="0" w:lastRowFirstColumn="0" w:lastRowLastColumn="0"/>
        </w:trPr>
        <w:tc>
          <w:tcPr>
            <w:tcW w:w="1029" w:type="pct"/>
            <w:noWrap/>
            <w:hideMark/>
          </w:tcPr>
          <w:p w14:paraId="30E87E6C"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Less than 30 days</w:t>
            </w:r>
          </w:p>
        </w:tc>
        <w:tc>
          <w:tcPr>
            <w:tcW w:w="441" w:type="pct"/>
            <w:noWrap/>
            <w:hideMark/>
          </w:tcPr>
          <w:p w14:paraId="6246C867"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69%</w:t>
            </w:r>
          </w:p>
        </w:tc>
        <w:tc>
          <w:tcPr>
            <w:tcW w:w="441" w:type="pct"/>
            <w:noWrap/>
            <w:hideMark/>
          </w:tcPr>
          <w:p w14:paraId="50830915"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67%</w:t>
            </w:r>
          </w:p>
        </w:tc>
        <w:tc>
          <w:tcPr>
            <w:tcW w:w="441" w:type="pct"/>
          </w:tcPr>
          <w:p w14:paraId="4E005986"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69%</w:t>
            </w:r>
          </w:p>
        </w:tc>
        <w:tc>
          <w:tcPr>
            <w:tcW w:w="442" w:type="pct"/>
          </w:tcPr>
          <w:p w14:paraId="7E773CEC"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70%</w:t>
            </w:r>
          </w:p>
        </w:tc>
        <w:tc>
          <w:tcPr>
            <w:tcW w:w="442" w:type="pct"/>
            <w:noWrap/>
            <w:hideMark/>
          </w:tcPr>
          <w:p w14:paraId="3F69225F"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68%</w:t>
            </w:r>
          </w:p>
        </w:tc>
        <w:tc>
          <w:tcPr>
            <w:tcW w:w="442" w:type="pct"/>
            <w:noWrap/>
            <w:hideMark/>
          </w:tcPr>
          <w:p w14:paraId="3F585B12"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68%</w:t>
            </w:r>
          </w:p>
        </w:tc>
        <w:tc>
          <w:tcPr>
            <w:tcW w:w="442" w:type="pct"/>
            <w:noWrap/>
            <w:hideMark/>
          </w:tcPr>
          <w:p w14:paraId="3BAAA319"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59%</w:t>
            </w:r>
          </w:p>
        </w:tc>
        <w:tc>
          <w:tcPr>
            <w:tcW w:w="442" w:type="pct"/>
            <w:noWrap/>
            <w:hideMark/>
          </w:tcPr>
          <w:p w14:paraId="1C3FBC98"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65%</w:t>
            </w:r>
          </w:p>
        </w:tc>
        <w:tc>
          <w:tcPr>
            <w:tcW w:w="438" w:type="pct"/>
            <w:noWrap/>
            <w:hideMark/>
          </w:tcPr>
          <w:p w14:paraId="5432C3C5"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68%</w:t>
            </w:r>
          </w:p>
        </w:tc>
      </w:tr>
      <w:tr w:rsidR="009E17B2" w:rsidRPr="00DF0C3D" w14:paraId="000C19F9" w14:textId="77777777" w:rsidTr="00931EA0">
        <w:tc>
          <w:tcPr>
            <w:tcW w:w="1029" w:type="pct"/>
            <w:noWrap/>
            <w:hideMark/>
          </w:tcPr>
          <w:p w14:paraId="5A77D6E5"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30 to 59 days</w:t>
            </w:r>
          </w:p>
        </w:tc>
        <w:tc>
          <w:tcPr>
            <w:tcW w:w="441" w:type="pct"/>
            <w:noWrap/>
            <w:hideMark/>
          </w:tcPr>
          <w:p w14:paraId="427BF52B"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12%</w:t>
            </w:r>
          </w:p>
        </w:tc>
        <w:tc>
          <w:tcPr>
            <w:tcW w:w="441" w:type="pct"/>
            <w:noWrap/>
            <w:hideMark/>
          </w:tcPr>
          <w:p w14:paraId="287954A1"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12%</w:t>
            </w:r>
          </w:p>
        </w:tc>
        <w:tc>
          <w:tcPr>
            <w:tcW w:w="441" w:type="pct"/>
          </w:tcPr>
          <w:p w14:paraId="51B06E71"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12%</w:t>
            </w:r>
          </w:p>
        </w:tc>
        <w:tc>
          <w:tcPr>
            <w:tcW w:w="442" w:type="pct"/>
          </w:tcPr>
          <w:p w14:paraId="7889C99A"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11%</w:t>
            </w:r>
          </w:p>
        </w:tc>
        <w:tc>
          <w:tcPr>
            <w:tcW w:w="442" w:type="pct"/>
            <w:noWrap/>
            <w:hideMark/>
          </w:tcPr>
          <w:p w14:paraId="59081001"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11%</w:t>
            </w:r>
          </w:p>
        </w:tc>
        <w:tc>
          <w:tcPr>
            <w:tcW w:w="442" w:type="pct"/>
            <w:noWrap/>
            <w:hideMark/>
          </w:tcPr>
          <w:p w14:paraId="255AE855"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11%</w:t>
            </w:r>
          </w:p>
        </w:tc>
        <w:tc>
          <w:tcPr>
            <w:tcW w:w="442" w:type="pct"/>
            <w:noWrap/>
            <w:hideMark/>
          </w:tcPr>
          <w:p w14:paraId="2B8FC2EC"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15%</w:t>
            </w:r>
          </w:p>
        </w:tc>
        <w:tc>
          <w:tcPr>
            <w:tcW w:w="442" w:type="pct"/>
            <w:noWrap/>
            <w:hideMark/>
          </w:tcPr>
          <w:p w14:paraId="45359A7F"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12%</w:t>
            </w:r>
          </w:p>
        </w:tc>
        <w:tc>
          <w:tcPr>
            <w:tcW w:w="438" w:type="pct"/>
            <w:noWrap/>
            <w:hideMark/>
          </w:tcPr>
          <w:p w14:paraId="3474CDE8"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12%</w:t>
            </w:r>
          </w:p>
        </w:tc>
      </w:tr>
      <w:tr w:rsidR="009E17B2" w:rsidRPr="00DF0C3D" w14:paraId="3027E169" w14:textId="77777777" w:rsidTr="00931EA0">
        <w:trPr>
          <w:cnfStyle w:val="000000100000" w:firstRow="0" w:lastRow="0" w:firstColumn="0" w:lastColumn="0" w:oddVBand="0" w:evenVBand="0" w:oddHBand="1" w:evenHBand="0" w:firstRowFirstColumn="0" w:firstRowLastColumn="0" w:lastRowFirstColumn="0" w:lastRowLastColumn="0"/>
        </w:trPr>
        <w:tc>
          <w:tcPr>
            <w:tcW w:w="1029" w:type="pct"/>
            <w:noWrap/>
            <w:hideMark/>
          </w:tcPr>
          <w:p w14:paraId="6B4D0D04"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60 to 89 days</w:t>
            </w:r>
          </w:p>
        </w:tc>
        <w:tc>
          <w:tcPr>
            <w:tcW w:w="441" w:type="pct"/>
            <w:noWrap/>
            <w:hideMark/>
          </w:tcPr>
          <w:p w14:paraId="05F94F10"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5%</w:t>
            </w:r>
          </w:p>
        </w:tc>
        <w:tc>
          <w:tcPr>
            <w:tcW w:w="441" w:type="pct"/>
            <w:noWrap/>
            <w:hideMark/>
          </w:tcPr>
          <w:p w14:paraId="485ADC9F"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w:t>
            </w:r>
          </w:p>
        </w:tc>
        <w:tc>
          <w:tcPr>
            <w:tcW w:w="441" w:type="pct"/>
          </w:tcPr>
          <w:p w14:paraId="60CEA85C"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5%</w:t>
            </w:r>
          </w:p>
        </w:tc>
        <w:tc>
          <w:tcPr>
            <w:tcW w:w="442" w:type="pct"/>
          </w:tcPr>
          <w:p w14:paraId="731DC12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5%</w:t>
            </w:r>
          </w:p>
        </w:tc>
        <w:tc>
          <w:tcPr>
            <w:tcW w:w="442" w:type="pct"/>
            <w:noWrap/>
            <w:hideMark/>
          </w:tcPr>
          <w:p w14:paraId="5787553F"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w:t>
            </w:r>
          </w:p>
        </w:tc>
        <w:tc>
          <w:tcPr>
            <w:tcW w:w="442" w:type="pct"/>
            <w:noWrap/>
            <w:hideMark/>
          </w:tcPr>
          <w:p w14:paraId="7DDE43B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5%</w:t>
            </w:r>
          </w:p>
        </w:tc>
        <w:tc>
          <w:tcPr>
            <w:tcW w:w="442" w:type="pct"/>
            <w:noWrap/>
            <w:hideMark/>
          </w:tcPr>
          <w:p w14:paraId="52D826DB"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7%</w:t>
            </w:r>
          </w:p>
        </w:tc>
        <w:tc>
          <w:tcPr>
            <w:tcW w:w="442" w:type="pct"/>
            <w:noWrap/>
            <w:hideMark/>
          </w:tcPr>
          <w:p w14:paraId="4957911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6%</w:t>
            </w:r>
          </w:p>
        </w:tc>
        <w:tc>
          <w:tcPr>
            <w:tcW w:w="438" w:type="pct"/>
            <w:noWrap/>
            <w:hideMark/>
          </w:tcPr>
          <w:p w14:paraId="3F6566DC"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5%</w:t>
            </w:r>
          </w:p>
        </w:tc>
      </w:tr>
      <w:tr w:rsidR="009E17B2" w:rsidRPr="00DF0C3D" w14:paraId="361690EC" w14:textId="77777777" w:rsidTr="00931EA0">
        <w:tc>
          <w:tcPr>
            <w:tcW w:w="1029" w:type="pct"/>
            <w:noWrap/>
            <w:hideMark/>
          </w:tcPr>
          <w:p w14:paraId="04FF4AAC"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90 to 119 days</w:t>
            </w:r>
          </w:p>
        </w:tc>
        <w:tc>
          <w:tcPr>
            <w:tcW w:w="441" w:type="pct"/>
            <w:noWrap/>
            <w:hideMark/>
          </w:tcPr>
          <w:p w14:paraId="50E04D9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1" w:type="pct"/>
            <w:noWrap/>
            <w:hideMark/>
          </w:tcPr>
          <w:p w14:paraId="480CD6DF"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1" w:type="pct"/>
          </w:tcPr>
          <w:p w14:paraId="2F9BF404"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tcPr>
          <w:p w14:paraId="0CED107A"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noWrap/>
            <w:hideMark/>
          </w:tcPr>
          <w:p w14:paraId="7D9DD5AF"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noWrap/>
            <w:hideMark/>
          </w:tcPr>
          <w:p w14:paraId="2B1B91B6"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noWrap/>
            <w:hideMark/>
          </w:tcPr>
          <w:p w14:paraId="5BB1C5C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noWrap/>
            <w:hideMark/>
          </w:tcPr>
          <w:p w14:paraId="4DFCB117"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4%</w:t>
            </w:r>
          </w:p>
        </w:tc>
        <w:tc>
          <w:tcPr>
            <w:tcW w:w="438" w:type="pct"/>
            <w:noWrap/>
            <w:hideMark/>
          </w:tcPr>
          <w:p w14:paraId="7222A4BB"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3%</w:t>
            </w:r>
          </w:p>
        </w:tc>
      </w:tr>
      <w:tr w:rsidR="009E17B2" w:rsidRPr="00DF0C3D" w14:paraId="146EB163" w14:textId="77777777" w:rsidTr="00931EA0">
        <w:trPr>
          <w:cnfStyle w:val="000000100000" w:firstRow="0" w:lastRow="0" w:firstColumn="0" w:lastColumn="0" w:oddVBand="0" w:evenVBand="0" w:oddHBand="1" w:evenHBand="0" w:firstRowFirstColumn="0" w:firstRowLastColumn="0" w:lastRowFirstColumn="0" w:lastRowLastColumn="0"/>
        </w:trPr>
        <w:tc>
          <w:tcPr>
            <w:tcW w:w="1029" w:type="pct"/>
            <w:noWrap/>
            <w:hideMark/>
          </w:tcPr>
          <w:p w14:paraId="1AC2724C"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120 days and over</w:t>
            </w:r>
          </w:p>
        </w:tc>
        <w:tc>
          <w:tcPr>
            <w:tcW w:w="441" w:type="pct"/>
            <w:noWrap/>
            <w:hideMark/>
          </w:tcPr>
          <w:p w14:paraId="30A788CE"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8%</w:t>
            </w:r>
          </w:p>
        </w:tc>
        <w:tc>
          <w:tcPr>
            <w:tcW w:w="441" w:type="pct"/>
            <w:noWrap/>
            <w:hideMark/>
          </w:tcPr>
          <w:p w14:paraId="26380D58"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9%</w:t>
            </w:r>
          </w:p>
        </w:tc>
        <w:tc>
          <w:tcPr>
            <w:tcW w:w="441" w:type="pct"/>
          </w:tcPr>
          <w:p w14:paraId="4F64BFE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8%</w:t>
            </w:r>
          </w:p>
        </w:tc>
        <w:tc>
          <w:tcPr>
            <w:tcW w:w="442" w:type="pct"/>
          </w:tcPr>
          <w:p w14:paraId="672235EA"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8%</w:t>
            </w:r>
          </w:p>
        </w:tc>
        <w:tc>
          <w:tcPr>
            <w:tcW w:w="442" w:type="pct"/>
            <w:noWrap/>
            <w:hideMark/>
          </w:tcPr>
          <w:p w14:paraId="267B32AB"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9%</w:t>
            </w:r>
          </w:p>
        </w:tc>
        <w:tc>
          <w:tcPr>
            <w:tcW w:w="442" w:type="pct"/>
            <w:noWrap/>
            <w:hideMark/>
          </w:tcPr>
          <w:p w14:paraId="5F5389BC"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10%</w:t>
            </w:r>
          </w:p>
        </w:tc>
        <w:tc>
          <w:tcPr>
            <w:tcW w:w="442" w:type="pct"/>
            <w:noWrap/>
            <w:hideMark/>
          </w:tcPr>
          <w:p w14:paraId="22D7D34E"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12%</w:t>
            </w:r>
          </w:p>
        </w:tc>
        <w:tc>
          <w:tcPr>
            <w:tcW w:w="442" w:type="pct"/>
            <w:noWrap/>
            <w:hideMark/>
          </w:tcPr>
          <w:p w14:paraId="4CD2214A"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11%</w:t>
            </w:r>
          </w:p>
        </w:tc>
        <w:tc>
          <w:tcPr>
            <w:tcW w:w="438" w:type="pct"/>
            <w:noWrap/>
            <w:hideMark/>
          </w:tcPr>
          <w:p w14:paraId="3453F870"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9%</w:t>
            </w:r>
          </w:p>
        </w:tc>
      </w:tr>
      <w:tr w:rsidR="009E17B2" w:rsidRPr="00DF0C3D" w14:paraId="5AB55153" w14:textId="77777777" w:rsidTr="00931EA0">
        <w:tc>
          <w:tcPr>
            <w:tcW w:w="1029" w:type="pct"/>
            <w:noWrap/>
            <w:hideMark/>
          </w:tcPr>
          <w:p w14:paraId="7597EE7D"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No payments</w:t>
            </w:r>
          </w:p>
        </w:tc>
        <w:tc>
          <w:tcPr>
            <w:tcW w:w="441" w:type="pct"/>
            <w:noWrap/>
            <w:hideMark/>
          </w:tcPr>
          <w:p w14:paraId="60A53535"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2%</w:t>
            </w:r>
          </w:p>
        </w:tc>
        <w:tc>
          <w:tcPr>
            <w:tcW w:w="441" w:type="pct"/>
            <w:noWrap/>
            <w:hideMark/>
          </w:tcPr>
          <w:p w14:paraId="3CF71F9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1" w:type="pct"/>
          </w:tcPr>
          <w:p w14:paraId="6F8324C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2%</w:t>
            </w:r>
          </w:p>
        </w:tc>
        <w:tc>
          <w:tcPr>
            <w:tcW w:w="442" w:type="pct"/>
          </w:tcPr>
          <w:p w14:paraId="15264F4B"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noWrap/>
            <w:hideMark/>
          </w:tcPr>
          <w:p w14:paraId="79BCACDC"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2%</w:t>
            </w:r>
          </w:p>
        </w:tc>
        <w:tc>
          <w:tcPr>
            <w:tcW w:w="442" w:type="pct"/>
            <w:noWrap/>
            <w:hideMark/>
          </w:tcPr>
          <w:p w14:paraId="5640721A"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2%</w:t>
            </w:r>
          </w:p>
        </w:tc>
        <w:tc>
          <w:tcPr>
            <w:tcW w:w="442" w:type="pct"/>
            <w:noWrap/>
            <w:hideMark/>
          </w:tcPr>
          <w:p w14:paraId="016624CB"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3%</w:t>
            </w:r>
          </w:p>
        </w:tc>
        <w:tc>
          <w:tcPr>
            <w:tcW w:w="442" w:type="pct"/>
            <w:noWrap/>
            <w:hideMark/>
          </w:tcPr>
          <w:p w14:paraId="469E2EF3" w14:textId="77777777" w:rsidR="009E17B2" w:rsidRPr="00DF0C3D" w:rsidRDefault="009E17B2" w:rsidP="00931EA0">
            <w:pPr>
              <w:keepNext/>
              <w:jc w:val="center"/>
              <w:rPr>
                <w:rFonts w:asciiTheme="minorHAnsi" w:eastAsia="Times New Roman" w:hAnsiTheme="minorHAnsi" w:cstheme="minorHAnsi"/>
                <w:color w:val="000000"/>
                <w:szCs w:val="16"/>
                <w:lang w:eastAsia="en-AU"/>
              </w:rPr>
            </w:pPr>
            <w:r w:rsidRPr="00DF0C3D">
              <w:rPr>
                <w:rFonts w:ascii="Calibri" w:hAnsi="Calibri" w:cs="Calibri"/>
                <w:color w:val="000000"/>
                <w:szCs w:val="16"/>
              </w:rPr>
              <w:t>2%</w:t>
            </w:r>
          </w:p>
        </w:tc>
        <w:tc>
          <w:tcPr>
            <w:tcW w:w="438" w:type="pct"/>
            <w:noWrap/>
            <w:hideMark/>
          </w:tcPr>
          <w:p w14:paraId="3D7C0AC1"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2%</w:t>
            </w:r>
          </w:p>
        </w:tc>
      </w:tr>
      <w:tr w:rsidR="009E17B2" w:rsidRPr="00DF0C3D" w14:paraId="468E2D99" w14:textId="77777777" w:rsidTr="00931EA0">
        <w:trPr>
          <w:cnfStyle w:val="000000100000" w:firstRow="0" w:lastRow="0" w:firstColumn="0" w:lastColumn="0" w:oddVBand="0" w:evenVBand="0" w:oddHBand="1" w:evenHBand="0" w:firstRowFirstColumn="0" w:firstRowLastColumn="0" w:lastRowFirstColumn="0" w:lastRowLastColumn="0"/>
        </w:trPr>
        <w:tc>
          <w:tcPr>
            <w:tcW w:w="1029" w:type="pct"/>
            <w:noWrap/>
            <w:hideMark/>
          </w:tcPr>
          <w:p w14:paraId="78FDB45E" w14:textId="77777777" w:rsidR="009E17B2" w:rsidRPr="00DF0C3D" w:rsidRDefault="009E17B2" w:rsidP="00931EA0">
            <w:pPr>
              <w:keepNext/>
              <w:rPr>
                <w:rFonts w:asciiTheme="minorHAnsi" w:eastAsia="Times New Roman" w:hAnsiTheme="minorHAnsi" w:cstheme="minorHAnsi"/>
                <w:color w:val="000000"/>
                <w:szCs w:val="16"/>
                <w:lang w:eastAsia="en-AU"/>
              </w:rPr>
            </w:pPr>
            <w:r w:rsidRPr="00DF0C3D">
              <w:rPr>
                <w:rFonts w:asciiTheme="minorHAnsi" w:eastAsia="Times New Roman" w:hAnsiTheme="minorHAnsi" w:cstheme="minorHAnsi"/>
                <w:color w:val="000000"/>
                <w:szCs w:val="16"/>
                <w:lang w:eastAsia="en-AU"/>
              </w:rPr>
              <w:t>Total plans approved</w:t>
            </w:r>
          </w:p>
        </w:tc>
        <w:tc>
          <w:tcPr>
            <w:tcW w:w="441" w:type="pct"/>
            <w:noWrap/>
            <w:hideMark/>
          </w:tcPr>
          <w:p w14:paraId="37FD6479"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1" w:type="pct"/>
            <w:noWrap/>
            <w:hideMark/>
          </w:tcPr>
          <w:p w14:paraId="0F044635"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1" w:type="pct"/>
          </w:tcPr>
          <w:p w14:paraId="32062756"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2" w:type="pct"/>
          </w:tcPr>
          <w:p w14:paraId="311FDE0B"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2" w:type="pct"/>
            <w:noWrap/>
            <w:hideMark/>
          </w:tcPr>
          <w:p w14:paraId="2E9610A2"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2" w:type="pct"/>
            <w:noWrap/>
            <w:hideMark/>
          </w:tcPr>
          <w:p w14:paraId="4E08D903"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2" w:type="pct"/>
            <w:noWrap/>
            <w:hideMark/>
          </w:tcPr>
          <w:p w14:paraId="447A30D7"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42" w:type="pct"/>
            <w:noWrap/>
            <w:hideMark/>
          </w:tcPr>
          <w:p w14:paraId="1EB07F66"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c>
          <w:tcPr>
            <w:tcW w:w="438" w:type="pct"/>
            <w:noWrap/>
            <w:hideMark/>
          </w:tcPr>
          <w:p w14:paraId="741436FB" w14:textId="77777777" w:rsidR="009E17B2" w:rsidRPr="00DF0C3D" w:rsidRDefault="009E17B2" w:rsidP="00931EA0">
            <w:pPr>
              <w:keepNext/>
              <w:jc w:val="center"/>
              <w:rPr>
                <w:rFonts w:asciiTheme="minorHAnsi" w:eastAsia="Times New Roman" w:hAnsiTheme="minorHAnsi" w:cstheme="minorHAnsi"/>
                <w:b/>
                <w:bCs/>
                <w:color w:val="000000"/>
                <w:szCs w:val="16"/>
                <w:lang w:eastAsia="en-AU"/>
              </w:rPr>
            </w:pPr>
            <w:r w:rsidRPr="00DF0C3D">
              <w:rPr>
                <w:rFonts w:ascii="Calibri" w:hAnsi="Calibri" w:cs="Calibri"/>
                <w:b/>
                <w:color w:val="000000"/>
                <w:szCs w:val="16"/>
              </w:rPr>
              <w:t>100%</w:t>
            </w:r>
          </w:p>
        </w:tc>
      </w:tr>
    </w:tbl>
    <w:p w14:paraId="57782E82" w14:textId="76D93C5E" w:rsidR="009E17B2" w:rsidRPr="00DF0C3D" w:rsidRDefault="009E17B2" w:rsidP="009E17B2">
      <w:r w:rsidRPr="00DF0C3D">
        <w:t>In brief, these partial indicators do not provide any strong evidence that the markets for disability goods and services are under greater stress in Queensland, South Australia</w:t>
      </w:r>
      <w:r w:rsidR="0091433A">
        <w:t>,</w:t>
      </w:r>
      <w:r w:rsidRPr="00DF0C3D">
        <w:t xml:space="preserve"> and Western Australia than in the rest of Australia.</w:t>
      </w:r>
    </w:p>
    <w:p w14:paraId="389D0898" w14:textId="77777777" w:rsidR="009E17B2" w:rsidRPr="00DF0C3D" w:rsidRDefault="009E17B2" w:rsidP="009E17B2">
      <w:pPr>
        <w:pStyle w:val="Heading4"/>
      </w:pPr>
      <w:r w:rsidRPr="00DF0C3D">
        <w:t>Providers</w:t>
      </w:r>
    </w:p>
    <w:p w14:paraId="7B5F811D" w14:textId="77777777" w:rsidR="009E17B2" w:rsidRPr="00DF0C3D" w:rsidRDefault="009E17B2" w:rsidP="009E17B2">
      <w:r w:rsidRPr="00DF0C3D">
        <w:t>In brief, the market for disability goods and services in 2020-21 in:</w:t>
      </w:r>
    </w:p>
    <w:p w14:paraId="19E923D5" w14:textId="77777777" w:rsidR="009E17B2" w:rsidRPr="00DF0C3D" w:rsidRDefault="009E17B2" w:rsidP="009E17B2">
      <w:pPr>
        <w:pStyle w:val="DotPoint"/>
        <w:numPr>
          <w:ilvl w:val="0"/>
          <w:numId w:val="1"/>
        </w:numPr>
      </w:pPr>
      <w:r w:rsidRPr="00DF0C3D">
        <w:t>Queensland was $5.4 billion or 1.3% of Gross State Product (GSP).</w:t>
      </w:r>
    </w:p>
    <w:p w14:paraId="2010643E" w14:textId="77777777" w:rsidR="009E17B2" w:rsidRPr="00DF0C3D" w:rsidRDefault="009E17B2" w:rsidP="009E17B2">
      <w:pPr>
        <w:pStyle w:val="DotPoint"/>
        <w:numPr>
          <w:ilvl w:val="0"/>
          <w:numId w:val="1"/>
        </w:numPr>
      </w:pPr>
      <w:r w:rsidRPr="00DF0C3D">
        <w:t>South Australia was $2.0 billion or 1.7% of GSP.</w:t>
      </w:r>
    </w:p>
    <w:p w14:paraId="2FE26B67" w14:textId="77777777" w:rsidR="009E17B2" w:rsidRPr="00DF0C3D" w:rsidRDefault="009E17B2" w:rsidP="009E17B2">
      <w:pPr>
        <w:pStyle w:val="DotPoint"/>
        <w:numPr>
          <w:ilvl w:val="0"/>
          <w:numId w:val="1"/>
        </w:numPr>
      </w:pPr>
      <w:r w:rsidRPr="00DF0C3D">
        <w:t>Western Australia was $1.9 billion or 0.6% of GSP.</w:t>
      </w:r>
      <w:r w:rsidRPr="00DF0C3D">
        <w:rPr>
          <w:rStyle w:val="EndnoteReference"/>
        </w:rPr>
        <w:endnoteReference w:id="128"/>
      </w:r>
    </w:p>
    <w:p w14:paraId="1C3F0FD5" w14:textId="078F9EFE" w:rsidR="009E17B2" w:rsidRPr="00DF0C3D" w:rsidRDefault="009E17B2" w:rsidP="009E17B2">
      <w:r w:rsidRPr="00DF0C3D">
        <w:fldChar w:fldCharType="begin"/>
      </w:r>
      <w:r w:rsidRPr="00DF0C3D">
        <w:instrText xml:space="preserve"> REF _Ref100743247 \h  \* MERGEFORMAT </w:instrText>
      </w:r>
      <w:r w:rsidRPr="00DF0C3D">
        <w:fldChar w:fldCharType="separate"/>
      </w:r>
      <w:r w:rsidR="0015299C" w:rsidRPr="00DF0C3D">
        <w:t xml:space="preserve">Exhibit </w:t>
      </w:r>
      <w:r w:rsidR="0015299C">
        <w:rPr>
          <w:noProof/>
        </w:rPr>
        <w:t>69</w:t>
      </w:r>
      <w:r w:rsidRPr="00DF0C3D">
        <w:fldChar w:fldCharType="end"/>
      </w:r>
      <w:r w:rsidRPr="00DF0C3D">
        <w:t xml:space="preserve"> illustrates the relative sizes of the markets for disability goods and services in the various states and territories by analysing the payments made from participants’ plans for supports in 2020-21 and 2021-22 (year to date). Again</w:t>
      </w:r>
      <w:r w:rsidR="00D43330">
        <w:t>,</w:t>
      </w:r>
      <w:r w:rsidRPr="00DF0C3D">
        <w:t xml:space="preserve"> the distribution is largely driven by the relative populations of the jurisdictions. </w:t>
      </w:r>
    </w:p>
    <w:p w14:paraId="3A4F27CF" w14:textId="087D9A83" w:rsidR="009E17B2" w:rsidRPr="00DF0C3D" w:rsidRDefault="009E17B2" w:rsidP="009E17B2">
      <w:pPr>
        <w:pStyle w:val="Caption"/>
      </w:pPr>
      <w:bookmarkStart w:id="430" w:name="_Ref100743247"/>
      <w:bookmarkStart w:id="431" w:name="_Toc101280007"/>
      <w:bookmarkStart w:id="432" w:name="_Toc108620557"/>
      <w:r w:rsidRPr="00DF0C3D">
        <w:t xml:space="preserve">Exhibit </w:t>
      </w:r>
      <w:r w:rsidR="002B459B">
        <w:fldChar w:fldCharType="begin"/>
      </w:r>
      <w:r w:rsidR="002B459B">
        <w:instrText xml:space="preserve"> SEQ Exhibit \* ARABIC </w:instrText>
      </w:r>
      <w:r w:rsidR="002B459B">
        <w:fldChar w:fldCharType="separate"/>
      </w:r>
      <w:r w:rsidR="0015299C">
        <w:rPr>
          <w:noProof/>
        </w:rPr>
        <w:t>69</w:t>
      </w:r>
      <w:r w:rsidR="002B459B">
        <w:rPr>
          <w:noProof/>
        </w:rPr>
        <w:fldChar w:fldCharType="end"/>
      </w:r>
      <w:bookmarkEnd w:id="430"/>
      <w:r w:rsidRPr="00DF0C3D">
        <w:t>: Payments by State and Territory, 2020-21 and 2021-22 H1</w:t>
      </w:r>
      <w:bookmarkEnd w:id="431"/>
      <w:bookmarkEnd w:id="432"/>
    </w:p>
    <w:p w14:paraId="09B70A57" w14:textId="77777777" w:rsidR="009E17B2" w:rsidRPr="00DF0C3D" w:rsidRDefault="009E17B2" w:rsidP="009E17B2">
      <w:pPr>
        <w:jc w:val="center"/>
      </w:pPr>
      <w:r w:rsidRPr="00DF0C3D">
        <w:rPr>
          <w:noProof/>
          <w:lang w:eastAsia="en-AU"/>
        </w:rPr>
        <w:drawing>
          <wp:inline distT="0" distB="0" distL="0" distR="0" wp14:anchorId="37E16DC7" wp14:editId="5E3D3459">
            <wp:extent cx="5040000" cy="2512800"/>
            <wp:effectExtent l="0" t="0" r="8255" b="1905"/>
            <wp:docPr id="19" name="Picture 19" descr="The chart shows the payments made by state and territory over 2020-21 and 2021-22 year to date, where New South Wales has the highest across both categories ($7.73 billion in FY2020-21), followed by Victoria ($5.43 billion) and Queensland ($4.95 billion). Western Australia ($1.92 billion) and South Australia are the next ($1.98 billion) before the three smallest jurisdictions in Tasmania ($630 million), Australian Capital Territory ($413 million) and Northern Territory ($373 million)." title="Payments by State and Territory, 2020-21 and 202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5040000" cy="2512800"/>
                    </a:xfrm>
                    <a:prstGeom prst="rect">
                      <a:avLst/>
                    </a:prstGeom>
                    <a:noFill/>
                    <a:ln>
                      <a:noFill/>
                    </a:ln>
                  </pic:spPr>
                </pic:pic>
              </a:graphicData>
            </a:graphic>
          </wp:inline>
        </w:drawing>
      </w:r>
    </w:p>
    <w:p w14:paraId="4E1472C9" w14:textId="7B11401E" w:rsidR="009E17B2" w:rsidRPr="00DF0C3D" w:rsidRDefault="009E17B2" w:rsidP="009E17B2">
      <w:r w:rsidRPr="00DF0C3D">
        <w:lastRenderedPageBreak/>
        <w:fldChar w:fldCharType="begin"/>
      </w:r>
      <w:r w:rsidRPr="00DF0C3D">
        <w:instrText xml:space="preserve"> REF _Ref100742961 \h  \* MERGEFORMAT </w:instrText>
      </w:r>
      <w:r w:rsidRPr="00DF0C3D">
        <w:fldChar w:fldCharType="separate"/>
      </w:r>
      <w:r w:rsidR="0015299C" w:rsidRPr="00DF0C3D">
        <w:t xml:space="preserve">Exhibit </w:t>
      </w:r>
      <w:r w:rsidR="0015299C">
        <w:rPr>
          <w:noProof/>
        </w:rPr>
        <w:t>70</w:t>
      </w:r>
      <w:r w:rsidRPr="00DF0C3D">
        <w:fldChar w:fldCharType="end"/>
      </w:r>
      <w:r w:rsidRPr="00DF0C3D">
        <w:t xml:space="preserve"> shows the number of active providers by state/territory as at 31 December 2021. The number of active providers is reasonably proportional to the populations of the states and territories.</w:t>
      </w:r>
    </w:p>
    <w:p w14:paraId="0184784B" w14:textId="4E13B0C1" w:rsidR="009E17B2" w:rsidRPr="00DF0C3D" w:rsidRDefault="009E17B2" w:rsidP="009E17B2">
      <w:pPr>
        <w:pStyle w:val="Caption"/>
      </w:pPr>
      <w:bookmarkStart w:id="433" w:name="_Ref100742961"/>
      <w:bookmarkStart w:id="434" w:name="_Toc101280008"/>
      <w:bookmarkStart w:id="435" w:name="_Toc108620558"/>
      <w:r w:rsidRPr="00DF0C3D">
        <w:t xml:space="preserve">Exhibit </w:t>
      </w:r>
      <w:r w:rsidR="002B459B">
        <w:fldChar w:fldCharType="begin"/>
      </w:r>
      <w:r w:rsidR="002B459B">
        <w:instrText xml:space="preserve"> SEQ Exhibit \* ARABIC </w:instrText>
      </w:r>
      <w:r w:rsidR="002B459B">
        <w:fldChar w:fldCharType="separate"/>
      </w:r>
      <w:r w:rsidR="0015299C">
        <w:rPr>
          <w:noProof/>
        </w:rPr>
        <w:t>70</w:t>
      </w:r>
      <w:r w:rsidR="002B459B">
        <w:rPr>
          <w:noProof/>
        </w:rPr>
        <w:fldChar w:fldCharType="end"/>
      </w:r>
      <w:bookmarkEnd w:id="433"/>
      <w:r w:rsidRPr="00DF0C3D">
        <w:t>: Active number of providers by State and Territory as at 31 December 2021</w:t>
      </w:r>
      <w:bookmarkEnd w:id="434"/>
      <w:bookmarkEnd w:id="435"/>
    </w:p>
    <w:p w14:paraId="52077E9B" w14:textId="77777777" w:rsidR="009E17B2" w:rsidRPr="00DF0C3D" w:rsidRDefault="009E17B2" w:rsidP="009E17B2">
      <w:pPr>
        <w:jc w:val="center"/>
      </w:pPr>
      <w:r w:rsidRPr="00DF0C3D">
        <w:rPr>
          <w:noProof/>
          <w:lang w:eastAsia="en-AU"/>
        </w:rPr>
        <w:drawing>
          <wp:inline distT="0" distB="0" distL="0" distR="0" wp14:anchorId="6D0E17FD" wp14:editId="50BB470F">
            <wp:extent cx="5040000" cy="2318700"/>
            <wp:effectExtent l="0" t="0" r="8255" b="5715"/>
            <wp:docPr id="21" name="Picture 21" descr="This chart displays the number of active providers, both ever and in Q2 FY21-22. This follows the population size of jurisdictions relatively well, for active providers in Q2 FY21-22, New South Wales (4,139 providers) is the largest by far followed by Queensland (2,671) and Victoria (2,589). This is followed by Western Australia (1,064) and South Australia (891), before the other jurisdictions in Tasmania (509), Australian Capital territory (399) and Northern Territory (303)." title="Active number of providers by State and Territory as at 31 December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5" cstate="print">
                      <a:extLst>
                        <a:ext uri="{28A0092B-C50C-407E-A947-70E740481C1C}">
                          <a14:useLocalDpi xmlns:a14="http://schemas.microsoft.com/office/drawing/2010/main" val="0"/>
                        </a:ext>
                      </a:extLst>
                    </a:blip>
                    <a:srcRect/>
                    <a:stretch>
                      <a:fillRect/>
                    </a:stretch>
                  </pic:blipFill>
                  <pic:spPr bwMode="auto">
                    <a:xfrm>
                      <a:off x="0" y="0"/>
                      <a:ext cx="5040000" cy="2318700"/>
                    </a:xfrm>
                    <a:prstGeom prst="rect">
                      <a:avLst/>
                    </a:prstGeom>
                    <a:noFill/>
                    <a:ln>
                      <a:noFill/>
                    </a:ln>
                  </pic:spPr>
                </pic:pic>
              </a:graphicData>
            </a:graphic>
          </wp:inline>
        </w:drawing>
      </w:r>
    </w:p>
    <w:p w14:paraId="0490E458" w14:textId="25F686F5" w:rsidR="009E17B2" w:rsidRPr="00DF0C3D" w:rsidRDefault="009E17B2" w:rsidP="009E17B2">
      <w:r w:rsidRPr="00DF0C3D">
        <w:t xml:space="preserve">A significant partial indicator of the extent to which the markets for disability goods and services is well functioning and able to meet the needs of participants, and hence of the appropriateness and adequacy of the current pricing arrangements, is the rate at which new providers enter the markets for disability goods and services in the various states. </w:t>
      </w:r>
      <w:r w:rsidRPr="00DF0C3D">
        <w:fldChar w:fldCharType="begin"/>
      </w:r>
      <w:r w:rsidRPr="00DF0C3D">
        <w:instrText xml:space="preserve"> REF _Ref101005607 \h  \* MERGEFORMAT </w:instrText>
      </w:r>
      <w:r w:rsidRPr="00DF0C3D">
        <w:fldChar w:fldCharType="separate"/>
      </w:r>
      <w:r w:rsidR="0015299C" w:rsidRPr="00DF0C3D">
        <w:t xml:space="preserve">Exhibit </w:t>
      </w:r>
      <w:r w:rsidR="0015299C">
        <w:rPr>
          <w:noProof/>
        </w:rPr>
        <w:t>71</w:t>
      </w:r>
      <w:r w:rsidRPr="00DF0C3D">
        <w:fldChar w:fldCharType="end"/>
      </w:r>
      <w:r w:rsidRPr="00DF0C3D">
        <w:t xml:space="preserve"> shows, by registration group, the rates of new entrants to the markets in Australia, Queensland, South Australia and Western Australia in the first two quarters of 2021-22.</w:t>
      </w:r>
    </w:p>
    <w:p w14:paraId="4594AF5A" w14:textId="51D2997F" w:rsidR="009E17B2" w:rsidRPr="00DF0C3D" w:rsidRDefault="009E17B2" w:rsidP="009E17B2">
      <w:r w:rsidRPr="00DF0C3D">
        <w:t>In general</w:t>
      </w:r>
      <w:r w:rsidR="00D43330">
        <w:t>,</w:t>
      </w:r>
      <w:r w:rsidRPr="00DF0C3D">
        <w:t xml:space="preserve"> the rate of growth of providers in the Queensland, South Australia and Western Australia is at least as high as across Australia. There are only four registration groups where the rate of growth in one of the three states is below the national average for two consecutive quarters.</w:t>
      </w:r>
    </w:p>
    <w:p w14:paraId="7417F00D" w14:textId="77777777" w:rsidR="009E17B2" w:rsidRPr="00DF0C3D" w:rsidRDefault="009E17B2" w:rsidP="009E17B2">
      <w:pPr>
        <w:pStyle w:val="DotPoint"/>
        <w:numPr>
          <w:ilvl w:val="0"/>
          <w:numId w:val="1"/>
        </w:numPr>
      </w:pPr>
      <w:r w:rsidRPr="00DF0C3D">
        <w:t>Assistance Animals – in Queensland and Western Australia, noting that there are 49 providers in this registration group active in Queensland and 15 in Western Australia.</w:t>
      </w:r>
    </w:p>
    <w:p w14:paraId="55611330" w14:textId="77777777" w:rsidR="009E17B2" w:rsidRPr="00DF0C3D" w:rsidRDefault="009E17B2" w:rsidP="009E17B2">
      <w:pPr>
        <w:pStyle w:val="DotPoint"/>
        <w:numPr>
          <w:ilvl w:val="0"/>
          <w:numId w:val="1"/>
        </w:numPr>
      </w:pPr>
      <w:r w:rsidRPr="00DF0C3D">
        <w:t>Hearing Equipment – in South Australia, noting that there are 32 providers in this registration group active in South Australia.</w:t>
      </w:r>
    </w:p>
    <w:p w14:paraId="082A0B02" w14:textId="77777777" w:rsidR="009E17B2" w:rsidRPr="00DF0C3D" w:rsidRDefault="009E17B2" w:rsidP="009E17B2">
      <w:pPr>
        <w:pStyle w:val="DotPoint"/>
        <w:numPr>
          <w:ilvl w:val="0"/>
          <w:numId w:val="1"/>
        </w:numPr>
      </w:pPr>
      <w:r w:rsidRPr="00DF0C3D">
        <w:t>Specialised Driving Training – in Western Australia, noting that there are 25 providers in this registration group active in Western Australia.</w:t>
      </w:r>
    </w:p>
    <w:p w14:paraId="4FF4F4C9" w14:textId="77777777" w:rsidR="009E17B2" w:rsidRPr="00DF0C3D" w:rsidRDefault="009E17B2" w:rsidP="009E17B2">
      <w:pPr>
        <w:pStyle w:val="DotPoint"/>
        <w:numPr>
          <w:ilvl w:val="0"/>
          <w:numId w:val="1"/>
        </w:numPr>
      </w:pPr>
      <w:r w:rsidRPr="00DF0C3D">
        <w:t>Support Coordination – in South Australia and Western Australia, noting that there are 121 providers in this registration group active in South Australia and 120 in Western Australia.</w:t>
      </w:r>
    </w:p>
    <w:p w14:paraId="035FB18B" w14:textId="6B2F6F15" w:rsidR="009E17B2" w:rsidRPr="00DF0C3D" w:rsidRDefault="009E17B2" w:rsidP="009E17B2">
      <w:r w:rsidRPr="00DF0C3D">
        <w:t xml:space="preserve">Supports provided by the first three are not subject to price regulation </w:t>
      </w:r>
      <w:r w:rsidR="000E223A">
        <w:t>in</w:t>
      </w:r>
      <w:r w:rsidRPr="00DF0C3D">
        <w:t xml:space="preserve"> the NDIS. With respect to support coordination, it is noted that growth in the number of active providers was still reasonably strong (above 7%) in this registration group in South Australia and Western Australia. That is, this partial indicator does not provide any strong evidence that the markets for disability goods and services are under greater stress in Queensland, South Australia</w:t>
      </w:r>
      <w:r w:rsidR="0016232D">
        <w:t>,</w:t>
      </w:r>
      <w:r w:rsidRPr="00DF0C3D">
        <w:t xml:space="preserve"> and Western Australia than in the rest of Australia.</w:t>
      </w:r>
    </w:p>
    <w:p w14:paraId="092AD1E7" w14:textId="4D143909" w:rsidR="009E17B2" w:rsidRPr="00DF0C3D" w:rsidRDefault="009E17B2" w:rsidP="009E17B2">
      <w:pPr>
        <w:pStyle w:val="Caption"/>
      </w:pPr>
      <w:bookmarkStart w:id="436" w:name="_Ref101005607"/>
      <w:bookmarkStart w:id="437" w:name="_Toc101280009"/>
      <w:bookmarkStart w:id="438" w:name="_Toc108620559"/>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71</w:t>
      </w:r>
      <w:r w:rsidR="002B459B">
        <w:rPr>
          <w:noProof/>
        </w:rPr>
        <w:fldChar w:fldCharType="end"/>
      </w:r>
      <w:bookmarkEnd w:id="436"/>
      <w:r w:rsidRPr="00DF0C3D">
        <w:t>: New Provider Entrants by Registration Group by State</w:t>
      </w:r>
      <w:bookmarkEnd w:id="437"/>
      <w:bookmarkEnd w:id="438"/>
    </w:p>
    <w:tbl>
      <w:tblPr>
        <w:tblStyle w:val="GridTable4-Accent12"/>
        <w:tblW w:w="5003" w:type="pct"/>
        <w:tblInd w:w="-5" w:type="dxa"/>
        <w:tblLook w:val="0420" w:firstRow="1" w:lastRow="0" w:firstColumn="0" w:lastColumn="0" w:noHBand="0" w:noVBand="1"/>
        <w:tblCaption w:val="New Provider Entrants by Registration Group by State"/>
        <w:tblDescription w:val="Table outlining the percentage of new provider entants by registration group for each jurisdiction in the first two quarters of FY2021-22."/>
      </w:tblPr>
      <w:tblGrid>
        <w:gridCol w:w="4701"/>
        <w:gridCol w:w="554"/>
        <w:gridCol w:w="537"/>
        <w:gridCol w:w="537"/>
        <w:gridCol w:w="554"/>
        <w:gridCol w:w="555"/>
        <w:gridCol w:w="537"/>
        <w:gridCol w:w="537"/>
        <w:gridCol w:w="554"/>
      </w:tblGrid>
      <w:tr w:rsidR="009E17B2" w:rsidRPr="00DF0C3D" w14:paraId="3BD9DEDB" w14:textId="77777777" w:rsidTr="009E17B2">
        <w:trPr>
          <w:cnfStyle w:val="100000000000" w:firstRow="1" w:lastRow="0" w:firstColumn="0" w:lastColumn="0" w:oddVBand="0" w:evenVBand="0" w:oddHBand="0" w:evenHBand="0" w:firstRowFirstColumn="0" w:firstRowLastColumn="0" w:lastRowFirstColumn="0" w:lastRowLastColumn="0"/>
          <w:tblHeader/>
        </w:trPr>
        <w:tc>
          <w:tcPr>
            <w:tcW w:w="2593" w:type="pct"/>
            <w:tcBorders>
              <w:right w:val="single" w:sz="8" w:space="0" w:color="auto"/>
            </w:tcBorders>
            <w:noWrap/>
            <w:vAlign w:val="center"/>
            <w:hideMark/>
          </w:tcPr>
          <w:p w14:paraId="4AC34B6E"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Registration Group</w:t>
            </w:r>
          </w:p>
        </w:tc>
        <w:tc>
          <w:tcPr>
            <w:tcW w:w="1203" w:type="pct"/>
            <w:gridSpan w:val="4"/>
            <w:tcBorders>
              <w:left w:val="single" w:sz="8" w:space="0" w:color="auto"/>
              <w:right w:val="single" w:sz="8" w:space="0" w:color="auto"/>
            </w:tcBorders>
            <w:vAlign w:val="center"/>
            <w:hideMark/>
          </w:tcPr>
          <w:p w14:paraId="4131A3D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active for the first time in 2021-22 Q2</w:t>
            </w:r>
          </w:p>
        </w:tc>
        <w:tc>
          <w:tcPr>
            <w:tcW w:w="1204" w:type="pct"/>
            <w:gridSpan w:val="4"/>
            <w:tcBorders>
              <w:left w:val="single" w:sz="8" w:space="0" w:color="auto"/>
            </w:tcBorders>
            <w:vAlign w:val="center"/>
            <w:hideMark/>
          </w:tcPr>
          <w:p w14:paraId="2868142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active for the first time in 2021-22 Q1</w:t>
            </w:r>
          </w:p>
        </w:tc>
      </w:tr>
      <w:tr w:rsidR="009E17B2" w:rsidRPr="00DF0C3D" w14:paraId="6A0912A6"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593" w:type="pct"/>
            <w:tcBorders>
              <w:right w:val="single" w:sz="8" w:space="0" w:color="auto"/>
            </w:tcBorders>
            <w:noWrap/>
            <w:vAlign w:val="center"/>
            <w:hideMark/>
          </w:tcPr>
          <w:p w14:paraId="3047445D" w14:textId="77777777" w:rsidR="009E17B2" w:rsidRPr="00DF0C3D" w:rsidRDefault="009E17B2" w:rsidP="00931EA0">
            <w:pPr>
              <w:spacing w:line="200" w:lineRule="atLeast"/>
              <w:rPr>
                <w:rFonts w:asciiTheme="minorHAnsi" w:eastAsia="Times New Roman" w:hAnsiTheme="minorHAnsi" w:cstheme="minorHAnsi"/>
                <w:szCs w:val="16"/>
                <w:lang w:eastAsia="en-AU"/>
              </w:rPr>
            </w:pPr>
          </w:p>
        </w:tc>
        <w:tc>
          <w:tcPr>
            <w:tcW w:w="306" w:type="pct"/>
            <w:tcBorders>
              <w:left w:val="single" w:sz="8" w:space="0" w:color="auto"/>
            </w:tcBorders>
            <w:noWrap/>
            <w:vAlign w:val="center"/>
            <w:hideMark/>
          </w:tcPr>
          <w:p w14:paraId="39165E3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QLD</w:t>
            </w:r>
          </w:p>
        </w:tc>
        <w:tc>
          <w:tcPr>
            <w:tcW w:w="296" w:type="pct"/>
            <w:noWrap/>
            <w:vAlign w:val="center"/>
            <w:hideMark/>
          </w:tcPr>
          <w:p w14:paraId="2A29CAF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w:t>
            </w:r>
          </w:p>
        </w:tc>
        <w:tc>
          <w:tcPr>
            <w:tcW w:w="296" w:type="pct"/>
            <w:noWrap/>
            <w:vAlign w:val="center"/>
            <w:hideMark/>
          </w:tcPr>
          <w:p w14:paraId="205CFF5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WA</w:t>
            </w:r>
          </w:p>
        </w:tc>
        <w:tc>
          <w:tcPr>
            <w:tcW w:w="306" w:type="pct"/>
            <w:tcBorders>
              <w:right w:val="single" w:sz="8" w:space="0" w:color="auto"/>
            </w:tcBorders>
            <w:noWrap/>
            <w:vAlign w:val="center"/>
            <w:hideMark/>
          </w:tcPr>
          <w:p w14:paraId="2ABB6AC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w:t>
            </w:r>
          </w:p>
        </w:tc>
        <w:tc>
          <w:tcPr>
            <w:tcW w:w="306" w:type="pct"/>
            <w:tcBorders>
              <w:left w:val="single" w:sz="8" w:space="0" w:color="auto"/>
            </w:tcBorders>
            <w:noWrap/>
            <w:vAlign w:val="center"/>
            <w:hideMark/>
          </w:tcPr>
          <w:p w14:paraId="72FBBEB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QLD</w:t>
            </w:r>
          </w:p>
        </w:tc>
        <w:tc>
          <w:tcPr>
            <w:tcW w:w="296" w:type="pct"/>
            <w:noWrap/>
            <w:vAlign w:val="center"/>
            <w:hideMark/>
          </w:tcPr>
          <w:p w14:paraId="3ED0405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w:t>
            </w:r>
          </w:p>
        </w:tc>
        <w:tc>
          <w:tcPr>
            <w:tcW w:w="296" w:type="pct"/>
            <w:noWrap/>
            <w:vAlign w:val="center"/>
            <w:hideMark/>
          </w:tcPr>
          <w:p w14:paraId="5640CC3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WA</w:t>
            </w:r>
          </w:p>
        </w:tc>
        <w:tc>
          <w:tcPr>
            <w:tcW w:w="306" w:type="pct"/>
            <w:noWrap/>
            <w:vAlign w:val="center"/>
            <w:hideMark/>
          </w:tcPr>
          <w:p w14:paraId="0EE7B4A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w:t>
            </w:r>
          </w:p>
        </w:tc>
      </w:tr>
      <w:tr w:rsidR="009E17B2" w:rsidRPr="00DF0C3D" w14:paraId="6A76DC08"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791D50CE" w14:textId="77777777" w:rsidR="009E17B2" w:rsidRPr="00DF0C3D" w:rsidRDefault="009E17B2" w:rsidP="00931EA0">
            <w:pPr>
              <w:spacing w:line="200" w:lineRule="atLeast"/>
              <w:rPr>
                <w:rFonts w:asciiTheme="minorHAnsi" w:eastAsia="Times New Roman" w:hAnsiTheme="minorHAnsi" w:cstheme="minorHAnsi"/>
                <w:b/>
                <w:bCs/>
                <w:color w:val="000000"/>
                <w:szCs w:val="16"/>
                <w:lang w:eastAsia="en-AU"/>
              </w:rPr>
            </w:pPr>
            <w:r w:rsidRPr="00DF0C3D">
              <w:rPr>
                <w:rFonts w:asciiTheme="minorHAnsi" w:eastAsia="Times New Roman" w:hAnsiTheme="minorHAnsi" w:cstheme="minorHAnsi"/>
                <w:b/>
                <w:bCs/>
                <w:color w:val="000000"/>
                <w:szCs w:val="16"/>
                <w:lang w:eastAsia="en-AU"/>
              </w:rPr>
              <w:t>Assistance services</w:t>
            </w:r>
          </w:p>
        </w:tc>
        <w:tc>
          <w:tcPr>
            <w:tcW w:w="306" w:type="pct"/>
            <w:tcBorders>
              <w:left w:val="single" w:sz="8" w:space="0" w:color="auto"/>
            </w:tcBorders>
            <w:noWrap/>
            <w:vAlign w:val="center"/>
            <w:hideMark/>
          </w:tcPr>
          <w:p w14:paraId="74B1DB41"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296" w:type="pct"/>
            <w:noWrap/>
            <w:vAlign w:val="center"/>
            <w:hideMark/>
          </w:tcPr>
          <w:p w14:paraId="66354685"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296" w:type="pct"/>
            <w:noWrap/>
            <w:vAlign w:val="center"/>
            <w:hideMark/>
          </w:tcPr>
          <w:p w14:paraId="24DF4A8A"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306" w:type="pct"/>
            <w:tcBorders>
              <w:right w:val="single" w:sz="8" w:space="0" w:color="auto"/>
            </w:tcBorders>
            <w:noWrap/>
            <w:vAlign w:val="center"/>
            <w:hideMark/>
          </w:tcPr>
          <w:p w14:paraId="253B4B07"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306" w:type="pct"/>
            <w:tcBorders>
              <w:left w:val="single" w:sz="8" w:space="0" w:color="auto"/>
            </w:tcBorders>
            <w:noWrap/>
            <w:vAlign w:val="center"/>
            <w:hideMark/>
          </w:tcPr>
          <w:p w14:paraId="6EBA1C8A"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296" w:type="pct"/>
            <w:noWrap/>
            <w:vAlign w:val="center"/>
            <w:hideMark/>
          </w:tcPr>
          <w:p w14:paraId="74E5C188"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296" w:type="pct"/>
            <w:noWrap/>
            <w:vAlign w:val="center"/>
            <w:hideMark/>
          </w:tcPr>
          <w:p w14:paraId="2D3E71B9"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c>
          <w:tcPr>
            <w:tcW w:w="306" w:type="pct"/>
            <w:noWrap/>
            <w:vAlign w:val="center"/>
            <w:hideMark/>
          </w:tcPr>
          <w:p w14:paraId="4F9D8EA9" w14:textId="77777777" w:rsidR="009E17B2" w:rsidRPr="00DF0C3D" w:rsidRDefault="009E17B2" w:rsidP="00931EA0">
            <w:pPr>
              <w:spacing w:line="200" w:lineRule="atLeast"/>
              <w:jc w:val="center"/>
              <w:rPr>
                <w:rFonts w:asciiTheme="minorHAnsi" w:eastAsia="Times New Roman" w:hAnsiTheme="minorHAnsi" w:cstheme="minorHAnsi"/>
                <w:color w:val="000000"/>
                <w:szCs w:val="16"/>
                <w:lang w:eastAsia="en-AU"/>
              </w:rPr>
            </w:pPr>
          </w:p>
        </w:tc>
      </w:tr>
      <w:tr w:rsidR="009E17B2" w:rsidRPr="00DF0C3D" w14:paraId="2FF5E860" w14:textId="77777777" w:rsidTr="00931EA0">
        <w:tc>
          <w:tcPr>
            <w:tcW w:w="2593" w:type="pct"/>
            <w:tcBorders>
              <w:right w:val="single" w:sz="8" w:space="0" w:color="auto"/>
            </w:tcBorders>
            <w:vAlign w:val="center"/>
            <w:hideMark/>
          </w:tcPr>
          <w:p w14:paraId="6CE41BA9"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Accommodation / Tenancy Assistance</w:t>
            </w:r>
          </w:p>
        </w:tc>
        <w:tc>
          <w:tcPr>
            <w:tcW w:w="306" w:type="pct"/>
            <w:tcBorders>
              <w:left w:val="single" w:sz="8" w:space="0" w:color="auto"/>
            </w:tcBorders>
            <w:noWrap/>
            <w:vAlign w:val="center"/>
            <w:hideMark/>
          </w:tcPr>
          <w:p w14:paraId="06060CC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296" w:type="pct"/>
            <w:noWrap/>
            <w:vAlign w:val="center"/>
            <w:hideMark/>
          </w:tcPr>
          <w:p w14:paraId="31259EE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33%</w:t>
            </w:r>
          </w:p>
        </w:tc>
        <w:tc>
          <w:tcPr>
            <w:tcW w:w="296" w:type="pct"/>
            <w:noWrap/>
            <w:vAlign w:val="center"/>
            <w:hideMark/>
          </w:tcPr>
          <w:p w14:paraId="0B4D4DD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27%</w:t>
            </w:r>
          </w:p>
        </w:tc>
        <w:tc>
          <w:tcPr>
            <w:tcW w:w="306" w:type="pct"/>
            <w:tcBorders>
              <w:right w:val="single" w:sz="8" w:space="0" w:color="auto"/>
            </w:tcBorders>
            <w:noWrap/>
            <w:vAlign w:val="center"/>
            <w:hideMark/>
          </w:tcPr>
          <w:p w14:paraId="2FAF459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25%</w:t>
            </w:r>
          </w:p>
        </w:tc>
        <w:tc>
          <w:tcPr>
            <w:tcW w:w="306" w:type="pct"/>
            <w:tcBorders>
              <w:left w:val="single" w:sz="8" w:space="0" w:color="auto"/>
            </w:tcBorders>
            <w:noWrap/>
            <w:vAlign w:val="center"/>
            <w:hideMark/>
          </w:tcPr>
          <w:p w14:paraId="720D4C3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25%</w:t>
            </w:r>
          </w:p>
        </w:tc>
        <w:tc>
          <w:tcPr>
            <w:tcW w:w="296" w:type="pct"/>
            <w:noWrap/>
            <w:vAlign w:val="center"/>
            <w:hideMark/>
          </w:tcPr>
          <w:p w14:paraId="03324AE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33%</w:t>
            </w:r>
          </w:p>
        </w:tc>
        <w:tc>
          <w:tcPr>
            <w:tcW w:w="296" w:type="pct"/>
            <w:noWrap/>
            <w:vAlign w:val="center"/>
            <w:hideMark/>
          </w:tcPr>
          <w:p w14:paraId="3B6F4C5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0%</w:t>
            </w:r>
          </w:p>
        </w:tc>
        <w:tc>
          <w:tcPr>
            <w:tcW w:w="306" w:type="pct"/>
            <w:noWrap/>
            <w:vAlign w:val="center"/>
            <w:hideMark/>
          </w:tcPr>
          <w:p w14:paraId="37CF8A3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22%</w:t>
            </w:r>
          </w:p>
        </w:tc>
      </w:tr>
      <w:tr w:rsidR="009E17B2" w:rsidRPr="00DF0C3D" w14:paraId="412C6A5E"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07E06B8B"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Assistance Animals</w:t>
            </w:r>
          </w:p>
        </w:tc>
        <w:tc>
          <w:tcPr>
            <w:tcW w:w="306" w:type="pct"/>
            <w:tcBorders>
              <w:left w:val="single" w:sz="8" w:space="0" w:color="auto"/>
            </w:tcBorders>
            <w:noWrap/>
            <w:vAlign w:val="center"/>
            <w:hideMark/>
          </w:tcPr>
          <w:p w14:paraId="478A5D9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2235E04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07EA870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right w:val="single" w:sz="8" w:space="0" w:color="auto"/>
            </w:tcBorders>
            <w:noWrap/>
            <w:vAlign w:val="center"/>
            <w:hideMark/>
          </w:tcPr>
          <w:p w14:paraId="4B4B9D1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left w:val="single" w:sz="8" w:space="0" w:color="auto"/>
            </w:tcBorders>
            <w:noWrap/>
            <w:vAlign w:val="center"/>
            <w:hideMark/>
          </w:tcPr>
          <w:p w14:paraId="2ED765D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186B7A3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6E3C934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0%</w:t>
            </w:r>
          </w:p>
        </w:tc>
        <w:tc>
          <w:tcPr>
            <w:tcW w:w="306" w:type="pct"/>
            <w:noWrap/>
            <w:vAlign w:val="center"/>
            <w:hideMark/>
          </w:tcPr>
          <w:p w14:paraId="24EA077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7B5AEC20" w14:textId="77777777" w:rsidTr="00931EA0">
        <w:tc>
          <w:tcPr>
            <w:tcW w:w="2593" w:type="pct"/>
            <w:tcBorders>
              <w:right w:val="single" w:sz="8" w:space="0" w:color="auto"/>
            </w:tcBorders>
            <w:vAlign w:val="center"/>
            <w:hideMark/>
          </w:tcPr>
          <w:p w14:paraId="5FF97CB3"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Assistance with daily life tasks in a group or shared living …</w:t>
            </w:r>
          </w:p>
        </w:tc>
        <w:tc>
          <w:tcPr>
            <w:tcW w:w="306" w:type="pct"/>
            <w:tcBorders>
              <w:left w:val="single" w:sz="8" w:space="0" w:color="auto"/>
            </w:tcBorders>
            <w:noWrap/>
            <w:vAlign w:val="center"/>
            <w:hideMark/>
          </w:tcPr>
          <w:p w14:paraId="0131D61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6FEEFBE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3E41EA8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tcBorders>
              <w:right w:val="single" w:sz="8" w:space="0" w:color="auto"/>
            </w:tcBorders>
            <w:noWrap/>
            <w:vAlign w:val="center"/>
            <w:hideMark/>
          </w:tcPr>
          <w:p w14:paraId="01CF82A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306" w:type="pct"/>
            <w:tcBorders>
              <w:left w:val="single" w:sz="8" w:space="0" w:color="auto"/>
            </w:tcBorders>
            <w:noWrap/>
            <w:vAlign w:val="center"/>
            <w:hideMark/>
          </w:tcPr>
          <w:p w14:paraId="10D333C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11772D1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2409D89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noWrap/>
            <w:vAlign w:val="center"/>
            <w:hideMark/>
          </w:tcPr>
          <w:p w14:paraId="28C7281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r>
      <w:tr w:rsidR="009E17B2" w:rsidRPr="00DF0C3D" w14:paraId="3AAB83E3"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6A2170AC"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Assistance with travel/transport arrangements</w:t>
            </w:r>
          </w:p>
        </w:tc>
        <w:tc>
          <w:tcPr>
            <w:tcW w:w="306" w:type="pct"/>
            <w:tcBorders>
              <w:left w:val="single" w:sz="8" w:space="0" w:color="auto"/>
            </w:tcBorders>
            <w:noWrap/>
            <w:vAlign w:val="center"/>
            <w:hideMark/>
          </w:tcPr>
          <w:p w14:paraId="1FEC69C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4BA3A5D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601E87D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right w:val="single" w:sz="8" w:space="0" w:color="auto"/>
            </w:tcBorders>
            <w:noWrap/>
            <w:vAlign w:val="center"/>
            <w:hideMark/>
          </w:tcPr>
          <w:p w14:paraId="0E4F2A2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left w:val="single" w:sz="8" w:space="0" w:color="auto"/>
            </w:tcBorders>
            <w:noWrap/>
            <w:vAlign w:val="center"/>
            <w:hideMark/>
          </w:tcPr>
          <w:p w14:paraId="0E1150E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495A220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21D884D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noWrap/>
            <w:vAlign w:val="center"/>
            <w:hideMark/>
          </w:tcPr>
          <w:p w14:paraId="0A6E0B1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r>
      <w:tr w:rsidR="009E17B2" w:rsidRPr="00DF0C3D" w14:paraId="0AD5CF7A" w14:textId="77777777" w:rsidTr="00931EA0">
        <w:tc>
          <w:tcPr>
            <w:tcW w:w="2593" w:type="pct"/>
            <w:tcBorders>
              <w:right w:val="single" w:sz="8" w:space="0" w:color="auto"/>
            </w:tcBorders>
            <w:vAlign w:val="center"/>
            <w:hideMark/>
          </w:tcPr>
          <w:p w14:paraId="60EF66D7"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Daily Personal Activities</w:t>
            </w:r>
          </w:p>
        </w:tc>
        <w:tc>
          <w:tcPr>
            <w:tcW w:w="306" w:type="pct"/>
            <w:tcBorders>
              <w:left w:val="single" w:sz="8" w:space="0" w:color="auto"/>
            </w:tcBorders>
            <w:noWrap/>
            <w:vAlign w:val="center"/>
            <w:hideMark/>
          </w:tcPr>
          <w:p w14:paraId="5B493BF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238E683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w:t>
            </w:r>
          </w:p>
        </w:tc>
        <w:tc>
          <w:tcPr>
            <w:tcW w:w="296" w:type="pct"/>
            <w:noWrap/>
            <w:vAlign w:val="center"/>
            <w:hideMark/>
          </w:tcPr>
          <w:p w14:paraId="2940FEF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right w:val="single" w:sz="8" w:space="0" w:color="auto"/>
            </w:tcBorders>
            <w:noWrap/>
            <w:vAlign w:val="center"/>
            <w:hideMark/>
          </w:tcPr>
          <w:p w14:paraId="3D83172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left w:val="single" w:sz="8" w:space="0" w:color="auto"/>
            </w:tcBorders>
            <w:noWrap/>
            <w:vAlign w:val="center"/>
            <w:hideMark/>
          </w:tcPr>
          <w:p w14:paraId="691C654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0165FF0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40F680A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noWrap/>
            <w:vAlign w:val="center"/>
            <w:hideMark/>
          </w:tcPr>
          <w:p w14:paraId="4BB21B8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r>
      <w:tr w:rsidR="009E17B2" w:rsidRPr="00DF0C3D" w14:paraId="4258B0E0"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478523DB"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Group and Centre Based Activities</w:t>
            </w:r>
          </w:p>
        </w:tc>
        <w:tc>
          <w:tcPr>
            <w:tcW w:w="306" w:type="pct"/>
            <w:tcBorders>
              <w:left w:val="single" w:sz="8" w:space="0" w:color="auto"/>
            </w:tcBorders>
            <w:noWrap/>
            <w:vAlign w:val="center"/>
            <w:hideMark/>
          </w:tcPr>
          <w:p w14:paraId="59BD6CA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52FE830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08F4C7F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right w:val="single" w:sz="8" w:space="0" w:color="auto"/>
            </w:tcBorders>
            <w:noWrap/>
            <w:vAlign w:val="center"/>
            <w:hideMark/>
          </w:tcPr>
          <w:p w14:paraId="31A8C35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306" w:type="pct"/>
            <w:tcBorders>
              <w:left w:val="single" w:sz="8" w:space="0" w:color="auto"/>
            </w:tcBorders>
            <w:noWrap/>
            <w:vAlign w:val="center"/>
            <w:hideMark/>
          </w:tcPr>
          <w:p w14:paraId="325BEF8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0C00C39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145D595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noWrap/>
            <w:vAlign w:val="center"/>
            <w:hideMark/>
          </w:tcPr>
          <w:p w14:paraId="5C3A443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163E7FA3" w14:textId="77777777" w:rsidTr="00931EA0">
        <w:tc>
          <w:tcPr>
            <w:tcW w:w="2593" w:type="pct"/>
            <w:tcBorders>
              <w:right w:val="single" w:sz="8" w:space="0" w:color="auto"/>
            </w:tcBorders>
            <w:vAlign w:val="center"/>
            <w:hideMark/>
          </w:tcPr>
          <w:p w14:paraId="5F865D9C"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High Intensity Daily Personal Activities</w:t>
            </w:r>
          </w:p>
        </w:tc>
        <w:tc>
          <w:tcPr>
            <w:tcW w:w="306" w:type="pct"/>
            <w:tcBorders>
              <w:left w:val="single" w:sz="8" w:space="0" w:color="auto"/>
            </w:tcBorders>
            <w:noWrap/>
            <w:vAlign w:val="center"/>
            <w:hideMark/>
          </w:tcPr>
          <w:p w14:paraId="40C21A8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7180028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56EF022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right w:val="single" w:sz="8" w:space="0" w:color="auto"/>
            </w:tcBorders>
            <w:noWrap/>
            <w:vAlign w:val="center"/>
            <w:hideMark/>
          </w:tcPr>
          <w:p w14:paraId="2A32D36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left w:val="single" w:sz="8" w:space="0" w:color="auto"/>
            </w:tcBorders>
            <w:noWrap/>
            <w:vAlign w:val="center"/>
            <w:hideMark/>
          </w:tcPr>
          <w:p w14:paraId="7AE527E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4439A58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72913F8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noWrap/>
            <w:vAlign w:val="center"/>
            <w:hideMark/>
          </w:tcPr>
          <w:p w14:paraId="493F236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r>
      <w:tr w:rsidR="009E17B2" w:rsidRPr="00DF0C3D" w14:paraId="478AC745"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76B359CB"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Household tasks</w:t>
            </w:r>
          </w:p>
        </w:tc>
        <w:tc>
          <w:tcPr>
            <w:tcW w:w="306" w:type="pct"/>
            <w:tcBorders>
              <w:left w:val="single" w:sz="8" w:space="0" w:color="auto"/>
            </w:tcBorders>
            <w:noWrap/>
            <w:vAlign w:val="center"/>
            <w:hideMark/>
          </w:tcPr>
          <w:p w14:paraId="5988A8D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6AC165A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186621B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306" w:type="pct"/>
            <w:tcBorders>
              <w:right w:val="single" w:sz="8" w:space="0" w:color="auto"/>
            </w:tcBorders>
            <w:noWrap/>
            <w:vAlign w:val="center"/>
            <w:hideMark/>
          </w:tcPr>
          <w:p w14:paraId="212960F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306" w:type="pct"/>
            <w:tcBorders>
              <w:left w:val="single" w:sz="8" w:space="0" w:color="auto"/>
            </w:tcBorders>
            <w:noWrap/>
            <w:vAlign w:val="center"/>
            <w:hideMark/>
          </w:tcPr>
          <w:p w14:paraId="4B79057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7CD3B97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617EE12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306" w:type="pct"/>
            <w:noWrap/>
            <w:vAlign w:val="center"/>
            <w:hideMark/>
          </w:tcPr>
          <w:p w14:paraId="5B903D4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r>
      <w:tr w:rsidR="009E17B2" w:rsidRPr="00DF0C3D" w14:paraId="76027438" w14:textId="77777777" w:rsidTr="00931EA0">
        <w:tc>
          <w:tcPr>
            <w:tcW w:w="2593" w:type="pct"/>
            <w:tcBorders>
              <w:right w:val="single" w:sz="8" w:space="0" w:color="auto"/>
            </w:tcBorders>
            <w:vAlign w:val="center"/>
            <w:hideMark/>
          </w:tcPr>
          <w:p w14:paraId="320B880C"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Interpreting and translation</w:t>
            </w:r>
          </w:p>
        </w:tc>
        <w:tc>
          <w:tcPr>
            <w:tcW w:w="306" w:type="pct"/>
            <w:tcBorders>
              <w:left w:val="single" w:sz="8" w:space="0" w:color="auto"/>
            </w:tcBorders>
            <w:noWrap/>
            <w:vAlign w:val="center"/>
            <w:hideMark/>
          </w:tcPr>
          <w:p w14:paraId="7F6EF00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5DFA205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5FB6A80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right w:val="single" w:sz="8" w:space="0" w:color="auto"/>
            </w:tcBorders>
            <w:noWrap/>
            <w:vAlign w:val="center"/>
            <w:hideMark/>
          </w:tcPr>
          <w:p w14:paraId="7D59F8C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left w:val="single" w:sz="8" w:space="0" w:color="auto"/>
            </w:tcBorders>
            <w:noWrap/>
            <w:vAlign w:val="center"/>
            <w:hideMark/>
          </w:tcPr>
          <w:p w14:paraId="7FA8CB8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09948B3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22AD144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306" w:type="pct"/>
            <w:noWrap/>
            <w:vAlign w:val="center"/>
            <w:hideMark/>
          </w:tcPr>
          <w:p w14:paraId="64F0693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r>
      <w:tr w:rsidR="009E17B2" w:rsidRPr="00DF0C3D" w14:paraId="40E35417"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57317C7B"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Participation in community, social and civic activities</w:t>
            </w:r>
          </w:p>
        </w:tc>
        <w:tc>
          <w:tcPr>
            <w:tcW w:w="306" w:type="pct"/>
            <w:tcBorders>
              <w:left w:val="single" w:sz="8" w:space="0" w:color="auto"/>
            </w:tcBorders>
            <w:noWrap/>
            <w:vAlign w:val="center"/>
            <w:hideMark/>
          </w:tcPr>
          <w:p w14:paraId="2081698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1FB9462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21C4A97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right w:val="single" w:sz="8" w:space="0" w:color="auto"/>
            </w:tcBorders>
            <w:noWrap/>
            <w:vAlign w:val="center"/>
            <w:hideMark/>
          </w:tcPr>
          <w:p w14:paraId="10A64AF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left w:val="single" w:sz="8" w:space="0" w:color="auto"/>
            </w:tcBorders>
            <w:noWrap/>
            <w:vAlign w:val="center"/>
            <w:hideMark/>
          </w:tcPr>
          <w:p w14:paraId="5697C96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1816CAD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3D71549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noWrap/>
            <w:vAlign w:val="center"/>
            <w:hideMark/>
          </w:tcPr>
          <w:p w14:paraId="3FC698D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r>
      <w:tr w:rsidR="009E17B2" w:rsidRPr="00DF0C3D" w14:paraId="5ED6F7E8" w14:textId="77777777" w:rsidTr="00931EA0">
        <w:tc>
          <w:tcPr>
            <w:tcW w:w="2593" w:type="pct"/>
            <w:tcBorders>
              <w:right w:val="single" w:sz="8" w:space="0" w:color="auto"/>
            </w:tcBorders>
            <w:vAlign w:val="center"/>
            <w:hideMark/>
          </w:tcPr>
          <w:p w14:paraId="6C1DCF38" w14:textId="77777777" w:rsidR="009E17B2" w:rsidRPr="00DF0C3D" w:rsidRDefault="009E17B2" w:rsidP="00931EA0">
            <w:pPr>
              <w:spacing w:line="200" w:lineRule="atLeast"/>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Assistive Technology</w:t>
            </w:r>
          </w:p>
        </w:tc>
        <w:tc>
          <w:tcPr>
            <w:tcW w:w="306" w:type="pct"/>
            <w:tcBorders>
              <w:left w:val="single" w:sz="8" w:space="0" w:color="auto"/>
            </w:tcBorders>
            <w:noWrap/>
            <w:vAlign w:val="center"/>
            <w:hideMark/>
          </w:tcPr>
          <w:p w14:paraId="4EA3818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71AC8DA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03C229D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right w:val="single" w:sz="8" w:space="0" w:color="auto"/>
            </w:tcBorders>
            <w:noWrap/>
            <w:vAlign w:val="center"/>
            <w:hideMark/>
          </w:tcPr>
          <w:p w14:paraId="4ACADF9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left w:val="single" w:sz="8" w:space="0" w:color="auto"/>
            </w:tcBorders>
            <w:noWrap/>
            <w:vAlign w:val="center"/>
            <w:hideMark/>
          </w:tcPr>
          <w:p w14:paraId="63F155B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3C72127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7F3C2A6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noWrap/>
            <w:vAlign w:val="center"/>
            <w:hideMark/>
          </w:tcPr>
          <w:p w14:paraId="4233F8A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r>
      <w:tr w:rsidR="009E17B2" w:rsidRPr="00DF0C3D" w14:paraId="66A66C1A"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77F165EE"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Assistive equipment for recreation</w:t>
            </w:r>
          </w:p>
        </w:tc>
        <w:tc>
          <w:tcPr>
            <w:tcW w:w="306" w:type="pct"/>
            <w:tcBorders>
              <w:left w:val="single" w:sz="8" w:space="0" w:color="auto"/>
            </w:tcBorders>
            <w:noWrap/>
            <w:vAlign w:val="center"/>
            <w:hideMark/>
          </w:tcPr>
          <w:p w14:paraId="02E055D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24%</w:t>
            </w:r>
          </w:p>
        </w:tc>
        <w:tc>
          <w:tcPr>
            <w:tcW w:w="296" w:type="pct"/>
            <w:noWrap/>
            <w:vAlign w:val="center"/>
            <w:hideMark/>
          </w:tcPr>
          <w:p w14:paraId="7349249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20%</w:t>
            </w:r>
          </w:p>
        </w:tc>
        <w:tc>
          <w:tcPr>
            <w:tcW w:w="296" w:type="pct"/>
            <w:noWrap/>
            <w:vAlign w:val="center"/>
            <w:hideMark/>
          </w:tcPr>
          <w:p w14:paraId="580DA3C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20%</w:t>
            </w:r>
          </w:p>
        </w:tc>
        <w:tc>
          <w:tcPr>
            <w:tcW w:w="306" w:type="pct"/>
            <w:tcBorders>
              <w:right w:val="single" w:sz="8" w:space="0" w:color="auto"/>
            </w:tcBorders>
            <w:noWrap/>
            <w:vAlign w:val="center"/>
            <w:hideMark/>
          </w:tcPr>
          <w:p w14:paraId="1E4FE71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23%</w:t>
            </w:r>
          </w:p>
        </w:tc>
        <w:tc>
          <w:tcPr>
            <w:tcW w:w="306" w:type="pct"/>
            <w:tcBorders>
              <w:left w:val="single" w:sz="8" w:space="0" w:color="auto"/>
            </w:tcBorders>
            <w:noWrap/>
            <w:vAlign w:val="center"/>
            <w:hideMark/>
          </w:tcPr>
          <w:p w14:paraId="7A60941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21%</w:t>
            </w:r>
          </w:p>
        </w:tc>
        <w:tc>
          <w:tcPr>
            <w:tcW w:w="296" w:type="pct"/>
            <w:noWrap/>
            <w:vAlign w:val="center"/>
            <w:hideMark/>
          </w:tcPr>
          <w:p w14:paraId="661D846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33%</w:t>
            </w:r>
          </w:p>
        </w:tc>
        <w:tc>
          <w:tcPr>
            <w:tcW w:w="296" w:type="pct"/>
            <w:noWrap/>
            <w:vAlign w:val="center"/>
            <w:hideMark/>
          </w:tcPr>
          <w:p w14:paraId="156C513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306" w:type="pct"/>
            <w:noWrap/>
            <w:vAlign w:val="center"/>
            <w:hideMark/>
          </w:tcPr>
          <w:p w14:paraId="7775360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r>
      <w:tr w:rsidR="009E17B2" w:rsidRPr="00DF0C3D" w14:paraId="3408D3E0" w14:textId="77777777" w:rsidTr="00931EA0">
        <w:tc>
          <w:tcPr>
            <w:tcW w:w="2593" w:type="pct"/>
            <w:tcBorders>
              <w:right w:val="single" w:sz="8" w:space="0" w:color="auto"/>
            </w:tcBorders>
            <w:vAlign w:val="center"/>
            <w:hideMark/>
          </w:tcPr>
          <w:p w14:paraId="198E1F41"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Assistive products for household tasks</w:t>
            </w:r>
          </w:p>
        </w:tc>
        <w:tc>
          <w:tcPr>
            <w:tcW w:w="306" w:type="pct"/>
            <w:tcBorders>
              <w:left w:val="single" w:sz="8" w:space="0" w:color="auto"/>
            </w:tcBorders>
            <w:noWrap/>
            <w:vAlign w:val="center"/>
            <w:hideMark/>
          </w:tcPr>
          <w:p w14:paraId="7C51B31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25%</w:t>
            </w:r>
          </w:p>
        </w:tc>
        <w:tc>
          <w:tcPr>
            <w:tcW w:w="296" w:type="pct"/>
            <w:noWrap/>
            <w:vAlign w:val="center"/>
            <w:hideMark/>
          </w:tcPr>
          <w:p w14:paraId="655149B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0%</w:t>
            </w:r>
          </w:p>
        </w:tc>
        <w:tc>
          <w:tcPr>
            <w:tcW w:w="296" w:type="pct"/>
            <w:noWrap/>
            <w:vAlign w:val="center"/>
            <w:hideMark/>
          </w:tcPr>
          <w:p w14:paraId="7A858D6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tcBorders>
              <w:right w:val="single" w:sz="8" w:space="0" w:color="auto"/>
            </w:tcBorders>
            <w:noWrap/>
            <w:vAlign w:val="center"/>
            <w:hideMark/>
          </w:tcPr>
          <w:p w14:paraId="708F854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18%</w:t>
            </w:r>
          </w:p>
        </w:tc>
        <w:tc>
          <w:tcPr>
            <w:tcW w:w="306" w:type="pct"/>
            <w:tcBorders>
              <w:left w:val="single" w:sz="8" w:space="0" w:color="auto"/>
            </w:tcBorders>
            <w:noWrap/>
            <w:vAlign w:val="center"/>
            <w:hideMark/>
          </w:tcPr>
          <w:p w14:paraId="4CF9109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296" w:type="pct"/>
            <w:noWrap/>
            <w:vAlign w:val="center"/>
            <w:hideMark/>
          </w:tcPr>
          <w:p w14:paraId="09FD7CC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38%</w:t>
            </w:r>
          </w:p>
        </w:tc>
        <w:tc>
          <w:tcPr>
            <w:tcW w:w="296" w:type="pct"/>
            <w:noWrap/>
            <w:vAlign w:val="center"/>
            <w:hideMark/>
          </w:tcPr>
          <w:p w14:paraId="5CA943B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29%</w:t>
            </w:r>
          </w:p>
        </w:tc>
        <w:tc>
          <w:tcPr>
            <w:tcW w:w="306" w:type="pct"/>
            <w:noWrap/>
            <w:vAlign w:val="center"/>
            <w:hideMark/>
          </w:tcPr>
          <w:p w14:paraId="6497F11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18%</w:t>
            </w:r>
          </w:p>
        </w:tc>
      </w:tr>
      <w:tr w:rsidR="009E17B2" w:rsidRPr="00DF0C3D" w14:paraId="5D2790CC"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51B50E04"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Assistance products for personal care and safety</w:t>
            </w:r>
          </w:p>
        </w:tc>
        <w:tc>
          <w:tcPr>
            <w:tcW w:w="306" w:type="pct"/>
            <w:tcBorders>
              <w:left w:val="single" w:sz="8" w:space="0" w:color="auto"/>
            </w:tcBorders>
            <w:noWrap/>
            <w:vAlign w:val="center"/>
            <w:hideMark/>
          </w:tcPr>
          <w:p w14:paraId="29E7A0E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36144B2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4395035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306" w:type="pct"/>
            <w:tcBorders>
              <w:right w:val="single" w:sz="8" w:space="0" w:color="auto"/>
            </w:tcBorders>
            <w:noWrap/>
            <w:vAlign w:val="center"/>
            <w:hideMark/>
          </w:tcPr>
          <w:p w14:paraId="46AD31F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306" w:type="pct"/>
            <w:tcBorders>
              <w:left w:val="single" w:sz="8" w:space="0" w:color="auto"/>
            </w:tcBorders>
            <w:noWrap/>
            <w:vAlign w:val="center"/>
            <w:hideMark/>
          </w:tcPr>
          <w:p w14:paraId="7D61932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235776F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6D7BD14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noWrap/>
            <w:vAlign w:val="center"/>
            <w:hideMark/>
          </w:tcPr>
          <w:p w14:paraId="42193C3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r>
      <w:tr w:rsidR="009E17B2" w:rsidRPr="00DF0C3D" w14:paraId="27B5B709" w14:textId="77777777" w:rsidTr="00931EA0">
        <w:tc>
          <w:tcPr>
            <w:tcW w:w="2593" w:type="pct"/>
            <w:tcBorders>
              <w:right w:val="single" w:sz="8" w:space="0" w:color="auto"/>
            </w:tcBorders>
            <w:vAlign w:val="center"/>
            <w:hideMark/>
          </w:tcPr>
          <w:p w14:paraId="51EAD041"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Communication and information equipment</w:t>
            </w:r>
          </w:p>
        </w:tc>
        <w:tc>
          <w:tcPr>
            <w:tcW w:w="306" w:type="pct"/>
            <w:tcBorders>
              <w:left w:val="single" w:sz="8" w:space="0" w:color="auto"/>
            </w:tcBorders>
            <w:noWrap/>
            <w:vAlign w:val="center"/>
            <w:hideMark/>
          </w:tcPr>
          <w:p w14:paraId="384427E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29BB9E0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1DAAA64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306" w:type="pct"/>
            <w:tcBorders>
              <w:right w:val="single" w:sz="8" w:space="0" w:color="auto"/>
            </w:tcBorders>
            <w:noWrap/>
            <w:vAlign w:val="center"/>
            <w:hideMark/>
          </w:tcPr>
          <w:p w14:paraId="36BA821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left w:val="single" w:sz="8" w:space="0" w:color="auto"/>
            </w:tcBorders>
            <w:noWrap/>
            <w:vAlign w:val="center"/>
            <w:hideMark/>
          </w:tcPr>
          <w:p w14:paraId="2C1D3C9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78AB3CD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20%</w:t>
            </w:r>
          </w:p>
        </w:tc>
        <w:tc>
          <w:tcPr>
            <w:tcW w:w="296" w:type="pct"/>
            <w:noWrap/>
            <w:vAlign w:val="center"/>
            <w:hideMark/>
          </w:tcPr>
          <w:p w14:paraId="5C49A38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306" w:type="pct"/>
            <w:noWrap/>
            <w:vAlign w:val="center"/>
            <w:hideMark/>
          </w:tcPr>
          <w:p w14:paraId="1012438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r>
      <w:tr w:rsidR="009E17B2" w:rsidRPr="00DF0C3D" w14:paraId="1D38A154"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013BAD10"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Customised Prosthetics</w:t>
            </w:r>
          </w:p>
        </w:tc>
        <w:tc>
          <w:tcPr>
            <w:tcW w:w="306" w:type="pct"/>
            <w:tcBorders>
              <w:left w:val="single" w:sz="8" w:space="0" w:color="auto"/>
            </w:tcBorders>
            <w:noWrap/>
            <w:vAlign w:val="center"/>
            <w:hideMark/>
          </w:tcPr>
          <w:p w14:paraId="696AFBA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4845226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1F452AC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tcBorders>
              <w:right w:val="single" w:sz="8" w:space="0" w:color="auto"/>
            </w:tcBorders>
            <w:noWrap/>
            <w:vAlign w:val="center"/>
            <w:hideMark/>
          </w:tcPr>
          <w:p w14:paraId="3B86BC9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306" w:type="pct"/>
            <w:tcBorders>
              <w:left w:val="single" w:sz="8" w:space="0" w:color="auto"/>
            </w:tcBorders>
            <w:noWrap/>
            <w:vAlign w:val="center"/>
            <w:hideMark/>
          </w:tcPr>
          <w:p w14:paraId="3AFE558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4A2335D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43D55C3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306" w:type="pct"/>
            <w:noWrap/>
            <w:vAlign w:val="center"/>
            <w:hideMark/>
          </w:tcPr>
          <w:p w14:paraId="6B404F8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0B645093" w14:textId="77777777" w:rsidTr="00931EA0">
        <w:tc>
          <w:tcPr>
            <w:tcW w:w="2593" w:type="pct"/>
            <w:tcBorders>
              <w:right w:val="single" w:sz="8" w:space="0" w:color="auto"/>
            </w:tcBorders>
            <w:vAlign w:val="center"/>
            <w:hideMark/>
          </w:tcPr>
          <w:p w14:paraId="2091C38C"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Hearing Equipment</w:t>
            </w:r>
          </w:p>
        </w:tc>
        <w:tc>
          <w:tcPr>
            <w:tcW w:w="306" w:type="pct"/>
            <w:tcBorders>
              <w:left w:val="single" w:sz="8" w:space="0" w:color="auto"/>
            </w:tcBorders>
            <w:noWrap/>
            <w:vAlign w:val="center"/>
            <w:hideMark/>
          </w:tcPr>
          <w:p w14:paraId="130795E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250E495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3020253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306" w:type="pct"/>
            <w:tcBorders>
              <w:right w:val="single" w:sz="8" w:space="0" w:color="auto"/>
            </w:tcBorders>
            <w:noWrap/>
            <w:vAlign w:val="center"/>
            <w:hideMark/>
          </w:tcPr>
          <w:p w14:paraId="5C41431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306" w:type="pct"/>
            <w:tcBorders>
              <w:left w:val="single" w:sz="8" w:space="0" w:color="auto"/>
            </w:tcBorders>
            <w:noWrap/>
            <w:vAlign w:val="center"/>
            <w:hideMark/>
          </w:tcPr>
          <w:p w14:paraId="4EB7B07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77F94FF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327CCFC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27%</w:t>
            </w:r>
          </w:p>
        </w:tc>
        <w:tc>
          <w:tcPr>
            <w:tcW w:w="306" w:type="pct"/>
            <w:noWrap/>
            <w:vAlign w:val="center"/>
            <w:hideMark/>
          </w:tcPr>
          <w:p w14:paraId="793BEF9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r>
      <w:tr w:rsidR="009E17B2" w:rsidRPr="00DF0C3D" w14:paraId="071C946D"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2273D8AB"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Hearing Services</w:t>
            </w:r>
          </w:p>
        </w:tc>
        <w:tc>
          <w:tcPr>
            <w:tcW w:w="306" w:type="pct"/>
            <w:tcBorders>
              <w:left w:val="single" w:sz="8" w:space="0" w:color="auto"/>
            </w:tcBorders>
            <w:noWrap/>
            <w:vAlign w:val="center"/>
            <w:hideMark/>
          </w:tcPr>
          <w:p w14:paraId="514BD39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33%</w:t>
            </w:r>
          </w:p>
        </w:tc>
        <w:tc>
          <w:tcPr>
            <w:tcW w:w="296" w:type="pct"/>
            <w:noWrap/>
            <w:vAlign w:val="center"/>
            <w:hideMark/>
          </w:tcPr>
          <w:p w14:paraId="6502106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33%</w:t>
            </w:r>
          </w:p>
        </w:tc>
        <w:tc>
          <w:tcPr>
            <w:tcW w:w="296" w:type="pct"/>
            <w:noWrap/>
            <w:vAlign w:val="center"/>
            <w:hideMark/>
          </w:tcPr>
          <w:p w14:paraId="1B3C9F4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42%</w:t>
            </w:r>
          </w:p>
        </w:tc>
        <w:tc>
          <w:tcPr>
            <w:tcW w:w="306" w:type="pct"/>
            <w:tcBorders>
              <w:right w:val="single" w:sz="8" w:space="0" w:color="auto"/>
            </w:tcBorders>
            <w:noWrap/>
            <w:vAlign w:val="center"/>
            <w:hideMark/>
          </w:tcPr>
          <w:p w14:paraId="7FB8434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34%</w:t>
            </w:r>
          </w:p>
        </w:tc>
        <w:tc>
          <w:tcPr>
            <w:tcW w:w="306" w:type="pct"/>
            <w:tcBorders>
              <w:left w:val="single" w:sz="8" w:space="0" w:color="auto"/>
            </w:tcBorders>
            <w:noWrap/>
            <w:vAlign w:val="center"/>
            <w:hideMark/>
          </w:tcPr>
          <w:p w14:paraId="5AFA1A1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65%</w:t>
            </w:r>
          </w:p>
        </w:tc>
        <w:tc>
          <w:tcPr>
            <w:tcW w:w="296" w:type="pct"/>
            <w:noWrap/>
            <w:vAlign w:val="center"/>
            <w:hideMark/>
          </w:tcPr>
          <w:p w14:paraId="47C7C4C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40%</w:t>
            </w:r>
          </w:p>
        </w:tc>
        <w:tc>
          <w:tcPr>
            <w:tcW w:w="296" w:type="pct"/>
            <w:noWrap/>
            <w:vAlign w:val="center"/>
            <w:hideMark/>
          </w:tcPr>
          <w:p w14:paraId="55D54A7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0%</w:t>
            </w:r>
          </w:p>
        </w:tc>
        <w:tc>
          <w:tcPr>
            <w:tcW w:w="306" w:type="pct"/>
            <w:noWrap/>
            <w:vAlign w:val="center"/>
            <w:hideMark/>
          </w:tcPr>
          <w:p w14:paraId="7296328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41%</w:t>
            </w:r>
          </w:p>
        </w:tc>
      </w:tr>
      <w:tr w:rsidR="009E17B2" w:rsidRPr="00DF0C3D" w14:paraId="381E8238" w14:textId="77777777" w:rsidTr="00931EA0">
        <w:tc>
          <w:tcPr>
            <w:tcW w:w="2593" w:type="pct"/>
            <w:tcBorders>
              <w:right w:val="single" w:sz="8" w:space="0" w:color="auto"/>
            </w:tcBorders>
            <w:vAlign w:val="center"/>
            <w:hideMark/>
          </w:tcPr>
          <w:p w14:paraId="6E76BBFD"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Personal Mobility Equipment</w:t>
            </w:r>
          </w:p>
        </w:tc>
        <w:tc>
          <w:tcPr>
            <w:tcW w:w="306" w:type="pct"/>
            <w:tcBorders>
              <w:left w:val="single" w:sz="8" w:space="0" w:color="auto"/>
            </w:tcBorders>
            <w:noWrap/>
            <w:vAlign w:val="center"/>
            <w:hideMark/>
          </w:tcPr>
          <w:p w14:paraId="5C16C10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6FF948D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496D667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right w:val="single" w:sz="8" w:space="0" w:color="auto"/>
            </w:tcBorders>
            <w:noWrap/>
            <w:vAlign w:val="center"/>
            <w:hideMark/>
          </w:tcPr>
          <w:p w14:paraId="0501640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left w:val="single" w:sz="8" w:space="0" w:color="auto"/>
            </w:tcBorders>
            <w:noWrap/>
            <w:vAlign w:val="center"/>
            <w:hideMark/>
          </w:tcPr>
          <w:p w14:paraId="21668D1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763EDE6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296" w:type="pct"/>
            <w:noWrap/>
            <w:vAlign w:val="center"/>
            <w:hideMark/>
          </w:tcPr>
          <w:p w14:paraId="64E700B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noWrap/>
            <w:vAlign w:val="center"/>
            <w:hideMark/>
          </w:tcPr>
          <w:p w14:paraId="0D134A8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7E92BCF7"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05767723"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Specialised Hearing Services</w:t>
            </w:r>
          </w:p>
        </w:tc>
        <w:tc>
          <w:tcPr>
            <w:tcW w:w="306" w:type="pct"/>
            <w:tcBorders>
              <w:left w:val="single" w:sz="8" w:space="0" w:color="auto"/>
            </w:tcBorders>
            <w:noWrap/>
            <w:vAlign w:val="center"/>
            <w:hideMark/>
          </w:tcPr>
          <w:p w14:paraId="2CC5368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31%</w:t>
            </w:r>
          </w:p>
        </w:tc>
        <w:tc>
          <w:tcPr>
            <w:tcW w:w="296" w:type="pct"/>
            <w:noWrap/>
            <w:vAlign w:val="center"/>
            <w:hideMark/>
          </w:tcPr>
          <w:p w14:paraId="24CAD24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0%</w:t>
            </w:r>
          </w:p>
        </w:tc>
        <w:tc>
          <w:tcPr>
            <w:tcW w:w="296" w:type="pct"/>
            <w:noWrap/>
            <w:vAlign w:val="center"/>
            <w:hideMark/>
          </w:tcPr>
          <w:p w14:paraId="13F2E9A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25%</w:t>
            </w:r>
          </w:p>
        </w:tc>
        <w:tc>
          <w:tcPr>
            <w:tcW w:w="306" w:type="pct"/>
            <w:tcBorders>
              <w:right w:val="single" w:sz="8" w:space="0" w:color="auto"/>
            </w:tcBorders>
            <w:noWrap/>
            <w:vAlign w:val="center"/>
            <w:hideMark/>
          </w:tcPr>
          <w:p w14:paraId="68FB8EE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19%</w:t>
            </w:r>
          </w:p>
        </w:tc>
        <w:tc>
          <w:tcPr>
            <w:tcW w:w="306" w:type="pct"/>
            <w:tcBorders>
              <w:left w:val="single" w:sz="8" w:space="0" w:color="auto"/>
            </w:tcBorders>
            <w:noWrap/>
            <w:vAlign w:val="center"/>
            <w:hideMark/>
          </w:tcPr>
          <w:p w14:paraId="15A613D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21%</w:t>
            </w:r>
          </w:p>
        </w:tc>
        <w:tc>
          <w:tcPr>
            <w:tcW w:w="296" w:type="pct"/>
            <w:noWrap/>
            <w:vAlign w:val="center"/>
            <w:hideMark/>
          </w:tcPr>
          <w:p w14:paraId="1F5372A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30%</w:t>
            </w:r>
          </w:p>
        </w:tc>
        <w:tc>
          <w:tcPr>
            <w:tcW w:w="296" w:type="pct"/>
            <w:noWrap/>
            <w:vAlign w:val="center"/>
            <w:hideMark/>
          </w:tcPr>
          <w:p w14:paraId="5F63155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noWrap/>
            <w:vAlign w:val="center"/>
            <w:hideMark/>
          </w:tcPr>
          <w:p w14:paraId="773670C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30%</w:t>
            </w:r>
          </w:p>
        </w:tc>
      </w:tr>
      <w:tr w:rsidR="009E17B2" w:rsidRPr="00DF0C3D" w14:paraId="6EC77A80" w14:textId="77777777" w:rsidTr="00931EA0">
        <w:tc>
          <w:tcPr>
            <w:tcW w:w="2593" w:type="pct"/>
            <w:tcBorders>
              <w:right w:val="single" w:sz="8" w:space="0" w:color="auto"/>
            </w:tcBorders>
            <w:vAlign w:val="center"/>
            <w:hideMark/>
          </w:tcPr>
          <w:p w14:paraId="5E685507"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Vision Equipment</w:t>
            </w:r>
          </w:p>
        </w:tc>
        <w:tc>
          <w:tcPr>
            <w:tcW w:w="306" w:type="pct"/>
            <w:tcBorders>
              <w:left w:val="single" w:sz="8" w:space="0" w:color="auto"/>
            </w:tcBorders>
            <w:noWrap/>
            <w:vAlign w:val="center"/>
            <w:hideMark/>
          </w:tcPr>
          <w:p w14:paraId="6392CCC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15%</w:t>
            </w:r>
          </w:p>
        </w:tc>
        <w:tc>
          <w:tcPr>
            <w:tcW w:w="296" w:type="pct"/>
            <w:noWrap/>
            <w:vAlign w:val="center"/>
            <w:hideMark/>
          </w:tcPr>
          <w:p w14:paraId="11C6C2F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11323AF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right w:val="single" w:sz="8" w:space="0" w:color="auto"/>
            </w:tcBorders>
            <w:noWrap/>
            <w:vAlign w:val="center"/>
            <w:hideMark/>
          </w:tcPr>
          <w:p w14:paraId="4F0C3F1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306" w:type="pct"/>
            <w:tcBorders>
              <w:left w:val="single" w:sz="8" w:space="0" w:color="auto"/>
            </w:tcBorders>
            <w:noWrap/>
            <w:vAlign w:val="center"/>
            <w:hideMark/>
          </w:tcPr>
          <w:p w14:paraId="23DE164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1A0953F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296" w:type="pct"/>
            <w:noWrap/>
            <w:vAlign w:val="center"/>
            <w:hideMark/>
          </w:tcPr>
          <w:p w14:paraId="72E82BE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39%</w:t>
            </w:r>
          </w:p>
        </w:tc>
        <w:tc>
          <w:tcPr>
            <w:tcW w:w="306" w:type="pct"/>
            <w:noWrap/>
            <w:vAlign w:val="center"/>
            <w:hideMark/>
          </w:tcPr>
          <w:p w14:paraId="4FEA68E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r>
      <w:tr w:rsidR="009E17B2" w:rsidRPr="00DF0C3D" w14:paraId="087213A3"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75B361C1" w14:textId="77777777" w:rsidR="009E17B2" w:rsidRPr="00DF0C3D" w:rsidRDefault="009E17B2" w:rsidP="00931EA0">
            <w:pPr>
              <w:spacing w:line="200" w:lineRule="atLeast"/>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Capacity Building Services</w:t>
            </w:r>
          </w:p>
        </w:tc>
        <w:tc>
          <w:tcPr>
            <w:tcW w:w="306" w:type="pct"/>
            <w:tcBorders>
              <w:left w:val="single" w:sz="8" w:space="0" w:color="auto"/>
            </w:tcBorders>
            <w:noWrap/>
            <w:vAlign w:val="center"/>
            <w:hideMark/>
          </w:tcPr>
          <w:p w14:paraId="7DBA209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6882692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6E09AF1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right w:val="single" w:sz="8" w:space="0" w:color="auto"/>
            </w:tcBorders>
            <w:noWrap/>
            <w:vAlign w:val="center"/>
            <w:hideMark/>
          </w:tcPr>
          <w:p w14:paraId="048F446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left w:val="single" w:sz="8" w:space="0" w:color="auto"/>
            </w:tcBorders>
            <w:noWrap/>
            <w:vAlign w:val="center"/>
            <w:hideMark/>
          </w:tcPr>
          <w:p w14:paraId="0740C44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5AB6472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1DD4BD4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noWrap/>
            <w:vAlign w:val="center"/>
            <w:hideMark/>
          </w:tcPr>
          <w:p w14:paraId="056ED87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r>
      <w:tr w:rsidR="009E17B2" w:rsidRPr="00DF0C3D" w14:paraId="33530719" w14:textId="77777777" w:rsidTr="00931EA0">
        <w:tc>
          <w:tcPr>
            <w:tcW w:w="2593" w:type="pct"/>
            <w:tcBorders>
              <w:right w:val="single" w:sz="8" w:space="0" w:color="auto"/>
            </w:tcBorders>
            <w:vAlign w:val="center"/>
            <w:hideMark/>
          </w:tcPr>
          <w:p w14:paraId="1B680A9E"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Assistance in coordinating or managing life stages …</w:t>
            </w:r>
          </w:p>
        </w:tc>
        <w:tc>
          <w:tcPr>
            <w:tcW w:w="306" w:type="pct"/>
            <w:tcBorders>
              <w:left w:val="single" w:sz="8" w:space="0" w:color="auto"/>
            </w:tcBorders>
            <w:noWrap/>
            <w:vAlign w:val="center"/>
            <w:hideMark/>
          </w:tcPr>
          <w:p w14:paraId="016BFDE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26F9659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48BAE1F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tcBorders>
              <w:right w:val="single" w:sz="8" w:space="0" w:color="auto"/>
            </w:tcBorders>
            <w:noWrap/>
            <w:vAlign w:val="center"/>
            <w:hideMark/>
          </w:tcPr>
          <w:p w14:paraId="447BA81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left w:val="single" w:sz="8" w:space="0" w:color="auto"/>
            </w:tcBorders>
            <w:noWrap/>
            <w:vAlign w:val="center"/>
            <w:hideMark/>
          </w:tcPr>
          <w:p w14:paraId="56EC7D5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4990ECD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57DAA81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noWrap/>
            <w:vAlign w:val="center"/>
            <w:hideMark/>
          </w:tcPr>
          <w:p w14:paraId="7A6FEFE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r>
      <w:tr w:rsidR="009E17B2" w:rsidRPr="00DF0C3D" w14:paraId="44D425DC"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13441AEF"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Behaviour Support</w:t>
            </w:r>
          </w:p>
        </w:tc>
        <w:tc>
          <w:tcPr>
            <w:tcW w:w="306" w:type="pct"/>
            <w:tcBorders>
              <w:left w:val="single" w:sz="8" w:space="0" w:color="auto"/>
            </w:tcBorders>
            <w:noWrap/>
            <w:vAlign w:val="center"/>
            <w:hideMark/>
          </w:tcPr>
          <w:p w14:paraId="36C9F5E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7CEC5A4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296" w:type="pct"/>
            <w:noWrap/>
            <w:vAlign w:val="center"/>
            <w:hideMark/>
          </w:tcPr>
          <w:p w14:paraId="1250B6E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tcBorders>
              <w:right w:val="single" w:sz="8" w:space="0" w:color="auto"/>
            </w:tcBorders>
            <w:noWrap/>
            <w:vAlign w:val="center"/>
            <w:hideMark/>
          </w:tcPr>
          <w:p w14:paraId="3D84A21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left w:val="single" w:sz="8" w:space="0" w:color="auto"/>
            </w:tcBorders>
            <w:noWrap/>
            <w:vAlign w:val="center"/>
            <w:hideMark/>
          </w:tcPr>
          <w:p w14:paraId="244B29B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728C37C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0843E4F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noWrap/>
            <w:vAlign w:val="center"/>
            <w:hideMark/>
          </w:tcPr>
          <w:p w14:paraId="2FB4C41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r>
      <w:tr w:rsidR="009E17B2" w:rsidRPr="00DF0C3D" w14:paraId="4CDCE54B" w14:textId="77777777" w:rsidTr="00931EA0">
        <w:tc>
          <w:tcPr>
            <w:tcW w:w="2593" w:type="pct"/>
            <w:tcBorders>
              <w:right w:val="single" w:sz="8" w:space="0" w:color="auto"/>
            </w:tcBorders>
            <w:vAlign w:val="center"/>
            <w:hideMark/>
          </w:tcPr>
          <w:p w14:paraId="19BD51E6"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Community nursing care for high needs</w:t>
            </w:r>
          </w:p>
        </w:tc>
        <w:tc>
          <w:tcPr>
            <w:tcW w:w="306" w:type="pct"/>
            <w:tcBorders>
              <w:left w:val="single" w:sz="8" w:space="0" w:color="auto"/>
            </w:tcBorders>
            <w:noWrap/>
            <w:vAlign w:val="center"/>
            <w:hideMark/>
          </w:tcPr>
          <w:p w14:paraId="0EFBAA6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296" w:type="pct"/>
            <w:noWrap/>
            <w:vAlign w:val="center"/>
            <w:hideMark/>
          </w:tcPr>
          <w:p w14:paraId="67C47CE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77F82A5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right w:val="single" w:sz="8" w:space="0" w:color="auto"/>
            </w:tcBorders>
            <w:noWrap/>
            <w:vAlign w:val="center"/>
            <w:hideMark/>
          </w:tcPr>
          <w:p w14:paraId="067E357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left w:val="single" w:sz="8" w:space="0" w:color="auto"/>
            </w:tcBorders>
            <w:noWrap/>
            <w:vAlign w:val="center"/>
            <w:hideMark/>
          </w:tcPr>
          <w:p w14:paraId="32D4C2B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273E7C5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2335B0C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17%</w:t>
            </w:r>
          </w:p>
        </w:tc>
        <w:tc>
          <w:tcPr>
            <w:tcW w:w="306" w:type="pct"/>
            <w:noWrap/>
            <w:vAlign w:val="center"/>
            <w:hideMark/>
          </w:tcPr>
          <w:p w14:paraId="5DCAEC6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r>
      <w:tr w:rsidR="009E17B2" w:rsidRPr="00DF0C3D" w14:paraId="62CB8924"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515543F7"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Development of daily living and life skills</w:t>
            </w:r>
          </w:p>
        </w:tc>
        <w:tc>
          <w:tcPr>
            <w:tcW w:w="306" w:type="pct"/>
            <w:tcBorders>
              <w:left w:val="single" w:sz="8" w:space="0" w:color="auto"/>
            </w:tcBorders>
            <w:noWrap/>
            <w:vAlign w:val="center"/>
            <w:hideMark/>
          </w:tcPr>
          <w:p w14:paraId="4F1D2CC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2D4BA42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49E598E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tcBorders>
              <w:right w:val="single" w:sz="8" w:space="0" w:color="auto"/>
            </w:tcBorders>
            <w:noWrap/>
            <w:vAlign w:val="center"/>
            <w:hideMark/>
          </w:tcPr>
          <w:p w14:paraId="0826BD5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left w:val="single" w:sz="8" w:space="0" w:color="auto"/>
            </w:tcBorders>
            <w:noWrap/>
            <w:vAlign w:val="center"/>
            <w:hideMark/>
          </w:tcPr>
          <w:p w14:paraId="513B798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71B1A9E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15%</w:t>
            </w:r>
          </w:p>
        </w:tc>
        <w:tc>
          <w:tcPr>
            <w:tcW w:w="296" w:type="pct"/>
            <w:noWrap/>
            <w:vAlign w:val="center"/>
            <w:hideMark/>
          </w:tcPr>
          <w:p w14:paraId="47CFBA7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noWrap/>
            <w:vAlign w:val="center"/>
            <w:hideMark/>
          </w:tcPr>
          <w:p w14:paraId="07304B7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r>
      <w:tr w:rsidR="009E17B2" w:rsidRPr="00DF0C3D" w14:paraId="4DF35E19" w14:textId="77777777" w:rsidTr="00931EA0">
        <w:tc>
          <w:tcPr>
            <w:tcW w:w="2593" w:type="pct"/>
            <w:tcBorders>
              <w:right w:val="single" w:sz="8" w:space="0" w:color="auto"/>
            </w:tcBorders>
            <w:vAlign w:val="center"/>
            <w:hideMark/>
          </w:tcPr>
          <w:p w14:paraId="3559086A"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Early Intervention supports for early childhood</w:t>
            </w:r>
          </w:p>
        </w:tc>
        <w:tc>
          <w:tcPr>
            <w:tcW w:w="306" w:type="pct"/>
            <w:tcBorders>
              <w:left w:val="single" w:sz="8" w:space="0" w:color="auto"/>
            </w:tcBorders>
            <w:noWrap/>
            <w:vAlign w:val="center"/>
            <w:hideMark/>
          </w:tcPr>
          <w:p w14:paraId="33A4984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4C72F0D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w:t>
            </w:r>
          </w:p>
        </w:tc>
        <w:tc>
          <w:tcPr>
            <w:tcW w:w="296" w:type="pct"/>
            <w:noWrap/>
            <w:vAlign w:val="center"/>
            <w:hideMark/>
          </w:tcPr>
          <w:p w14:paraId="708DB35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right w:val="single" w:sz="8" w:space="0" w:color="auto"/>
            </w:tcBorders>
            <w:noWrap/>
            <w:vAlign w:val="center"/>
            <w:hideMark/>
          </w:tcPr>
          <w:p w14:paraId="072688B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306" w:type="pct"/>
            <w:tcBorders>
              <w:left w:val="single" w:sz="8" w:space="0" w:color="auto"/>
            </w:tcBorders>
            <w:noWrap/>
            <w:vAlign w:val="center"/>
            <w:hideMark/>
          </w:tcPr>
          <w:p w14:paraId="6C56D80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5AAA435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50E5F61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noWrap/>
            <w:vAlign w:val="center"/>
            <w:hideMark/>
          </w:tcPr>
          <w:p w14:paraId="211F6F0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5D56370A"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0C6DB6E8"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Exercise Physiology and Physical Wellbeing activities</w:t>
            </w:r>
          </w:p>
        </w:tc>
        <w:tc>
          <w:tcPr>
            <w:tcW w:w="306" w:type="pct"/>
            <w:tcBorders>
              <w:left w:val="single" w:sz="8" w:space="0" w:color="auto"/>
            </w:tcBorders>
            <w:noWrap/>
            <w:vAlign w:val="center"/>
            <w:hideMark/>
          </w:tcPr>
          <w:p w14:paraId="680EA33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14996DD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5D18D08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right w:val="single" w:sz="8" w:space="0" w:color="auto"/>
            </w:tcBorders>
            <w:noWrap/>
            <w:vAlign w:val="center"/>
            <w:hideMark/>
          </w:tcPr>
          <w:p w14:paraId="1C041CE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left w:val="single" w:sz="8" w:space="0" w:color="auto"/>
            </w:tcBorders>
            <w:noWrap/>
            <w:vAlign w:val="center"/>
            <w:hideMark/>
          </w:tcPr>
          <w:p w14:paraId="64D50E7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5C9A1CC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296" w:type="pct"/>
            <w:noWrap/>
            <w:vAlign w:val="center"/>
            <w:hideMark/>
          </w:tcPr>
          <w:p w14:paraId="1F4E63F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noWrap/>
            <w:vAlign w:val="center"/>
            <w:hideMark/>
          </w:tcPr>
          <w:p w14:paraId="1D5EEA7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1635C27B" w14:textId="77777777" w:rsidTr="00931EA0">
        <w:tc>
          <w:tcPr>
            <w:tcW w:w="2593" w:type="pct"/>
            <w:tcBorders>
              <w:right w:val="single" w:sz="8" w:space="0" w:color="auto"/>
            </w:tcBorders>
            <w:vAlign w:val="center"/>
            <w:hideMark/>
          </w:tcPr>
          <w:p w14:paraId="4F8A69FA"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Innovative Community Participation</w:t>
            </w:r>
          </w:p>
        </w:tc>
        <w:tc>
          <w:tcPr>
            <w:tcW w:w="306" w:type="pct"/>
            <w:tcBorders>
              <w:left w:val="single" w:sz="8" w:space="0" w:color="auto"/>
            </w:tcBorders>
            <w:noWrap/>
            <w:vAlign w:val="center"/>
            <w:hideMark/>
          </w:tcPr>
          <w:p w14:paraId="0C10728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15%</w:t>
            </w:r>
          </w:p>
        </w:tc>
        <w:tc>
          <w:tcPr>
            <w:tcW w:w="296" w:type="pct"/>
            <w:noWrap/>
            <w:vAlign w:val="center"/>
            <w:hideMark/>
          </w:tcPr>
          <w:p w14:paraId="6E05EB7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7428542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23%</w:t>
            </w:r>
          </w:p>
        </w:tc>
        <w:tc>
          <w:tcPr>
            <w:tcW w:w="306" w:type="pct"/>
            <w:tcBorders>
              <w:right w:val="single" w:sz="8" w:space="0" w:color="auto"/>
            </w:tcBorders>
            <w:noWrap/>
            <w:vAlign w:val="center"/>
            <w:hideMark/>
          </w:tcPr>
          <w:p w14:paraId="4A31677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306" w:type="pct"/>
            <w:tcBorders>
              <w:left w:val="single" w:sz="8" w:space="0" w:color="auto"/>
            </w:tcBorders>
            <w:noWrap/>
            <w:vAlign w:val="center"/>
            <w:hideMark/>
          </w:tcPr>
          <w:p w14:paraId="645AE71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15%</w:t>
            </w:r>
          </w:p>
        </w:tc>
        <w:tc>
          <w:tcPr>
            <w:tcW w:w="296" w:type="pct"/>
            <w:noWrap/>
            <w:vAlign w:val="center"/>
            <w:hideMark/>
          </w:tcPr>
          <w:p w14:paraId="0E614E2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4600095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21%</w:t>
            </w:r>
          </w:p>
        </w:tc>
        <w:tc>
          <w:tcPr>
            <w:tcW w:w="306" w:type="pct"/>
            <w:noWrap/>
            <w:vAlign w:val="center"/>
            <w:hideMark/>
          </w:tcPr>
          <w:p w14:paraId="0A73C41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r>
      <w:tr w:rsidR="009E17B2" w:rsidRPr="00DF0C3D" w14:paraId="65C2B088"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2772974A"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Specialised Driving Training</w:t>
            </w:r>
          </w:p>
        </w:tc>
        <w:tc>
          <w:tcPr>
            <w:tcW w:w="306" w:type="pct"/>
            <w:tcBorders>
              <w:left w:val="single" w:sz="8" w:space="0" w:color="auto"/>
            </w:tcBorders>
            <w:noWrap/>
            <w:vAlign w:val="center"/>
            <w:hideMark/>
          </w:tcPr>
          <w:p w14:paraId="7222CAF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3BD18B2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0%</w:t>
            </w:r>
          </w:p>
        </w:tc>
        <w:tc>
          <w:tcPr>
            <w:tcW w:w="296" w:type="pct"/>
            <w:noWrap/>
            <w:vAlign w:val="center"/>
            <w:hideMark/>
          </w:tcPr>
          <w:p w14:paraId="70D4F33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306" w:type="pct"/>
            <w:tcBorders>
              <w:right w:val="single" w:sz="8" w:space="0" w:color="auto"/>
            </w:tcBorders>
            <w:noWrap/>
            <w:vAlign w:val="center"/>
            <w:hideMark/>
          </w:tcPr>
          <w:p w14:paraId="34839C3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306" w:type="pct"/>
            <w:tcBorders>
              <w:left w:val="single" w:sz="8" w:space="0" w:color="auto"/>
            </w:tcBorders>
            <w:noWrap/>
            <w:vAlign w:val="center"/>
            <w:hideMark/>
          </w:tcPr>
          <w:p w14:paraId="380BA63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31F38DF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296" w:type="pct"/>
            <w:noWrap/>
            <w:vAlign w:val="center"/>
            <w:hideMark/>
          </w:tcPr>
          <w:p w14:paraId="67998F8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noWrap/>
            <w:vAlign w:val="center"/>
            <w:hideMark/>
          </w:tcPr>
          <w:p w14:paraId="0924D9C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r>
      <w:tr w:rsidR="009E17B2" w:rsidRPr="00DF0C3D" w14:paraId="243E439C" w14:textId="77777777" w:rsidTr="00931EA0">
        <w:tc>
          <w:tcPr>
            <w:tcW w:w="2593" w:type="pct"/>
            <w:tcBorders>
              <w:right w:val="single" w:sz="8" w:space="0" w:color="auto"/>
            </w:tcBorders>
            <w:vAlign w:val="center"/>
            <w:hideMark/>
          </w:tcPr>
          <w:p w14:paraId="78FB2F10"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Therapeutic Supports</w:t>
            </w:r>
          </w:p>
        </w:tc>
        <w:tc>
          <w:tcPr>
            <w:tcW w:w="306" w:type="pct"/>
            <w:tcBorders>
              <w:left w:val="single" w:sz="8" w:space="0" w:color="auto"/>
            </w:tcBorders>
            <w:noWrap/>
            <w:vAlign w:val="center"/>
            <w:hideMark/>
          </w:tcPr>
          <w:p w14:paraId="57497AF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38FF1CD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w:t>
            </w:r>
          </w:p>
        </w:tc>
        <w:tc>
          <w:tcPr>
            <w:tcW w:w="296" w:type="pct"/>
            <w:noWrap/>
            <w:vAlign w:val="center"/>
            <w:hideMark/>
          </w:tcPr>
          <w:p w14:paraId="2E02260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306" w:type="pct"/>
            <w:tcBorders>
              <w:right w:val="single" w:sz="8" w:space="0" w:color="auto"/>
            </w:tcBorders>
            <w:noWrap/>
            <w:vAlign w:val="center"/>
            <w:hideMark/>
          </w:tcPr>
          <w:p w14:paraId="237A47D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3%</w:t>
            </w:r>
          </w:p>
        </w:tc>
        <w:tc>
          <w:tcPr>
            <w:tcW w:w="306" w:type="pct"/>
            <w:tcBorders>
              <w:left w:val="single" w:sz="8" w:space="0" w:color="auto"/>
            </w:tcBorders>
            <w:noWrap/>
            <w:vAlign w:val="center"/>
            <w:hideMark/>
          </w:tcPr>
          <w:p w14:paraId="2522E6C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296" w:type="pct"/>
            <w:noWrap/>
            <w:vAlign w:val="center"/>
            <w:hideMark/>
          </w:tcPr>
          <w:p w14:paraId="46FB90A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3BE8E08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noWrap/>
            <w:vAlign w:val="center"/>
            <w:hideMark/>
          </w:tcPr>
          <w:p w14:paraId="6FFBA6E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r>
      <w:tr w:rsidR="009E17B2" w:rsidRPr="00DF0C3D" w14:paraId="2A7944FD"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03B475F1" w14:textId="77777777" w:rsidR="009E17B2" w:rsidRPr="00DF0C3D" w:rsidRDefault="009E17B2" w:rsidP="00931EA0">
            <w:pPr>
              <w:spacing w:line="200" w:lineRule="atLeast"/>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Capital services</w:t>
            </w:r>
          </w:p>
        </w:tc>
        <w:tc>
          <w:tcPr>
            <w:tcW w:w="306" w:type="pct"/>
            <w:tcBorders>
              <w:left w:val="single" w:sz="8" w:space="0" w:color="auto"/>
            </w:tcBorders>
            <w:noWrap/>
            <w:vAlign w:val="center"/>
            <w:hideMark/>
          </w:tcPr>
          <w:p w14:paraId="3D1D4FD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288D4BF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4FA8208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right w:val="single" w:sz="8" w:space="0" w:color="auto"/>
            </w:tcBorders>
            <w:noWrap/>
            <w:vAlign w:val="center"/>
            <w:hideMark/>
          </w:tcPr>
          <w:p w14:paraId="7FF537D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left w:val="single" w:sz="8" w:space="0" w:color="auto"/>
            </w:tcBorders>
            <w:noWrap/>
            <w:vAlign w:val="center"/>
            <w:hideMark/>
          </w:tcPr>
          <w:p w14:paraId="7D6CB1B5"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4DEA755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36A4B64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noWrap/>
            <w:vAlign w:val="center"/>
            <w:hideMark/>
          </w:tcPr>
          <w:p w14:paraId="67F12DD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r>
      <w:tr w:rsidR="009E17B2" w:rsidRPr="00DF0C3D" w14:paraId="2CEB7DD7" w14:textId="77777777" w:rsidTr="00931EA0">
        <w:tc>
          <w:tcPr>
            <w:tcW w:w="2593" w:type="pct"/>
            <w:tcBorders>
              <w:right w:val="single" w:sz="8" w:space="0" w:color="auto"/>
            </w:tcBorders>
            <w:vAlign w:val="center"/>
            <w:hideMark/>
          </w:tcPr>
          <w:p w14:paraId="09585F40"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Home modification design and construction</w:t>
            </w:r>
          </w:p>
        </w:tc>
        <w:tc>
          <w:tcPr>
            <w:tcW w:w="306" w:type="pct"/>
            <w:tcBorders>
              <w:left w:val="single" w:sz="8" w:space="0" w:color="auto"/>
            </w:tcBorders>
            <w:noWrap/>
            <w:vAlign w:val="center"/>
            <w:hideMark/>
          </w:tcPr>
          <w:p w14:paraId="1E4ADCB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3902106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1F3B200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tcBorders>
              <w:right w:val="single" w:sz="8" w:space="0" w:color="auto"/>
            </w:tcBorders>
            <w:noWrap/>
            <w:vAlign w:val="center"/>
            <w:hideMark/>
          </w:tcPr>
          <w:p w14:paraId="3A4938C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left w:val="single" w:sz="8" w:space="0" w:color="auto"/>
            </w:tcBorders>
            <w:noWrap/>
            <w:vAlign w:val="center"/>
            <w:hideMark/>
          </w:tcPr>
          <w:p w14:paraId="26145B5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7601477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20%</w:t>
            </w:r>
          </w:p>
        </w:tc>
        <w:tc>
          <w:tcPr>
            <w:tcW w:w="296" w:type="pct"/>
            <w:noWrap/>
            <w:vAlign w:val="center"/>
            <w:hideMark/>
          </w:tcPr>
          <w:p w14:paraId="2A205E4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17%</w:t>
            </w:r>
          </w:p>
        </w:tc>
        <w:tc>
          <w:tcPr>
            <w:tcW w:w="306" w:type="pct"/>
            <w:noWrap/>
            <w:vAlign w:val="center"/>
            <w:hideMark/>
          </w:tcPr>
          <w:p w14:paraId="36CE8C5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r>
      <w:tr w:rsidR="009E17B2" w:rsidRPr="00DF0C3D" w14:paraId="5EFF7B46"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61476178"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Specialist Disability Accommodation</w:t>
            </w:r>
          </w:p>
        </w:tc>
        <w:tc>
          <w:tcPr>
            <w:tcW w:w="306" w:type="pct"/>
            <w:tcBorders>
              <w:left w:val="single" w:sz="8" w:space="0" w:color="auto"/>
            </w:tcBorders>
            <w:noWrap/>
            <w:vAlign w:val="center"/>
            <w:hideMark/>
          </w:tcPr>
          <w:p w14:paraId="0A73138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7BC21C0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60BB2D6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right w:val="single" w:sz="8" w:space="0" w:color="auto"/>
            </w:tcBorders>
            <w:noWrap/>
            <w:vAlign w:val="center"/>
            <w:hideMark/>
          </w:tcPr>
          <w:p w14:paraId="07C902D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left w:val="single" w:sz="8" w:space="0" w:color="auto"/>
            </w:tcBorders>
            <w:noWrap/>
            <w:vAlign w:val="center"/>
            <w:hideMark/>
          </w:tcPr>
          <w:p w14:paraId="457DA2D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7FDD755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11%</w:t>
            </w:r>
          </w:p>
        </w:tc>
        <w:tc>
          <w:tcPr>
            <w:tcW w:w="296" w:type="pct"/>
            <w:noWrap/>
            <w:vAlign w:val="center"/>
            <w:hideMark/>
          </w:tcPr>
          <w:p w14:paraId="6DEC476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noWrap/>
            <w:vAlign w:val="center"/>
            <w:hideMark/>
          </w:tcPr>
          <w:p w14:paraId="1C7C135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r>
      <w:tr w:rsidR="009E17B2" w:rsidRPr="00DF0C3D" w14:paraId="405B103D" w14:textId="77777777" w:rsidTr="00931EA0">
        <w:tc>
          <w:tcPr>
            <w:tcW w:w="2593" w:type="pct"/>
            <w:tcBorders>
              <w:right w:val="single" w:sz="8" w:space="0" w:color="auto"/>
            </w:tcBorders>
            <w:vAlign w:val="center"/>
            <w:hideMark/>
          </w:tcPr>
          <w:p w14:paraId="0A2917E1"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Vehicle Modifications</w:t>
            </w:r>
          </w:p>
        </w:tc>
        <w:tc>
          <w:tcPr>
            <w:tcW w:w="306" w:type="pct"/>
            <w:tcBorders>
              <w:left w:val="single" w:sz="8" w:space="0" w:color="auto"/>
            </w:tcBorders>
            <w:noWrap/>
            <w:vAlign w:val="center"/>
            <w:hideMark/>
          </w:tcPr>
          <w:p w14:paraId="6585D85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15%</w:t>
            </w:r>
          </w:p>
        </w:tc>
        <w:tc>
          <w:tcPr>
            <w:tcW w:w="296" w:type="pct"/>
            <w:noWrap/>
            <w:vAlign w:val="center"/>
            <w:hideMark/>
          </w:tcPr>
          <w:p w14:paraId="5AC99E5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19%</w:t>
            </w:r>
          </w:p>
        </w:tc>
        <w:tc>
          <w:tcPr>
            <w:tcW w:w="296" w:type="pct"/>
            <w:noWrap/>
            <w:vAlign w:val="center"/>
            <w:hideMark/>
          </w:tcPr>
          <w:p w14:paraId="03CCE29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tcBorders>
              <w:right w:val="single" w:sz="8" w:space="0" w:color="auto"/>
            </w:tcBorders>
            <w:noWrap/>
            <w:vAlign w:val="center"/>
            <w:hideMark/>
          </w:tcPr>
          <w:p w14:paraId="661DE3B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tcBorders>
              <w:left w:val="single" w:sz="8" w:space="0" w:color="auto"/>
            </w:tcBorders>
            <w:noWrap/>
            <w:vAlign w:val="center"/>
            <w:hideMark/>
          </w:tcPr>
          <w:p w14:paraId="23B6D9E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296" w:type="pct"/>
            <w:noWrap/>
            <w:vAlign w:val="center"/>
            <w:hideMark/>
          </w:tcPr>
          <w:p w14:paraId="38D2194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26%</w:t>
            </w:r>
          </w:p>
        </w:tc>
        <w:tc>
          <w:tcPr>
            <w:tcW w:w="296" w:type="pct"/>
            <w:noWrap/>
            <w:vAlign w:val="center"/>
            <w:hideMark/>
          </w:tcPr>
          <w:p w14:paraId="6F20B8F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306" w:type="pct"/>
            <w:noWrap/>
            <w:vAlign w:val="center"/>
            <w:hideMark/>
          </w:tcPr>
          <w:p w14:paraId="5565E04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r>
      <w:tr w:rsidR="009E17B2" w:rsidRPr="00DF0C3D" w14:paraId="156D1683"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008AD053" w14:textId="77777777" w:rsidR="009E17B2" w:rsidRPr="00DF0C3D" w:rsidRDefault="009E17B2" w:rsidP="00931EA0">
            <w:pPr>
              <w:spacing w:line="200" w:lineRule="atLeast"/>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Choice and control support services</w:t>
            </w:r>
          </w:p>
        </w:tc>
        <w:tc>
          <w:tcPr>
            <w:tcW w:w="306" w:type="pct"/>
            <w:tcBorders>
              <w:left w:val="single" w:sz="8" w:space="0" w:color="auto"/>
            </w:tcBorders>
            <w:noWrap/>
            <w:vAlign w:val="center"/>
            <w:hideMark/>
          </w:tcPr>
          <w:p w14:paraId="6866C3A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496D1D7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7A11035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right w:val="single" w:sz="8" w:space="0" w:color="auto"/>
            </w:tcBorders>
            <w:noWrap/>
            <w:vAlign w:val="center"/>
            <w:hideMark/>
          </w:tcPr>
          <w:p w14:paraId="79BA5D5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left w:val="single" w:sz="8" w:space="0" w:color="auto"/>
            </w:tcBorders>
            <w:noWrap/>
            <w:vAlign w:val="center"/>
            <w:hideMark/>
          </w:tcPr>
          <w:p w14:paraId="7D9C0E7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66E33A0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3635055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noWrap/>
            <w:vAlign w:val="center"/>
            <w:hideMark/>
          </w:tcPr>
          <w:p w14:paraId="2B19BCC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r>
      <w:tr w:rsidR="009E17B2" w:rsidRPr="00DF0C3D" w14:paraId="4DA5862A" w14:textId="77777777" w:rsidTr="00931EA0">
        <w:tc>
          <w:tcPr>
            <w:tcW w:w="2593" w:type="pct"/>
            <w:tcBorders>
              <w:right w:val="single" w:sz="8" w:space="0" w:color="auto"/>
            </w:tcBorders>
            <w:vAlign w:val="center"/>
            <w:hideMark/>
          </w:tcPr>
          <w:p w14:paraId="150553BE"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Management of funding for supports in participants plan</w:t>
            </w:r>
          </w:p>
        </w:tc>
        <w:tc>
          <w:tcPr>
            <w:tcW w:w="306" w:type="pct"/>
            <w:tcBorders>
              <w:left w:val="single" w:sz="8" w:space="0" w:color="auto"/>
            </w:tcBorders>
            <w:noWrap/>
            <w:vAlign w:val="center"/>
            <w:hideMark/>
          </w:tcPr>
          <w:p w14:paraId="086A63B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747F0B3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4%</w:t>
            </w:r>
          </w:p>
        </w:tc>
        <w:tc>
          <w:tcPr>
            <w:tcW w:w="296" w:type="pct"/>
            <w:noWrap/>
            <w:vAlign w:val="center"/>
            <w:hideMark/>
          </w:tcPr>
          <w:p w14:paraId="48DEF4C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right w:val="single" w:sz="8" w:space="0" w:color="auto"/>
            </w:tcBorders>
            <w:noWrap/>
            <w:vAlign w:val="center"/>
            <w:hideMark/>
          </w:tcPr>
          <w:p w14:paraId="2C6088F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left w:val="single" w:sz="8" w:space="0" w:color="auto"/>
            </w:tcBorders>
            <w:noWrap/>
            <w:vAlign w:val="center"/>
            <w:hideMark/>
          </w:tcPr>
          <w:p w14:paraId="0E7391C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296" w:type="pct"/>
            <w:noWrap/>
            <w:vAlign w:val="center"/>
            <w:hideMark/>
          </w:tcPr>
          <w:p w14:paraId="02AC203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205BA15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6%</w:t>
            </w:r>
          </w:p>
        </w:tc>
        <w:tc>
          <w:tcPr>
            <w:tcW w:w="306" w:type="pct"/>
            <w:noWrap/>
            <w:vAlign w:val="center"/>
            <w:hideMark/>
          </w:tcPr>
          <w:p w14:paraId="764845A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r>
      <w:tr w:rsidR="009E17B2" w:rsidRPr="00DF0C3D" w14:paraId="6327EBC0"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6218D964"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Support Coordination</w:t>
            </w:r>
          </w:p>
        </w:tc>
        <w:tc>
          <w:tcPr>
            <w:tcW w:w="306" w:type="pct"/>
            <w:tcBorders>
              <w:left w:val="single" w:sz="8" w:space="0" w:color="auto"/>
            </w:tcBorders>
            <w:noWrap/>
            <w:vAlign w:val="center"/>
            <w:hideMark/>
          </w:tcPr>
          <w:p w14:paraId="6E58ACE3"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296" w:type="pct"/>
            <w:noWrap/>
            <w:vAlign w:val="center"/>
            <w:hideMark/>
          </w:tcPr>
          <w:p w14:paraId="5AED7F5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643A343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right w:val="single" w:sz="8" w:space="0" w:color="auto"/>
            </w:tcBorders>
            <w:noWrap/>
            <w:vAlign w:val="center"/>
            <w:hideMark/>
          </w:tcPr>
          <w:p w14:paraId="27F13FF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306" w:type="pct"/>
            <w:tcBorders>
              <w:left w:val="single" w:sz="8" w:space="0" w:color="auto"/>
            </w:tcBorders>
            <w:noWrap/>
            <w:vAlign w:val="center"/>
            <w:hideMark/>
          </w:tcPr>
          <w:p w14:paraId="6D301D2E"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296" w:type="pct"/>
            <w:noWrap/>
            <w:vAlign w:val="center"/>
            <w:hideMark/>
          </w:tcPr>
          <w:p w14:paraId="69DC52D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c>
          <w:tcPr>
            <w:tcW w:w="296" w:type="pct"/>
            <w:noWrap/>
            <w:vAlign w:val="center"/>
            <w:hideMark/>
          </w:tcPr>
          <w:p w14:paraId="4463CA8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noWrap/>
            <w:vAlign w:val="center"/>
            <w:hideMark/>
          </w:tcPr>
          <w:p w14:paraId="435D08D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r>
      <w:tr w:rsidR="009E17B2" w:rsidRPr="00DF0C3D" w14:paraId="261AC8F3" w14:textId="77777777" w:rsidTr="00931EA0">
        <w:tc>
          <w:tcPr>
            <w:tcW w:w="2593" w:type="pct"/>
            <w:tcBorders>
              <w:right w:val="single" w:sz="8" w:space="0" w:color="auto"/>
            </w:tcBorders>
            <w:vAlign w:val="center"/>
            <w:hideMark/>
          </w:tcPr>
          <w:p w14:paraId="0D8C1CF0" w14:textId="77777777" w:rsidR="009E17B2" w:rsidRPr="00DF0C3D" w:rsidRDefault="009E17B2" w:rsidP="00931EA0">
            <w:pPr>
              <w:spacing w:line="200" w:lineRule="atLeast"/>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Employment and Education support services</w:t>
            </w:r>
          </w:p>
        </w:tc>
        <w:tc>
          <w:tcPr>
            <w:tcW w:w="306" w:type="pct"/>
            <w:tcBorders>
              <w:left w:val="single" w:sz="8" w:space="0" w:color="auto"/>
            </w:tcBorders>
            <w:noWrap/>
            <w:vAlign w:val="center"/>
            <w:hideMark/>
          </w:tcPr>
          <w:p w14:paraId="533EE42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2EC3722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1AFF0EA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right w:val="single" w:sz="8" w:space="0" w:color="auto"/>
            </w:tcBorders>
            <w:noWrap/>
            <w:vAlign w:val="center"/>
            <w:hideMark/>
          </w:tcPr>
          <w:p w14:paraId="45E2A16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tcBorders>
              <w:left w:val="single" w:sz="8" w:space="0" w:color="auto"/>
            </w:tcBorders>
            <w:noWrap/>
            <w:vAlign w:val="center"/>
            <w:hideMark/>
          </w:tcPr>
          <w:p w14:paraId="225763E9"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0DA0938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296" w:type="pct"/>
            <w:noWrap/>
            <w:vAlign w:val="center"/>
            <w:hideMark/>
          </w:tcPr>
          <w:p w14:paraId="64493AA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c>
          <w:tcPr>
            <w:tcW w:w="306" w:type="pct"/>
            <w:noWrap/>
            <w:vAlign w:val="center"/>
            <w:hideMark/>
          </w:tcPr>
          <w:p w14:paraId="685BD582"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p>
        </w:tc>
      </w:tr>
      <w:tr w:rsidR="009E17B2" w:rsidRPr="00DF0C3D" w14:paraId="7B1D6547"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6C9BDB41"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Assistance to access/maintain employment and/or education</w:t>
            </w:r>
          </w:p>
        </w:tc>
        <w:tc>
          <w:tcPr>
            <w:tcW w:w="306" w:type="pct"/>
            <w:tcBorders>
              <w:left w:val="single" w:sz="8" w:space="0" w:color="auto"/>
            </w:tcBorders>
            <w:noWrap/>
            <w:vAlign w:val="center"/>
            <w:hideMark/>
          </w:tcPr>
          <w:p w14:paraId="323749AB"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296" w:type="pct"/>
            <w:noWrap/>
            <w:vAlign w:val="center"/>
            <w:hideMark/>
          </w:tcPr>
          <w:p w14:paraId="0E12051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15%</w:t>
            </w:r>
          </w:p>
        </w:tc>
        <w:tc>
          <w:tcPr>
            <w:tcW w:w="296" w:type="pct"/>
            <w:noWrap/>
            <w:vAlign w:val="center"/>
            <w:hideMark/>
          </w:tcPr>
          <w:p w14:paraId="645AAA6F"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306" w:type="pct"/>
            <w:tcBorders>
              <w:right w:val="single" w:sz="8" w:space="0" w:color="auto"/>
            </w:tcBorders>
            <w:noWrap/>
            <w:vAlign w:val="center"/>
            <w:hideMark/>
          </w:tcPr>
          <w:p w14:paraId="0549451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8%</w:t>
            </w:r>
          </w:p>
        </w:tc>
        <w:tc>
          <w:tcPr>
            <w:tcW w:w="306" w:type="pct"/>
            <w:tcBorders>
              <w:left w:val="single" w:sz="8" w:space="0" w:color="auto"/>
            </w:tcBorders>
            <w:noWrap/>
            <w:vAlign w:val="center"/>
            <w:hideMark/>
          </w:tcPr>
          <w:p w14:paraId="66EB1708"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16%</w:t>
            </w:r>
          </w:p>
        </w:tc>
        <w:tc>
          <w:tcPr>
            <w:tcW w:w="296" w:type="pct"/>
            <w:noWrap/>
            <w:vAlign w:val="center"/>
            <w:hideMark/>
          </w:tcPr>
          <w:p w14:paraId="63DF6BC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19%</w:t>
            </w:r>
          </w:p>
        </w:tc>
        <w:tc>
          <w:tcPr>
            <w:tcW w:w="296" w:type="pct"/>
            <w:noWrap/>
            <w:vAlign w:val="center"/>
            <w:hideMark/>
          </w:tcPr>
          <w:p w14:paraId="0D371514"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noWrap/>
            <w:vAlign w:val="center"/>
            <w:hideMark/>
          </w:tcPr>
          <w:p w14:paraId="15305AF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w:t>
            </w:r>
          </w:p>
        </w:tc>
      </w:tr>
      <w:tr w:rsidR="009E17B2" w:rsidRPr="00DF0C3D" w14:paraId="5E68AD6A" w14:textId="77777777" w:rsidTr="00931EA0">
        <w:tc>
          <w:tcPr>
            <w:tcW w:w="2593" w:type="pct"/>
            <w:tcBorders>
              <w:right w:val="single" w:sz="8" w:space="0" w:color="auto"/>
            </w:tcBorders>
            <w:vAlign w:val="center"/>
            <w:hideMark/>
          </w:tcPr>
          <w:p w14:paraId="31C3488F" w14:textId="77777777" w:rsidR="009E17B2" w:rsidRPr="00DF0C3D" w:rsidRDefault="009E17B2" w:rsidP="00931EA0">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Specialised Supported Employment</w:t>
            </w:r>
          </w:p>
        </w:tc>
        <w:tc>
          <w:tcPr>
            <w:tcW w:w="306" w:type="pct"/>
            <w:tcBorders>
              <w:left w:val="single" w:sz="8" w:space="0" w:color="auto"/>
            </w:tcBorders>
            <w:noWrap/>
            <w:vAlign w:val="center"/>
            <w:hideMark/>
          </w:tcPr>
          <w:p w14:paraId="2BC361DA"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018DC21D"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c>
          <w:tcPr>
            <w:tcW w:w="296" w:type="pct"/>
            <w:noWrap/>
            <w:vAlign w:val="center"/>
            <w:hideMark/>
          </w:tcPr>
          <w:p w14:paraId="365C84D0"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7%</w:t>
            </w:r>
          </w:p>
        </w:tc>
        <w:tc>
          <w:tcPr>
            <w:tcW w:w="306" w:type="pct"/>
            <w:tcBorders>
              <w:right w:val="single" w:sz="8" w:space="0" w:color="auto"/>
            </w:tcBorders>
            <w:noWrap/>
            <w:vAlign w:val="center"/>
            <w:hideMark/>
          </w:tcPr>
          <w:p w14:paraId="165FF4D6"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5%</w:t>
            </w:r>
          </w:p>
        </w:tc>
        <w:tc>
          <w:tcPr>
            <w:tcW w:w="306" w:type="pct"/>
            <w:tcBorders>
              <w:left w:val="single" w:sz="8" w:space="0" w:color="auto"/>
            </w:tcBorders>
            <w:noWrap/>
            <w:vAlign w:val="center"/>
            <w:hideMark/>
          </w:tcPr>
          <w:p w14:paraId="7A40697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10%</w:t>
            </w:r>
          </w:p>
        </w:tc>
        <w:tc>
          <w:tcPr>
            <w:tcW w:w="296" w:type="pct"/>
            <w:noWrap/>
            <w:vAlign w:val="center"/>
            <w:hideMark/>
          </w:tcPr>
          <w:p w14:paraId="1419FAA1"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13%</w:t>
            </w:r>
          </w:p>
        </w:tc>
        <w:tc>
          <w:tcPr>
            <w:tcW w:w="296" w:type="pct"/>
            <w:noWrap/>
            <w:vAlign w:val="center"/>
            <w:hideMark/>
          </w:tcPr>
          <w:p w14:paraId="43B0BF97"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14%</w:t>
            </w:r>
          </w:p>
        </w:tc>
        <w:tc>
          <w:tcPr>
            <w:tcW w:w="306" w:type="pct"/>
            <w:noWrap/>
            <w:vAlign w:val="center"/>
            <w:hideMark/>
          </w:tcPr>
          <w:p w14:paraId="6EB2DA2C" w14:textId="77777777" w:rsidR="009E17B2" w:rsidRPr="00DF0C3D" w:rsidRDefault="009E17B2" w:rsidP="00931EA0">
            <w:pPr>
              <w:spacing w:line="200" w:lineRule="atLeast"/>
              <w:jc w:val="center"/>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9%</w:t>
            </w:r>
          </w:p>
        </w:tc>
      </w:tr>
      <w:tr w:rsidR="009E17B2" w:rsidRPr="00DF0C3D" w14:paraId="6B3E0E9F" w14:textId="77777777" w:rsidTr="00931EA0">
        <w:trPr>
          <w:cnfStyle w:val="000000100000" w:firstRow="0" w:lastRow="0" w:firstColumn="0" w:lastColumn="0" w:oddVBand="0" w:evenVBand="0" w:oddHBand="1" w:evenHBand="0" w:firstRowFirstColumn="0" w:firstRowLastColumn="0" w:lastRowFirstColumn="0" w:lastRowLastColumn="0"/>
        </w:trPr>
        <w:tc>
          <w:tcPr>
            <w:tcW w:w="2593" w:type="pct"/>
            <w:tcBorders>
              <w:right w:val="single" w:sz="8" w:space="0" w:color="auto"/>
            </w:tcBorders>
            <w:vAlign w:val="center"/>
            <w:hideMark/>
          </w:tcPr>
          <w:p w14:paraId="70D196D8" w14:textId="77777777" w:rsidR="009E17B2" w:rsidRPr="00DF0C3D" w:rsidRDefault="009E17B2" w:rsidP="00931EA0">
            <w:pPr>
              <w:spacing w:line="200" w:lineRule="atLeast"/>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Total</w:t>
            </w:r>
          </w:p>
        </w:tc>
        <w:tc>
          <w:tcPr>
            <w:tcW w:w="306" w:type="pct"/>
            <w:tcBorders>
              <w:left w:val="single" w:sz="8" w:space="0" w:color="auto"/>
            </w:tcBorders>
            <w:noWrap/>
            <w:vAlign w:val="center"/>
            <w:hideMark/>
          </w:tcPr>
          <w:p w14:paraId="3394C66B"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5%</w:t>
            </w:r>
          </w:p>
        </w:tc>
        <w:tc>
          <w:tcPr>
            <w:tcW w:w="296" w:type="pct"/>
            <w:noWrap/>
            <w:vAlign w:val="center"/>
            <w:hideMark/>
          </w:tcPr>
          <w:p w14:paraId="6D8CCAB7"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4%</w:t>
            </w:r>
          </w:p>
        </w:tc>
        <w:tc>
          <w:tcPr>
            <w:tcW w:w="296" w:type="pct"/>
            <w:noWrap/>
            <w:vAlign w:val="center"/>
            <w:hideMark/>
          </w:tcPr>
          <w:p w14:paraId="4D49B222"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6%</w:t>
            </w:r>
          </w:p>
        </w:tc>
        <w:tc>
          <w:tcPr>
            <w:tcW w:w="306" w:type="pct"/>
            <w:tcBorders>
              <w:right w:val="single" w:sz="8" w:space="0" w:color="auto"/>
            </w:tcBorders>
            <w:noWrap/>
            <w:vAlign w:val="center"/>
            <w:hideMark/>
          </w:tcPr>
          <w:p w14:paraId="1F43B2AC"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5%</w:t>
            </w:r>
          </w:p>
        </w:tc>
        <w:tc>
          <w:tcPr>
            <w:tcW w:w="306" w:type="pct"/>
            <w:tcBorders>
              <w:left w:val="single" w:sz="8" w:space="0" w:color="auto"/>
            </w:tcBorders>
            <w:noWrap/>
            <w:vAlign w:val="center"/>
            <w:hideMark/>
          </w:tcPr>
          <w:p w14:paraId="032A2EAE"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7%</w:t>
            </w:r>
          </w:p>
        </w:tc>
        <w:tc>
          <w:tcPr>
            <w:tcW w:w="296" w:type="pct"/>
            <w:noWrap/>
            <w:vAlign w:val="center"/>
            <w:hideMark/>
          </w:tcPr>
          <w:p w14:paraId="044D738D"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8%</w:t>
            </w:r>
          </w:p>
        </w:tc>
        <w:tc>
          <w:tcPr>
            <w:tcW w:w="296" w:type="pct"/>
            <w:noWrap/>
            <w:vAlign w:val="center"/>
            <w:hideMark/>
          </w:tcPr>
          <w:p w14:paraId="2A568D64"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7%</w:t>
            </w:r>
          </w:p>
        </w:tc>
        <w:tc>
          <w:tcPr>
            <w:tcW w:w="306" w:type="pct"/>
            <w:noWrap/>
            <w:vAlign w:val="center"/>
            <w:hideMark/>
          </w:tcPr>
          <w:p w14:paraId="557B0365" w14:textId="77777777" w:rsidR="009E17B2" w:rsidRPr="00DF0C3D" w:rsidRDefault="009E17B2" w:rsidP="00931EA0">
            <w:pPr>
              <w:spacing w:line="200" w:lineRule="atLeast"/>
              <w:jc w:val="center"/>
              <w:rPr>
                <w:rFonts w:asciiTheme="minorHAnsi" w:eastAsia="Times New Roman" w:hAnsiTheme="minorHAnsi" w:cstheme="minorHAnsi"/>
                <w:b/>
                <w:bCs/>
                <w:szCs w:val="16"/>
                <w:lang w:eastAsia="en-AU"/>
              </w:rPr>
            </w:pPr>
            <w:r w:rsidRPr="00DF0C3D">
              <w:rPr>
                <w:rFonts w:asciiTheme="minorHAnsi" w:eastAsia="Times New Roman" w:hAnsiTheme="minorHAnsi" w:cstheme="minorHAnsi"/>
                <w:b/>
                <w:bCs/>
                <w:szCs w:val="16"/>
                <w:lang w:eastAsia="en-AU"/>
              </w:rPr>
              <w:t>6%</w:t>
            </w:r>
          </w:p>
        </w:tc>
      </w:tr>
    </w:tbl>
    <w:p w14:paraId="7E86C302" w14:textId="5882797E" w:rsidR="009E17B2" w:rsidRPr="00DF0C3D" w:rsidRDefault="009E17B2" w:rsidP="009E17B2">
      <w:pPr>
        <w:pStyle w:val="Heading2"/>
        <w:spacing w:before="200"/>
      </w:pPr>
      <w:bookmarkStart w:id="439" w:name="_Toc106272625"/>
      <w:bookmarkStart w:id="440" w:name="_Toc102744378"/>
      <w:r w:rsidRPr="00DF0C3D">
        <w:lastRenderedPageBreak/>
        <w:t>Issues Raised in the Consultations</w:t>
      </w:r>
      <w:bookmarkEnd w:id="439"/>
    </w:p>
    <w:p w14:paraId="12F4146C" w14:textId="77777777" w:rsidR="009E17B2" w:rsidRPr="00DF0C3D" w:rsidRDefault="009E17B2" w:rsidP="009E17B2">
      <w:r w:rsidRPr="00DF0C3D">
        <w:t>A total of 16 submissions about the pricing arrangements for supports delivered in Queensland, South Australia or Western Australia were received in response to the Consultation Paper. Three working groups of providers and other stakeholders were also established. Each working group met twice by video</w:t>
      </w:r>
      <w:r w:rsidRPr="00DF0C3D">
        <w:noBreakHyphen/>
        <w:t xml:space="preserve">conference, on 7 December 2021 and 8 February 2022. A detailed report of the consultations is provided in Chapter 10 of the </w:t>
      </w:r>
      <w:r w:rsidRPr="00DF0C3D">
        <w:rPr>
          <w:i/>
        </w:rPr>
        <w:t>2021-22 Annual Pricing Review Report on Consultations.</w:t>
      </w:r>
    </w:p>
    <w:p w14:paraId="38C02DE7" w14:textId="77777777" w:rsidR="009E17B2" w:rsidRPr="00DF0C3D" w:rsidRDefault="009E17B2" w:rsidP="009E17B2">
      <w:pPr>
        <w:pStyle w:val="DotPoint"/>
        <w:numPr>
          <w:ilvl w:val="0"/>
          <w:numId w:val="1"/>
        </w:numPr>
      </w:pPr>
      <w:r w:rsidRPr="00DF0C3D">
        <w:t xml:space="preserve">The Queensland working group comprised 9 members from 8 organisations. </w:t>
      </w:r>
    </w:p>
    <w:p w14:paraId="3FADD960" w14:textId="77777777" w:rsidR="009E17B2" w:rsidRPr="00DF0C3D" w:rsidRDefault="009E17B2" w:rsidP="009E17B2">
      <w:pPr>
        <w:pStyle w:val="DotPoint"/>
        <w:numPr>
          <w:ilvl w:val="0"/>
          <w:numId w:val="1"/>
        </w:numPr>
      </w:pPr>
      <w:r w:rsidRPr="00DF0C3D">
        <w:t>The South Australia working group comprised 9 members from 8 organisations.</w:t>
      </w:r>
    </w:p>
    <w:p w14:paraId="0B790548" w14:textId="77777777" w:rsidR="009E17B2" w:rsidRPr="00DF0C3D" w:rsidRDefault="009E17B2" w:rsidP="009E17B2">
      <w:pPr>
        <w:pStyle w:val="DotPoint"/>
        <w:numPr>
          <w:ilvl w:val="0"/>
          <w:numId w:val="1"/>
        </w:numPr>
      </w:pPr>
      <w:r w:rsidRPr="00DF0C3D">
        <w:t>The Western Australia working group comprised 17 members from 12 organisations.</w:t>
      </w:r>
    </w:p>
    <w:p w14:paraId="2761E61B" w14:textId="77777777" w:rsidR="00996925" w:rsidRPr="00DF0C3D" w:rsidRDefault="00996925" w:rsidP="00996925">
      <w:r w:rsidRPr="00DF0C3D">
        <w:t>With respect to Western Australia, working group members argued that the population is more transient, which results in higher costs for the organisation.</w:t>
      </w:r>
      <w:r w:rsidRPr="00DF0C3D">
        <w:rPr>
          <w:rFonts w:cs="Arial"/>
        </w:rPr>
        <w:t xml:space="preserve"> A study conducted by the University of Western Australia of nine disability service providers operating in Western Australia indicated that </w:t>
      </w:r>
      <w:r w:rsidRPr="00DF0C3D">
        <w:t>this high turnover</w:t>
      </w:r>
      <w:r w:rsidRPr="00DF0C3D">
        <w:rPr>
          <w:b/>
        </w:rPr>
        <w:t xml:space="preserve"> </w:t>
      </w:r>
      <w:r w:rsidRPr="00DF0C3D">
        <w:t xml:space="preserve">of staff resulted in recruitment costs increasing by 12% in 2019-20 and 28% in 2020-21. In total, </w:t>
      </w:r>
      <w:r w:rsidRPr="00DF0C3D">
        <w:rPr>
          <w:rFonts w:cs="Arial"/>
        </w:rPr>
        <w:t>direct l</w:t>
      </w:r>
      <w:r w:rsidRPr="00DF0C3D">
        <w:t xml:space="preserve">abour costs increased by 9% in 2019-20 and a further 16% in 2020-21. </w:t>
      </w:r>
    </w:p>
    <w:p w14:paraId="71C56D47" w14:textId="77777777" w:rsidR="00996925" w:rsidRPr="00DF0C3D" w:rsidRDefault="00996925" w:rsidP="00996925">
      <w:pPr>
        <w:rPr>
          <w:b/>
        </w:rPr>
      </w:pPr>
      <w:r w:rsidRPr="00DF0C3D">
        <w:t>Working group members argued that competition for staff in Western Australia continues to increase, driven by the expanding mining sector. One large provider (Rocky Bay) stated that its current vacancy rate was 15%. Equally however, working group members recognised that Western Australia’s hard border and strict reopening strategy meant that there were a limited number of workforce candidates overall.</w:t>
      </w:r>
    </w:p>
    <w:p w14:paraId="3DFE23F8" w14:textId="77777777" w:rsidR="00996925" w:rsidRPr="00DF0C3D" w:rsidRDefault="00996925" w:rsidP="00996925">
      <w:pPr>
        <w:rPr>
          <w:b/>
        </w:rPr>
      </w:pPr>
      <w:r w:rsidRPr="00DF0C3D">
        <w:t>Some Western Australian providers advocated that the Cost Model should allow temporary price increases in any year where economic data warrants such.</w:t>
      </w:r>
    </w:p>
    <w:p w14:paraId="59B6BF94" w14:textId="77777777" w:rsidR="00996925" w:rsidRPr="00DF0C3D" w:rsidRDefault="00996925" w:rsidP="00996925">
      <w:r w:rsidRPr="00DF0C3D">
        <w:rPr>
          <w:rFonts w:cs="Arial"/>
        </w:rPr>
        <w:t xml:space="preserve">With respect to Queensland, submissions noted that delivering training and supervision to workers in regional areas of Queensland can be logistically difficult and a costly exercise. Further, attempts to deliver training and supervision virtually or remotely to staff in regional Queensland are not effective in supporting staff and meeting their needs. </w:t>
      </w:r>
      <w:r w:rsidRPr="00DF0C3D">
        <w:t>For example, one working group member stated that in Mt. Isa there are no available people who want to work in disability.</w:t>
      </w:r>
    </w:p>
    <w:p w14:paraId="52E06C7A" w14:textId="1CB6F0B5" w:rsidR="00996925" w:rsidRPr="00DF0C3D" w:rsidRDefault="00996925" w:rsidP="00996925">
      <w:pPr>
        <w:rPr>
          <w:rFonts w:cs="Arial"/>
        </w:rPr>
      </w:pPr>
      <w:r w:rsidRPr="00DF0C3D">
        <w:rPr>
          <w:rFonts w:cs="Arial"/>
        </w:rPr>
        <w:t xml:space="preserve">Members of the South Australia working group said that WorkCover and </w:t>
      </w:r>
      <w:r w:rsidR="00612DE3">
        <w:rPr>
          <w:rFonts w:cs="Arial"/>
        </w:rPr>
        <w:t xml:space="preserve">worker </w:t>
      </w:r>
      <w:r w:rsidRPr="00DF0C3D">
        <w:rPr>
          <w:rFonts w:cs="Arial"/>
        </w:rPr>
        <w:t xml:space="preserve">compensation levies were more expensive in South Australia than other states. They further argued that Workcover rates of 2% and 3.9% were not appropriately reflected in the </w:t>
      </w:r>
      <w:r w:rsidR="00612DE3">
        <w:rPr>
          <w:rFonts w:cs="Arial"/>
        </w:rPr>
        <w:t>NDIS Disability Support Worker (</w:t>
      </w:r>
      <w:r w:rsidRPr="00DF0C3D">
        <w:rPr>
          <w:rFonts w:cs="Arial"/>
        </w:rPr>
        <w:t>DSW</w:t>
      </w:r>
      <w:r w:rsidR="00612DE3">
        <w:rPr>
          <w:rFonts w:cs="Arial"/>
        </w:rPr>
        <w:t>)</w:t>
      </w:r>
      <w:r w:rsidRPr="00DF0C3D">
        <w:rPr>
          <w:rFonts w:cs="Arial"/>
        </w:rPr>
        <w:t xml:space="preserve"> Cost Model, which was set at 1.7%.</w:t>
      </w:r>
    </w:p>
    <w:p w14:paraId="06AE6AC0" w14:textId="77777777" w:rsidR="00996925" w:rsidRPr="00DF0C3D" w:rsidRDefault="00996925" w:rsidP="00996925">
      <w:pPr>
        <w:rPr>
          <w:lang w:eastAsia="en-US"/>
        </w:rPr>
      </w:pPr>
      <w:r w:rsidRPr="00DF0C3D">
        <w:rPr>
          <w:rFonts w:cs="Arial"/>
        </w:rPr>
        <w:t>Members of the South Australian and Western Australian working groups argued that their State had the highest costs of compliance and reporting. Similarly, members of the South Australia</w:t>
      </w:r>
      <w:r w:rsidRPr="00DF0C3D">
        <w:rPr>
          <w:lang w:eastAsia="en-US"/>
        </w:rPr>
        <w:t xml:space="preserve"> and Queensland also argued that their State had the highest number of public holidays.</w:t>
      </w:r>
    </w:p>
    <w:p w14:paraId="6C4206D6" w14:textId="77777777" w:rsidR="00996925" w:rsidRPr="00DF0C3D" w:rsidRDefault="00996925" w:rsidP="00996925">
      <w:r w:rsidRPr="00DF0C3D">
        <w:t xml:space="preserve">Members of all three working groups agreed on the need for greater education and awareness of participants about travel costs, and noted the current hesitancy by participants </w:t>
      </w:r>
      <w:r w:rsidRPr="00DF0C3D">
        <w:rPr>
          <w:rFonts w:cs="Arial"/>
        </w:rPr>
        <w:t>to</w:t>
      </w:r>
      <w:r w:rsidRPr="00DF0C3D">
        <w:t xml:space="preserve"> pay for provider travel. Participants had not had to pay for provider travel under the previous block funding arrangements, and did not understand why providers were now charging for travel.</w:t>
      </w:r>
    </w:p>
    <w:p w14:paraId="46C3D283" w14:textId="77777777" w:rsidR="009E17B2" w:rsidRPr="00DF0C3D" w:rsidRDefault="009E17B2" w:rsidP="009E17B2">
      <w:pPr>
        <w:pStyle w:val="Heading2"/>
        <w:spacing w:before="200"/>
      </w:pPr>
      <w:bookmarkStart w:id="441" w:name="_Toc106272626"/>
      <w:r w:rsidRPr="00DF0C3D">
        <w:lastRenderedPageBreak/>
        <w:t>Financial Benchmarking Survey</w:t>
      </w:r>
      <w:bookmarkEnd w:id="440"/>
      <w:bookmarkEnd w:id="441"/>
    </w:p>
    <w:p w14:paraId="616FC308" w14:textId="628D3F76" w:rsidR="009E17B2" w:rsidRPr="00DF0C3D" w:rsidRDefault="009E17B2" w:rsidP="009E17B2">
      <w:pPr>
        <w:pStyle w:val="Heading4"/>
      </w:pPr>
      <w:r w:rsidRPr="00DF0C3D">
        <w:t xml:space="preserve">Disability </w:t>
      </w:r>
      <w:r w:rsidR="00EB54C6">
        <w:t>S</w:t>
      </w:r>
      <w:r w:rsidRPr="00DF0C3D">
        <w:t xml:space="preserve">upport </w:t>
      </w:r>
      <w:r w:rsidR="00EB54C6">
        <w:t>W</w:t>
      </w:r>
      <w:r w:rsidRPr="00DF0C3D">
        <w:t>orker base rate of pay</w:t>
      </w:r>
    </w:p>
    <w:p w14:paraId="1799E2C6" w14:textId="6A915F04" w:rsidR="009E17B2" w:rsidRPr="00DF0C3D" w:rsidRDefault="009E17B2" w:rsidP="009E17B2">
      <w:r w:rsidRPr="00DF0C3D">
        <w:t xml:space="preserve">As </w:t>
      </w:r>
      <w:r w:rsidRPr="00DF0C3D">
        <w:fldChar w:fldCharType="begin"/>
      </w:r>
      <w:r w:rsidRPr="00DF0C3D">
        <w:instrText xml:space="preserve"> REF _Ref100745340 \h  \* MERGEFORMAT </w:instrText>
      </w:r>
      <w:r w:rsidRPr="00DF0C3D">
        <w:fldChar w:fldCharType="separate"/>
      </w:r>
      <w:r w:rsidR="0015299C" w:rsidRPr="00DF0C3D">
        <w:t xml:space="preserve">Exhibit </w:t>
      </w:r>
      <w:r w:rsidR="0015299C">
        <w:rPr>
          <w:noProof/>
        </w:rPr>
        <w:t>72</w:t>
      </w:r>
      <w:r w:rsidRPr="00DF0C3D">
        <w:fldChar w:fldCharType="end"/>
      </w:r>
      <w:r w:rsidRPr="00DF0C3D">
        <w:t xml:space="preserve"> shows, Queensland providers report the same average hourly rate of pay for the disability support workers they employ as the national average ($31.28). Western Australian providers ($30.99) report an average rate of pay slightly below the national average. South Australian providers ($30.03) report the lowest average rate of pay of all states and territories. For the efficient (Q</w:t>
      </w:r>
      <w:r w:rsidR="0035037E">
        <w:t xml:space="preserve">uartile </w:t>
      </w:r>
      <w:r w:rsidRPr="00DF0C3D">
        <w:t>1) provider comparison, Western Australian providers ($28.75) report the same rate of pay as the national efficient benchmark while Queensland ($28.38) and South Australian ($27.46) providers report a slightly lower rate of pay than the national efficient benchmark. This data does not support a finding that the labour market for disability support workers is tighter in Queensland, South Australia or Western Australia than in other states and territories.</w:t>
      </w:r>
    </w:p>
    <w:p w14:paraId="059D89BE" w14:textId="329160FD" w:rsidR="009E17B2" w:rsidRPr="00DF0C3D" w:rsidRDefault="009E17B2" w:rsidP="009E17B2">
      <w:pPr>
        <w:pStyle w:val="Caption"/>
      </w:pPr>
      <w:bookmarkStart w:id="442" w:name="_Ref100745340"/>
      <w:bookmarkStart w:id="443" w:name="_Toc101280010"/>
      <w:bookmarkStart w:id="444" w:name="_Toc108620560"/>
      <w:r w:rsidRPr="00DF0C3D">
        <w:t xml:space="preserve">Exhibit </w:t>
      </w:r>
      <w:r w:rsidR="002B459B">
        <w:fldChar w:fldCharType="begin"/>
      </w:r>
      <w:r w:rsidR="002B459B">
        <w:instrText xml:space="preserve"> SEQ Exhibit \* ARABIC </w:instrText>
      </w:r>
      <w:r w:rsidR="002B459B">
        <w:fldChar w:fldCharType="separate"/>
      </w:r>
      <w:r w:rsidR="0015299C">
        <w:rPr>
          <w:noProof/>
        </w:rPr>
        <w:t>72</w:t>
      </w:r>
      <w:r w:rsidR="002B459B">
        <w:rPr>
          <w:noProof/>
        </w:rPr>
        <w:fldChar w:fldCharType="end"/>
      </w:r>
      <w:bookmarkEnd w:id="442"/>
      <w:r w:rsidRPr="00DF0C3D">
        <w:t>: Financial Benchmarking 2020-21: Disability Support Worker Hourly Rate ($) by state and territory</w:t>
      </w:r>
      <w:bookmarkEnd w:id="443"/>
      <w:bookmarkEnd w:id="444"/>
    </w:p>
    <w:tbl>
      <w:tblPr>
        <w:tblStyle w:val="GridTable4-Accent12"/>
        <w:tblW w:w="5000" w:type="pct"/>
        <w:tblInd w:w="-5" w:type="dxa"/>
        <w:tblLook w:val="0460" w:firstRow="1" w:lastRow="1" w:firstColumn="0" w:lastColumn="0" w:noHBand="0" w:noVBand="1"/>
        <w:tblCaption w:val="Financial Benchmarking 2020-21: Disability Support Worker Hourly Rate ($) by state and territory"/>
        <w:tblDescription w:val="Table detailing the results of the financial benchmarking survey and the mean, 25th percentile, median (50th percentile) and 75th percentile for the disability support worker hourly rate ($) by state and territory."/>
      </w:tblPr>
      <w:tblGrid>
        <w:gridCol w:w="3625"/>
        <w:gridCol w:w="1359"/>
        <w:gridCol w:w="1359"/>
        <w:gridCol w:w="1359"/>
        <w:gridCol w:w="1359"/>
      </w:tblGrid>
      <w:tr w:rsidR="009E17B2" w:rsidRPr="00DF0C3D" w14:paraId="6D8C0512"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07BA0044" w14:textId="77777777" w:rsidR="009E17B2" w:rsidRPr="00DF0C3D" w:rsidRDefault="009E17B2" w:rsidP="00931EA0">
            <w:r w:rsidRPr="00DF0C3D">
              <w:t>State/Territory</w:t>
            </w:r>
          </w:p>
        </w:tc>
        <w:tc>
          <w:tcPr>
            <w:tcW w:w="750" w:type="pct"/>
          </w:tcPr>
          <w:p w14:paraId="05A8D3B3" w14:textId="77777777" w:rsidR="009E17B2" w:rsidRPr="00DF0C3D" w:rsidRDefault="009E17B2" w:rsidP="00931EA0">
            <w:pPr>
              <w:jc w:val="center"/>
            </w:pPr>
            <w:r w:rsidRPr="00DF0C3D">
              <w:t>Mean</w:t>
            </w:r>
          </w:p>
        </w:tc>
        <w:tc>
          <w:tcPr>
            <w:tcW w:w="750" w:type="pct"/>
          </w:tcPr>
          <w:p w14:paraId="38CE26D6" w14:textId="77777777" w:rsidR="009E17B2" w:rsidRPr="00DF0C3D" w:rsidRDefault="009E17B2" w:rsidP="00931EA0">
            <w:pPr>
              <w:jc w:val="center"/>
            </w:pPr>
            <w:r w:rsidRPr="00DF0C3D">
              <w:t>Q1</w:t>
            </w:r>
          </w:p>
        </w:tc>
        <w:tc>
          <w:tcPr>
            <w:tcW w:w="750" w:type="pct"/>
          </w:tcPr>
          <w:p w14:paraId="57B4AB0B" w14:textId="77777777" w:rsidR="009E17B2" w:rsidRPr="00DF0C3D" w:rsidRDefault="009E17B2" w:rsidP="00931EA0">
            <w:pPr>
              <w:jc w:val="center"/>
            </w:pPr>
            <w:r w:rsidRPr="00DF0C3D">
              <w:t>Median</w:t>
            </w:r>
          </w:p>
        </w:tc>
        <w:tc>
          <w:tcPr>
            <w:tcW w:w="750" w:type="pct"/>
          </w:tcPr>
          <w:p w14:paraId="4912B3E4" w14:textId="77777777" w:rsidR="009E17B2" w:rsidRPr="00DF0C3D" w:rsidRDefault="009E17B2" w:rsidP="00931EA0">
            <w:pPr>
              <w:jc w:val="center"/>
            </w:pPr>
            <w:r w:rsidRPr="00DF0C3D">
              <w:t>Q3</w:t>
            </w:r>
          </w:p>
        </w:tc>
      </w:tr>
      <w:tr w:rsidR="009E17B2" w:rsidRPr="00DF0C3D" w14:paraId="39F1BD17"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2FAB7C2D" w14:textId="77777777" w:rsidR="009E17B2" w:rsidRPr="00DF0C3D" w:rsidRDefault="009E17B2" w:rsidP="00931EA0">
            <w:pPr>
              <w:ind w:left="313"/>
            </w:pPr>
            <w:r w:rsidRPr="00DF0C3D">
              <w:t>New South Wales</w:t>
            </w:r>
          </w:p>
        </w:tc>
        <w:tc>
          <w:tcPr>
            <w:tcW w:w="750" w:type="pct"/>
          </w:tcPr>
          <w:p w14:paraId="60C78EE8" w14:textId="77777777" w:rsidR="009E17B2" w:rsidRPr="00DF0C3D" w:rsidRDefault="009E17B2" w:rsidP="00931EA0">
            <w:pPr>
              <w:jc w:val="center"/>
            </w:pPr>
            <w:r w:rsidRPr="00DF0C3D">
              <w:t>$30.84</w:t>
            </w:r>
          </w:p>
        </w:tc>
        <w:tc>
          <w:tcPr>
            <w:tcW w:w="750" w:type="pct"/>
          </w:tcPr>
          <w:p w14:paraId="62C23BD6" w14:textId="77777777" w:rsidR="009E17B2" w:rsidRPr="00DF0C3D" w:rsidRDefault="009E17B2" w:rsidP="00931EA0">
            <w:pPr>
              <w:jc w:val="center"/>
            </w:pPr>
            <w:r w:rsidRPr="00DF0C3D">
              <w:t>$28.75</w:t>
            </w:r>
          </w:p>
        </w:tc>
        <w:tc>
          <w:tcPr>
            <w:tcW w:w="750" w:type="pct"/>
          </w:tcPr>
          <w:p w14:paraId="507E6D9D" w14:textId="77777777" w:rsidR="009E17B2" w:rsidRPr="00DF0C3D" w:rsidRDefault="009E17B2" w:rsidP="00931EA0">
            <w:pPr>
              <w:jc w:val="center"/>
            </w:pPr>
            <w:r w:rsidRPr="00DF0C3D">
              <w:t>$30.45</w:t>
            </w:r>
          </w:p>
        </w:tc>
        <w:tc>
          <w:tcPr>
            <w:tcW w:w="750" w:type="pct"/>
          </w:tcPr>
          <w:p w14:paraId="1D3FF6F4" w14:textId="77777777" w:rsidR="009E17B2" w:rsidRPr="00DF0C3D" w:rsidRDefault="009E17B2" w:rsidP="00931EA0">
            <w:pPr>
              <w:jc w:val="center"/>
            </w:pPr>
            <w:r w:rsidRPr="00DF0C3D">
              <w:t>$32.93</w:t>
            </w:r>
          </w:p>
        </w:tc>
      </w:tr>
      <w:tr w:rsidR="009E17B2" w:rsidRPr="00DF0C3D" w14:paraId="5EE874C7" w14:textId="77777777" w:rsidTr="00931EA0">
        <w:tc>
          <w:tcPr>
            <w:tcW w:w="2000" w:type="pct"/>
          </w:tcPr>
          <w:p w14:paraId="09EFFC04" w14:textId="77777777" w:rsidR="009E17B2" w:rsidRPr="00DF0C3D" w:rsidRDefault="009E17B2" w:rsidP="00931EA0">
            <w:pPr>
              <w:ind w:left="313"/>
            </w:pPr>
            <w:r w:rsidRPr="00DF0C3D">
              <w:t>Queensland</w:t>
            </w:r>
          </w:p>
        </w:tc>
        <w:tc>
          <w:tcPr>
            <w:tcW w:w="750" w:type="pct"/>
          </w:tcPr>
          <w:p w14:paraId="56A3E511" w14:textId="77777777" w:rsidR="009E17B2" w:rsidRPr="00DF0C3D" w:rsidRDefault="009E17B2" w:rsidP="00931EA0">
            <w:pPr>
              <w:jc w:val="center"/>
              <w:rPr>
                <w:bCs/>
              </w:rPr>
            </w:pPr>
            <w:r w:rsidRPr="00DF0C3D">
              <w:rPr>
                <w:bCs/>
              </w:rPr>
              <w:t>$31.28</w:t>
            </w:r>
          </w:p>
        </w:tc>
        <w:tc>
          <w:tcPr>
            <w:tcW w:w="750" w:type="pct"/>
          </w:tcPr>
          <w:p w14:paraId="68979F2E" w14:textId="77777777" w:rsidR="009E17B2" w:rsidRPr="00DF0C3D" w:rsidRDefault="009E17B2" w:rsidP="00931EA0">
            <w:pPr>
              <w:jc w:val="center"/>
              <w:rPr>
                <w:bCs/>
              </w:rPr>
            </w:pPr>
            <w:r w:rsidRPr="00DF0C3D">
              <w:rPr>
                <w:bCs/>
              </w:rPr>
              <w:t>$28.38</w:t>
            </w:r>
          </w:p>
        </w:tc>
        <w:tc>
          <w:tcPr>
            <w:tcW w:w="750" w:type="pct"/>
          </w:tcPr>
          <w:p w14:paraId="1BC29808" w14:textId="77777777" w:rsidR="009E17B2" w:rsidRPr="00DF0C3D" w:rsidRDefault="009E17B2" w:rsidP="00931EA0">
            <w:pPr>
              <w:jc w:val="center"/>
              <w:rPr>
                <w:bCs/>
              </w:rPr>
            </w:pPr>
            <w:r w:rsidRPr="00DF0C3D">
              <w:rPr>
                <w:bCs/>
              </w:rPr>
              <w:t>$30.09</w:t>
            </w:r>
          </w:p>
        </w:tc>
        <w:tc>
          <w:tcPr>
            <w:tcW w:w="750" w:type="pct"/>
          </w:tcPr>
          <w:p w14:paraId="134F291A" w14:textId="77777777" w:rsidR="009E17B2" w:rsidRPr="00DF0C3D" w:rsidRDefault="009E17B2" w:rsidP="00931EA0">
            <w:pPr>
              <w:jc w:val="center"/>
              <w:rPr>
                <w:bCs/>
              </w:rPr>
            </w:pPr>
            <w:r w:rsidRPr="00DF0C3D">
              <w:rPr>
                <w:bCs/>
              </w:rPr>
              <w:t>$33.75</w:t>
            </w:r>
          </w:p>
        </w:tc>
      </w:tr>
      <w:tr w:rsidR="009E17B2" w:rsidRPr="00DF0C3D" w14:paraId="2C48BD90"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16D4E830" w14:textId="77777777" w:rsidR="009E17B2" w:rsidRPr="00DF0C3D" w:rsidRDefault="009E17B2" w:rsidP="00931EA0">
            <w:pPr>
              <w:ind w:left="313"/>
            </w:pPr>
            <w:r w:rsidRPr="00DF0C3D">
              <w:t>Victoria</w:t>
            </w:r>
          </w:p>
        </w:tc>
        <w:tc>
          <w:tcPr>
            <w:tcW w:w="750" w:type="pct"/>
          </w:tcPr>
          <w:p w14:paraId="00DC3084" w14:textId="77777777" w:rsidR="009E17B2" w:rsidRPr="00DF0C3D" w:rsidRDefault="009E17B2" w:rsidP="00931EA0">
            <w:pPr>
              <w:jc w:val="center"/>
            </w:pPr>
            <w:r w:rsidRPr="00DF0C3D">
              <w:t>$30.85</w:t>
            </w:r>
          </w:p>
        </w:tc>
        <w:tc>
          <w:tcPr>
            <w:tcW w:w="750" w:type="pct"/>
          </w:tcPr>
          <w:p w14:paraId="1A3DD87A" w14:textId="77777777" w:rsidR="009E17B2" w:rsidRPr="00DF0C3D" w:rsidRDefault="009E17B2" w:rsidP="00931EA0">
            <w:pPr>
              <w:jc w:val="center"/>
            </w:pPr>
            <w:r w:rsidRPr="00DF0C3D">
              <w:t>$28.70</w:t>
            </w:r>
          </w:p>
        </w:tc>
        <w:tc>
          <w:tcPr>
            <w:tcW w:w="750" w:type="pct"/>
          </w:tcPr>
          <w:p w14:paraId="51A66D5A" w14:textId="77777777" w:rsidR="009E17B2" w:rsidRPr="00DF0C3D" w:rsidRDefault="009E17B2" w:rsidP="00931EA0">
            <w:pPr>
              <w:jc w:val="center"/>
            </w:pPr>
            <w:r w:rsidRPr="00DF0C3D">
              <w:t>$30.64</w:t>
            </w:r>
          </w:p>
        </w:tc>
        <w:tc>
          <w:tcPr>
            <w:tcW w:w="750" w:type="pct"/>
          </w:tcPr>
          <w:p w14:paraId="78BE0167" w14:textId="77777777" w:rsidR="009E17B2" w:rsidRPr="00DF0C3D" w:rsidRDefault="009E17B2" w:rsidP="00931EA0">
            <w:pPr>
              <w:jc w:val="center"/>
            </w:pPr>
            <w:r w:rsidRPr="00DF0C3D">
              <w:t>$33.09</w:t>
            </w:r>
          </w:p>
        </w:tc>
      </w:tr>
      <w:tr w:rsidR="009E17B2" w:rsidRPr="00DF0C3D" w14:paraId="1BEB3AB0" w14:textId="77777777" w:rsidTr="00931EA0">
        <w:tc>
          <w:tcPr>
            <w:tcW w:w="2000" w:type="pct"/>
          </w:tcPr>
          <w:p w14:paraId="7D9CFB93" w14:textId="77777777" w:rsidR="009E17B2" w:rsidRPr="00DF0C3D" w:rsidRDefault="009E17B2" w:rsidP="00931EA0">
            <w:pPr>
              <w:ind w:left="313"/>
            </w:pPr>
            <w:r w:rsidRPr="00DF0C3D">
              <w:t>Western Australia</w:t>
            </w:r>
          </w:p>
        </w:tc>
        <w:tc>
          <w:tcPr>
            <w:tcW w:w="750" w:type="pct"/>
          </w:tcPr>
          <w:p w14:paraId="0A6C346F" w14:textId="77777777" w:rsidR="009E17B2" w:rsidRPr="00DF0C3D" w:rsidRDefault="009E17B2" w:rsidP="00931EA0">
            <w:pPr>
              <w:jc w:val="center"/>
              <w:rPr>
                <w:bCs/>
              </w:rPr>
            </w:pPr>
            <w:r w:rsidRPr="00DF0C3D">
              <w:rPr>
                <w:bCs/>
              </w:rPr>
              <w:t>$30.99</w:t>
            </w:r>
          </w:p>
        </w:tc>
        <w:tc>
          <w:tcPr>
            <w:tcW w:w="750" w:type="pct"/>
          </w:tcPr>
          <w:p w14:paraId="74244DE1" w14:textId="77777777" w:rsidR="009E17B2" w:rsidRPr="00DF0C3D" w:rsidRDefault="009E17B2" w:rsidP="00931EA0">
            <w:pPr>
              <w:jc w:val="center"/>
              <w:rPr>
                <w:bCs/>
              </w:rPr>
            </w:pPr>
            <w:r w:rsidRPr="00DF0C3D">
              <w:rPr>
                <w:bCs/>
              </w:rPr>
              <w:t>$28.75</w:t>
            </w:r>
          </w:p>
        </w:tc>
        <w:tc>
          <w:tcPr>
            <w:tcW w:w="750" w:type="pct"/>
          </w:tcPr>
          <w:p w14:paraId="2FCC9C7D" w14:textId="77777777" w:rsidR="009E17B2" w:rsidRPr="00DF0C3D" w:rsidRDefault="009E17B2" w:rsidP="00931EA0">
            <w:pPr>
              <w:jc w:val="center"/>
              <w:rPr>
                <w:bCs/>
              </w:rPr>
            </w:pPr>
            <w:r w:rsidRPr="00DF0C3D">
              <w:rPr>
                <w:bCs/>
              </w:rPr>
              <w:t>$30.57</w:t>
            </w:r>
          </w:p>
        </w:tc>
        <w:tc>
          <w:tcPr>
            <w:tcW w:w="750" w:type="pct"/>
          </w:tcPr>
          <w:p w14:paraId="579C22AD" w14:textId="77777777" w:rsidR="009E17B2" w:rsidRPr="00DF0C3D" w:rsidRDefault="009E17B2" w:rsidP="00931EA0">
            <w:pPr>
              <w:jc w:val="center"/>
              <w:rPr>
                <w:bCs/>
              </w:rPr>
            </w:pPr>
            <w:r w:rsidRPr="00DF0C3D">
              <w:rPr>
                <w:bCs/>
              </w:rPr>
              <w:t>$31.93</w:t>
            </w:r>
          </w:p>
        </w:tc>
      </w:tr>
      <w:tr w:rsidR="009E17B2" w:rsidRPr="00DF0C3D" w14:paraId="00E8AF1C"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2A3744BC" w14:textId="77777777" w:rsidR="009E17B2" w:rsidRPr="00DF0C3D" w:rsidRDefault="009E17B2" w:rsidP="00931EA0">
            <w:pPr>
              <w:ind w:left="313"/>
            </w:pPr>
            <w:r w:rsidRPr="00DF0C3D">
              <w:t>South Australia</w:t>
            </w:r>
          </w:p>
        </w:tc>
        <w:tc>
          <w:tcPr>
            <w:tcW w:w="750" w:type="pct"/>
          </w:tcPr>
          <w:p w14:paraId="2554AF20" w14:textId="77777777" w:rsidR="009E17B2" w:rsidRPr="00DF0C3D" w:rsidRDefault="009E17B2" w:rsidP="00931EA0">
            <w:pPr>
              <w:jc w:val="center"/>
            </w:pPr>
            <w:r w:rsidRPr="00DF0C3D">
              <w:t>$30.03</w:t>
            </w:r>
          </w:p>
        </w:tc>
        <w:tc>
          <w:tcPr>
            <w:tcW w:w="750" w:type="pct"/>
          </w:tcPr>
          <w:p w14:paraId="3CCF1566" w14:textId="77777777" w:rsidR="009E17B2" w:rsidRPr="00DF0C3D" w:rsidRDefault="009E17B2" w:rsidP="00931EA0">
            <w:pPr>
              <w:jc w:val="center"/>
            </w:pPr>
            <w:r w:rsidRPr="00DF0C3D">
              <w:t>$27.46</w:t>
            </w:r>
          </w:p>
        </w:tc>
        <w:tc>
          <w:tcPr>
            <w:tcW w:w="750" w:type="pct"/>
          </w:tcPr>
          <w:p w14:paraId="6F74BB6D" w14:textId="77777777" w:rsidR="009E17B2" w:rsidRPr="00DF0C3D" w:rsidRDefault="009E17B2" w:rsidP="00931EA0">
            <w:pPr>
              <w:jc w:val="center"/>
            </w:pPr>
            <w:r w:rsidRPr="00DF0C3D">
              <w:t>$29.78</w:t>
            </w:r>
          </w:p>
        </w:tc>
        <w:tc>
          <w:tcPr>
            <w:tcW w:w="750" w:type="pct"/>
          </w:tcPr>
          <w:p w14:paraId="6C47287A" w14:textId="77777777" w:rsidR="009E17B2" w:rsidRPr="00DF0C3D" w:rsidRDefault="009E17B2" w:rsidP="00931EA0">
            <w:pPr>
              <w:jc w:val="center"/>
            </w:pPr>
            <w:r w:rsidRPr="00DF0C3D">
              <w:t>$33.21</w:t>
            </w:r>
          </w:p>
        </w:tc>
      </w:tr>
      <w:tr w:rsidR="009E17B2" w:rsidRPr="00DF0C3D" w14:paraId="63347ADF" w14:textId="77777777" w:rsidTr="00931EA0">
        <w:tc>
          <w:tcPr>
            <w:tcW w:w="2000" w:type="pct"/>
          </w:tcPr>
          <w:p w14:paraId="7992701A" w14:textId="77777777" w:rsidR="009E17B2" w:rsidRPr="00DF0C3D" w:rsidRDefault="009E17B2" w:rsidP="00931EA0">
            <w:pPr>
              <w:ind w:left="313"/>
            </w:pPr>
            <w:r w:rsidRPr="00DF0C3D">
              <w:t>Tasmania</w:t>
            </w:r>
          </w:p>
        </w:tc>
        <w:tc>
          <w:tcPr>
            <w:tcW w:w="750" w:type="pct"/>
          </w:tcPr>
          <w:p w14:paraId="01E398BA" w14:textId="77777777" w:rsidR="009E17B2" w:rsidRPr="00DF0C3D" w:rsidRDefault="009E17B2" w:rsidP="00931EA0">
            <w:pPr>
              <w:jc w:val="center"/>
              <w:rPr>
                <w:bCs/>
              </w:rPr>
            </w:pPr>
            <w:r w:rsidRPr="00DF0C3D">
              <w:rPr>
                <w:bCs/>
              </w:rPr>
              <w:t>$31.57</w:t>
            </w:r>
          </w:p>
        </w:tc>
        <w:tc>
          <w:tcPr>
            <w:tcW w:w="750" w:type="pct"/>
          </w:tcPr>
          <w:p w14:paraId="1366B937" w14:textId="77777777" w:rsidR="009E17B2" w:rsidRPr="00DF0C3D" w:rsidRDefault="009E17B2" w:rsidP="00931EA0">
            <w:pPr>
              <w:jc w:val="center"/>
              <w:rPr>
                <w:bCs/>
              </w:rPr>
            </w:pPr>
            <w:r w:rsidRPr="00DF0C3D">
              <w:rPr>
                <w:bCs/>
              </w:rPr>
              <w:t>$28.75</w:t>
            </w:r>
          </w:p>
        </w:tc>
        <w:tc>
          <w:tcPr>
            <w:tcW w:w="750" w:type="pct"/>
          </w:tcPr>
          <w:p w14:paraId="66DC3BD0" w14:textId="77777777" w:rsidR="009E17B2" w:rsidRPr="00DF0C3D" w:rsidRDefault="009E17B2" w:rsidP="00931EA0">
            <w:pPr>
              <w:jc w:val="center"/>
              <w:rPr>
                <w:bCs/>
              </w:rPr>
            </w:pPr>
            <w:r w:rsidRPr="00DF0C3D">
              <w:rPr>
                <w:bCs/>
              </w:rPr>
              <w:t>$30.84</w:t>
            </w:r>
          </w:p>
        </w:tc>
        <w:tc>
          <w:tcPr>
            <w:tcW w:w="750" w:type="pct"/>
          </w:tcPr>
          <w:p w14:paraId="29EF7A53" w14:textId="77777777" w:rsidR="009E17B2" w:rsidRPr="00DF0C3D" w:rsidRDefault="009E17B2" w:rsidP="00931EA0">
            <w:pPr>
              <w:jc w:val="center"/>
              <w:rPr>
                <w:bCs/>
              </w:rPr>
            </w:pPr>
            <w:r w:rsidRPr="00DF0C3D">
              <w:rPr>
                <w:bCs/>
              </w:rPr>
              <w:t>$33.81</w:t>
            </w:r>
          </w:p>
        </w:tc>
      </w:tr>
      <w:tr w:rsidR="009E17B2" w:rsidRPr="00DF0C3D" w14:paraId="0F232FFC"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6F5AAA1B" w14:textId="77777777" w:rsidR="009E17B2" w:rsidRPr="00DF0C3D" w:rsidRDefault="009E17B2" w:rsidP="00931EA0">
            <w:pPr>
              <w:ind w:left="313"/>
            </w:pPr>
            <w:r w:rsidRPr="00DF0C3D">
              <w:t>Australian Capital Territory</w:t>
            </w:r>
          </w:p>
        </w:tc>
        <w:tc>
          <w:tcPr>
            <w:tcW w:w="750" w:type="pct"/>
          </w:tcPr>
          <w:p w14:paraId="043CB9A2" w14:textId="77777777" w:rsidR="009E17B2" w:rsidRPr="00DF0C3D" w:rsidRDefault="009E17B2" w:rsidP="00931EA0">
            <w:pPr>
              <w:jc w:val="center"/>
              <w:rPr>
                <w:bCs/>
              </w:rPr>
            </w:pPr>
            <w:r w:rsidRPr="00DF0C3D">
              <w:rPr>
                <w:bCs/>
              </w:rPr>
              <w:t>$33.51</w:t>
            </w:r>
          </w:p>
        </w:tc>
        <w:tc>
          <w:tcPr>
            <w:tcW w:w="750" w:type="pct"/>
          </w:tcPr>
          <w:p w14:paraId="28AA3E04" w14:textId="77777777" w:rsidR="009E17B2" w:rsidRPr="00DF0C3D" w:rsidRDefault="009E17B2" w:rsidP="00931EA0">
            <w:pPr>
              <w:jc w:val="center"/>
              <w:rPr>
                <w:bCs/>
              </w:rPr>
            </w:pPr>
            <w:r w:rsidRPr="00DF0C3D">
              <w:rPr>
                <w:bCs/>
              </w:rPr>
              <w:t>$29.86</w:t>
            </w:r>
          </w:p>
        </w:tc>
        <w:tc>
          <w:tcPr>
            <w:tcW w:w="750" w:type="pct"/>
          </w:tcPr>
          <w:p w14:paraId="2619E1D7" w14:textId="77777777" w:rsidR="009E17B2" w:rsidRPr="00DF0C3D" w:rsidRDefault="009E17B2" w:rsidP="00931EA0">
            <w:pPr>
              <w:jc w:val="center"/>
              <w:rPr>
                <w:bCs/>
              </w:rPr>
            </w:pPr>
            <w:r w:rsidRPr="00DF0C3D">
              <w:rPr>
                <w:bCs/>
              </w:rPr>
              <w:t>$32.18</w:t>
            </w:r>
          </w:p>
        </w:tc>
        <w:tc>
          <w:tcPr>
            <w:tcW w:w="750" w:type="pct"/>
          </w:tcPr>
          <w:p w14:paraId="49F9CC66" w14:textId="77777777" w:rsidR="009E17B2" w:rsidRPr="00DF0C3D" w:rsidRDefault="009E17B2" w:rsidP="00931EA0">
            <w:pPr>
              <w:jc w:val="center"/>
              <w:rPr>
                <w:bCs/>
              </w:rPr>
            </w:pPr>
            <w:r w:rsidRPr="00DF0C3D">
              <w:rPr>
                <w:bCs/>
              </w:rPr>
              <w:t>$35.42</w:t>
            </w:r>
          </w:p>
        </w:tc>
      </w:tr>
      <w:tr w:rsidR="009E17B2" w:rsidRPr="00DF0C3D" w14:paraId="337C47C3" w14:textId="77777777" w:rsidTr="00931EA0">
        <w:tc>
          <w:tcPr>
            <w:tcW w:w="2000" w:type="pct"/>
          </w:tcPr>
          <w:p w14:paraId="53F4A299" w14:textId="77777777" w:rsidR="009E17B2" w:rsidRPr="00DF0C3D" w:rsidRDefault="009E17B2" w:rsidP="00931EA0">
            <w:pPr>
              <w:ind w:left="313"/>
            </w:pPr>
            <w:r w:rsidRPr="00DF0C3D">
              <w:t>Northern Territory</w:t>
            </w:r>
          </w:p>
        </w:tc>
        <w:tc>
          <w:tcPr>
            <w:tcW w:w="750" w:type="pct"/>
          </w:tcPr>
          <w:p w14:paraId="6B0EAF6E" w14:textId="77777777" w:rsidR="009E17B2" w:rsidRPr="00DF0C3D" w:rsidRDefault="009E17B2" w:rsidP="00931EA0">
            <w:pPr>
              <w:jc w:val="center"/>
            </w:pPr>
            <w:r w:rsidRPr="00DF0C3D">
              <w:t>$32.30</w:t>
            </w:r>
          </w:p>
        </w:tc>
        <w:tc>
          <w:tcPr>
            <w:tcW w:w="750" w:type="pct"/>
          </w:tcPr>
          <w:p w14:paraId="2D6D05B9" w14:textId="77777777" w:rsidR="009E17B2" w:rsidRPr="00DF0C3D" w:rsidRDefault="009E17B2" w:rsidP="00931EA0">
            <w:pPr>
              <w:jc w:val="center"/>
            </w:pPr>
            <w:r w:rsidRPr="00DF0C3D">
              <w:t>$28.74</w:t>
            </w:r>
          </w:p>
        </w:tc>
        <w:tc>
          <w:tcPr>
            <w:tcW w:w="750" w:type="pct"/>
          </w:tcPr>
          <w:p w14:paraId="4A81604D" w14:textId="77777777" w:rsidR="009E17B2" w:rsidRPr="00DF0C3D" w:rsidRDefault="009E17B2" w:rsidP="00931EA0">
            <w:pPr>
              <w:jc w:val="center"/>
            </w:pPr>
            <w:r w:rsidRPr="00DF0C3D">
              <w:t>$32.97</w:t>
            </w:r>
          </w:p>
        </w:tc>
        <w:tc>
          <w:tcPr>
            <w:tcW w:w="750" w:type="pct"/>
          </w:tcPr>
          <w:p w14:paraId="6058387F" w14:textId="77777777" w:rsidR="009E17B2" w:rsidRPr="00DF0C3D" w:rsidRDefault="009E17B2" w:rsidP="00931EA0">
            <w:pPr>
              <w:jc w:val="center"/>
            </w:pPr>
            <w:r w:rsidRPr="00DF0C3D">
              <w:t>$36.67</w:t>
            </w:r>
          </w:p>
        </w:tc>
      </w:tr>
      <w:tr w:rsidR="009E17B2" w:rsidRPr="00DF0C3D" w14:paraId="6FDBEE14" w14:textId="77777777" w:rsidTr="00931EA0">
        <w:trPr>
          <w:cnfStyle w:val="010000000000" w:firstRow="0" w:lastRow="1" w:firstColumn="0" w:lastColumn="0" w:oddVBand="0" w:evenVBand="0" w:oddHBand="0" w:evenHBand="0" w:firstRowFirstColumn="0" w:firstRowLastColumn="0" w:lastRowFirstColumn="0" w:lastRowLastColumn="0"/>
        </w:trPr>
        <w:tc>
          <w:tcPr>
            <w:tcW w:w="2000" w:type="pct"/>
          </w:tcPr>
          <w:p w14:paraId="41D9E5B2" w14:textId="77777777" w:rsidR="009E17B2" w:rsidRPr="00DF0C3D" w:rsidRDefault="009E17B2" w:rsidP="00931EA0">
            <w:pPr>
              <w:ind w:left="313"/>
            </w:pPr>
            <w:r w:rsidRPr="00DF0C3D">
              <w:t>Australia</w:t>
            </w:r>
          </w:p>
        </w:tc>
        <w:tc>
          <w:tcPr>
            <w:tcW w:w="750" w:type="pct"/>
          </w:tcPr>
          <w:p w14:paraId="5F4DC00B" w14:textId="77777777" w:rsidR="009E17B2" w:rsidRPr="00DF0C3D" w:rsidRDefault="009E17B2" w:rsidP="00931EA0">
            <w:pPr>
              <w:jc w:val="center"/>
              <w:rPr>
                <w:bCs w:val="0"/>
              </w:rPr>
            </w:pPr>
            <w:r w:rsidRPr="00DF0C3D">
              <w:rPr>
                <w:bCs w:val="0"/>
              </w:rPr>
              <w:t>$31.28</w:t>
            </w:r>
          </w:p>
        </w:tc>
        <w:tc>
          <w:tcPr>
            <w:tcW w:w="750" w:type="pct"/>
          </w:tcPr>
          <w:p w14:paraId="44CD52CB" w14:textId="77777777" w:rsidR="009E17B2" w:rsidRPr="00DF0C3D" w:rsidRDefault="009E17B2" w:rsidP="00931EA0">
            <w:pPr>
              <w:jc w:val="center"/>
              <w:rPr>
                <w:bCs w:val="0"/>
              </w:rPr>
            </w:pPr>
            <w:r w:rsidRPr="00DF0C3D">
              <w:rPr>
                <w:bCs w:val="0"/>
              </w:rPr>
              <w:t>$28.75</w:t>
            </w:r>
          </w:p>
        </w:tc>
        <w:tc>
          <w:tcPr>
            <w:tcW w:w="750" w:type="pct"/>
          </w:tcPr>
          <w:p w14:paraId="13EE05B3" w14:textId="77777777" w:rsidR="009E17B2" w:rsidRPr="00DF0C3D" w:rsidRDefault="009E17B2" w:rsidP="00931EA0">
            <w:pPr>
              <w:jc w:val="center"/>
              <w:rPr>
                <w:bCs w:val="0"/>
              </w:rPr>
            </w:pPr>
            <w:r w:rsidRPr="00DF0C3D">
              <w:rPr>
                <w:bCs w:val="0"/>
              </w:rPr>
              <w:t>$30.67</w:t>
            </w:r>
          </w:p>
        </w:tc>
        <w:tc>
          <w:tcPr>
            <w:tcW w:w="750" w:type="pct"/>
          </w:tcPr>
          <w:p w14:paraId="2D5D503D" w14:textId="77777777" w:rsidR="009E17B2" w:rsidRPr="00DF0C3D" w:rsidRDefault="009E17B2" w:rsidP="00931EA0">
            <w:pPr>
              <w:jc w:val="center"/>
              <w:rPr>
                <w:bCs w:val="0"/>
              </w:rPr>
            </w:pPr>
            <w:r w:rsidRPr="00DF0C3D">
              <w:rPr>
                <w:bCs w:val="0"/>
              </w:rPr>
              <w:t>$33.43</w:t>
            </w:r>
          </w:p>
        </w:tc>
      </w:tr>
    </w:tbl>
    <w:p w14:paraId="63495EC3" w14:textId="77777777" w:rsidR="009E17B2" w:rsidRPr="00DF0C3D" w:rsidRDefault="009E17B2" w:rsidP="009E17B2">
      <w:pPr>
        <w:pStyle w:val="Heading4"/>
      </w:pPr>
      <w:r w:rsidRPr="00DF0C3D">
        <w:t>Front-line supervisor base rate of pay</w:t>
      </w:r>
    </w:p>
    <w:p w14:paraId="10C55574" w14:textId="3FCA117F" w:rsidR="009E17B2" w:rsidRPr="00DF0C3D" w:rsidRDefault="009E17B2" w:rsidP="009E17B2">
      <w:r w:rsidRPr="00DF0C3D">
        <w:t xml:space="preserve">As </w:t>
      </w:r>
      <w:r w:rsidRPr="00DF0C3D">
        <w:fldChar w:fldCharType="begin"/>
      </w:r>
      <w:r w:rsidRPr="00DF0C3D">
        <w:instrText xml:space="preserve"> REF _Ref100745855 \h  \* MERGEFORMAT </w:instrText>
      </w:r>
      <w:r w:rsidRPr="00DF0C3D">
        <w:fldChar w:fldCharType="separate"/>
      </w:r>
      <w:r w:rsidR="0015299C" w:rsidRPr="00DF0C3D">
        <w:t xml:space="preserve">Exhibit </w:t>
      </w:r>
      <w:r w:rsidR="0015299C">
        <w:rPr>
          <w:noProof/>
        </w:rPr>
        <w:t>73</w:t>
      </w:r>
      <w:r w:rsidRPr="00DF0C3D">
        <w:fldChar w:fldCharType="end"/>
      </w:r>
      <w:r w:rsidRPr="00DF0C3D">
        <w:t>, shows, Queensland providers ($41.71) report, on average, a rate of pay for front-line supervisors that is slightly higher the national average ($41.09). South Australian ($39.50) and Western Australian ($40.71) providers report an average rate of pay below the national average. For the efficient (Q</w:t>
      </w:r>
      <w:r w:rsidR="0035037E">
        <w:t xml:space="preserve">uartile </w:t>
      </w:r>
      <w:r w:rsidRPr="00DF0C3D">
        <w:t>1) provider comparison, Queensland ($36.25) and Western Australian ($36.25) providers report a higher rate of pay than the national efficient provider benchmark ($35.00). South Australian ($33.75) providers report a rate of pay below the national efficient provider benchmark.</w:t>
      </w:r>
    </w:p>
    <w:p w14:paraId="7D6C0B38" w14:textId="64F3CBA7" w:rsidR="009E17B2" w:rsidRPr="00DF0C3D" w:rsidRDefault="009E17B2" w:rsidP="009E17B2">
      <w:pPr>
        <w:pStyle w:val="Caption"/>
      </w:pPr>
      <w:bookmarkStart w:id="445" w:name="_Ref100745855"/>
      <w:bookmarkStart w:id="446" w:name="_Toc101280011"/>
      <w:bookmarkStart w:id="447" w:name="_Toc108620561"/>
      <w:r w:rsidRPr="00DF0C3D">
        <w:t xml:space="preserve">Exhibit </w:t>
      </w:r>
      <w:r w:rsidR="002B459B">
        <w:fldChar w:fldCharType="begin"/>
      </w:r>
      <w:r w:rsidR="002B459B">
        <w:instrText xml:space="preserve"> SEQ Exhibit \* ARABIC </w:instrText>
      </w:r>
      <w:r w:rsidR="002B459B">
        <w:fldChar w:fldCharType="separate"/>
      </w:r>
      <w:r w:rsidR="0015299C">
        <w:rPr>
          <w:noProof/>
        </w:rPr>
        <w:t>73</w:t>
      </w:r>
      <w:r w:rsidR="002B459B">
        <w:rPr>
          <w:noProof/>
        </w:rPr>
        <w:fldChar w:fldCharType="end"/>
      </w:r>
      <w:bookmarkEnd w:id="445"/>
      <w:r w:rsidRPr="00DF0C3D">
        <w:t>: Financial Benchmarking 2020-21: Supervisor Worker Hourly Rate ($) by state and territory</w:t>
      </w:r>
      <w:bookmarkEnd w:id="446"/>
      <w:bookmarkEnd w:id="447"/>
    </w:p>
    <w:tbl>
      <w:tblPr>
        <w:tblStyle w:val="GridTable4-Accent12"/>
        <w:tblW w:w="5000" w:type="pct"/>
        <w:tblInd w:w="-5" w:type="dxa"/>
        <w:tblLook w:val="0460" w:firstRow="1" w:lastRow="1" w:firstColumn="0" w:lastColumn="0" w:noHBand="0" w:noVBand="1"/>
        <w:tblCaption w:val="Financial Benchmarking 2020-21: Supervisor Worker Hourly Rate ($) by state and territory"/>
        <w:tblDescription w:val="Table detailing the results of the financial benchmarking survey and the mean, 25th percentile, median (50th percentile) and 75th percentile for the supervisor worker hourly rate ($) by state and territory."/>
      </w:tblPr>
      <w:tblGrid>
        <w:gridCol w:w="3625"/>
        <w:gridCol w:w="1359"/>
        <w:gridCol w:w="1359"/>
        <w:gridCol w:w="1359"/>
        <w:gridCol w:w="1359"/>
      </w:tblGrid>
      <w:tr w:rsidR="009E17B2" w:rsidRPr="00DF0C3D" w14:paraId="69BFBFAB"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34F75982" w14:textId="77777777" w:rsidR="009E17B2" w:rsidRPr="00DF0C3D" w:rsidRDefault="009E17B2" w:rsidP="00931EA0">
            <w:r w:rsidRPr="00DF0C3D">
              <w:t>State/Territory</w:t>
            </w:r>
          </w:p>
        </w:tc>
        <w:tc>
          <w:tcPr>
            <w:tcW w:w="750" w:type="pct"/>
          </w:tcPr>
          <w:p w14:paraId="103194F0" w14:textId="77777777" w:rsidR="009E17B2" w:rsidRPr="00DF0C3D" w:rsidRDefault="009E17B2" w:rsidP="00931EA0">
            <w:pPr>
              <w:jc w:val="center"/>
            </w:pPr>
            <w:r w:rsidRPr="00DF0C3D">
              <w:t>Mean</w:t>
            </w:r>
          </w:p>
        </w:tc>
        <w:tc>
          <w:tcPr>
            <w:tcW w:w="750" w:type="pct"/>
          </w:tcPr>
          <w:p w14:paraId="592B8451" w14:textId="77777777" w:rsidR="009E17B2" w:rsidRPr="00DF0C3D" w:rsidRDefault="009E17B2" w:rsidP="00931EA0">
            <w:pPr>
              <w:jc w:val="center"/>
            </w:pPr>
            <w:r w:rsidRPr="00DF0C3D">
              <w:t>Q1</w:t>
            </w:r>
          </w:p>
        </w:tc>
        <w:tc>
          <w:tcPr>
            <w:tcW w:w="750" w:type="pct"/>
          </w:tcPr>
          <w:p w14:paraId="757FFC0D" w14:textId="77777777" w:rsidR="009E17B2" w:rsidRPr="00DF0C3D" w:rsidRDefault="009E17B2" w:rsidP="00931EA0">
            <w:pPr>
              <w:jc w:val="center"/>
            </w:pPr>
            <w:r w:rsidRPr="00DF0C3D">
              <w:t>Median</w:t>
            </w:r>
          </w:p>
        </w:tc>
        <w:tc>
          <w:tcPr>
            <w:tcW w:w="750" w:type="pct"/>
          </w:tcPr>
          <w:p w14:paraId="49F57CC0" w14:textId="77777777" w:rsidR="009E17B2" w:rsidRPr="00DF0C3D" w:rsidRDefault="009E17B2" w:rsidP="00931EA0">
            <w:pPr>
              <w:jc w:val="center"/>
            </w:pPr>
            <w:r w:rsidRPr="00DF0C3D">
              <w:t>Q3</w:t>
            </w:r>
          </w:p>
        </w:tc>
      </w:tr>
      <w:tr w:rsidR="009E17B2" w:rsidRPr="00DF0C3D" w14:paraId="116DF398"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7C28EEDD" w14:textId="77777777" w:rsidR="009E17B2" w:rsidRPr="00DF0C3D" w:rsidRDefault="009E17B2" w:rsidP="00931EA0">
            <w:pPr>
              <w:ind w:left="313"/>
            </w:pPr>
            <w:r w:rsidRPr="00DF0C3D">
              <w:t>New South Wales</w:t>
            </w:r>
          </w:p>
        </w:tc>
        <w:tc>
          <w:tcPr>
            <w:tcW w:w="750" w:type="pct"/>
          </w:tcPr>
          <w:p w14:paraId="49609C21" w14:textId="77777777" w:rsidR="009E17B2" w:rsidRPr="00DF0C3D" w:rsidRDefault="009E17B2" w:rsidP="00931EA0">
            <w:pPr>
              <w:jc w:val="center"/>
            </w:pPr>
            <w:r w:rsidRPr="00DF0C3D">
              <w:t>$41.43</w:t>
            </w:r>
          </w:p>
        </w:tc>
        <w:tc>
          <w:tcPr>
            <w:tcW w:w="750" w:type="pct"/>
          </w:tcPr>
          <w:p w14:paraId="1A5283F8" w14:textId="77777777" w:rsidR="009E17B2" w:rsidRPr="00DF0C3D" w:rsidRDefault="009E17B2" w:rsidP="00931EA0">
            <w:pPr>
              <w:jc w:val="center"/>
            </w:pPr>
            <w:r w:rsidRPr="00DF0C3D">
              <w:t>$34.97</w:t>
            </w:r>
          </w:p>
        </w:tc>
        <w:tc>
          <w:tcPr>
            <w:tcW w:w="750" w:type="pct"/>
          </w:tcPr>
          <w:p w14:paraId="6A9D7CBC" w14:textId="77777777" w:rsidR="009E17B2" w:rsidRPr="00DF0C3D" w:rsidRDefault="009E17B2" w:rsidP="00931EA0">
            <w:pPr>
              <w:jc w:val="center"/>
            </w:pPr>
            <w:r w:rsidRPr="00DF0C3D">
              <w:t>$39.82</w:t>
            </w:r>
          </w:p>
        </w:tc>
        <w:tc>
          <w:tcPr>
            <w:tcW w:w="750" w:type="pct"/>
          </w:tcPr>
          <w:p w14:paraId="36C7289E" w14:textId="77777777" w:rsidR="009E17B2" w:rsidRPr="00DF0C3D" w:rsidRDefault="009E17B2" w:rsidP="00931EA0">
            <w:pPr>
              <w:jc w:val="center"/>
            </w:pPr>
            <w:r w:rsidRPr="00DF0C3D">
              <w:t>$46.61</w:t>
            </w:r>
          </w:p>
        </w:tc>
      </w:tr>
      <w:tr w:rsidR="009E17B2" w:rsidRPr="00DF0C3D" w14:paraId="69BC1C35" w14:textId="77777777" w:rsidTr="00931EA0">
        <w:tc>
          <w:tcPr>
            <w:tcW w:w="2000" w:type="pct"/>
          </w:tcPr>
          <w:p w14:paraId="4226B88E" w14:textId="77777777" w:rsidR="009E17B2" w:rsidRPr="00DF0C3D" w:rsidRDefault="009E17B2" w:rsidP="00931EA0">
            <w:pPr>
              <w:ind w:left="313"/>
            </w:pPr>
            <w:r w:rsidRPr="00DF0C3D">
              <w:t>Queensland</w:t>
            </w:r>
          </w:p>
        </w:tc>
        <w:tc>
          <w:tcPr>
            <w:tcW w:w="750" w:type="pct"/>
          </w:tcPr>
          <w:p w14:paraId="6282EB1D" w14:textId="77777777" w:rsidR="009E17B2" w:rsidRPr="00DF0C3D" w:rsidRDefault="009E17B2" w:rsidP="00931EA0">
            <w:pPr>
              <w:jc w:val="center"/>
            </w:pPr>
            <w:r w:rsidRPr="00DF0C3D">
              <w:t>$41.71</w:t>
            </w:r>
          </w:p>
        </w:tc>
        <w:tc>
          <w:tcPr>
            <w:tcW w:w="750" w:type="pct"/>
          </w:tcPr>
          <w:p w14:paraId="538294F8" w14:textId="77777777" w:rsidR="009E17B2" w:rsidRPr="00DF0C3D" w:rsidRDefault="009E17B2" w:rsidP="00931EA0">
            <w:pPr>
              <w:jc w:val="center"/>
            </w:pPr>
            <w:r w:rsidRPr="00DF0C3D">
              <w:t>$36.25</w:t>
            </w:r>
          </w:p>
        </w:tc>
        <w:tc>
          <w:tcPr>
            <w:tcW w:w="750" w:type="pct"/>
          </w:tcPr>
          <w:p w14:paraId="5399DB57" w14:textId="77777777" w:rsidR="009E17B2" w:rsidRPr="00DF0C3D" w:rsidRDefault="009E17B2" w:rsidP="00931EA0">
            <w:pPr>
              <w:jc w:val="center"/>
            </w:pPr>
            <w:r w:rsidRPr="00DF0C3D">
              <w:t>$41.54</w:t>
            </w:r>
          </w:p>
        </w:tc>
        <w:tc>
          <w:tcPr>
            <w:tcW w:w="750" w:type="pct"/>
          </w:tcPr>
          <w:p w14:paraId="50806C00" w14:textId="77777777" w:rsidR="009E17B2" w:rsidRPr="00DF0C3D" w:rsidRDefault="009E17B2" w:rsidP="00931EA0">
            <w:pPr>
              <w:jc w:val="center"/>
            </w:pPr>
            <w:r w:rsidRPr="00DF0C3D">
              <w:t>$46.16</w:t>
            </w:r>
          </w:p>
        </w:tc>
      </w:tr>
      <w:tr w:rsidR="009E17B2" w:rsidRPr="00DF0C3D" w14:paraId="621F47C6"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7092FFC8" w14:textId="77777777" w:rsidR="009E17B2" w:rsidRPr="00DF0C3D" w:rsidRDefault="009E17B2" w:rsidP="00931EA0">
            <w:pPr>
              <w:ind w:left="313"/>
            </w:pPr>
            <w:r w:rsidRPr="00DF0C3D">
              <w:t>Victoria</w:t>
            </w:r>
          </w:p>
        </w:tc>
        <w:tc>
          <w:tcPr>
            <w:tcW w:w="750" w:type="pct"/>
          </w:tcPr>
          <w:p w14:paraId="526B9663" w14:textId="77777777" w:rsidR="009E17B2" w:rsidRPr="00DF0C3D" w:rsidRDefault="009E17B2" w:rsidP="00931EA0">
            <w:pPr>
              <w:jc w:val="center"/>
            </w:pPr>
            <w:r w:rsidRPr="00DF0C3D">
              <w:t>$40.49</w:t>
            </w:r>
          </w:p>
        </w:tc>
        <w:tc>
          <w:tcPr>
            <w:tcW w:w="750" w:type="pct"/>
          </w:tcPr>
          <w:p w14:paraId="04754230" w14:textId="77777777" w:rsidR="009E17B2" w:rsidRPr="00DF0C3D" w:rsidRDefault="009E17B2" w:rsidP="00931EA0">
            <w:pPr>
              <w:jc w:val="center"/>
            </w:pPr>
            <w:r w:rsidRPr="00DF0C3D">
              <w:t>$34.19</w:t>
            </w:r>
          </w:p>
        </w:tc>
        <w:tc>
          <w:tcPr>
            <w:tcW w:w="750" w:type="pct"/>
          </w:tcPr>
          <w:p w14:paraId="2178E655" w14:textId="77777777" w:rsidR="009E17B2" w:rsidRPr="00DF0C3D" w:rsidRDefault="009E17B2" w:rsidP="00931EA0">
            <w:pPr>
              <w:jc w:val="center"/>
            </w:pPr>
            <w:r w:rsidRPr="00DF0C3D">
              <w:t>$38.78</w:t>
            </w:r>
          </w:p>
        </w:tc>
        <w:tc>
          <w:tcPr>
            <w:tcW w:w="750" w:type="pct"/>
          </w:tcPr>
          <w:p w14:paraId="36291BE1" w14:textId="77777777" w:rsidR="009E17B2" w:rsidRPr="00DF0C3D" w:rsidRDefault="009E17B2" w:rsidP="00931EA0">
            <w:pPr>
              <w:jc w:val="center"/>
            </w:pPr>
            <w:r w:rsidRPr="00DF0C3D">
              <w:t>$44.81</w:t>
            </w:r>
          </w:p>
        </w:tc>
      </w:tr>
      <w:tr w:rsidR="009E17B2" w:rsidRPr="00DF0C3D" w14:paraId="386B4393" w14:textId="77777777" w:rsidTr="00931EA0">
        <w:tc>
          <w:tcPr>
            <w:tcW w:w="2000" w:type="pct"/>
          </w:tcPr>
          <w:p w14:paraId="65116A3E" w14:textId="77777777" w:rsidR="009E17B2" w:rsidRPr="00DF0C3D" w:rsidRDefault="009E17B2" w:rsidP="00931EA0">
            <w:pPr>
              <w:ind w:left="313"/>
            </w:pPr>
            <w:r w:rsidRPr="00DF0C3D">
              <w:t>Western Australia</w:t>
            </w:r>
          </w:p>
        </w:tc>
        <w:tc>
          <w:tcPr>
            <w:tcW w:w="750" w:type="pct"/>
          </w:tcPr>
          <w:p w14:paraId="6825BB44" w14:textId="77777777" w:rsidR="009E17B2" w:rsidRPr="00DF0C3D" w:rsidRDefault="009E17B2" w:rsidP="00931EA0">
            <w:pPr>
              <w:jc w:val="center"/>
            </w:pPr>
            <w:r w:rsidRPr="00DF0C3D">
              <w:t>$40.71</w:t>
            </w:r>
          </w:p>
        </w:tc>
        <w:tc>
          <w:tcPr>
            <w:tcW w:w="750" w:type="pct"/>
          </w:tcPr>
          <w:p w14:paraId="0A8E0B61" w14:textId="77777777" w:rsidR="009E17B2" w:rsidRPr="00DF0C3D" w:rsidRDefault="009E17B2" w:rsidP="00931EA0">
            <w:pPr>
              <w:jc w:val="center"/>
            </w:pPr>
            <w:r w:rsidRPr="00DF0C3D">
              <w:t>$36.25</w:t>
            </w:r>
          </w:p>
        </w:tc>
        <w:tc>
          <w:tcPr>
            <w:tcW w:w="750" w:type="pct"/>
          </w:tcPr>
          <w:p w14:paraId="06573C64" w14:textId="77777777" w:rsidR="009E17B2" w:rsidRPr="00DF0C3D" w:rsidRDefault="009E17B2" w:rsidP="00931EA0">
            <w:pPr>
              <w:jc w:val="center"/>
            </w:pPr>
            <w:r w:rsidRPr="00DF0C3D">
              <w:t>$40.62</w:t>
            </w:r>
          </w:p>
        </w:tc>
        <w:tc>
          <w:tcPr>
            <w:tcW w:w="750" w:type="pct"/>
          </w:tcPr>
          <w:p w14:paraId="5BB48BFD" w14:textId="77777777" w:rsidR="009E17B2" w:rsidRPr="00DF0C3D" w:rsidRDefault="009E17B2" w:rsidP="00931EA0">
            <w:pPr>
              <w:jc w:val="center"/>
            </w:pPr>
            <w:r w:rsidRPr="00DF0C3D">
              <w:t>$44.16</w:t>
            </w:r>
          </w:p>
        </w:tc>
      </w:tr>
      <w:tr w:rsidR="009E17B2" w:rsidRPr="00DF0C3D" w14:paraId="4C2CCEB2"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060C3001" w14:textId="77777777" w:rsidR="009E17B2" w:rsidRPr="00DF0C3D" w:rsidRDefault="009E17B2" w:rsidP="00931EA0">
            <w:pPr>
              <w:ind w:left="313"/>
            </w:pPr>
            <w:r w:rsidRPr="00DF0C3D">
              <w:t>South Australia</w:t>
            </w:r>
          </w:p>
        </w:tc>
        <w:tc>
          <w:tcPr>
            <w:tcW w:w="750" w:type="pct"/>
          </w:tcPr>
          <w:p w14:paraId="1C9A426C" w14:textId="77777777" w:rsidR="009E17B2" w:rsidRPr="00DF0C3D" w:rsidRDefault="009E17B2" w:rsidP="00931EA0">
            <w:pPr>
              <w:jc w:val="center"/>
            </w:pPr>
            <w:r w:rsidRPr="00DF0C3D">
              <w:t>$39.50</w:t>
            </w:r>
          </w:p>
        </w:tc>
        <w:tc>
          <w:tcPr>
            <w:tcW w:w="750" w:type="pct"/>
          </w:tcPr>
          <w:p w14:paraId="64F2FB94" w14:textId="77777777" w:rsidR="009E17B2" w:rsidRPr="00DF0C3D" w:rsidRDefault="009E17B2" w:rsidP="00931EA0">
            <w:pPr>
              <w:jc w:val="center"/>
            </w:pPr>
            <w:r w:rsidRPr="00DF0C3D">
              <w:t>$33.75</w:t>
            </w:r>
          </w:p>
        </w:tc>
        <w:tc>
          <w:tcPr>
            <w:tcW w:w="750" w:type="pct"/>
          </w:tcPr>
          <w:p w14:paraId="58AA4E81" w14:textId="77777777" w:rsidR="009E17B2" w:rsidRPr="00DF0C3D" w:rsidRDefault="009E17B2" w:rsidP="00931EA0">
            <w:pPr>
              <w:jc w:val="center"/>
            </w:pPr>
            <w:r w:rsidRPr="00DF0C3D">
              <w:t>$37.75</w:t>
            </w:r>
          </w:p>
        </w:tc>
        <w:tc>
          <w:tcPr>
            <w:tcW w:w="750" w:type="pct"/>
          </w:tcPr>
          <w:p w14:paraId="1892A0BA" w14:textId="77777777" w:rsidR="009E17B2" w:rsidRPr="00DF0C3D" w:rsidRDefault="009E17B2" w:rsidP="00931EA0">
            <w:pPr>
              <w:jc w:val="center"/>
            </w:pPr>
            <w:r w:rsidRPr="00DF0C3D">
              <w:t>$43.38</w:t>
            </w:r>
          </w:p>
        </w:tc>
      </w:tr>
      <w:tr w:rsidR="009E17B2" w:rsidRPr="00DF0C3D" w14:paraId="7267DDD1" w14:textId="77777777" w:rsidTr="00931EA0">
        <w:tc>
          <w:tcPr>
            <w:tcW w:w="2000" w:type="pct"/>
          </w:tcPr>
          <w:p w14:paraId="6E02554F" w14:textId="77777777" w:rsidR="009E17B2" w:rsidRPr="00DF0C3D" w:rsidRDefault="009E17B2" w:rsidP="00931EA0">
            <w:pPr>
              <w:ind w:left="313"/>
            </w:pPr>
            <w:r w:rsidRPr="00DF0C3D">
              <w:t>Tasmania</w:t>
            </w:r>
          </w:p>
        </w:tc>
        <w:tc>
          <w:tcPr>
            <w:tcW w:w="750" w:type="pct"/>
          </w:tcPr>
          <w:p w14:paraId="6A8F9EF3" w14:textId="77777777" w:rsidR="009E17B2" w:rsidRPr="00DF0C3D" w:rsidRDefault="009E17B2" w:rsidP="00931EA0">
            <w:pPr>
              <w:jc w:val="center"/>
            </w:pPr>
            <w:r w:rsidRPr="00DF0C3D">
              <w:t>$39.28</w:t>
            </w:r>
          </w:p>
        </w:tc>
        <w:tc>
          <w:tcPr>
            <w:tcW w:w="750" w:type="pct"/>
          </w:tcPr>
          <w:p w14:paraId="22D1B5CF" w14:textId="77777777" w:rsidR="009E17B2" w:rsidRPr="00DF0C3D" w:rsidRDefault="009E17B2" w:rsidP="00931EA0">
            <w:pPr>
              <w:jc w:val="center"/>
            </w:pPr>
            <w:r w:rsidRPr="00DF0C3D">
              <w:t>$35.03</w:t>
            </w:r>
          </w:p>
        </w:tc>
        <w:tc>
          <w:tcPr>
            <w:tcW w:w="750" w:type="pct"/>
          </w:tcPr>
          <w:p w14:paraId="62387E65" w14:textId="77777777" w:rsidR="009E17B2" w:rsidRPr="00DF0C3D" w:rsidRDefault="009E17B2" w:rsidP="00931EA0">
            <w:pPr>
              <w:jc w:val="center"/>
            </w:pPr>
            <w:r w:rsidRPr="00DF0C3D">
              <w:t>$39.62</w:t>
            </w:r>
          </w:p>
        </w:tc>
        <w:tc>
          <w:tcPr>
            <w:tcW w:w="750" w:type="pct"/>
          </w:tcPr>
          <w:p w14:paraId="2C55CB60" w14:textId="77777777" w:rsidR="009E17B2" w:rsidRPr="00DF0C3D" w:rsidRDefault="009E17B2" w:rsidP="00931EA0">
            <w:pPr>
              <w:jc w:val="center"/>
            </w:pPr>
            <w:r w:rsidRPr="00DF0C3D">
              <w:t>$42.77</w:t>
            </w:r>
          </w:p>
        </w:tc>
      </w:tr>
      <w:tr w:rsidR="009E17B2" w:rsidRPr="00DF0C3D" w14:paraId="7C687AC9"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15B580C2" w14:textId="77777777" w:rsidR="009E17B2" w:rsidRPr="00DF0C3D" w:rsidRDefault="009E17B2" w:rsidP="00931EA0">
            <w:pPr>
              <w:ind w:left="313"/>
            </w:pPr>
            <w:r w:rsidRPr="00DF0C3D">
              <w:t>Australian Capital Territory</w:t>
            </w:r>
          </w:p>
        </w:tc>
        <w:tc>
          <w:tcPr>
            <w:tcW w:w="750" w:type="pct"/>
          </w:tcPr>
          <w:p w14:paraId="6F194041" w14:textId="77777777" w:rsidR="009E17B2" w:rsidRPr="00DF0C3D" w:rsidRDefault="009E17B2" w:rsidP="00931EA0">
            <w:pPr>
              <w:jc w:val="center"/>
            </w:pPr>
            <w:r w:rsidRPr="00DF0C3D">
              <w:t>$44.00</w:t>
            </w:r>
          </w:p>
        </w:tc>
        <w:tc>
          <w:tcPr>
            <w:tcW w:w="750" w:type="pct"/>
          </w:tcPr>
          <w:p w14:paraId="36C2FD24" w14:textId="77777777" w:rsidR="009E17B2" w:rsidRPr="00DF0C3D" w:rsidRDefault="009E17B2" w:rsidP="00931EA0">
            <w:pPr>
              <w:jc w:val="center"/>
            </w:pPr>
            <w:r w:rsidRPr="00DF0C3D">
              <w:t>$39.24</w:t>
            </w:r>
          </w:p>
        </w:tc>
        <w:tc>
          <w:tcPr>
            <w:tcW w:w="750" w:type="pct"/>
          </w:tcPr>
          <w:p w14:paraId="71762DE9" w14:textId="77777777" w:rsidR="009E17B2" w:rsidRPr="00DF0C3D" w:rsidRDefault="009E17B2" w:rsidP="00931EA0">
            <w:pPr>
              <w:jc w:val="center"/>
            </w:pPr>
            <w:r w:rsidRPr="00DF0C3D">
              <w:t>$42.18</w:t>
            </w:r>
          </w:p>
        </w:tc>
        <w:tc>
          <w:tcPr>
            <w:tcW w:w="750" w:type="pct"/>
          </w:tcPr>
          <w:p w14:paraId="5DCC29B2" w14:textId="77777777" w:rsidR="009E17B2" w:rsidRPr="00DF0C3D" w:rsidRDefault="009E17B2" w:rsidP="00931EA0">
            <w:pPr>
              <w:jc w:val="center"/>
            </w:pPr>
            <w:r w:rsidRPr="00DF0C3D">
              <w:t>$46.09</w:t>
            </w:r>
          </w:p>
        </w:tc>
      </w:tr>
      <w:tr w:rsidR="009E17B2" w:rsidRPr="00DF0C3D" w14:paraId="712E2616" w14:textId="77777777" w:rsidTr="00931EA0">
        <w:tc>
          <w:tcPr>
            <w:tcW w:w="2000" w:type="pct"/>
          </w:tcPr>
          <w:p w14:paraId="4F3B6B27" w14:textId="77777777" w:rsidR="009E17B2" w:rsidRPr="00DF0C3D" w:rsidRDefault="009E17B2" w:rsidP="00931EA0">
            <w:pPr>
              <w:ind w:left="313"/>
            </w:pPr>
            <w:r w:rsidRPr="00DF0C3D">
              <w:t>Northern Territory</w:t>
            </w:r>
          </w:p>
        </w:tc>
        <w:tc>
          <w:tcPr>
            <w:tcW w:w="750" w:type="pct"/>
          </w:tcPr>
          <w:p w14:paraId="358A9401" w14:textId="77777777" w:rsidR="009E17B2" w:rsidRPr="00DF0C3D" w:rsidRDefault="009E17B2" w:rsidP="00931EA0">
            <w:pPr>
              <w:jc w:val="center"/>
            </w:pPr>
            <w:r w:rsidRPr="00DF0C3D">
              <w:t>$44.36</w:t>
            </w:r>
          </w:p>
        </w:tc>
        <w:tc>
          <w:tcPr>
            <w:tcW w:w="750" w:type="pct"/>
          </w:tcPr>
          <w:p w14:paraId="205CC63A" w14:textId="77777777" w:rsidR="009E17B2" w:rsidRPr="00DF0C3D" w:rsidRDefault="009E17B2" w:rsidP="00931EA0">
            <w:pPr>
              <w:jc w:val="center"/>
            </w:pPr>
            <w:r w:rsidRPr="00DF0C3D">
              <w:t>$37.03</w:t>
            </w:r>
          </w:p>
        </w:tc>
        <w:tc>
          <w:tcPr>
            <w:tcW w:w="750" w:type="pct"/>
          </w:tcPr>
          <w:p w14:paraId="222D6D13" w14:textId="77777777" w:rsidR="009E17B2" w:rsidRPr="00DF0C3D" w:rsidRDefault="009E17B2" w:rsidP="00931EA0">
            <w:pPr>
              <w:jc w:val="center"/>
            </w:pPr>
            <w:r w:rsidRPr="00DF0C3D">
              <w:t>$44.50</w:t>
            </w:r>
          </w:p>
        </w:tc>
        <w:tc>
          <w:tcPr>
            <w:tcW w:w="750" w:type="pct"/>
          </w:tcPr>
          <w:p w14:paraId="43BE28C0" w14:textId="77777777" w:rsidR="009E17B2" w:rsidRPr="00DF0C3D" w:rsidRDefault="009E17B2" w:rsidP="00931EA0">
            <w:pPr>
              <w:jc w:val="center"/>
            </w:pPr>
            <w:r w:rsidRPr="00DF0C3D">
              <w:t>$51.37</w:t>
            </w:r>
          </w:p>
        </w:tc>
      </w:tr>
      <w:tr w:rsidR="009E17B2" w:rsidRPr="00DF0C3D" w14:paraId="0E9541A5" w14:textId="77777777" w:rsidTr="00931EA0">
        <w:trPr>
          <w:cnfStyle w:val="010000000000" w:firstRow="0" w:lastRow="1" w:firstColumn="0" w:lastColumn="0" w:oddVBand="0" w:evenVBand="0" w:oddHBand="0" w:evenHBand="0" w:firstRowFirstColumn="0" w:firstRowLastColumn="0" w:lastRowFirstColumn="0" w:lastRowLastColumn="0"/>
        </w:trPr>
        <w:tc>
          <w:tcPr>
            <w:tcW w:w="2000" w:type="pct"/>
          </w:tcPr>
          <w:p w14:paraId="1278201E" w14:textId="77777777" w:rsidR="009E17B2" w:rsidRPr="00DF0C3D" w:rsidRDefault="009E17B2" w:rsidP="00931EA0">
            <w:pPr>
              <w:ind w:left="313"/>
            </w:pPr>
            <w:r w:rsidRPr="00DF0C3D">
              <w:t>Australia</w:t>
            </w:r>
          </w:p>
        </w:tc>
        <w:tc>
          <w:tcPr>
            <w:tcW w:w="750" w:type="pct"/>
          </w:tcPr>
          <w:p w14:paraId="2574D7C5" w14:textId="77777777" w:rsidR="009E17B2" w:rsidRPr="00DF0C3D" w:rsidRDefault="009E17B2" w:rsidP="00931EA0">
            <w:pPr>
              <w:jc w:val="center"/>
            </w:pPr>
            <w:r w:rsidRPr="00DF0C3D">
              <w:t>$41.09</w:t>
            </w:r>
          </w:p>
        </w:tc>
        <w:tc>
          <w:tcPr>
            <w:tcW w:w="750" w:type="pct"/>
          </w:tcPr>
          <w:p w14:paraId="0E86753D" w14:textId="77777777" w:rsidR="009E17B2" w:rsidRPr="00DF0C3D" w:rsidRDefault="009E17B2" w:rsidP="00931EA0">
            <w:pPr>
              <w:jc w:val="center"/>
            </w:pPr>
            <w:r w:rsidRPr="00DF0C3D">
              <w:t>$35.00</w:t>
            </w:r>
          </w:p>
        </w:tc>
        <w:tc>
          <w:tcPr>
            <w:tcW w:w="750" w:type="pct"/>
          </w:tcPr>
          <w:p w14:paraId="574C6260" w14:textId="77777777" w:rsidR="009E17B2" w:rsidRPr="00DF0C3D" w:rsidRDefault="009E17B2" w:rsidP="00931EA0">
            <w:pPr>
              <w:jc w:val="center"/>
            </w:pPr>
            <w:r w:rsidRPr="00DF0C3D">
              <w:t>$39.37</w:t>
            </w:r>
          </w:p>
        </w:tc>
        <w:tc>
          <w:tcPr>
            <w:tcW w:w="750" w:type="pct"/>
          </w:tcPr>
          <w:p w14:paraId="2866E613" w14:textId="77777777" w:rsidR="009E17B2" w:rsidRPr="00DF0C3D" w:rsidRDefault="009E17B2" w:rsidP="00931EA0">
            <w:pPr>
              <w:jc w:val="center"/>
            </w:pPr>
            <w:r w:rsidRPr="00DF0C3D">
              <w:t>$45.00</w:t>
            </w:r>
          </w:p>
        </w:tc>
      </w:tr>
    </w:tbl>
    <w:p w14:paraId="0F040926" w14:textId="77777777" w:rsidR="009E17B2" w:rsidRPr="00DF0C3D" w:rsidRDefault="009E17B2" w:rsidP="009E17B2">
      <w:pPr>
        <w:pStyle w:val="Heading4"/>
      </w:pPr>
      <w:r w:rsidRPr="00DF0C3D">
        <w:lastRenderedPageBreak/>
        <w:t>Front-line supervisor to support worker ratio (span of control)</w:t>
      </w:r>
    </w:p>
    <w:p w14:paraId="28DF9EBE" w14:textId="3327532D" w:rsidR="009E17B2" w:rsidRPr="00DF0C3D" w:rsidRDefault="009E17B2" w:rsidP="009E17B2">
      <w:r w:rsidRPr="00DF0C3D">
        <w:t xml:space="preserve">As </w:t>
      </w:r>
      <w:r w:rsidRPr="00DF0C3D">
        <w:fldChar w:fldCharType="begin"/>
      </w:r>
      <w:r w:rsidRPr="00DF0C3D">
        <w:instrText xml:space="preserve"> REF _Ref100745877 \h  \* MERGEFORMAT </w:instrText>
      </w:r>
      <w:r w:rsidRPr="00DF0C3D">
        <w:fldChar w:fldCharType="separate"/>
      </w:r>
      <w:r w:rsidR="0015299C" w:rsidRPr="00DF0C3D">
        <w:t xml:space="preserve">Exhibit </w:t>
      </w:r>
      <w:r w:rsidR="0015299C">
        <w:rPr>
          <w:noProof/>
        </w:rPr>
        <w:t>74</w:t>
      </w:r>
      <w:r w:rsidRPr="00DF0C3D">
        <w:fldChar w:fldCharType="end"/>
      </w:r>
      <w:r w:rsidRPr="00DF0C3D">
        <w:t xml:space="preserve"> shows, Queensland, South Australian and Western Australian providers all have average supervision ratios above the national average. This is also true for the efficient (Q</w:t>
      </w:r>
      <w:r w:rsidR="000038D7">
        <w:t xml:space="preserve">uartile </w:t>
      </w:r>
      <w:r w:rsidRPr="00DF0C3D">
        <w:t xml:space="preserve">1) provider comparison. This indicates that supervisors in these states are overseeing a greater number of disability support workers, decreasing span of control costs. </w:t>
      </w:r>
    </w:p>
    <w:p w14:paraId="25D9B1BF" w14:textId="6FF81A76" w:rsidR="009E17B2" w:rsidRPr="00DF0C3D" w:rsidRDefault="009E17B2" w:rsidP="009E17B2">
      <w:pPr>
        <w:pStyle w:val="Caption"/>
      </w:pPr>
      <w:bookmarkStart w:id="448" w:name="_Ref100745877"/>
      <w:bookmarkStart w:id="449" w:name="_Toc101280012"/>
      <w:bookmarkStart w:id="450" w:name="_Toc108620562"/>
      <w:r w:rsidRPr="00DF0C3D">
        <w:t xml:space="preserve">Exhibit </w:t>
      </w:r>
      <w:r w:rsidR="002B459B">
        <w:fldChar w:fldCharType="begin"/>
      </w:r>
      <w:r w:rsidR="002B459B">
        <w:instrText xml:space="preserve"> SEQ Exhibit \* ARABIC </w:instrText>
      </w:r>
      <w:r w:rsidR="002B459B">
        <w:fldChar w:fldCharType="separate"/>
      </w:r>
      <w:r w:rsidR="0015299C">
        <w:rPr>
          <w:noProof/>
        </w:rPr>
        <w:t>74</w:t>
      </w:r>
      <w:r w:rsidR="002B459B">
        <w:rPr>
          <w:noProof/>
        </w:rPr>
        <w:fldChar w:fldCharType="end"/>
      </w:r>
      <w:bookmarkEnd w:id="448"/>
      <w:r w:rsidRPr="00DF0C3D">
        <w:t>: Financial Benchmarking 2020-21: Supervision Ratio (Head Count) by state and territory</w:t>
      </w:r>
      <w:bookmarkEnd w:id="449"/>
      <w:bookmarkEnd w:id="450"/>
    </w:p>
    <w:tbl>
      <w:tblPr>
        <w:tblStyle w:val="GridTable4-Accent12"/>
        <w:tblW w:w="5000" w:type="pct"/>
        <w:tblInd w:w="-5" w:type="dxa"/>
        <w:tblLook w:val="0460" w:firstRow="1" w:lastRow="1" w:firstColumn="0" w:lastColumn="0" w:noHBand="0" w:noVBand="1"/>
        <w:tblCaption w:val="Financial Benchmarking 2020-21: Supervision Ratio (Head Count) by state and territory"/>
        <w:tblDescription w:val="Table detailing the results of the financial benchmarking survey and the mean, 25th percentile, median (50th percentile) and 75th percentile for the supervision ratio (head count) by state and territory."/>
      </w:tblPr>
      <w:tblGrid>
        <w:gridCol w:w="3625"/>
        <w:gridCol w:w="1359"/>
        <w:gridCol w:w="1359"/>
        <w:gridCol w:w="1359"/>
        <w:gridCol w:w="1359"/>
      </w:tblGrid>
      <w:tr w:rsidR="009E17B2" w:rsidRPr="00DF0C3D" w14:paraId="3E67573B"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2B84B43F" w14:textId="77777777" w:rsidR="009E17B2" w:rsidRPr="00DF0C3D" w:rsidRDefault="009E17B2" w:rsidP="00931EA0">
            <w:r w:rsidRPr="00DF0C3D">
              <w:t>State/Territory</w:t>
            </w:r>
          </w:p>
        </w:tc>
        <w:tc>
          <w:tcPr>
            <w:tcW w:w="750" w:type="pct"/>
          </w:tcPr>
          <w:p w14:paraId="1D038FC8" w14:textId="77777777" w:rsidR="009E17B2" w:rsidRPr="00DF0C3D" w:rsidRDefault="009E17B2" w:rsidP="00931EA0">
            <w:pPr>
              <w:jc w:val="center"/>
            </w:pPr>
            <w:r w:rsidRPr="00DF0C3D">
              <w:t>Mean</w:t>
            </w:r>
          </w:p>
        </w:tc>
        <w:tc>
          <w:tcPr>
            <w:tcW w:w="750" w:type="pct"/>
          </w:tcPr>
          <w:p w14:paraId="2CAFBCA8" w14:textId="77777777" w:rsidR="009E17B2" w:rsidRPr="00DF0C3D" w:rsidRDefault="009E17B2" w:rsidP="00931EA0">
            <w:pPr>
              <w:jc w:val="center"/>
            </w:pPr>
            <w:r w:rsidRPr="00DF0C3D">
              <w:t>Q1</w:t>
            </w:r>
          </w:p>
        </w:tc>
        <w:tc>
          <w:tcPr>
            <w:tcW w:w="750" w:type="pct"/>
          </w:tcPr>
          <w:p w14:paraId="6CE53A11" w14:textId="77777777" w:rsidR="009E17B2" w:rsidRPr="00DF0C3D" w:rsidRDefault="009E17B2" w:rsidP="00931EA0">
            <w:pPr>
              <w:jc w:val="center"/>
            </w:pPr>
            <w:r w:rsidRPr="00DF0C3D">
              <w:t>Median</w:t>
            </w:r>
          </w:p>
        </w:tc>
        <w:tc>
          <w:tcPr>
            <w:tcW w:w="750" w:type="pct"/>
          </w:tcPr>
          <w:p w14:paraId="30F1917E" w14:textId="77777777" w:rsidR="009E17B2" w:rsidRPr="00DF0C3D" w:rsidRDefault="009E17B2" w:rsidP="00931EA0">
            <w:pPr>
              <w:jc w:val="center"/>
            </w:pPr>
            <w:r w:rsidRPr="00DF0C3D">
              <w:t>Q3</w:t>
            </w:r>
          </w:p>
        </w:tc>
      </w:tr>
      <w:tr w:rsidR="009E17B2" w:rsidRPr="00DF0C3D" w14:paraId="33B18B9E"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1D8A3EB7" w14:textId="77777777" w:rsidR="009E17B2" w:rsidRPr="00DF0C3D" w:rsidRDefault="009E17B2" w:rsidP="00931EA0">
            <w:pPr>
              <w:ind w:left="313"/>
            </w:pPr>
            <w:r w:rsidRPr="00DF0C3D">
              <w:t>New South Wales</w:t>
            </w:r>
          </w:p>
        </w:tc>
        <w:tc>
          <w:tcPr>
            <w:tcW w:w="750" w:type="pct"/>
          </w:tcPr>
          <w:p w14:paraId="5B94A282" w14:textId="77777777" w:rsidR="009E17B2" w:rsidRPr="00DF0C3D" w:rsidRDefault="009E17B2" w:rsidP="00931EA0">
            <w:pPr>
              <w:jc w:val="center"/>
            </w:pPr>
            <w:r w:rsidRPr="00DF0C3D">
              <w:t>11.5</w:t>
            </w:r>
          </w:p>
        </w:tc>
        <w:tc>
          <w:tcPr>
            <w:tcW w:w="750" w:type="pct"/>
          </w:tcPr>
          <w:p w14:paraId="702B3F9F" w14:textId="77777777" w:rsidR="009E17B2" w:rsidRPr="00DF0C3D" w:rsidRDefault="009E17B2" w:rsidP="00931EA0">
            <w:pPr>
              <w:jc w:val="center"/>
            </w:pPr>
            <w:r w:rsidRPr="00DF0C3D">
              <w:t>13.5</w:t>
            </w:r>
          </w:p>
        </w:tc>
        <w:tc>
          <w:tcPr>
            <w:tcW w:w="750" w:type="pct"/>
          </w:tcPr>
          <w:p w14:paraId="4634B444" w14:textId="77777777" w:rsidR="009E17B2" w:rsidRPr="00DF0C3D" w:rsidRDefault="009E17B2" w:rsidP="00931EA0">
            <w:pPr>
              <w:jc w:val="center"/>
            </w:pPr>
            <w:r w:rsidRPr="00DF0C3D">
              <w:t>7.6</w:t>
            </w:r>
          </w:p>
        </w:tc>
        <w:tc>
          <w:tcPr>
            <w:tcW w:w="750" w:type="pct"/>
          </w:tcPr>
          <w:p w14:paraId="6EF47821" w14:textId="77777777" w:rsidR="009E17B2" w:rsidRPr="00DF0C3D" w:rsidRDefault="009E17B2" w:rsidP="00931EA0">
            <w:pPr>
              <w:jc w:val="center"/>
            </w:pPr>
            <w:r w:rsidRPr="00DF0C3D">
              <w:t>4.0</w:t>
            </w:r>
          </w:p>
        </w:tc>
      </w:tr>
      <w:tr w:rsidR="009E17B2" w:rsidRPr="00DF0C3D" w14:paraId="033D1FC8" w14:textId="77777777" w:rsidTr="00931EA0">
        <w:tc>
          <w:tcPr>
            <w:tcW w:w="2000" w:type="pct"/>
          </w:tcPr>
          <w:p w14:paraId="3D45E92A" w14:textId="77777777" w:rsidR="009E17B2" w:rsidRPr="00DF0C3D" w:rsidRDefault="009E17B2" w:rsidP="00931EA0">
            <w:pPr>
              <w:ind w:left="313"/>
            </w:pPr>
            <w:r w:rsidRPr="00DF0C3D">
              <w:t>Queensland</w:t>
            </w:r>
          </w:p>
        </w:tc>
        <w:tc>
          <w:tcPr>
            <w:tcW w:w="750" w:type="pct"/>
          </w:tcPr>
          <w:p w14:paraId="3E0ED603" w14:textId="77777777" w:rsidR="009E17B2" w:rsidRPr="00DF0C3D" w:rsidRDefault="009E17B2" w:rsidP="00931EA0">
            <w:pPr>
              <w:jc w:val="center"/>
            </w:pPr>
            <w:r w:rsidRPr="00DF0C3D">
              <w:t>11.0</w:t>
            </w:r>
          </w:p>
        </w:tc>
        <w:tc>
          <w:tcPr>
            <w:tcW w:w="750" w:type="pct"/>
          </w:tcPr>
          <w:p w14:paraId="5A34FE31" w14:textId="77777777" w:rsidR="009E17B2" w:rsidRPr="00DF0C3D" w:rsidRDefault="009E17B2" w:rsidP="00931EA0">
            <w:pPr>
              <w:jc w:val="center"/>
            </w:pPr>
            <w:r w:rsidRPr="00DF0C3D">
              <w:t>15.0</w:t>
            </w:r>
          </w:p>
        </w:tc>
        <w:tc>
          <w:tcPr>
            <w:tcW w:w="750" w:type="pct"/>
          </w:tcPr>
          <w:p w14:paraId="3E08741E" w14:textId="77777777" w:rsidR="009E17B2" w:rsidRPr="00DF0C3D" w:rsidRDefault="009E17B2" w:rsidP="00931EA0">
            <w:pPr>
              <w:jc w:val="center"/>
            </w:pPr>
            <w:r w:rsidRPr="00DF0C3D">
              <w:t>9.0</w:t>
            </w:r>
          </w:p>
        </w:tc>
        <w:tc>
          <w:tcPr>
            <w:tcW w:w="750" w:type="pct"/>
          </w:tcPr>
          <w:p w14:paraId="655B8654" w14:textId="77777777" w:rsidR="009E17B2" w:rsidRPr="00DF0C3D" w:rsidRDefault="009E17B2" w:rsidP="00931EA0">
            <w:pPr>
              <w:jc w:val="center"/>
            </w:pPr>
            <w:r w:rsidRPr="00DF0C3D">
              <w:t>5.0</w:t>
            </w:r>
          </w:p>
        </w:tc>
      </w:tr>
      <w:tr w:rsidR="009E17B2" w:rsidRPr="00DF0C3D" w14:paraId="05CA6052"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5AF8F846" w14:textId="77777777" w:rsidR="009E17B2" w:rsidRPr="00DF0C3D" w:rsidRDefault="009E17B2" w:rsidP="00931EA0">
            <w:pPr>
              <w:ind w:left="313"/>
            </w:pPr>
            <w:r w:rsidRPr="00DF0C3D">
              <w:t>Victoria</w:t>
            </w:r>
          </w:p>
        </w:tc>
        <w:tc>
          <w:tcPr>
            <w:tcW w:w="750" w:type="pct"/>
          </w:tcPr>
          <w:p w14:paraId="1C596D40" w14:textId="77777777" w:rsidR="009E17B2" w:rsidRPr="00DF0C3D" w:rsidRDefault="009E17B2" w:rsidP="00931EA0">
            <w:pPr>
              <w:jc w:val="center"/>
            </w:pPr>
            <w:r w:rsidRPr="00DF0C3D">
              <w:t>10.6</w:t>
            </w:r>
          </w:p>
        </w:tc>
        <w:tc>
          <w:tcPr>
            <w:tcW w:w="750" w:type="pct"/>
          </w:tcPr>
          <w:p w14:paraId="2DC0F63C" w14:textId="77777777" w:rsidR="009E17B2" w:rsidRPr="00DF0C3D" w:rsidRDefault="009E17B2" w:rsidP="00931EA0">
            <w:pPr>
              <w:jc w:val="center"/>
            </w:pPr>
            <w:r w:rsidRPr="00DF0C3D">
              <w:t>13.3</w:t>
            </w:r>
          </w:p>
        </w:tc>
        <w:tc>
          <w:tcPr>
            <w:tcW w:w="750" w:type="pct"/>
          </w:tcPr>
          <w:p w14:paraId="5EB3284C" w14:textId="77777777" w:rsidR="009E17B2" w:rsidRPr="00DF0C3D" w:rsidRDefault="009E17B2" w:rsidP="00931EA0">
            <w:pPr>
              <w:jc w:val="center"/>
            </w:pPr>
            <w:r w:rsidRPr="00DF0C3D">
              <w:t>7.5</w:t>
            </w:r>
          </w:p>
        </w:tc>
        <w:tc>
          <w:tcPr>
            <w:tcW w:w="750" w:type="pct"/>
          </w:tcPr>
          <w:p w14:paraId="1A1DD6E9" w14:textId="77777777" w:rsidR="009E17B2" w:rsidRPr="00DF0C3D" w:rsidRDefault="009E17B2" w:rsidP="00931EA0">
            <w:pPr>
              <w:jc w:val="center"/>
            </w:pPr>
            <w:r w:rsidRPr="00DF0C3D">
              <w:t>5.0</w:t>
            </w:r>
          </w:p>
        </w:tc>
      </w:tr>
      <w:tr w:rsidR="009E17B2" w:rsidRPr="00DF0C3D" w14:paraId="24143FED" w14:textId="77777777" w:rsidTr="00931EA0">
        <w:tc>
          <w:tcPr>
            <w:tcW w:w="2000" w:type="pct"/>
          </w:tcPr>
          <w:p w14:paraId="3FDDDBB1" w14:textId="77777777" w:rsidR="009E17B2" w:rsidRPr="00DF0C3D" w:rsidRDefault="009E17B2" w:rsidP="00931EA0">
            <w:pPr>
              <w:ind w:left="313"/>
            </w:pPr>
            <w:r w:rsidRPr="00DF0C3D">
              <w:t>Western Australia</w:t>
            </w:r>
          </w:p>
        </w:tc>
        <w:tc>
          <w:tcPr>
            <w:tcW w:w="750" w:type="pct"/>
          </w:tcPr>
          <w:p w14:paraId="3D41EE17" w14:textId="77777777" w:rsidR="009E17B2" w:rsidRPr="00DF0C3D" w:rsidRDefault="009E17B2" w:rsidP="00931EA0">
            <w:pPr>
              <w:jc w:val="center"/>
            </w:pPr>
            <w:r w:rsidRPr="00DF0C3D">
              <w:t>11.9</w:t>
            </w:r>
          </w:p>
        </w:tc>
        <w:tc>
          <w:tcPr>
            <w:tcW w:w="750" w:type="pct"/>
          </w:tcPr>
          <w:p w14:paraId="2557CB90" w14:textId="77777777" w:rsidR="009E17B2" w:rsidRPr="00DF0C3D" w:rsidRDefault="009E17B2" w:rsidP="00931EA0">
            <w:pPr>
              <w:jc w:val="center"/>
            </w:pPr>
            <w:r w:rsidRPr="00DF0C3D">
              <w:t>17.0</w:t>
            </w:r>
          </w:p>
        </w:tc>
        <w:tc>
          <w:tcPr>
            <w:tcW w:w="750" w:type="pct"/>
          </w:tcPr>
          <w:p w14:paraId="342919AC" w14:textId="77777777" w:rsidR="009E17B2" w:rsidRPr="00DF0C3D" w:rsidRDefault="009E17B2" w:rsidP="00931EA0">
            <w:pPr>
              <w:jc w:val="center"/>
            </w:pPr>
            <w:r w:rsidRPr="00DF0C3D">
              <w:t>9.4</w:t>
            </w:r>
          </w:p>
        </w:tc>
        <w:tc>
          <w:tcPr>
            <w:tcW w:w="750" w:type="pct"/>
          </w:tcPr>
          <w:p w14:paraId="27CAA477" w14:textId="77777777" w:rsidR="009E17B2" w:rsidRPr="00DF0C3D" w:rsidRDefault="009E17B2" w:rsidP="00931EA0">
            <w:pPr>
              <w:jc w:val="center"/>
            </w:pPr>
            <w:r w:rsidRPr="00DF0C3D">
              <w:t>5.2</w:t>
            </w:r>
          </w:p>
        </w:tc>
      </w:tr>
      <w:tr w:rsidR="009E17B2" w:rsidRPr="00DF0C3D" w14:paraId="03CE622C"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37E520A5" w14:textId="77777777" w:rsidR="009E17B2" w:rsidRPr="00DF0C3D" w:rsidRDefault="009E17B2" w:rsidP="00931EA0">
            <w:pPr>
              <w:ind w:left="313"/>
            </w:pPr>
            <w:r w:rsidRPr="00DF0C3D">
              <w:t>South Australia</w:t>
            </w:r>
          </w:p>
        </w:tc>
        <w:tc>
          <w:tcPr>
            <w:tcW w:w="750" w:type="pct"/>
          </w:tcPr>
          <w:p w14:paraId="6C222099" w14:textId="77777777" w:rsidR="009E17B2" w:rsidRPr="00DF0C3D" w:rsidRDefault="009E17B2" w:rsidP="00931EA0">
            <w:pPr>
              <w:jc w:val="center"/>
            </w:pPr>
            <w:r w:rsidRPr="00DF0C3D">
              <w:t>13.6</w:t>
            </w:r>
          </w:p>
        </w:tc>
        <w:tc>
          <w:tcPr>
            <w:tcW w:w="750" w:type="pct"/>
          </w:tcPr>
          <w:p w14:paraId="7449726F" w14:textId="77777777" w:rsidR="009E17B2" w:rsidRPr="00DF0C3D" w:rsidRDefault="009E17B2" w:rsidP="00931EA0">
            <w:pPr>
              <w:jc w:val="center"/>
            </w:pPr>
            <w:r w:rsidRPr="00DF0C3D">
              <w:t>15.5</w:t>
            </w:r>
          </w:p>
        </w:tc>
        <w:tc>
          <w:tcPr>
            <w:tcW w:w="750" w:type="pct"/>
          </w:tcPr>
          <w:p w14:paraId="40B7F90C" w14:textId="77777777" w:rsidR="009E17B2" w:rsidRPr="00DF0C3D" w:rsidRDefault="009E17B2" w:rsidP="00931EA0">
            <w:pPr>
              <w:jc w:val="center"/>
            </w:pPr>
            <w:r w:rsidRPr="00DF0C3D">
              <w:t>7.8</w:t>
            </w:r>
          </w:p>
        </w:tc>
        <w:tc>
          <w:tcPr>
            <w:tcW w:w="750" w:type="pct"/>
          </w:tcPr>
          <w:p w14:paraId="6CDA0A69" w14:textId="77777777" w:rsidR="009E17B2" w:rsidRPr="00DF0C3D" w:rsidRDefault="009E17B2" w:rsidP="00931EA0">
            <w:pPr>
              <w:jc w:val="center"/>
            </w:pPr>
            <w:r w:rsidRPr="00DF0C3D">
              <w:t>4.3</w:t>
            </w:r>
          </w:p>
        </w:tc>
      </w:tr>
      <w:tr w:rsidR="009E17B2" w:rsidRPr="00DF0C3D" w14:paraId="3DCE5CB4" w14:textId="77777777" w:rsidTr="00931EA0">
        <w:tc>
          <w:tcPr>
            <w:tcW w:w="2000" w:type="pct"/>
          </w:tcPr>
          <w:p w14:paraId="1F98E78F" w14:textId="77777777" w:rsidR="009E17B2" w:rsidRPr="00DF0C3D" w:rsidRDefault="009E17B2" w:rsidP="00931EA0">
            <w:pPr>
              <w:ind w:left="313"/>
            </w:pPr>
            <w:r w:rsidRPr="00DF0C3D">
              <w:t>Tasmania</w:t>
            </w:r>
          </w:p>
        </w:tc>
        <w:tc>
          <w:tcPr>
            <w:tcW w:w="750" w:type="pct"/>
          </w:tcPr>
          <w:p w14:paraId="47F82DEB" w14:textId="77777777" w:rsidR="009E17B2" w:rsidRPr="00DF0C3D" w:rsidRDefault="009E17B2" w:rsidP="00931EA0">
            <w:pPr>
              <w:jc w:val="center"/>
            </w:pPr>
            <w:r w:rsidRPr="00DF0C3D">
              <w:t>11.9</w:t>
            </w:r>
          </w:p>
        </w:tc>
        <w:tc>
          <w:tcPr>
            <w:tcW w:w="750" w:type="pct"/>
          </w:tcPr>
          <w:p w14:paraId="17066977" w14:textId="77777777" w:rsidR="009E17B2" w:rsidRPr="00DF0C3D" w:rsidRDefault="009E17B2" w:rsidP="00931EA0">
            <w:pPr>
              <w:jc w:val="center"/>
            </w:pPr>
            <w:r w:rsidRPr="00DF0C3D">
              <w:t>16.9</w:t>
            </w:r>
          </w:p>
        </w:tc>
        <w:tc>
          <w:tcPr>
            <w:tcW w:w="750" w:type="pct"/>
          </w:tcPr>
          <w:p w14:paraId="6C08AC94" w14:textId="77777777" w:rsidR="009E17B2" w:rsidRPr="00DF0C3D" w:rsidRDefault="009E17B2" w:rsidP="00931EA0">
            <w:pPr>
              <w:jc w:val="center"/>
            </w:pPr>
            <w:r w:rsidRPr="00DF0C3D">
              <w:t>8.8</w:t>
            </w:r>
          </w:p>
        </w:tc>
        <w:tc>
          <w:tcPr>
            <w:tcW w:w="750" w:type="pct"/>
          </w:tcPr>
          <w:p w14:paraId="23D1AC5E" w14:textId="77777777" w:rsidR="009E17B2" w:rsidRPr="00DF0C3D" w:rsidRDefault="009E17B2" w:rsidP="00931EA0">
            <w:pPr>
              <w:jc w:val="center"/>
            </w:pPr>
            <w:r w:rsidRPr="00DF0C3D">
              <w:t>6.3</w:t>
            </w:r>
          </w:p>
        </w:tc>
      </w:tr>
      <w:tr w:rsidR="009E17B2" w:rsidRPr="00DF0C3D" w14:paraId="0EA10472"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30C734F7" w14:textId="77777777" w:rsidR="009E17B2" w:rsidRPr="00DF0C3D" w:rsidRDefault="009E17B2" w:rsidP="00931EA0">
            <w:pPr>
              <w:ind w:left="313"/>
            </w:pPr>
            <w:r w:rsidRPr="00DF0C3D">
              <w:t>Australian Capital Territory</w:t>
            </w:r>
          </w:p>
        </w:tc>
        <w:tc>
          <w:tcPr>
            <w:tcW w:w="750" w:type="pct"/>
          </w:tcPr>
          <w:p w14:paraId="6547BDD2" w14:textId="77777777" w:rsidR="009E17B2" w:rsidRPr="00DF0C3D" w:rsidRDefault="009E17B2" w:rsidP="00931EA0">
            <w:pPr>
              <w:jc w:val="center"/>
            </w:pPr>
            <w:r w:rsidRPr="00DF0C3D">
              <w:t>11.3</w:t>
            </w:r>
          </w:p>
        </w:tc>
        <w:tc>
          <w:tcPr>
            <w:tcW w:w="750" w:type="pct"/>
          </w:tcPr>
          <w:p w14:paraId="0C4A162E" w14:textId="77777777" w:rsidR="009E17B2" w:rsidRPr="00DF0C3D" w:rsidRDefault="009E17B2" w:rsidP="00931EA0">
            <w:pPr>
              <w:jc w:val="center"/>
            </w:pPr>
            <w:r w:rsidRPr="00DF0C3D">
              <w:t>14.3</w:t>
            </w:r>
          </w:p>
        </w:tc>
        <w:tc>
          <w:tcPr>
            <w:tcW w:w="750" w:type="pct"/>
          </w:tcPr>
          <w:p w14:paraId="1141A3FA" w14:textId="77777777" w:rsidR="009E17B2" w:rsidRPr="00DF0C3D" w:rsidRDefault="009E17B2" w:rsidP="00931EA0">
            <w:pPr>
              <w:jc w:val="center"/>
            </w:pPr>
            <w:r w:rsidRPr="00DF0C3D">
              <w:t>9.3</w:t>
            </w:r>
          </w:p>
        </w:tc>
        <w:tc>
          <w:tcPr>
            <w:tcW w:w="750" w:type="pct"/>
          </w:tcPr>
          <w:p w14:paraId="1E3C6951" w14:textId="77777777" w:rsidR="009E17B2" w:rsidRPr="00DF0C3D" w:rsidRDefault="009E17B2" w:rsidP="00931EA0">
            <w:pPr>
              <w:jc w:val="center"/>
            </w:pPr>
            <w:r w:rsidRPr="00DF0C3D">
              <w:t>6.6</w:t>
            </w:r>
          </w:p>
        </w:tc>
      </w:tr>
      <w:tr w:rsidR="009E17B2" w:rsidRPr="00DF0C3D" w14:paraId="2877E36A" w14:textId="77777777" w:rsidTr="00931EA0">
        <w:tc>
          <w:tcPr>
            <w:tcW w:w="2000" w:type="pct"/>
          </w:tcPr>
          <w:p w14:paraId="52344FD9" w14:textId="77777777" w:rsidR="009E17B2" w:rsidRPr="00DF0C3D" w:rsidRDefault="009E17B2" w:rsidP="00931EA0">
            <w:pPr>
              <w:ind w:left="313"/>
            </w:pPr>
            <w:r w:rsidRPr="00DF0C3D">
              <w:t>Northern Territory</w:t>
            </w:r>
          </w:p>
        </w:tc>
        <w:tc>
          <w:tcPr>
            <w:tcW w:w="750" w:type="pct"/>
          </w:tcPr>
          <w:p w14:paraId="3BE807C8" w14:textId="77777777" w:rsidR="009E17B2" w:rsidRPr="00DF0C3D" w:rsidRDefault="009E17B2" w:rsidP="00931EA0">
            <w:pPr>
              <w:jc w:val="center"/>
            </w:pPr>
            <w:r w:rsidRPr="00DF0C3D">
              <w:t>10.5</w:t>
            </w:r>
          </w:p>
        </w:tc>
        <w:tc>
          <w:tcPr>
            <w:tcW w:w="750" w:type="pct"/>
          </w:tcPr>
          <w:p w14:paraId="4F7F563A" w14:textId="77777777" w:rsidR="009E17B2" w:rsidRPr="00DF0C3D" w:rsidRDefault="009E17B2" w:rsidP="00931EA0">
            <w:pPr>
              <w:jc w:val="center"/>
            </w:pPr>
            <w:r w:rsidRPr="00DF0C3D">
              <w:t>12.3</w:t>
            </w:r>
          </w:p>
        </w:tc>
        <w:tc>
          <w:tcPr>
            <w:tcW w:w="750" w:type="pct"/>
          </w:tcPr>
          <w:p w14:paraId="631BCF5A" w14:textId="77777777" w:rsidR="009E17B2" w:rsidRPr="00DF0C3D" w:rsidRDefault="009E17B2" w:rsidP="00931EA0">
            <w:pPr>
              <w:jc w:val="center"/>
            </w:pPr>
            <w:r w:rsidRPr="00DF0C3D">
              <w:t>7.4</w:t>
            </w:r>
          </w:p>
        </w:tc>
        <w:tc>
          <w:tcPr>
            <w:tcW w:w="750" w:type="pct"/>
          </w:tcPr>
          <w:p w14:paraId="3CEE9932" w14:textId="77777777" w:rsidR="009E17B2" w:rsidRPr="00DF0C3D" w:rsidRDefault="009E17B2" w:rsidP="00931EA0">
            <w:pPr>
              <w:jc w:val="center"/>
            </w:pPr>
            <w:r w:rsidRPr="00DF0C3D">
              <w:t>5.2</w:t>
            </w:r>
          </w:p>
        </w:tc>
      </w:tr>
      <w:tr w:rsidR="009E17B2" w:rsidRPr="00DF0C3D" w14:paraId="733EE992" w14:textId="77777777" w:rsidTr="00931EA0">
        <w:trPr>
          <w:cnfStyle w:val="010000000000" w:firstRow="0" w:lastRow="1" w:firstColumn="0" w:lastColumn="0" w:oddVBand="0" w:evenVBand="0" w:oddHBand="0" w:evenHBand="0" w:firstRowFirstColumn="0" w:firstRowLastColumn="0" w:lastRowFirstColumn="0" w:lastRowLastColumn="0"/>
        </w:trPr>
        <w:tc>
          <w:tcPr>
            <w:tcW w:w="2000" w:type="pct"/>
          </w:tcPr>
          <w:p w14:paraId="1A5C2197" w14:textId="77777777" w:rsidR="009E17B2" w:rsidRPr="00DF0C3D" w:rsidRDefault="009E17B2" w:rsidP="00931EA0">
            <w:pPr>
              <w:ind w:left="313"/>
            </w:pPr>
            <w:r w:rsidRPr="00DF0C3D">
              <w:t>Australia</w:t>
            </w:r>
          </w:p>
        </w:tc>
        <w:tc>
          <w:tcPr>
            <w:tcW w:w="750" w:type="pct"/>
          </w:tcPr>
          <w:p w14:paraId="5B816DA7" w14:textId="77777777" w:rsidR="009E17B2" w:rsidRPr="00DF0C3D" w:rsidRDefault="009E17B2" w:rsidP="00931EA0">
            <w:pPr>
              <w:jc w:val="center"/>
            </w:pPr>
            <w:r w:rsidRPr="00DF0C3D">
              <w:t>10.6</w:t>
            </w:r>
          </w:p>
        </w:tc>
        <w:tc>
          <w:tcPr>
            <w:tcW w:w="750" w:type="pct"/>
          </w:tcPr>
          <w:p w14:paraId="0F588AAB" w14:textId="77777777" w:rsidR="009E17B2" w:rsidRPr="00DF0C3D" w:rsidRDefault="009E17B2" w:rsidP="00931EA0">
            <w:pPr>
              <w:jc w:val="center"/>
            </w:pPr>
            <w:r w:rsidRPr="00DF0C3D">
              <w:t>13.2</w:t>
            </w:r>
          </w:p>
        </w:tc>
        <w:tc>
          <w:tcPr>
            <w:tcW w:w="750" w:type="pct"/>
          </w:tcPr>
          <w:p w14:paraId="52CC8448" w14:textId="77777777" w:rsidR="009E17B2" w:rsidRPr="00DF0C3D" w:rsidRDefault="009E17B2" w:rsidP="00931EA0">
            <w:pPr>
              <w:jc w:val="center"/>
            </w:pPr>
            <w:r w:rsidRPr="00DF0C3D">
              <w:t>7.5</w:t>
            </w:r>
          </w:p>
        </w:tc>
        <w:tc>
          <w:tcPr>
            <w:tcW w:w="750" w:type="pct"/>
          </w:tcPr>
          <w:p w14:paraId="0AFBA6E9" w14:textId="77777777" w:rsidR="009E17B2" w:rsidRPr="00DF0C3D" w:rsidRDefault="009E17B2" w:rsidP="00931EA0">
            <w:pPr>
              <w:jc w:val="center"/>
            </w:pPr>
            <w:r w:rsidRPr="00DF0C3D">
              <w:t>4.0</w:t>
            </w:r>
          </w:p>
        </w:tc>
      </w:tr>
    </w:tbl>
    <w:p w14:paraId="4F937754" w14:textId="77777777" w:rsidR="009E17B2" w:rsidRPr="00DF0C3D" w:rsidRDefault="009E17B2" w:rsidP="009E17B2">
      <w:r w:rsidRPr="00DF0C3D">
        <w:t>Taken together with the results for supervisor rates of pay, these results do not support an argument that the costs of supervision are higher in Queensland, South Australia and Western Australian than in the rest of Australia.</w:t>
      </w:r>
    </w:p>
    <w:p w14:paraId="6755C3EE" w14:textId="77777777" w:rsidR="009E17B2" w:rsidRPr="00DF0C3D" w:rsidRDefault="009E17B2" w:rsidP="009E17B2">
      <w:pPr>
        <w:pStyle w:val="Heading4"/>
      </w:pPr>
      <w:r w:rsidRPr="00DF0C3D">
        <w:t>Utilisation rate</w:t>
      </w:r>
    </w:p>
    <w:p w14:paraId="604A694F" w14:textId="14996CFB" w:rsidR="009E17B2" w:rsidRPr="00DF0C3D" w:rsidRDefault="009E17B2" w:rsidP="009E17B2">
      <w:r w:rsidRPr="00DF0C3D">
        <w:t xml:space="preserve">As </w:t>
      </w:r>
      <w:r w:rsidRPr="00DF0C3D">
        <w:fldChar w:fldCharType="begin"/>
      </w:r>
      <w:r w:rsidRPr="00DF0C3D">
        <w:instrText xml:space="preserve"> REF _Ref100746270 \h  \* MERGEFORMAT </w:instrText>
      </w:r>
      <w:r w:rsidRPr="00DF0C3D">
        <w:fldChar w:fldCharType="separate"/>
      </w:r>
      <w:r w:rsidR="0015299C" w:rsidRPr="00DF0C3D">
        <w:t xml:space="preserve">Exhibit </w:t>
      </w:r>
      <w:r w:rsidR="0015299C">
        <w:rPr>
          <w:noProof/>
        </w:rPr>
        <w:t>75</w:t>
      </w:r>
      <w:r w:rsidRPr="00DF0C3D">
        <w:fldChar w:fldCharType="end"/>
      </w:r>
      <w:r w:rsidRPr="00DF0C3D">
        <w:t xml:space="preserve"> illustrates, Queensland (80.0%) and Western Australia (80.1%) providers report a higher average utilisation rate for disability support workers than the national average (78.9%), while South Australian (77.0%) providers report a lower average utilisation rate. For the efficient (Q</w:t>
      </w:r>
      <w:r w:rsidR="00E81E87">
        <w:t xml:space="preserve">uartile </w:t>
      </w:r>
      <w:r w:rsidRPr="00DF0C3D">
        <w:t xml:space="preserve">1) provider comparison, there is essentially no difference between the utilisation rates in Queensland, South Australia and Western Australia and the national utilisation rate. </w:t>
      </w:r>
    </w:p>
    <w:p w14:paraId="21B6F276" w14:textId="636DB12E" w:rsidR="009E17B2" w:rsidRPr="00DF0C3D" w:rsidRDefault="009E17B2" w:rsidP="009E17B2">
      <w:pPr>
        <w:pStyle w:val="Caption"/>
      </w:pPr>
      <w:bookmarkStart w:id="451" w:name="_Ref100746270"/>
      <w:bookmarkStart w:id="452" w:name="_Toc101280013"/>
      <w:bookmarkStart w:id="453" w:name="_Toc108620563"/>
      <w:r w:rsidRPr="00DF0C3D">
        <w:t xml:space="preserve">Exhibit </w:t>
      </w:r>
      <w:r w:rsidR="002B459B">
        <w:fldChar w:fldCharType="begin"/>
      </w:r>
      <w:r w:rsidR="002B459B">
        <w:instrText xml:space="preserve"> SEQ Exhibit \* ARABIC </w:instrText>
      </w:r>
      <w:r w:rsidR="002B459B">
        <w:fldChar w:fldCharType="separate"/>
      </w:r>
      <w:r w:rsidR="0015299C">
        <w:rPr>
          <w:noProof/>
        </w:rPr>
        <w:t>75</w:t>
      </w:r>
      <w:r w:rsidR="002B459B">
        <w:rPr>
          <w:noProof/>
        </w:rPr>
        <w:fldChar w:fldCharType="end"/>
      </w:r>
      <w:bookmarkEnd w:id="451"/>
      <w:r w:rsidRPr="00DF0C3D">
        <w:t>: Financial Benchmarking 2020-21: Utilisation Rate (%) by state and territory</w:t>
      </w:r>
      <w:bookmarkEnd w:id="452"/>
      <w:bookmarkEnd w:id="453"/>
    </w:p>
    <w:tbl>
      <w:tblPr>
        <w:tblStyle w:val="GridTable4-Accent12"/>
        <w:tblW w:w="5000" w:type="pct"/>
        <w:tblInd w:w="-5" w:type="dxa"/>
        <w:tblLook w:val="0460" w:firstRow="1" w:lastRow="1" w:firstColumn="0" w:lastColumn="0" w:noHBand="0" w:noVBand="1"/>
        <w:tblCaption w:val="Financial Benchmarking 2020-21: Utilisation Rate (%) by state and territory"/>
        <w:tblDescription w:val="Table detailing the results of the financial benchmarking survey and the mean, 25th percentile, median (50th percentile) and 75th percentile for the utilisation rate (%) by state and territory."/>
      </w:tblPr>
      <w:tblGrid>
        <w:gridCol w:w="3625"/>
        <w:gridCol w:w="1359"/>
        <w:gridCol w:w="1359"/>
        <w:gridCol w:w="1359"/>
        <w:gridCol w:w="1359"/>
      </w:tblGrid>
      <w:tr w:rsidR="009E17B2" w:rsidRPr="00DF0C3D" w14:paraId="409ABAC7"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02806EE4" w14:textId="77777777" w:rsidR="009E17B2" w:rsidRPr="00DF0C3D" w:rsidRDefault="009E17B2" w:rsidP="00931EA0">
            <w:r w:rsidRPr="00DF0C3D">
              <w:t>State/Territory</w:t>
            </w:r>
          </w:p>
        </w:tc>
        <w:tc>
          <w:tcPr>
            <w:tcW w:w="750" w:type="pct"/>
          </w:tcPr>
          <w:p w14:paraId="142AC206" w14:textId="77777777" w:rsidR="009E17B2" w:rsidRPr="00DF0C3D" w:rsidRDefault="009E17B2" w:rsidP="00931EA0">
            <w:pPr>
              <w:jc w:val="center"/>
            </w:pPr>
            <w:r w:rsidRPr="00DF0C3D">
              <w:t>Mean</w:t>
            </w:r>
          </w:p>
        </w:tc>
        <w:tc>
          <w:tcPr>
            <w:tcW w:w="750" w:type="pct"/>
          </w:tcPr>
          <w:p w14:paraId="47622591" w14:textId="77777777" w:rsidR="009E17B2" w:rsidRPr="00DF0C3D" w:rsidRDefault="009E17B2" w:rsidP="00931EA0">
            <w:pPr>
              <w:jc w:val="center"/>
            </w:pPr>
            <w:r w:rsidRPr="00DF0C3D">
              <w:t>Q1</w:t>
            </w:r>
          </w:p>
        </w:tc>
        <w:tc>
          <w:tcPr>
            <w:tcW w:w="750" w:type="pct"/>
          </w:tcPr>
          <w:p w14:paraId="1B47FDCD" w14:textId="77777777" w:rsidR="009E17B2" w:rsidRPr="00DF0C3D" w:rsidRDefault="009E17B2" w:rsidP="00931EA0">
            <w:pPr>
              <w:jc w:val="center"/>
            </w:pPr>
            <w:r w:rsidRPr="00DF0C3D">
              <w:t>Median</w:t>
            </w:r>
          </w:p>
        </w:tc>
        <w:tc>
          <w:tcPr>
            <w:tcW w:w="750" w:type="pct"/>
          </w:tcPr>
          <w:p w14:paraId="33E057F2" w14:textId="77777777" w:rsidR="009E17B2" w:rsidRPr="00DF0C3D" w:rsidRDefault="009E17B2" w:rsidP="00931EA0">
            <w:pPr>
              <w:jc w:val="center"/>
            </w:pPr>
            <w:r w:rsidRPr="00DF0C3D">
              <w:t>Q3</w:t>
            </w:r>
          </w:p>
        </w:tc>
      </w:tr>
      <w:tr w:rsidR="009E17B2" w:rsidRPr="00DF0C3D" w14:paraId="74812743"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0AFC324C" w14:textId="77777777" w:rsidR="009E17B2" w:rsidRPr="00DF0C3D" w:rsidRDefault="009E17B2" w:rsidP="00931EA0">
            <w:pPr>
              <w:ind w:left="313"/>
            </w:pPr>
            <w:r w:rsidRPr="00DF0C3D">
              <w:t>New South Wales</w:t>
            </w:r>
          </w:p>
        </w:tc>
        <w:tc>
          <w:tcPr>
            <w:tcW w:w="750" w:type="pct"/>
          </w:tcPr>
          <w:p w14:paraId="08224476" w14:textId="77777777" w:rsidR="009E17B2" w:rsidRPr="00DF0C3D" w:rsidRDefault="009E17B2" w:rsidP="00931EA0">
            <w:pPr>
              <w:jc w:val="center"/>
            </w:pPr>
            <w:r w:rsidRPr="00DF0C3D">
              <w:t>78.3%</w:t>
            </w:r>
          </w:p>
        </w:tc>
        <w:tc>
          <w:tcPr>
            <w:tcW w:w="750" w:type="pct"/>
          </w:tcPr>
          <w:p w14:paraId="25A914D9" w14:textId="77777777" w:rsidR="009E17B2" w:rsidRPr="00DF0C3D" w:rsidRDefault="009E17B2" w:rsidP="00931EA0">
            <w:pPr>
              <w:jc w:val="center"/>
            </w:pPr>
            <w:r w:rsidRPr="00DF0C3D">
              <w:t>90.0%</w:t>
            </w:r>
          </w:p>
        </w:tc>
        <w:tc>
          <w:tcPr>
            <w:tcW w:w="750" w:type="pct"/>
          </w:tcPr>
          <w:p w14:paraId="6291823A" w14:textId="77777777" w:rsidR="009E17B2" w:rsidRPr="00DF0C3D" w:rsidRDefault="009E17B2" w:rsidP="00931EA0">
            <w:pPr>
              <w:jc w:val="center"/>
            </w:pPr>
            <w:r w:rsidRPr="00DF0C3D">
              <w:t>82.5%</w:t>
            </w:r>
          </w:p>
        </w:tc>
        <w:tc>
          <w:tcPr>
            <w:tcW w:w="750" w:type="pct"/>
          </w:tcPr>
          <w:p w14:paraId="033DCA29" w14:textId="77777777" w:rsidR="009E17B2" w:rsidRPr="00DF0C3D" w:rsidRDefault="009E17B2" w:rsidP="00931EA0">
            <w:pPr>
              <w:jc w:val="center"/>
            </w:pPr>
            <w:r w:rsidRPr="00DF0C3D">
              <w:t>70.3%</w:t>
            </w:r>
          </w:p>
        </w:tc>
      </w:tr>
      <w:tr w:rsidR="009E17B2" w:rsidRPr="00DF0C3D" w14:paraId="6C70CA6A" w14:textId="77777777" w:rsidTr="00931EA0">
        <w:tc>
          <w:tcPr>
            <w:tcW w:w="2000" w:type="pct"/>
          </w:tcPr>
          <w:p w14:paraId="19CC212B" w14:textId="77777777" w:rsidR="009E17B2" w:rsidRPr="00DF0C3D" w:rsidRDefault="009E17B2" w:rsidP="00931EA0">
            <w:pPr>
              <w:ind w:left="313"/>
            </w:pPr>
            <w:r w:rsidRPr="00DF0C3D">
              <w:t>Queensland</w:t>
            </w:r>
          </w:p>
        </w:tc>
        <w:tc>
          <w:tcPr>
            <w:tcW w:w="750" w:type="pct"/>
          </w:tcPr>
          <w:p w14:paraId="47212159" w14:textId="77777777" w:rsidR="009E17B2" w:rsidRPr="00DF0C3D" w:rsidRDefault="009E17B2" w:rsidP="00931EA0">
            <w:pPr>
              <w:jc w:val="center"/>
            </w:pPr>
            <w:r w:rsidRPr="00DF0C3D">
              <w:t>80.0%</w:t>
            </w:r>
          </w:p>
        </w:tc>
        <w:tc>
          <w:tcPr>
            <w:tcW w:w="750" w:type="pct"/>
          </w:tcPr>
          <w:p w14:paraId="5D092C0C" w14:textId="77777777" w:rsidR="009E17B2" w:rsidRPr="00DF0C3D" w:rsidRDefault="009E17B2" w:rsidP="00931EA0">
            <w:pPr>
              <w:jc w:val="center"/>
            </w:pPr>
            <w:r w:rsidRPr="00DF0C3D">
              <w:t>90.0%</w:t>
            </w:r>
          </w:p>
        </w:tc>
        <w:tc>
          <w:tcPr>
            <w:tcW w:w="750" w:type="pct"/>
          </w:tcPr>
          <w:p w14:paraId="43EBA499" w14:textId="77777777" w:rsidR="009E17B2" w:rsidRPr="00DF0C3D" w:rsidRDefault="009E17B2" w:rsidP="00931EA0">
            <w:pPr>
              <w:jc w:val="center"/>
            </w:pPr>
            <w:r w:rsidRPr="00DF0C3D">
              <w:t>83.0%</w:t>
            </w:r>
          </w:p>
        </w:tc>
        <w:tc>
          <w:tcPr>
            <w:tcW w:w="750" w:type="pct"/>
          </w:tcPr>
          <w:p w14:paraId="42164C10" w14:textId="77777777" w:rsidR="009E17B2" w:rsidRPr="00DF0C3D" w:rsidRDefault="009E17B2" w:rsidP="00931EA0">
            <w:pPr>
              <w:jc w:val="center"/>
            </w:pPr>
            <w:r w:rsidRPr="00DF0C3D">
              <w:t>74.5%</w:t>
            </w:r>
          </w:p>
        </w:tc>
      </w:tr>
      <w:tr w:rsidR="009E17B2" w:rsidRPr="00DF0C3D" w14:paraId="126E8808"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3E124516" w14:textId="77777777" w:rsidR="009E17B2" w:rsidRPr="00DF0C3D" w:rsidRDefault="009E17B2" w:rsidP="00931EA0">
            <w:pPr>
              <w:ind w:left="313"/>
            </w:pPr>
            <w:r w:rsidRPr="00DF0C3D">
              <w:t>Victoria</w:t>
            </w:r>
          </w:p>
        </w:tc>
        <w:tc>
          <w:tcPr>
            <w:tcW w:w="750" w:type="pct"/>
          </w:tcPr>
          <w:p w14:paraId="5DF12B24" w14:textId="77777777" w:rsidR="009E17B2" w:rsidRPr="00DF0C3D" w:rsidRDefault="009E17B2" w:rsidP="00931EA0">
            <w:pPr>
              <w:jc w:val="center"/>
            </w:pPr>
            <w:r w:rsidRPr="00DF0C3D">
              <w:t>80.3%</w:t>
            </w:r>
          </w:p>
        </w:tc>
        <w:tc>
          <w:tcPr>
            <w:tcW w:w="750" w:type="pct"/>
          </w:tcPr>
          <w:p w14:paraId="0810EF3B" w14:textId="77777777" w:rsidR="009E17B2" w:rsidRPr="00DF0C3D" w:rsidRDefault="009E17B2" w:rsidP="00931EA0">
            <w:pPr>
              <w:jc w:val="center"/>
            </w:pPr>
            <w:r w:rsidRPr="00DF0C3D">
              <w:t>90.0%</w:t>
            </w:r>
          </w:p>
        </w:tc>
        <w:tc>
          <w:tcPr>
            <w:tcW w:w="750" w:type="pct"/>
          </w:tcPr>
          <w:p w14:paraId="0CB6542C" w14:textId="77777777" w:rsidR="009E17B2" w:rsidRPr="00DF0C3D" w:rsidRDefault="009E17B2" w:rsidP="00931EA0">
            <w:pPr>
              <w:jc w:val="center"/>
            </w:pPr>
            <w:r w:rsidRPr="00DF0C3D">
              <w:t>83.0%</w:t>
            </w:r>
          </w:p>
        </w:tc>
        <w:tc>
          <w:tcPr>
            <w:tcW w:w="750" w:type="pct"/>
          </w:tcPr>
          <w:p w14:paraId="49C7D621" w14:textId="77777777" w:rsidR="009E17B2" w:rsidRPr="00DF0C3D" w:rsidRDefault="009E17B2" w:rsidP="00931EA0">
            <w:pPr>
              <w:jc w:val="center"/>
            </w:pPr>
            <w:r w:rsidRPr="00DF0C3D">
              <w:t>75.0%</w:t>
            </w:r>
          </w:p>
        </w:tc>
      </w:tr>
      <w:tr w:rsidR="009E17B2" w:rsidRPr="00DF0C3D" w14:paraId="49CCBA3E" w14:textId="77777777" w:rsidTr="00931EA0">
        <w:tc>
          <w:tcPr>
            <w:tcW w:w="2000" w:type="pct"/>
          </w:tcPr>
          <w:p w14:paraId="35655ECB" w14:textId="77777777" w:rsidR="009E17B2" w:rsidRPr="00DF0C3D" w:rsidRDefault="009E17B2" w:rsidP="00931EA0">
            <w:pPr>
              <w:ind w:left="313"/>
            </w:pPr>
            <w:r w:rsidRPr="00DF0C3D">
              <w:t>Western Australia</w:t>
            </w:r>
          </w:p>
        </w:tc>
        <w:tc>
          <w:tcPr>
            <w:tcW w:w="750" w:type="pct"/>
          </w:tcPr>
          <w:p w14:paraId="0CF25AF4" w14:textId="77777777" w:rsidR="009E17B2" w:rsidRPr="00DF0C3D" w:rsidRDefault="009E17B2" w:rsidP="00931EA0">
            <w:pPr>
              <w:jc w:val="center"/>
            </w:pPr>
            <w:r w:rsidRPr="00DF0C3D">
              <w:t>80.1%</w:t>
            </w:r>
          </w:p>
        </w:tc>
        <w:tc>
          <w:tcPr>
            <w:tcW w:w="750" w:type="pct"/>
          </w:tcPr>
          <w:p w14:paraId="489807E0" w14:textId="77777777" w:rsidR="009E17B2" w:rsidRPr="00DF0C3D" w:rsidRDefault="009E17B2" w:rsidP="00931EA0">
            <w:pPr>
              <w:jc w:val="center"/>
            </w:pPr>
            <w:r w:rsidRPr="00DF0C3D">
              <w:t>88.5%</w:t>
            </w:r>
          </w:p>
        </w:tc>
        <w:tc>
          <w:tcPr>
            <w:tcW w:w="750" w:type="pct"/>
          </w:tcPr>
          <w:p w14:paraId="0B72EFEC" w14:textId="77777777" w:rsidR="009E17B2" w:rsidRPr="00DF0C3D" w:rsidRDefault="009E17B2" w:rsidP="00931EA0">
            <w:pPr>
              <w:jc w:val="center"/>
            </w:pPr>
            <w:r w:rsidRPr="00DF0C3D">
              <w:t>83.0%</w:t>
            </w:r>
          </w:p>
        </w:tc>
        <w:tc>
          <w:tcPr>
            <w:tcW w:w="750" w:type="pct"/>
          </w:tcPr>
          <w:p w14:paraId="536AF884" w14:textId="77777777" w:rsidR="009E17B2" w:rsidRPr="00DF0C3D" w:rsidRDefault="009E17B2" w:rsidP="00931EA0">
            <w:pPr>
              <w:jc w:val="center"/>
            </w:pPr>
            <w:r w:rsidRPr="00DF0C3D">
              <w:t>75.0%</w:t>
            </w:r>
          </w:p>
        </w:tc>
      </w:tr>
      <w:tr w:rsidR="009E17B2" w:rsidRPr="00DF0C3D" w14:paraId="64BC7DDE"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4E11B1A4" w14:textId="77777777" w:rsidR="009E17B2" w:rsidRPr="00DF0C3D" w:rsidRDefault="009E17B2" w:rsidP="00931EA0">
            <w:pPr>
              <w:ind w:left="313"/>
            </w:pPr>
            <w:r w:rsidRPr="00DF0C3D">
              <w:t>South Australia</w:t>
            </w:r>
          </w:p>
        </w:tc>
        <w:tc>
          <w:tcPr>
            <w:tcW w:w="750" w:type="pct"/>
          </w:tcPr>
          <w:p w14:paraId="17D8C79B" w14:textId="77777777" w:rsidR="009E17B2" w:rsidRPr="00DF0C3D" w:rsidRDefault="009E17B2" w:rsidP="00931EA0">
            <w:pPr>
              <w:jc w:val="center"/>
            </w:pPr>
            <w:r w:rsidRPr="00DF0C3D">
              <w:t>77.0%</w:t>
            </w:r>
          </w:p>
        </w:tc>
        <w:tc>
          <w:tcPr>
            <w:tcW w:w="750" w:type="pct"/>
          </w:tcPr>
          <w:p w14:paraId="726E55C7" w14:textId="77777777" w:rsidR="009E17B2" w:rsidRPr="00DF0C3D" w:rsidRDefault="009E17B2" w:rsidP="00931EA0">
            <w:pPr>
              <w:jc w:val="center"/>
            </w:pPr>
            <w:r w:rsidRPr="00DF0C3D">
              <w:t>89.9%</w:t>
            </w:r>
          </w:p>
        </w:tc>
        <w:tc>
          <w:tcPr>
            <w:tcW w:w="750" w:type="pct"/>
          </w:tcPr>
          <w:p w14:paraId="0DDDB6A5" w14:textId="77777777" w:rsidR="009E17B2" w:rsidRPr="00DF0C3D" w:rsidRDefault="009E17B2" w:rsidP="00931EA0">
            <w:pPr>
              <w:jc w:val="center"/>
            </w:pPr>
            <w:r w:rsidRPr="00DF0C3D">
              <w:t>80.0%</w:t>
            </w:r>
          </w:p>
        </w:tc>
        <w:tc>
          <w:tcPr>
            <w:tcW w:w="750" w:type="pct"/>
          </w:tcPr>
          <w:p w14:paraId="0DB49B75" w14:textId="77777777" w:rsidR="009E17B2" w:rsidRPr="00DF0C3D" w:rsidRDefault="009E17B2" w:rsidP="00931EA0">
            <w:pPr>
              <w:jc w:val="center"/>
            </w:pPr>
            <w:r w:rsidRPr="00DF0C3D">
              <w:t>70.0%</w:t>
            </w:r>
          </w:p>
        </w:tc>
      </w:tr>
      <w:tr w:rsidR="009E17B2" w:rsidRPr="00DF0C3D" w14:paraId="48602FBA" w14:textId="77777777" w:rsidTr="00931EA0">
        <w:tc>
          <w:tcPr>
            <w:tcW w:w="2000" w:type="pct"/>
          </w:tcPr>
          <w:p w14:paraId="2E35877D" w14:textId="77777777" w:rsidR="009E17B2" w:rsidRPr="00DF0C3D" w:rsidRDefault="009E17B2" w:rsidP="00931EA0">
            <w:pPr>
              <w:ind w:left="313"/>
            </w:pPr>
            <w:r w:rsidRPr="00DF0C3D">
              <w:t>Tasmania</w:t>
            </w:r>
          </w:p>
        </w:tc>
        <w:tc>
          <w:tcPr>
            <w:tcW w:w="750" w:type="pct"/>
          </w:tcPr>
          <w:p w14:paraId="569B9815" w14:textId="77777777" w:rsidR="009E17B2" w:rsidRPr="00DF0C3D" w:rsidRDefault="009E17B2" w:rsidP="00931EA0">
            <w:pPr>
              <w:jc w:val="center"/>
            </w:pPr>
            <w:r w:rsidRPr="00DF0C3D">
              <w:t>79.9%</w:t>
            </w:r>
          </w:p>
        </w:tc>
        <w:tc>
          <w:tcPr>
            <w:tcW w:w="750" w:type="pct"/>
          </w:tcPr>
          <w:p w14:paraId="2A263705" w14:textId="77777777" w:rsidR="009E17B2" w:rsidRPr="00DF0C3D" w:rsidRDefault="009E17B2" w:rsidP="00931EA0">
            <w:pPr>
              <w:jc w:val="center"/>
            </w:pPr>
            <w:r w:rsidRPr="00DF0C3D">
              <w:t>90.0%</w:t>
            </w:r>
          </w:p>
        </w:tc>
        <w:tc>
          <w:tcPr>
            <w:tcW w:w="750" w:type="pct"/>
          </w:tcPr>
          <w:p w14:paraId="1719890B" w14:textId="77777777" w:rsidR="009E17B2" w:rsidRPr="00DF0C3D" w:rsidRDefault="009E17B2" w:rsidP="00931EA0">
            <w:pPr>
              <w:jc w:val="center"/>
            </w:pPr>
            <w:r w:rsidRPr="00DF0C3D">
              <w:t>81.5%</w:t>
            </w:r>
          </w:p>
        </w:tc>
        <w:tc>
          <w:tcPr>
            <w:tcW w:w="750" w:type="pct"/>
          </w:tcPr>
          <w:p w14:paraId="49AB36C0" w14:textId="77777777" w:rsidR="009E17B2" w:rsidRPr="00DF0C3D" w:rsidRDefault="009E17B2" w:rsidP="00931EA0">
            <w:pPr>
              <w:jc w:val="center"/>
            </w:pPr>
            <w:r w:rsidRPr="00DF0C3D">
              <w:t>70.0%</w:t>
            </w:r>
          </w:p>
        </w:tc>
      </w:tr>
      <w:tr w:rsidR="009E17B2" w:rsidRPr="00DF0C3D" w14:paraId="3EFE494F"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2D13D374" w14:textId="77777777" w:rsidR="009E17B2" w:rsidRPr="00DF0C3D" w:rsidRDefault="009E17B2" w:rsidP="00931EA0">
            <w:pPr>
              <w:ind w:left="313"/>
            </w:pPr>
            <w:r w:rsidRPr="00DF0C3D">
              <w:t>Australian Capital Territory</w:t>
            </w:r>
          </w:p>
        </w:tc>
        <w:tc>
          <w:tcPr>
            <w:tcW w:w="750" w:type="pct"/>
          </w:tcPr>
          <w:p w14:paraId="6CA3DDA8" w14:textId="77777777" w:rsidR="009E17B2" w:rsidRPr="00DF0C3D" w:rsidRDefault="009E17B2" w:rsidP="00931EA0">
            <w:pPr>
              <w:jc w:val="center"/>
            </w:pPr>
            <w:r w:rsidRPr="00DF0C3D">
              <w:t>80.3%</w:t>
            </w:r>
          </w:p>
        </w:tc>
        <w:tc>
          <w:tcPr>
            <w:tcW w:w="750" w:type="pct"/>
          </w:tcPr>
          <w:p w14:paraId="657B7209" w14:textId="77777777" w:rsidR="009E17B2" w:rsidRPr="00DF0C3D" w:rsidRDefault="009E17B2" w:rsidP="00931EA0">
            <w:pPr>
              <w:jc w:val="center"/>
            </w:pPr>
            <w:r w:rsidRPr="00DF0C3D">
              <w:t>88.3%</w:t>
            </w:r>
          </w:p>
        </w:tc>
        <w:tc>
          <w:tcPr>
            <w:tcW w:w="750" w:type="pct"/>
          </w:tcPr>
          <w:p w14:paraId="4BD2B4C9" w14:textId="77777777" w:rsidR="009E17B2" w:rsidRPr="00DF0C3D" w:rsidRDefault="009E17B2" w:rsidP="00931EA0">
            <w:pPr>
              <w:jc w:val="center"/>
            </w:pPr>
            <w:r w:rsidRPr="00DF0C3D">
              <w:t>84.5%</w:t>
            </w:r>
          </w:p>
        </w:tc>
        <w:tc>
          <w:tcPr>
            <w:tcW w:w="750" w:type="pct"/>
          </w:tcPr>
          <w:p w14:paraId="6D6E63F9" w14:textId="77777777" w:rsidR="009E17B2" w:rsidRPr="00DF0C3D" w:rsidRDefault="009E17B2" w:rsidP="00931EA0">
            <w:pPr>
              <w:jc w:val="center"/>
            </w:pPr>
            <w:r w:rsidRPr="00DF0C3D">
              <w:t>72.3%</w:t>
            </w:r>
          </w:p>
        </w:tc>
      </w:tr>
      <w:tr w:rsidR="009E17B2" w:rsidRPr="00DF0C3D" w14:paraId="2FE2DDCC" w14:textId="77777777" w:rsidTr="00931EA0">
        <w:tc>
          <w:tcPr>
            <w:tcW w:w="2000" w:type="pct"/>
          </w:tcPr>
          <w:p w14:paraId="3C4F2D4C" w14:textId="77777777" w:rsidR="009E17B2" w:rsidRPr="00DF0C3D" w:rsidRDefault="009E17B2" w:rsidP="00931EA0">
            <w:pPr>
              <w:ind w:left="313"/>
            </w:pPr>
            <w:r w:rsidRPr="00DF0C3D">
              <w:t>Northern Territory</w:t>
            </w:r>
          </w:p>
        </w:tc>
        <w:tc>
          <w:tcPr>
            <w:tcW w:w="750" w:type="pct"/>
          </w:tcPr>
          <w:p w14:paraId="44898F08" w14:textId="77777777" w:rsidR="009E17B2" w:rsidRPr="00DF0C3D" w:rsidRDefault="009E17B2" w:rsidP="00931EA0">
            <w:pPr>
              <w:jc w:val="center"/>
            </w:pPr>
            <w:r w:rsidRPr="00DF0C3D">
              <w:t>74.4%</w:t>
            </w:r>
          </w:p>
        </w:tc>
        <w:tc>
          <w:tcPr>
            <w:tcW w:w="750" w:type="pct"/>
          </w:tcPr>
          <w:p w14:paraId="6C40F840" w14:textId="77777777" w:rsidR="009E17B2" w:rsidRPr="00DF0C3D" w:rsidRDefault="009E17B2" w:rsidP="00931EA0">
            <w:pPr>
              <w:jc w:val="center"/>
            </w:pPr>
            <w:r w:rsidRPr="00DF0C3D">
              <w:t>83.0%</w:t>
            </w:r>
          </w:p>
        </w:tc>
        <w:tc>
          <w:tcPr>
            <w:tcW w:w="750" w:type="pct"/>
          </w:tcPr>
          <w:p w14:paraId="1380A0FF" w14:textId="77777777" w:rsidR="009E17B2" w:rsidRPr="00DF0C3D" w:rsidRDefault="009E17B2" w:rsidP="00931EA0">
            <w:pPr>
              <w:jc w:val="center"/>
            </w:pPr>
            <w:r w:rsidRPr="00DF0C3D">
              <w:t>76.0%</w:t>
            </w:r>
          </w:p>
        </w:tc>
        <w:tc>
          <w:tcPr>
            <w:tcW w:w="750" w:type="pct"/>
          </w:tcPr>
          <w:p w14:paraId="48ACFFEC" w14:textId="77777777" w:rsidR="009E17B2" w:rsidRPr="00DF0C3D" w:rsidRDefault="009E17B2" w:rsidP="00931EA0">
            <w:pPr>
              <w:jc w:val="center"/>
            </w:pPr>
            <w:r w:rsidRPr="00DF0C3D">
              <w:t>63.5%</w:t>
            </w:r>
          </w:p>
        </w:tc>
      </w:tr>
      <w:tr w:rsidR="009E17B2" w:rsidRPr="00DF0C3D" w14:paraId="096D1752" w14:textId="77777777" w:rsidTr="00931EA0">
        <w:trPr>
          <w:cnfStyle w:val="010000000000" w:firstRow="0" w:lastRow="1" w:firstColumn="0" w:lastColumn="0" w:oddVBand="0" w:evenVBand="0" w:oddHBand="0" w:evenHBand="0" w:firstRowFirstColumn="0" w:firstRowLastColumn="0" w:lastRowFirstColumn="0" w:lastRowLastColumn="0"/>
        </w:trPr>
        <w:tc>
          <w:tcPr>
            <w:tcW w:w="2000" w:type="pct"/>
          </w:tcPr>
          <w:p w14:paraId="2D63A584" w14:textId="77777777" w:rsidR="009E17B2" w:rsidRPr="00DF0C3D" w:rsidRDefault="009E17B2" w:rsidP="00931EA0">
            <w:pPr>
              <w:ind w:left="313"/>
            </w:pPr>
            <w:r w:rsidRPr="00DF0C3D">
              <w:t>Australia</w:t>
            </w:r>
          </w:p>
        </w:tc>
        <w:tc>
          <w:tcPr>
            <w:tcW w:w="750" w:type="pct"/>
          </w:tcPr>
          <w:p w14:paraId="62D17A97" w14:textId="77777777" w:rsidR="009E17B2" w:rsidRPr="00DF0C3D" w:rsidRDefault="009E17B2" w:rsidP="00931EA0">
            <w:pPr>
              <w:jc w:val="center"/>
            </w:pPr>
            <w:r w:rsidRPr="00DF0C3D">
              <w:t>78.9%</w:t>
            </w:r>
          </w:p>
        </w:tc>
        <w:tc>
          <w:tcPr>
            <w:tcW w:w="750" w:type="pct"/>
          </w:tcPr>
          <w:p w14:paraId="1958D131" w14:textId="77777777" w:rsidR="009E17B2" w:rsidRPr="00DF0C3D" w:rsidRDefault="009E17B2" w:rsidP="00931EA0">
            <w:pPr>
              <w:jc w:val="center"/>
            </w:pPr>
            <w:r w:rsidRPr="00DF0C3D">
              <w:t>90.0%</w:t>
            </w:r>
          </w:p>
        </w:tc>
        <w:tc>
          <w:tcPr>
            <w:tcW w:w="750" w:type="pct"/>
          </w:tcPr>
          <w:p w14:paraId="7F5E1293" w14:textId="77777777" w:rsidR="009E17B2" w:rsidRPr="00DF0C3D" w:rsidRDefault="009E17B2" w:rsidP="00931EA0">
            <w:pPr>
              <w:jc w:val="center"/>
            </w:pPr>
            <w:r w:rsidRPr="00DF0C3D">
              <w:t>82.0%</w:t>
            </w:r>
          </w:p>
        </w:tc>
        <w:tc>
          <w:tcPr>
            <w:tcW w:w="750" w:type="pct"/>
          </w:tcPr>
          <w:p w14:paraId="56FB8012" w14:textId="77777777" w:rsidR="009E17B2" w:rsidRPr="00DF0C3D" w:rsidRDefault="009E17B2" w:rsidP="00931EA0">
            <w:pPr>
              <w:jc w:val="center"/>
            </w:pPr>
            <w:r w:rsidRPr="00DF0C3D">
              <w:t>72.0%</w:t>
            </w:r>
          </w:p>
        </w:tc>
      </w:tr>
    </w:tbl>
    <w:p w14:paraId="39246407" w14:textId="77777777" w:rsidR="009E17B2" w:rsidRPr="00DF0C3D" w:rsidRDefault="009E17B2" w:rsidP="009E17B2">
      <w:pPr>
        <w:pStyle w:val="Heading4"/>
      </w:pPr>
      <w:r w:rsidRPr="00DF0C3D">
        <w:t>Workers’ compensation premium</w:t>
      </w:r>
    </w:p>
    <w:p w14:paraId="441E4612" w14:textId="601B4D2B" w:rsidR="009E17B2" w:rsidRPr="00DF0C3D" w:rsidRDefault="009E17B2" w:rsidP="009E17B2">
      <w:r w:rsidRPr="00DF0C3D">
        <w:t xml:space="preserve">As </w:t>
      </w:r>
      <w:r w:rsidRPr="00DF0C3D">
        <w:fldChar w:fldCharType="begin"/>
      </w:r>
      <w:r w:rsidRPr="00DF0C3D">
        <w:instrText xml:space="preserve"> REF _Ref101016305 \h  \* MERGEFORMAT </w:instrText>
      </w:r>
      <w:r w:rsidRPr="00DF0C3D">
        <w:fldChar w:fldCharType="separate"/>
      </w:r>
      <w:r w:rsidR="0015299C" w:rsidRPr="00DF0C3D">
        <w:t xml:space="preserve">Exhibit </w:t>
      </w:r>
      <w:r w:rsidR="0015299C">
        <w:rPr>
          <w:noProof/>
        </w:rPr>
        <w:t>76</w:t>
      </w:r>
      <w:r w:rsidRPr="00DF0C3D">
        <w:fldChar w:fldCharType="end"/>
      </w:r>
      <w:r w:rsidRPr="00DF0C3D">
        <w:t xml:space="preserve"> shows, Western Australian (3.6%) providers reported a higher average workers’ compensation premium than the national average (3.2%), whilst South Australian (3.1%) and Queensland (2.7%) providers reported a lower average workers’ compensation premium than the national average. For the efficient (Q</w:t>
      </w:r>
      <w:r w:rsidR="00E81E87">
        <w:t xml:space="preserve">uartile </w:t>
      </w:r>
      <w:r w:rsidRPr="00DF0C3D">
        <w:t xml:space="preserve">1) provider comparison, Queensland (1.3%) providers reported a lower premium than the national efficient provider </w:t>
      </w:r>
      <w:r w:rsidRPr="00DF0C3D">
        <w:lastRenderedPageBreak/>
        <w:t>benchmark (2.0%). The insurance premium reported by South Australian efficient providers was equal to the national efficient benchmark. Western Australian efficient providers reported a higher premium (2.3%) than the national efficient provider benchmark.</w:t>
      </w:r>
    </w:p>
    <w:p w14:paraId="5872FF19" w14:textId="013DC16A" w:rsidR="009E17B2" w:rsidRPr="00DF0C3D" w:rsidRDefault="009E17B2" w:rsidP="009E17B2">
      <w:pPr>
        <w:pStyle w:val="Caption"/>
      </w:pPr>
      <w:bookmarkStart w:id="454" w:name="_Ref101016305"/>
      <w:bookmarkStart w:id="455" w:name="_Toc101280014"/>
      <w:bookmarkStart w:id="456" w:name="_Toc108620564"/>
      <w:r w:rsidRPr="00DF0C3D">
        <w:t xml:space="preserve">Exhibit </w:t>
      </w:r>
      <w:r w:rsidR="002B459B">
        <w:fldChar w:fldCharType="begin"/>
      </w:r>
      <w:r w:rsidR="002B459B">
        <w:instrText xml:space="preserve"> SEQ Exhibit \* ARABIC </w:instrText>
      </w:r>
      <w:r w:rsidR="002B459B">
        <w:fldChar w:fldCharType="separate"/>
      </w:r>
      <w:r w:rsidR="0015299C">
        <w:rPr>
          <w:noProof/>
        </w:rPr>
        <w:t>76</w:t>
      </w:r>
      <w:r w:rsidR="002B459B">
        <w:rPr>
          <w:noProof/>
        </w:rPr>
        <w:fldChar w:fldCharType="end"/>
      </w:r>
      <w:bookmarkEnd w:id="454"/>
      <w:r w:rsidRPr="00DF0C3D">
        <w:t>: Financial Benchmarking 2020-21: Workers Compensation Premium (%) by state and territory</w:t>
      </w:r>
      <w:bookmarkEnd w:id="455"/>
      <w:bookmarkEnd w:id="456"/>
    </w:p>
    <w:tbl>
      <w:tblPr>
        <w:tblStyle w:val="GridTable4-Accent12"/>
        <w:tblW w:w="5000" w:type="pct"/>
        <w:tblInd w:w="-5" w:type="dxa"/>
        <w:tblLook w:val="0460" w:firstRow="1" w:lastRow="1" w:firstColumn="0" w:lastColumn="0" w:noHBand="0" w:noVBand="1"/>
        <w:tblCaption w:val="Financial Benchmarking 2020-21: Workers Compensation Premium (%) by state and territory"/>
        <w:tblDescription w:val="Table detailing the results of the financial benchmarking survey and the mean, 25th percentile, median (50th percentile) and 75th percentile for the workers compensation premium (%) by state and territory."/>
      </w:tblPr>
      <w:tblGrid>
        <w:gridCol w:w="3625"/>
        <w:gridCol w:w="1359"/>
        <w:gridCol w:w="1359"/>
        <w:gridCol w:w="1359"/>
        <w:gridCol w:w="1359"/>
      </w:tblGrid>
      <w:tr w:rsidR="009E17B2" w:rsidRPr="00DF0C3D" w14:paraId="66B5D1A2"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4EB144C3" w14:textId="77777777" w:rsidR="009E17B2" w:rsidRPr="00DF0C3D" w:rsidRDefault="009E17B2" w:rsidP="00931EA0">
            <w:r w:rsidRPr="00DF0C3D">
              <w:t>State/Territory</w:t>
            </w:r>
          </w:p>
        </w:tc>
        <w:tc>
          <w:tcPr>
            <w:tcW w:w="750" w:type="pct"/>
          </w:tcPr>
          <w:p w14:paraId="01A7CF26" w14:textId="77777777" w:rsidR="009E17B2" w:rsidRPr="00DF0C3D" w:rsidRDefault="009E17B2" w:rsidP="00931EA0">
            <w:pPr>
              <w:jc w:val="center"/>
            </w:pPr>
            <w:r w:rsidRPr="00DF0C3D">
              <w:t>Mean</w:t>
            </w:r>
          </w:p>
        </w:tc>
        <w:tc>
          <w:tcPr>
            <w:tcW w:w="750" w:type="pct"/>
          </w:tcPr>
          <w:p w14:paraId="1DC2A445" w14:textId="77777777" w:rsidR="009E17B2" w:rsidRPr="00DF0C3D" w:rsidRDefault="009E17B2" w:rsidP="00931EA0">
            <w:pPr>
              <w:jc w:val="center"/>
            </w:pPr>
            <w:r w:rsidRPr="00DF0C3D">
              <w:t>Q1</w:t>
            </w:r>
          </w:p>
        </w:tc>
        <w:tc>
          <w:tcPr>
            <w:tcW w:w="750" w:type="pct"/>
          </w:tcPr>
          <w:p w14:paraId="4F24BF23" w14:textId="77777777" w:rsidR="009E17B2" w:rsidRPr="00DF0C3D" w:rsidRDefault="009E17B2" w:rsidP="00931EA0">
            <w:pPr>
              <w:jc w:val="center"/>
            </w:pPr>
            <w:r w:rsidRPr="00DF0C3D">
              <w:t>Median</w:t>
            </w:r>
          </w:p>
        </w:tc>
        <w:tc>
          <w:tcPr>
            <w:tcW w:w="750" w:type="pct"/>
          </w:tcPr>
          <w:p w14:paraId="4FC57F69" w14:textId="77777777" w:rsidR="009E17B2" w:rsidRPr="00DF0C3D" w:rsidRDefault="009E17B2" w:rsidP="00931EA0">
            <w:pPr>
              <w:jc w:val="center"/>
            </w:pPr>
            <w:r w:rsidRPr="00DF0C3D">
              <w:t>Q3</w:t>
            </w:r>
          </w:p>
        </w:tc>
      </w:tr>
      <w:tr w:rsidR="009E17B2" w:rsidRPr="00DF0C3D" w14:paraId="7275CBAB"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683822AB" w14:textId="77777777" w:rsidR="009E17B2" w:rsidRPr="00DF0C3D" w:rsidRDefault="009E17B2" w:rsidP="00931EA0">
            <w:pPr>
              <w:ind w:left="313"/>
            </w:pPr>
            <w:r w:rsidRPr="00DF0C3D">
              <w:t>New South Wales</w:t>
            </w:r>
          </w:p>
        </w:tc>
        <w:tc>
          <w:tcPr>
            <w:tcW w:w="750" w:type="pct"/>
          </w:tcPr>
          <w:p w14:paraId="4C96ECC3" w14:textId="77777777" w:rsidR="009E17B2" w:rsidRPr="00DF0C3D" w:rsidRDefault="009E17B2" w:rsidP="00931EA0">
            <w:pPr>
              <w:jc w:val="center"/>
            </w:pPr>
            <w:r w:rsidRPr="00DF0C3D">
              <w:t>3.7%</w:t>
            </w:r>
          </w:p>
        </w:tc>
        <w:tc>
          <w:tcPr>
            <w:tcW w:w="750" w:type="pct"/>
          </w:tcPr>
          <w:p w14:paraId="5505CB3B" w14:textId="77777777" w:rsidR="009E17B2" w:rsidRPr="00DF0C3D" w:rsidRDefault="009E17B2" w:rsidP="00931EA0">
            <w:pPr>
              <w:jc w:val="center"/>
            </w:pPr>
            <w:r w:rsidRPr="00DF0C3D">
              <w:t>2.2%</w:t>
            </w:r>
          </w:p>
        </w:tc>
        <w:tc>
          <w:tcPr>
            <w:tcW w:w="750" w:type="pct"/>
          </w:tcPr>
          <w:p w14:paraId="5A5280D5" w14:textId="77777777" w:rsidR="009E17B2" w:rsidRPr="00DF0C3D" w:rsidRDefault="009E17B2" w:rsidP="00931EA0">
            <w:pPr>
              <w:jc w:val="center"/>
            </w:pPr>
            <w:r w:rsidRPr="00DF0C3D">
              <w:t>3.0%</w:t>
            </w:r>
          </w:p>
        </w:tc>
        <w:tc>
          <w:tcPr>
            <w:tcW w:w="750" w:type="pct"/>
          </w:tcPr>
          <w:p w14:paraId="2A254286" w14:textId="77777777" w:rsidR="009E17B2" w:rsidRPr="00DF0C3D" w:rsidRDefault="009E17B2" w:rsidP="00931EA0">
            <w:pPr>
              <w:jc w:val="center"/>
            </w:pPr>
            <w:r w:rsidRPr="00DF0C3D">
              <w:t>4.5%</w:t>
            </w:r>
          </w:p>
        </w:tc>
      </w:tr>
      <w:tr w:rsidR="009E17B2" w:rsidRPr="00DF0C3D" w14:paraId="5BC7A923" w14:textId="77777777" w:rsidTr="00931EA0">
        <w:tc>
          <w:tcPr>
            <w:tcW w:w="2000" w:type="pct"/>
          </w:tcPr>
          <w:p w14:paraId="2C1359C8" w14:textId="77777777" w:rsidR="009E17B2" w:rsidRPr="00DF0C3D" w:rsidRDefault="009E17B2" w:rsidP="00931EA0">
            <w:pPr>
              <w:ind w:left="313"/>
            </w:pPr>
            <w:r w:rsidRPr="00DF0C3D">
              <w:t>Queensland</w:t>
            </w:r>
          </w:p>
        </w:tc>
        <w:tc>
          <w:tcPr>
            <w:tcW w:w="750" w:type="pct"/>
          </w:tcPr>
          <w:p w14:paraId="7D680E77" w14:textId="77777777" w:rsidR="009E17B2" w:rsidRPr="00DF0C3D" w:rsidRDefault="009E17B2" w:rsidP="00931EA0">
            <w:pPr>
              <w:jc w:val="center"/>
            </w:pPr>
            <w:r w:rsidRPr="00DF0C3D">
              <w:t>2.7%</w:t>
            </w:r>
          </w:p>
        </w:tc>
        <w:tc>
          <w:tcPr>
            <w:tcW w:w="750" w:type="pct"/>
          </w:tcPr>
          <w:p w14:paraId="1BFFF002" w14:textId="77777777" w:rsidR="009E17B2" w:rsidRPr="00DF0C3D" w:rsidRDefault="009E17B2" w:rsidP="00931EA0">
            <w:pPr>
              <w:jc w:val="center"/>
            </w:pPr>
            <w:r w:rsidRPr="00DF0C3D">
              <w:t>1.3%</w:t>
            </w:r>
          </w:p>
        </w:tc>
        <w:tc>
          <w:tcPr>
            <w:tcW w:w="750" w:type="pct"/>
          </w:tcPr>
          <w:p w14:paraId="44A72B1B" w14:textId="77777777" w:rsidR="009E17B2" w:rsidRPr="00DF0C3D" w:rsidRDefault="009E17B2" w:rsidP="00931EA0">
            <w:pPr>
              <w:jc w:val="center"/>
            </w:pPr>
            <w:r w:rsidRPr="00DF0C3D">
              <w:t>2.0%</w:t>
            </w:r>
          </w:p>
        </w:tc>
        <w:tc>
          <w:tcPr>
            <w:tcW w:w="750" w:type="pct"/>
          </w:tcPr>
          <w:p w14:paraId="5C2D955B" w14:textId="77777777" w:rsidR="009E17B2" w:rsidRPr="00DF0C3D" w:rsidRDefault="009E17B2" w:rsidP="00931EA0">
            <w:pPr>
              <w:jc w:val="center"/>
            </w:pPr>
            <w:r w:rsidRPr="00DF0C3D">
              <w:t>3.0%</w:t>
            </w:r>
          </w:p>
        </w:tc>
      </w:tr>
      <w:tr w:rsidR="009E17B2" w:rsidRPr="00DF0C3D" w14:paraId="4145CABF"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15B07ED5" w14:textId="77777777" w:rsidR="009E17B2" w:rsidRPr="00DF0C3D" w:rsidRDefault="009E17B2" w:rsidP="00931EA0">
            <w:pPr>
              <w:ind w:left="313"/>
            </w:pPr>
            <w:r w:rsidRPr="00DF0C3D">
              <w:t>Victoria</w:t>
            </w:r>
          </w:p>
        </w:tc>
        <w:tc>
          <w:tcPr>
            <w:tcW w:w="750" w:type="pct"/>
          </w:tcPr>
          <w:p w14:paraId="2EFE6010" w14:textId="77777777" w:rsidR="009E17B2" w:rsidRPr="00DF0C3D" w:rsidRDefault="009E17B2" w:rsidP="00931EA0">
            <w:pPr>
              <w:jc w:val="center"/>
            </w:pPr>
            <w:r w:rsidRPr="00DF0C3D">
              <w:t>3.0%</w:t>
            </w:r>
          </w:p>
        </w:tc>
        <w:tc>
          <w:tcPr>
            <w:tcW w:w="750" w:type="pct"/>
          </w:tcPr>
          <w:p w14:paraId="6FB7FF81" w14:textId="77777777" w:rsidR="009E17B2" w:rsidRPr="00DF0C3D" w:rsidRDefault="009E17B2" w:rsidP="00931EA0">
            <w:pPr>
              <w:jc w:val="center"/>
            </w:pPr>
            <w:r w:rsidRPr="00DF0C3D">
              <w:t>1.7%</w:t>
            </w:r>
          </w:p>
        </w:tc>
        <w:tc>
          <w:tcPr>
            <w:tcW w:w="750" w:type="pct"/>
          </w:tcPr>
          <w:p w14:paraId="00D1F2D3" w14:textId="77777777" w:rsidR="009E17B2" w:rsidRPr="00DF0C3D" w:rsidRDefault="009E17B2" w:rsidP="00931EA0">
            <w:pPr>
              <w:jc w:val="center"/>
            </w:pPr>
            <w:r w:rsidRPr="00DF0C3D">
              <w:t>2.1%</w:t>
            </w:r>
          </w:p>
        </w:tc>
        <w:tc>
          <w:tcPr>
            <w:tcW w:w="750" w:type="pct"/>
          </w:tcPr>
          <w:p w14:paraId="115D3EFB" w14:textId="77777777" w:rsidR="009E17B2" w:rsidRPr="00DF0C3D" w:rsidRDefault="009E17B2" w:rsidP="00931EA0">
            <w:pPr>
              <w:jc w:val="center"/>
            </w:pPr>
            <w:r w:rsidRPr="00DF0C3D">
              <w:t>3.0%</w:t>
            </w:r>
          </w:p>
        </w:tc>
      </w:tr>
      <w:tr w:rsidR="009E17B2" w:rsidRPr="00DF0C3D" w14:paraId="76998003" w14:textId="77777777" w:rsidTr="00931EA0">
        <w:tc>
          <w:tcPr>
            <w:tcW w:w="2000" w:type="pct"/>
          </w:tcPr>
          <w:p w14:paraId="2D7FE322" w14:textId="77777777" w:rsidR="009E17B2" w:rsidRPr="00DF0C3D" w:rsidRDefault="009E17B2" w:rsidP="00931EA0">
            <w:pPr>
              <w:ind w:left="313"/>
            </w:pPr>
            <w:r w:rsidRPr="00DF0C3D">
              <w:t>Western Australia</w:t>
            </w:r>
          </w:p>
        </w:tc>
        <w:tc>
          <w:tcPr>
            <w:tcW w:w="750" w:type="pct"/>
          </w:tcPr>
          <w:p w14:paraId="1E395423" w14:textId="77777777" w:rsidR="009E17B2" w:rsidRPr="00DF0C3D" w:rsidRDefault="009E17B2" w:rsidP="00931EA0">
            <w:pPr>
              <w:jc w:val="center"/>
            </w:pPr>
            <w:r w:rsidRPr="00DF0C3D">
              <w:t>3.6%</w:t>
            </w:r>
          </w:p>
        </w:tc>
        <w:tc>
          <w:tcPr>
            <w:tcW w:w="750" w:type="pct"/>
          </w:tcPr>
          <w:p w14:paraId="185D92D1" w14:textId="77777777" w:rsidR="009E17B2" w:rsidRPr="00DF0C3D" w:rsidRDefault="009E17B2" w:rsidP="00931EA0">
            <w:pPr>
              <w:jc w:val="center"/>
            </w:pPr>
            <w:r w:rsidRPr="00DF0C3D">
              <w:t>2.3%</w:t>
            </w:r>
          </w:p>
        </w:tc>
        <w:tc>
          <w:tcPr>
            <w:tcW w:w="750" w:type="pct"/>
          </w:tcPr>
          <w:p w14:paraId="58D61612" w14:textId="77777777" w:rsidR="009E17B2" w:rsidRPr="00DF0C3D" w:rsidRDefault="009E17B2" w:rsidP="00931EA0">
            <w:pPr>
              <w:jc w:val="center"/>
            </w:pPr>
            <w:r w:rsidRPr="00DF0C3D">
              <w:t>3.0%</w:t>
            </w:r>
          </w:p>
        </w:tc>
        <w:tc>
          <w:tcPr>
            <w:tcW w:w="750" w:type="pct"/>
          </w:tcPr>
          <w:p w14:paraId="28198895" w14:textId="77777777" w:rsidR="009E17B2" w:rsidRPr="00DF0C3D" w:rsidRDefault="009E17B2" w:rsidP="00931EA0">
            <w:pPr>
              <w:jc w:val="center"/>
            </w:pPr>
            <w:r w:rsidRPr="00DF0C3D">
              <w:t>4.0%</w:t>
            </w:r>
          </w:p>
        </w:tc>
      </w:tr>
      <w:tr w:rsidR="009E17B2" w:rsidRPr="00DF0C3D" w14:paraId="3FB167C8"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79D0E2A8" w14:textId="77777777" w:rsidR="009E17B2" w:rsidRPr="00DF0C3D" w:rsidRDefault="009E17B2" w:rsidP="00931EA0">
            <w:pPr>
              <w:ind w:left="313"/>
            </w:pPr>
            <w:r w:rsidRPr="00DF0C3D">
              <w:t>South Australia</w:t>
            </w:r>
          </w:p>
        </w:tc>
        <w:tc>
          <w:tcPr>
            <w:tcW w:w="750" w:type="pct"/>
          </w:tcPr>
          <w:p w14:paraId="5D9432B4" w14:textId="77777777" w:rsidR="009E17B2" w:rsidRPr="00DF0C3D" w:rsidRDefault="009E17B2" w:rsidP="00931EA0">
            <w:pPr>
              <w:jc w:val="center"/>
            </w:pPr>
            <w:r w:rsidRPr="00DF0C3D">
              <w:t>3.1%</w:t>
            </w:r>
          </w:p>
        </w:tc>
        <w:tc>
          <w:tcPr>
            <w:tcW w:w="750" w:type="pct"/>
          </w:tcPr>
          <w:p w14:paraId="1969FDFB" w14:textId="77777777" w:rsidR="009E17B2" w:rsidRPr="00DF0C3D" w:rsidRDefault="009E17B2" w:rsidP="00931EA0">
            <w:pPr>
              <w:jc w:val="center"/>
            </w:pPr>
            <w:r w:rsidRPr="00DF0C3D">
              <w:t>2.0%</w:t>
            </w:r>
          </w:p>
        </w:tc>
        <w:tc>
          <w:tcPr>
            <w:tcW w:w="750" w:type="pct"/>
          </w:tcPr>
          <w:p w14:paraId="124150D1" w14:textId="77777777" w:rsidR="009E17B2" w:rsidRPr="00DF0C3D" w:rsidRDefault="009E17B2" w:rsidP="00931EA0">
            <w:pPr>
              <w:jc w:val="center"/>
            </w:pPr>
            <w:r w:rsidRPr="00DF0C3D">
              <w:t>2.5%</w:t>
            </w:r>
          </w:p>
        </w:tc>
        <w:tc>
          <w:tcPr>
            <w:tcW w:w="750" w:type="pct"/>
          </w:tcPr>
          <w:p w14:paraId="6EC6121A" w14:textId="77777777" w:rsidR="009E17B2" w:rsidRPr="00DF0C3D" w:rsidRDefault="009E17B2" w:rsidP="00931EA0">
            <w:pPr>
              <w:jc w:val="center"/>
            </w:pPr>
            <w:r w:rsidRPr="00DF0C3D">
              <w:t>4.0%</w:t>
            </w:r>
          </w:p>
        </w:tc>
      </w:tr>
      <w:tr w:rsidR="009E17B2" w:rsidRPr="00DF0C3D" w14:paraId="6D65850D" w14:textId="77777777" w:rsidTr="00931EA0">
        <w:tc>
          <w:tcPr>
            <w:tcW w:w="2000" w:type="pct"/>
          </w:tcPr>
          <w:p w14:paraId="13E732B5" w14:textId="77777777" w:rsidR="009E17B2" w:rsidRPr="00DF0C3D" w:rsidRDefault="009E17B2" w:rsidP="00931EA0">
            <w:pPr>
              <w:ind w:left="313"/>
            </w:pPr>
            <w:r w:rsidRPr="00DF0C3D">
              <w:t>Tasmania</w:t>
            </w:r>
          </w:p>
        </w:tc>
        <w:tc>
          <w:tcPr>
            <w:tcW w:w="750" w:type="pct"/>
          </w:tcPr>
          <w:p w14:paraId="2791156F" w14:textId="77777777" w:rsidR="009E17B2" w:rsidRPr="00DF0C3D" w:rsidRDefault="009E17B2" w:rsidP="00931EA0">
            <w:pPr>
              <w:jc w:val="center"/>
            </w:pPr>
            <w:r w:rsidRPr="00DF0C3D">
              <w:t>3.5%</w:t>
            </w:r>
          </w:p>
        </w:tc>
        <w:tc>
          <w:tcPr>
            <w:tcW w:w="750" w:type="pct"/>
          </w:tcPr>
          <w:p w14:paraId="03F00856" w14:textId="77777777" w:rsidR="009E17B2" w:rsidRPr="00DF0C3D" w:rsidRDefault="009E17B2" w:rsidP="00931EA0">
            <w:pPr>
              <w:jc w:val="center"/>
            </w:pPr>
            <w:r w:rsidRPr="00DF0C3D">
              <w:t>2.6%</w:t>
            </w:r>
          </w:p>
        </w:tc>
        <w:tc>
          <w:tcPr>
            <w:tcW w:w="750" w:type="pct"/>
          </w:tcPr>
          <w:p w14:paraId="2A7C89E2" w14:textId="77777777" w:rsidR="009E17B2" w:rsidRPr="00DF0C3D" w:rsidRDefault="009E17B2" w:rsidP="00931EA0">
            <w:pPr>
              <w:jc w:val="center"/>
            </w:pPr>
            <w:r w:rsidRPr="00DF0C3D">
              <w:t>3.0%</w:t>
            </w:r>
          </w:p>
        </w:tc>
        <w:tc>
          <w:tcPr>
            <w:tcW w:w="750" w:type="pct"/>
          </w:tcPr>
          <w:p w14:paraId="06C27740" w14:textId="77777777" w:rsidR="009E17B2" w:rsidRPr="00DF0C3D" w:rsidRDefault="009E17B2" w:rsidP="00931EA0">
            <w:pPr>
              <w:jc w:val="center"/>
            </w:pPr>
            <w:r w:rsidRPr="00DF0C3D">
              <w:t>4.1%</w:t>
            </w:r>
          </w:p>
        </w:tc>
      </w:tr>
      <w:tr w:rsidR="009E17B2" w:rsidRPr="00DF0C3D" w14:paraId="3BEC4D8A"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6AAE2367" w14:textId="77777777" w:rsidR="009E17B2" w:rsidRPr="00DF0C3D" w:rsidRDefault="009E17B2" w:rsidP="00931EA0">
            <w:pPr>
              <w:ind w:left="313"/>
            </w:pPr>
            <w:r w:rsidRPr="00DF0C3D">
              <w:t>Australian Capital Territory</w:t>
            </w:r>
          </w:p>
        </w:tc>
        <w:tc>
          <w:tcPr>
            <w:tcW w:w="750" w:type="pct"/>
          </w:tcPr>
          <w:p w14:paraId="359124F9" w14:textId="77777777" w:rsidR="009E17B2" w:rsidRPr="00DF0C3D" w:rsidRDefault="009E17B2" w:rsidP="00931EA0">
            <w:pPr>
              <w:jc w:val="center"/>
            </w:pPr>
            <w:r w:rsidRPr="00DF0C3D">
              <w:t>4.0%</w:t>
            </w:r>
          </w:p>
        </w:tc>
        <w:tc>
          <w:tcPr>
            <w:tcW w:w="750" w:type="pct"/>
          </w:tcPr>
          <w:p w14:paraId="1C443648" w14:textId="77777777" w:rsidR="009E17B2" w:rsidRPr="00DF0C3D" w:rsidRDefault="009E17B2" w:rsidP="00931EA0">
            <w:pPr>
              <w:jc w:val="center"/>
            </w:pPr>
            <w:r w:rsidRPr="00DF0C3D">
              <w:t>3.1%</w:t>
            </w:r>
          </w:p>
        </w:tc>
        <w:tc>
          <w:tcPr>
            <w:tcW w:w="750" w:type="pct"/>
          </w:tcPr>
          <w:p w14:paraId="7FE3291E" w14:textId="77777777" w:rsidR="009E17B2" w:rsidRPr="00DF0C3D" w:rsidRDefault="009E17B2" w:rsidP="00931EA0">
            <w:pPr>
              <w:jc w:val="center"/>
            </w:pPr>
            <w:r w:rsidRPr="00DF0C3D">
              <w:t>3.8%</w:t>
            </w:r>
          </w:p>
        </w:tc>
        <w:tc>
          <w:tcPr>
            <w:tcW w:w="750" w:type="pct"/>
          </w:tcPr>
          <w:p w14:paraId="48AD503F" w14:textId="77777777" w:rsidR="009E17B2" w:rsidRPr="00DF0C3D" w:rsidRDefault="009E17B2" w:rsidP="00931EA0">
            <w:pPr>
              <w:jc w:val="center"/>
            </w:pPr>
            <w:r w:rsidRPr="00DF0C3D">
              <w:t>4.8%</w:t>
            </w:r>
          </w:p>
        </w:tc>
      </w:tr>
      <w:tr w:rsidR="009E17B2" w:rsidRPr="00DF0C3D" w14:paraId="4F49396D" w14:textId="77777777" w:rsidTr="00931EA0">
        <w:tc>
          <w:tcPr>
            <w:tcW w:w="2000" w:type="pct"/>
          </w:tcPr>
          <w:p w14:paraId="73677A00" w14:textId="77777777" w:rsidR="009E17B2" w:rsidRPr="00DF0C3D" w:rsidRDefault="009E17B2" w:rsidP="00931EA0">
            <w:pPr>
              <w:ind w:left="313"/>
            </w:pPr>
            <w:r w:rsidRPr="00DF0C3D">
              <w:t>Northern Territory</w:t>
            </w:r>
          </w:p>
        </w:tc>
        <w:tc>
          <w:tcPr>
            <w:tcW w:w="750" w:type="pct"/>
          </w:tcPr>
          <w:p w14:paraId="63C04E28" w14:textId="77777777" w:rsidR="009E17B2" w:rsidRPr="00DF0C3D" w:rsidRDefault="009E17B2" w:rsidP="00931EA0">
            <w:pPr>
              <w:jc w:val="center"/>
            </w:pPr>
            <w:r w:rsidRPr="00DF0C3D">
              <w:t>2.5%</w:t>
            </w:r>
          </w:p>
        </w:tc>
        <w:tc>
          <w:tcPr>
            <w:tcW w:w="750" w:type="pct"/>
          </w:tcPr>
          <w:p w14:paraId="63832D9F" w14:textId="77777777" w:rsidR="009E17B2" w:rsidRPr="00DF0C3D" w:rsidRDefault="009E17B2" w:rsidP="00931EA0">
            <w:pPr>
              <w:jc w:val="center"/>
            </w:pPr>
            <w:r w:rsidRPr="00DF0C3D">
              <w:t>1.6%</w:t>
            </w:r>
          </w:p>
        </w:tc>
        <w:tc>
          <w:tcPr>
            <w:tcW w:w="750" w:type="pct"/>
          </w:tcPr>
          <w:p w14:paraId="3A7A057A" w14:textId="77777777" w:rsidR="009E17B2" w:rsidRPr="00DF0C3D" w:rsidRDefault="009E17B2" w:rsidP="00931EA0">
            <w:pPr>
              <w:jc w:val="center"/>
            </w:pPr>
            <w:r w:rsidRPr="00DF0C3D">
              <w:t>2.6%</w:t>
            </w:r>
          </w:p>
        </w:tc>
        <w:tc>
          <w:tcPr>
            <w:tcW w:w="750" w:type="pct"/>
          </w:tcPr>
          <w:p w14:paraId="7630F58E" w14:textId="77777777" w:rsidR="009E17B2" w:rsidRPr="00DF0C3D" w:rsidRDefault="009E17B2" w:rsidP="00931EA0">
            <w:pPr>
              <w:jc w:val="center"/>
            </w:pPr>
            <w:r w:rsidRPr="00DF0C3D">
              <w:t>3.3%</w:t>
            </w:r>
          </w:p>
        </w:tc>
      </w:tr>
      <w:tr w:rsidR="009E17B2" w:rsidRPr="00DF0C3D" w14:paraId="3F3FEA32" w14:textId="77777777" w:rsidTr="00931EA0">
        <w:trPr>
          <w:cnfStyle w:val="010000000000" w:firstRow="0" w:lastRow="1" w:firstColumn="0" w:lastColumn="0" w:oddVBand="0" w:evenVBand="0" w:oddHBand="0" w:evenHBand="0" w:firstRowFirstColumn="0" w:firstRowLastColumn="0" w:lastRowFirstColumn="0" w:lastRowLastColumn="0"/>
        </w:trPr>
        <w:tc>
          <w:tcPr>
            <w:tcW w:w="2000" w:type="pct"/>
          </w:tcPr>
          <w:p w14:paraId="472CF9B7" w14:textId="77777777" w:rsidR="009E17B2" w:rsidRPr="00DF0C3D" w:rsidRDefault="009E17B2" w:rsidP="00931EA0">
            <w:pPr>
              <w:ind w:left="313"/>
            </w:pPr>
            <w:r w:rsidRPr="00DF0C3D">
              <w:t>Australia</w:t>
            </w:r>
          </w:p>
        </w:tc>
        <w:tc>
          <w:tcPr>
            <w:tcW w:w="750" w:type="pct"/>
          </w:tcPr>
          <w:p w14:paraId="2374C9A2" w14:textId="77777777" w:rsidR="009E17B2" w:rsidRPr="00DF0C3D" w:rsidRDefault="009E17B2" w:rsidP="00931EA0">
            <w:pPr>
              <w:jc w:val="center"/>
            </w:pPr>
            <w:r w:rsidRPr="00DF0C3D">
              <w:t>3.2%</w:t>
            </w:r>
          </w:p>
        </w:tc>
        <w:tc>
          <w:tcPr>
            <w:tcW w:w="750" w:type="pct"/>
          </w:tcPr>
          <w:p w14:paraId="526811C2" w14:textId="77777777" w:rsidR="009E17B2" w:rsidRPr="00DF0C3D" w:rsidRDefault="009E17B2" w:rsidP="00931EA0">
            <w:pPr>
              <w:jc w:val="center"/>
            </w:pPr>
            <w:r w:rsidRPr="00DF0C3D">
              <w:t>2.0%</w:t>
            </w:r>
          </w:p>
        </w:tc>
        <w:tc>
          <w:tcPr>
            <w:tcW w:w="750" w:type="pct"/>
          </w:tcPr>
          <w:p w14:paraId="7D7E2B5F" w14:textId="77777777" w:rsidR="009E17B2" w:rsidRPr="00DF0C3D" w:rsidRDefault="009E17B2" w:rsidP="00931EA0">
            <w:pPr>
              <w:jc w:val="center"/>
            </w:pPr>
            <w:r w:rsidRPr="00DF0C3D">
              <w:t>2.5%</w:t>
            </w:r>
          </w:p>
        </w:tc>
        <w:tc>
          <w:tcPr>
            <w:tcW w:w="750" w:type="pct"/>
          </w:tcPr>
          <w:p w14:paraId="6C52CAED" w14:textId="77777777" w:rsidR="009E17B2" w:rsidRPr="00DF0C3D" w:rsidRDefault="009E17B2" w:rsidP="00931EA0">
            <w:pPr>
              <w:jc w:val="center"/>
            </w:pPr>
            <w:r w:rsidRPr="00DF0C3D">
              <w:t>4.0%</w:t>
            </w:r>
          </w:p>
        </w:tc>
      </w:tr>
    </w:tbl>
    <w:p w14:paraId="120862FF" w14:textId="77777777" w:rsidR="009E17B2" w:rsidRPr="00DF0C3D" w:rsidRDefault="009E17B2" w:rsidP="009E17B2">
      <w:pPr>
        <w:pStyle w:val="Heading4"/>
      </w:pPr>
      <w:r w:rsidRPr="00DF0C3D">
        <w:t>Overheads and Earnings Before Interest, Taxes, Depreciation, and Amortization (EBITDA)</w:t>
      </w:r>
    </w:p>
    <w:p w14:paraId="66CA9A84" w14:textId="1682A315" w:rsidR="009E17B2" w:rsidRPr="00DF0C3D" w:rsidRDefault="009E17B2" w:rsidP="009E17B2">
      <w:r w:rsidRPr="00DF0C3D">
        <w:t xml:space="preserve">As </w:t>
      </w:r>
      <w:r w:rsidRPr="00DF0C3D">
        <w:fldChar w:fldCharType="begin"/>
      </w:r>
      <w:r w:rsidRPr="00DF0C3D">
        <w:instrText xml:space="preserve"> REF _Ref101018405 \h  \* MERGEFORMAT </w:instrText>
      </w:r>
      <w:r w:rsidRPr="00DF0C3D">
        <w:fldChar w:fldCharType="separate"/>
      </w:r>
      <w:r w:rsidR="0015299C" w:rsidRPr="00DF0C3D">
        <w:t xml:space="preserve">Exhibit </w:t>
      </w:r>
      <w:r w:rsidR="0015299C">
        <w:rPr>
          <w:noProof/>
        </w:rPr>
        <w:t>77</w:t>
      </w:r>
      <w:r w:rsidRPr="00DF0C3D">
        <w:fldChar w:fldCharType="end"/>
      </w:r>
      <w:r w:rsidRPr="00DF0C3D">
        <w:t xml:space="preserve"> shows, Western Australian providers reported average overheads that were slightly higher than the national average (45.0% compared to 44.2%)</w:t>
      </w:r>
      <w:r w:rsidR="004F4081">
        <w:t>.</w:t>
      </w:r>
      <w:r w:rsidRPr="00DF0C3D">
        <w:t xml:space="preserve"> Queensland (43.8%) and South Australian (43.4%) providers reported overheads that were lower than the national average. For the efficient (Q</w:t>
      </w:r>
      <w:r w:rsidR="004F4081">
        <w:t xml:space="preserve">uartile </w:t>
      </w:r>
      <w:r w:rsidRPr="00DF0C3D">
        <w:t xml:space="preserve">1) provider comparison, Queensland (20.3%) and South Australian (21.7%) providers reported overhead lower than the national efficient provider benchmark (21.8%). Western Australian (23.5%) efficient providers reported over heads greater than the national efficient provider benchmark. </w:t>
      </w:r>
    </w:p>
    <w:p w14:paraId="0596978B" w14:textId="38F10122" w:rsidR="009E17B2" w:rsidRPr="00DF0C3D" w:rsidRDefault="009E17B2" w:rsidP="009E17B2">
      <w:pPr>
        <w:pStyle w:val="Caption"/>
      </w:pPr>
      <w:bookmarkStart w:id="457" w:name="_Ref101018405"/>
      <w:bookmarkStart w:id="458" w:name="_Toc101280015"/>
      <w:bookmarkStart w:id="459" w:name="_Toc108620565"/>
      <w:r w:rsidRPr="00DF0C3D">
        <w:t xml:space="preserve">Exhibit </w:t>
      </w:r>
      <w:r w:rsidR="002B459B">
        <w:fldChar w:fldCharType="begin"/>
      </w:r>
      <w:r w:rsidR="002B459B">
        <w:instrText xml:space="preserve"> SEQ Exhibit \* ARABIC </w:instrText>
      </w:r>
      <w:r w:rsidR="002B459B">
        <w:fldChar w:fldCharType="separate"/>
      </w:r>
      <w:r w:rsidR="0015299C">
        <w:rPr>
          <w:noProof/>
        </w:rPr>
        <w:t>77</w:t>
      </w:r>
      <w:r w:rsidR="002B459B">
        <w:rPr>
          <w:noProof/>
        </w:rPr>
        <w:fldChar w:fldCharType="end"/>
      </w:r>
      <w:bookmarkEnd w:id="457"/>
      <w:r w:rsidRPr="00DF0C3D">
        <w:t>: Financial Benchmarking 2020-21: Overheads as a share of direct costs (%) by state and territory</w:t>
      </w:r>
      <w:bookmarkEnd w:id="458"/>
      <w:bookmarkEnd w:id="459"/>
    </w:p>
    <w:tbl>
      <w:tblPr>
        <w:tblStyle w:val="GridTable4-Accent12"/>
        <w:tblW w:w="5000" w:type="pct"/>
        <w:tblInd w:w="-5" w:type="dxa"/>
        <w:tblLook w:val="0460" w:firstRow="1" w:lastRow="1" w:firstColumn="0" w:lastColumn="0" w:noHBand="0" w:noVBand="1"/>
        <w:tblCaption w:val="Financial Benchmarking 2020-21: Overheads as a share of direct costs (%) by state and territory"/>
        <w:tblDescription w:val="Table detailing the results of the financial benchmarking survey and the mean, 25th percentile, median (50th percentile) and 75th percentile for the overheads as a share of direct costs by state and territory."/>
      </w:tblPr>
      <w:tblGrid>
        <w:gridCol w:w="3625"/>
        <w:gridCol w:w="1359"/>
        <w:gridCol w:w="1359"/>
        <w:gridCol w:w="1359"/>
        <w:gridCol w:w="1359"/>
      </w:tblGrid>
      <w:tr w:rsidR="009E17B2" w:rsidRPr="00DF0C3D" w14:paraId="296D3F12"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7D405DF3" w14:textId="77777777" w:rsidR="009E17B2" w:rsidRPr="00DF0C3D" w:rsidRDefault="009E17B2" w:rsidP="00931EA0">
            <w:r w:rsidRPr="00DF0C3D">
              <w:t>State/Territory</w:t>
            </w:r>
          </w:p>
        </w:tc>
        <w:tc>
          <w:tcPr>
            <w:tcW w:w="750" w:type="pct"/>
          </w:tcPr>
          <w:p w14:paraId="296124CC" w14:textId="77777777" w:rsidR="009E17B2" w:rsidRPr="00DF0C3D" w:rsidRDefault="009E17B2" w:rsidP="00931EA0">
            <w:pPr>
              <w:jc w:val="center"/>
            </w:pPr>
            <w:r w:rsidRPr="00DF0C3D">
              <w:t>Mean</w:t>
            </w:r>
          </w:p>
        </w:tc>
        <w:tc>
          <w:tcPr>
            <w:tcW w:w="750" w:type="pct"/>
          </w:tcPr>
          <w:p w14:paraId="0ECD60C8" w14:textId="77777777" w:rsidR="009E17B2" w:rsidRPr="00DF0C3D" w:rsidRDefault="009E17B2" w:rsidP="00931EA0">
            <w:pPr>
              <w:jc w:val="center"/>
            </w:pPr>
            <w:r w:rsidRPr="00DF0C3D">
              <w:t>Q1</w:t>
            </w:r>
          </w:p>
        </w:tc>
        <w:tc>
          <w:tcPr>
            <w:tcW w:w="750" w:type="pct"/>
          </w:tcPr>
          <w:p w14:paraId="780694BF" w14:textId="77777777" w:rsidR="009E17B2" w:rsidRPr="00DF0C3D" w:rsidRDefault="009E17B2" w:rsidP="00931EA0">
            <w:pPr>
              <w:jc w:val="center"/>
            </w:pPr>
            <w:r w:rsidRPr="00DF0C3D">
              <w:t>Median</w:t>
            </w:r>
          </w:p>
        </w:tc>
        <w:tc>
          <w:tcPr>
            <w:tcW w:w="750" w:type="pct"/>
          </w:tcPr>
          <w:p w14:paraId="2F855727" w14:textId="77777777" w:rsidR="009E17B2" w:rsidRPr="00DF0C3D" w:rsidRDefault="009E17B2" w:rsidP="00931EA0">
            <w:pPr>
              <w:jc w:val="center"/>
            </w:pPr>
            <w:r w:rsidRPr="00DF0C3D">
              <w:t>Q3</w:t>
            </w:r>
          </w:p>
        </w:tc>
      </w:tr>
      <w:tr w:rsidR="009E17B2" w:rsidRPr="00DF0C3D" w14:paraId="0F9464A5"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5F196F74" w14:textId="77777777" w:rsidR="009E17B2" w:rsidRPr="00DF0C3D" w:rsidRDefault="009E17B2" w:rsidP="00931EA0">
            <w:pPr>
              <w:ind w:left="313"/>
            </w:pPr>
            <w:r w:rsidRPr="00DF0C3D">
              <w:t>New South Wales</w:t>
            </w:r>
          </w:p>
        </w:tc>
        <w:tc>
          <w:tcPr>
            <w:tcW w:w="750" w:type="pct"/>
          </w:tcPr>
          <w:p w14:paraId="6DD58DC7" w14:textId="77777777" w:rsidR="009E17B2" w:rsidRPr="00DF0C3D" w:rsidRDefault="009E17B2" w:rsidP="00931EA0">
            <w:pPr>
              <w:jc w:val="center"/>
            </w:pPr>
            <w:r w:rsidRPr="00DF0C3D">
              <w:t>44.5%</w:t>
            </w:r>
          </w:p>
        </w:tc>
        <w:tc>
          <w:tcPr>
            <w:tcW w:w="750" w:type="pct"/>
          </w:tcPr>
          <w:p w14:paraId="34AD06ED" w14:textId="77777777" w:rsidR="009E17B2" w:rsidRPr="00DF0C3D" w:rsidRDefault="009E17B2" w:rsidP="00931EA0">
            <w:pPr>
              <w:jc w:val="center"/>
            </w:pPr>
            <w:r w:rsidRPr="00DF0C3D">
              <w:t>22.0%</w:t>
            </w:r>
          </w:p>
        </w:tc>
        <w:tc>
          <w:tcPr>
            <w:tcW w:w="750" w:type="pct"/>
          </w:tcPr>
          <w:p w14:paraId="6CEF80D8" w14:textId="77777777" w:rsidR="009E17B2" w:rsidRPr="00DF0C3D" w:rsidRDefault="009E17B2" w:rsidP="00931EA0">
            <w:pPr>
              <w:jc w:val="center"/>
            </w:pPr>
            <w:r w:rsidRPr="00DF0C3D">
              <w:t>37.3%</w:t>
            </w:r>
          </w:p>
        </w:tc>
        <w:tc>
          <w:tcPr>
            <w:tcW w:w="750" w:type="pct"/>
          </w:tcPr>
          <w:p w14:paraId="3B2EDB00" w14:textId="77777777" w:rsidR="009E17B2" w:rsidRPr="00DF0C3D" w:rsidRDefault="009E17B2" w:rsidP="00931EA0">
            <w:pPr>
              <w:jc w:val="center"/>
            </w:pPr>
            <w:r w:rsidRPr="00DF0C3D">
              <w:t>58.4%</w:t>
            </w:r>
          </w:p>
        </w:tc>
      </w:tr>
      <w:tr w:rsidR="009E17B2" w:rsidRPr="00DF0C3D" w14:paraId="25A8EC98" w14:textId="77777777" w:rsidTr="00931EA0">
        <w:tc>
          <w:tcPr>
            <w:tcW w:w="2000" w:type="pct"/>
          </w:tcPr>
          <w:p w14:paraId="4AE5D905" w14:textId="77777777" w:rsidR="009E17B2" w:rsidRPr="00DF0C3D" w:rsidRDefault="009E17B2" w:rsidP="00931EA0">
            <w:pPr>
              <w:ind w:left="313"/>
            </w:pPr>
            <w:r w:rsidRPr="00DF0C3D">
              <w:t>Queensland</w:t>
            </w:r>
          </w:p>
        </w:tc>
        <w:tc>
          <w:tcPr>
            <w:tcW w:w="750" w:type="pct"/>
          </w:tcPr>
          <w:p w14:paraId="6EC36ECE" w14:textId="77777777" w:rsidR="009E17B2" w:rsidRPr="00DF0C3D" w:rsidRDefault="009E17B2" w:rsidP="00931EA0">
            <w:pPr>
              <w:jc w:val="center"/>
            </w:pPr>
            <w:r w:rsidRPr="00DF0C3D">
              <w:t>43.8%</w:t>
            </w:r>
          </w:p>
        </w:tc>
        <w:tc>
          <w:tcPr>
            <w:tcW w:w="750" w:type="pct"/>
          </w:tcPr>
          <w:p w14:paraId="5A7EB471" w14:textId="77777777" w:rsidR="009E17B2" w:rsidRPr="00DF0C3D" w:rsidRDefault="009E17B2" w:rsidP="00931EA0">
            <w:pPr>
              <w:jc w:val="center"/>
            </w:pPr>
            <w:r w:rsidRPr="00DF0C3D">
              <w:t>20.3%</w:t>
            </w:r>
          </w:p>
        </w:tc>
        <w:tc>
          <w:tcPr>
            <w:tcW w:w="750" w:type="pct"/>
          </w:tcPr>
          <w:p w14:paraId="49DD4A90" w14:textId="77777777" w:rsidR="009E17B2" w:rsidRPr="00DF0C3D" w:rsidRDefault="009E17B2" w:rsidP="00931EA0">
            <w:pPr>
              <w:jc w:val="center"/>
            </w:pPr>
            <w:r w:rsidRPr="00DF0C3D">
              <w:t>35.6%</w:t>
            </w:r>
          </w:p>
        </w:tc>
        <w:tc>
          <w:tcPr>
            <w:tcW w:w="750" w:type="pct"/>
          </w:tcPr>
          <w:p w14:paraId="49824549" w14:textId="77777777" w:rsidR="009E17B2" w:rsidRPr="00DF0C3D" w:rsidRDefault="009E17B2" w:rsidP="00931EA0">
            <w:pPr>
              <w:jc w:val="center"/>
            </w:pPr>
            <w:r w:rsidRPr="00DF0C3D">
              <w:t>62.5%</w:t>
            </w:r>
          </w:p>
        </w:tc>
      </w:tr>
      <w:tr w:rsidR="009E17B2" w:rsidRPr="00DF0C3D" w14:paraId="66FBD7C1"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5C894C59" w14:textId="77777777" w:rsidR="009E17B2" w:rsidRPr="00DF0C3D" w:rsidRDefault="009E17B2" w:rsidP="00931EA0">
            <w:pPr>
              <w:ind w:left="313"/>
            </w:pPr>
            <w:r w:rsidRPr="00DF0C3D">
              <w:t>Victoria</w:t>
            </w:r>
          </w:p>
        </w:tc>
        <w:tc>
          <w:tcPr>
            <w:tcW w:w="750" w:type="pct"/>
          </w:tcPr>
          <w:p w14:paraId="1A42D6F7" w14:textId="77777777" w:rsidR="009E17B2" w:rsidRPr="00DF0C3D" w:rsidRDefault="009E17B2" w:rsidP="00931EA0">
            <w:pPr>
              <w:jc w:val="center"/>
            </w:pPr>
            <w:r w:rsidRPr="00DF0C3D">
              <w:t>40.7%</w:t>
            </w:r>
          </w:p>
        </w:tc>
        <w:tc>
          <w:tcPr>
            <w:tcW w:w="750" w:type="pct"/>
          </w:tcPr>
          <w:p w14:paraId="113D7309" w14:textId="77777777" w:rsidR="009E17B2" w:rsidRPr="00DF0C3D" w:rsidRDefault="009E17B2" w:rsidP="00931EA0">
            <w:pPr>
              <w:jc w:val="center"/>
            </w:pPr>
            <w:r w:rsidRPr="00DF0C3D">
              <w:t>16.2%</w:t>
            </w:r>
          </w:p>
        </w:tc>
        <w:tc>
          <w:tcPr>
            <w:tcW w:w="750" w:type="pct"/>
          </w:tcPr>
          <w:p w14:paraId="7D72E7AC" w14:textId="77777777" w:rsidR="009E17B2" w:rsidRPr="00DF0C3D" w:rsidRDefault="009E17B2" w:rsidP="00931EA0">
            <w:pPr>
              <w:jc w:val="center"/>
            </w:pPr>
            <w:r w:rsidRPr="00DF0C3D">
              <w:t>31.4%</w:t>
            </w:r>
          </w:p>
        </w:tc>
        <w:tc>
          <w:tcPr>
            <w:tcW w:w="750" w:type="pct"/>
          </w:tcPr>
          <w:p w14:paraId="3C2EB5A9" w14:textId="77777777" w:rsidR="009E17B2" w:rsidRPr="00DF0C3D" w:rsidRDefault="009E17B2" w:rsidP="00931EA0">
            <w:pPr>
              <w:jc w:val="center"/>
            </w:pPr>
            <w:r w:rsidRPr="00DF0C3D">
              <w:t>55.2%</w:t>
            </w:r>
          </w:p>
        </w:tc>
      </w:tr>
      <w:tr w:rsidR="009E17B2" w:rsidRPr="00DF0C3D" w14:paraId="44DBBDA3" w14:textId="77777777" w:rsidTr="00931EA0">
        <w:tc>
          <w:tcPr>
            <w:tcW w:w="2000" w:type="pct"/>
          </w:tcPr>
          <w:p w14:paraId="6690EC44" w14:textId="77777777" w:rsidR="009E17B2" w:rsidRPr="00DF0C3D" w:rsidRDefault="009E17B2" w:rsidP="00931EA0">
            <w:pPr>
              <w:ind w:left="313"/>
            </w:pPr>
            <w:r w:rsidRPr="00DF0C3D">
              <w:t>Western Australia</w:t>
            </w:r>
          </w:p>
        </w:tc>
        <w:tc>
          <w:tcPr>
            <w:tcW w:w="750" w:type="pct"/>
          </w:tcPr>
          <w:p w14:paraId="60C4CEC8" w14:textId="77777777" w:rsidR="009E17B2" w:rsidRPr="00DF0C3D" w:rsidRDefault="009E17B2" w:rsidP="00931EA0">
            <w:pPr>
              <w:jc w:val="center"/>
            </w:pPr>
            <w:r w:rsidRPr="00DF0C3D">
              <w:t>45.0%</w:t>
            </w:r>
          </w:p>
        </w:tc>
        <w:tc>
          <w:tcPr>
            <w:tcW w:w="750" w:type="pct"/>
          </w:tcPr>
          <w:p w14:paraId="793DC5F0" w14:textId="77777777" w:rsidR="009E17B2" w:rsidRPr="00DF0C3D" w:rsidRDefault="009E17B2" w:rsidP="00931EA0">
            <w:pPr>
              <w:jc w:val="center"/>
            </w:pPr>
            <w:r w:rsidRPr="00DF0C3D">
              <w:t>23.5%</w:t>
            </w:r>
          </w:p>
        </w:tc>
        <w:tc>
          <w:tcPr>
            <w:tcW w:w="750" w:type="pct"/>
          </w:tcPr>
          <w:p w14:paraId="51DF8EFC" w14:textId="77777777" w:rsidR="009E17B2" w:rsidRPr="00DF0C3D" w:rsidRDefault="009E17B2" w:rsidP="00931EA0">
            <w:pPr>
              <w:jc w:val="center"/>
            </w:pPr>
            <w:r w:rsidRPr="00DF0C3D">
              <w:t>37.0%</w:t>
            </w:r>
          </w:p>
        </w:tc>
        <w:tc>
          <w:tcPr>
            <w:tcW w:w="750" w:type="pct"/>
          </w:tcPr>
          <w:p w14:paraId="087D2AB3" w14:textId="77777777" w:rsidR="009E17B2" w:rsidRPr="00DF0C3D" w:rsidRDefault="009E17B2" w:rsidP="00931EA0">
            <w:pPr>
              <w:jc w:val="center"/>
            </w:pPr>
            <w:r w:rsidRPr="00DF0C3D">
              <w:t>55.2%</w:t>
            </w:r>
          </w:p>
        </w:tc>
      </w:tr>
      <w:tr w:rsidR="009E17B2" w:rsidRPr="00DF0C3D" w14:paraId="38769686"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3D07014A" w14:textId="77777777" w:rsidR="009E17B2" w:rsidRPr="00DF0C3D" w:rsidRDefault="009E17B2" w:rsidP="00931EA0">
            <w:pPr>
              <w:ind w:left="313"/>
            </w:pPr>
            <w:r w:rsidRPr="00DF0C3D">
              <w:t>South Australia</w:t>
            </w:r>
          </w:p>
        </w:tc>
        <w:tc>
          <w:tcPr>
            <w:tcW w:w="750" w:type="pct"/>
          </w:tcPr>
          <w:p w14:paraId="50C93D03" w14:textId="77777777" w:rsidR="009E17B2" w:rsidRPr="00DF0C3D" w:rsidRDefault="009E17B2" w:rsidP="00931EA0">
            <w:pPr>
              <w:jc w:val="center"/>
            </w:pPr>
            <w:r w:rsidRPr="00DF0C3D">
              <w:t>43.4%</w:t>
            </w:r>
          </w:p>
        </w:tc>
        <w:tc>
          <w:tcPr>
            <w:tcW w:w="750" w:type="pct"/>
          </w:tcPr>
          <w:p w14:paraId="533680B8" w14:textId="77777777" w:rsidR="009E17B2" w:rsidRPr="00DF0C3D" w:rsidRDefault="009E17B2" w:rsidP="00931EA0">
            <w:pPr>
              <w:jc w:val="center"/>
            </w:pPr>
            <w:r w:rsidRPr="00DF0C3D">
              <w:t>21.7%</w:t>
            </w:r>
          </w:p>
        </w:tc>
        <w:tc>
          <w:tcPr>
            <w:tcW w:w="750" w:type="pct"/>
          </w:tcPr>
          <w:p w14:paraId="6CF4EA82" w14:textId="77777777" w:rsidR="009E17B2" w:rsidRPr="00DF0C3D" w:rsidRDefault="009E17B2" w:rsidP="00931EA0">
            <w:pPr>
              <w:jc w:val="center"/>
            </w:pPr>
            <w:r w:rsidRPr="00DF0C3D">
              <w:t>37.8%</w:t>
            </w:r>
          </w:p>
        </w:tc>
        <w:tc>
          <w:tcPr>
            <w:tcW w:w="750" w:type="pct"/>
          </w:tcPr>
          <w:p w14:paraId="0AD56B00" w14:textId="77777777" w:rsidR="009E17B2" w:rsidRPr="00DF0C3D" w:rsidRDefault="009E17B2" w:rsidP="00931EA0">
            <w:pPr>
              <w:jc w:val="center"/>
            </w:pPr>
            <w:r w:rsidRPr="00DF0C3D">
              <w:t>58.0%</w:t>
            </w:r>
          </w:p>
        </w:tc>
      </w:tr>
      <w:tr w:rsidR="009E17B2" w:rsidRPr="00DF0C3D" w14:paraId="4E2CFE80" w14:textId="77777777" w:rsidTr="00931EA0">
        <w:tc>
          <w:tcPr>
            <w:tcW w:w="2000" w:type="pct"/>
          </w:tcPr>
          <w:p w14:paraId="38795D02" w14:textId="77777777" w:rsidR="009E17B2" w:rsidRPr="00DF0C3D" w:rsidRDefault="009E17B2" w:rsidP="00931EA0">
            <w:pPr>
              <w:ind w:left="313"/>
            </w:pPr>
            <w:r w:rsidRPr="00DF0C3D">
              <w:t>Tasmania</w:t>
            </w:r>
          </w:p>
        </w:tc>
        <w:tc>
          <w:tcPr>
            <w:tcW w:w="750" w:type="pct"/>
          </w:tcPr>
          <w:p w14:paraId="22F1F6C3" w14:textId="77777777" w:rsidR="009E17B2" w:rsidRPr="00DF0C3D" w:rsidRDefault="009E17B2" w:rsidP="00931EA0">
            <w:pPr>
              <w:jc w:val="center"/>
            </w:pPr>
            <w:r w:rsidRPr="00DF0C3D">
              <w:t>43.3%</w:t>
            </w:r>
          </w:p>
        </w:tc>
        <w:tc>
          <w:tcPr>
            <w:tcW w:w="750" w:type="pct"/>
          </w:tcPr>
          <w:p w14:paraId="379452EF" w14:textId="77777777" w:rsidR="009E17B2" w:rsidRPr="00DF0C3D" w:rsidRDefault="009E17B2" w:rsidP="00931EA0">
            <w:pPr>
              <w:jc w:val="center"/>
            </w:pPr>
            <w:r w:rsidRPr="00DF0C3D">
              <w:t>34.0%</w:t>
            </w:r>
          </w:p>
        </w:tc>
        <w:tc>
          <w:tcPr>
            <w:tcW w:w="750" w:type="pct"/>
          </w:tcPr>
          <w:p w14:paraId="503E6839" w14:textId="77777777" w:rsidR="009E17B2" w:rsidRPr="00DF0C3D" w:rsidRDefault="009E17B2" w:rsidP="00931EA0">
            <w:pPr>
              <w:jc w:val="center"/>
            </w:pPr>
            <w:r w:rsidRPr="00DF0C3D">
              <w:t>40.0%</w:t>
            </w:r>
          </w:p>
        </w:tc>
        <w:tc>
          <w:tcPr>
            <w:tcW w:w="750" w:type="pct"/>
          </w:tcPr>
          <w:p w14:paraId="053144E7" w14:textId="77777777" w:rsidR="009E17B2" w:rsidRPr="00DF0C3D" w:rsidRDefault="009E17B2" w:rsidP="00931EA0">
            <w:pPr>
              <w:jc w:val="center"/>
            </w:pPr>
            <w:r w:rsidRPr="00DF0C3D">
              <w:t>52.2%</w:t>
            </w:r>
          </w:p>
        </w:tc>
      </w:tr>
      <w:tr w:rsidR="009E17B2" w:rsidRPr="00DF0C3D" w14:paraId="709E90E5"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2F2C5143" w14:textId="77777777" w:rsidR="009E17B2" w:rsidRPr="00DF0C3D" w:rsidRDefault="009E17B2" w:rsidP="00931EA0">
            <w:pPr>
              <w:ind w:left="313"/>
            </w:pPr>
            <w:r w:rsidRPr="00DF0C3D">
              <w:t>Australian Capital Territory</w:t>
            </w:r>
          </w:p>
        </w:tc>
        <w:tc>
          <w:tcPr>
            <w:tcW w:w="750" w:type="pct"/>
          </w:tcPr>
          <w:p w14:paraId="52364C3C" w14:textId="77777777" w:rsidR="009E17B2" w:rsidRPr="00DF0C3D" w:rsidRDefault="009E17B2" w:rsidP="00931EA0">
            <w:pPr>
              <w:jc w:val="center"/>
            </w:pPr>
            <w:r w:rsidRPr="00DF0C3D">
              <w:t>37.0%</w:t>
            </w:r>
          </w:p>
        </w:tc>
        <w:tc>
          <w:tcPr>
            <w:tcW w:w="750" w:type="pct"/>
          </w:tcPr>
          <w:p w14:paraId="08176BEC" w14:textId="77777777" w:rsidR="009E17B2" w:rsidRPr="00DF0C3D" w:rsidRDefault="009E17B2" w:rsidP="00931EA0">
            <w:pPr>
              <w:jc w:val="center"/>
            </w:pPr>
            <w:r w:rsidRPr="00DF0C3D">
              <w:t>17.4%</w:t>
            </w:r>
          </w:p>
        </w:tc>
        <w:tc>
          <w:tcPr>
            <w:tcW w:w="750" w:type="pct"/>
          </w:tcPr>
          <w:p w14:paraId="0593F336" w14:textId="77777777" w:rsidR="009E17B2" w:rsidRPr="00DF0C3D" w:rsidRDefault="009E17B2" w:rsidP="00931EA0">
            <w:pPr>
              <w:jc w:val="center"/>
            </w:pPr>
            <w:r w:rsidRPr="00DF0C3D">
              <w:t>32.2%</w:t>
            </w:r>
          </w:p>
        </w:tc>
        <w:tc>
          <w:tcPr>
            <w:tcW w:w="750" w:type="pct"/>
          </w:tcPr>
          <w:p w14:paraId="17E6141E" w14:textId="77777777" w:rsidR="009E17B2" w:rsidRPr="00DF0C3D" w:rsidRDefault="009E17B2" w:rsidP="00931EA0">
            <w:pPr>
              <w:jc w:val="center"/>
            </w:pPr>
            <w:r w:rsidRPr="00DF0C3D">
              <w:t>37.8%</w:t>
            </w:r>
          </w:p>
        </w:tc>
      </w:tr>
      <w:tr w:rsidR="009E17B2" w:rsidRPr="00DF0C3D" w14:paraId="7A9C0206" w14:textId="77777777" w:rsidTr="00931EA0">
        <w:tc>
          <w:tcPr>
            <w:tcW w:w="2000" w:type="pct"/>
          </w:tcPr>
          <w:p w14:paraId="0E29A4C5" w14:textId="77777777" w:rsidR="009E17B2" w:rsidRPr="00DF0C3D" w:rsidRDefault="009E17B2" w:rsidP="00931EA0">
            <w:pPr>
              <w:ind w:left="313"/>
            </w:pPr>
            <w:r w:rsidRPr="00DF0C3D">
              <w:t>Northern Territory</w:t>
            </w:r>
          </w:p>
        </w:tc>
        <w:tc>
          <w:tcPr>
            <w:tcW w:w="750" w:type="pct"/>
          </w:tcPr>
          <w:p w14:paraId="6EA2CB8B" w14:textId="77777777" w:rsidR="009E17B2" w:rsidRPr="00DF0C3D" w:rsidRDefault="009E17B2" w:rsidP="00931EA0">
            <w:pPr>
              <w:jc w:val="center"/>
            </w:pPr>
            <w:r w:rsidRPr="00DF0C3D">
              <w:t>40.8%</w:t>
            </w:r>
          </w:p>
        </w:tc>
        <w:tc>
          <w:tcPr>
            <w:tcW w:w="750" w:type="pct"/>
          </w:tcPr>
          <w:p w14:paraId="76677340" w14:textId="77777777" w:rsidR="009E17B2" w:rsidRPr="00DF0C3D" w:rsidRDefault="009E17B2" w:rsidP="00931EA0">
            <w:pPr>
              <w:jc w:val="center"/>
            </w:pPr>
            <w:r w:rsidRPr="00DF0C3D">
              <w:t>23.6%</w:t>
            </w:r>
          </w:p>
        </w:tc>
        <w:tc>
          <w:tcPr>
            <w:tcW w:w="750" w:type="pct"/>
          </w:tcPr>
          <w:p w14:paraId="79BD63D8" w14:textId="77777777" w:rsidR="009E17B2" w:rsidRPr="00DF0C3D" w:rsidRDefault="009E17B2" w:rsidP="00931EA0">
            <w:pPr>
              <w:jc w:val="center"/>
            </w:pPr>
            <w:r w:rsidRPr="00DF0C3D">
              <w:t>27.8%</w:t>
            </w:r>
          </w:p>
        </w:tc>
        <w:tc>
          <w:tcPr>
            <w:tcW w:w="750" w:type="pct"/>
          </w:tcPr>
          <w:p w14:paraId="71AC5093" w14:textId="77777777" w:rsidR="009E17B2" w:rsidRPr="00DF0C3D" w:rsidRDefault="009E17B2" w:rsidP="00931EA0">
            <w:pPr>
              <w:jc w:val="center"/>
            </w:pPr>
            <w:r w:rsidRPr="00DF0C3D">
              <w:t>44.6%</w:t>
            </w:r>
          </w:p>
        </w:tc>
      </w:tr>
      <w:tr w:rsidR="009E17B2" w:rsidRPr="00DF0C3D" w14:paraId="740207F4" w14:textId="77777777" w:rsidTr="00931EA0">
        <w:trPr>
          <w:cnfStyle w:val="010000000000" w:firstRow="0" w:lastRow="1" w:firstColumn="0" w:lastColumn="0" w:oddVBand="0" w:evenVBand="0" w:oddHBand="0" w:evenHBand="0" w:firstRowFirstColumn="0" w:firstRowLastColumn="0" w:lastRowFirstColumn="0" w:lastRowLastColumn="0"/>
        </w:trPr>
        <w:tc>
          <w:tcPr>
            <w:tcW w:w="2000" w:type="pct"/>
          </w:tcPr>
          <w:p w14:paraId="4E068C4D" w14:textId="77777777" w:rsidR="009E17B2" w:rsidRPr="00DF0C3D" w:rsidRDefault="009E17B2" w:rsidP="00931EA0">
            <w:pPr>
              <w:ind w:left="313"/>
            </w:pPr>
            <w:r w:rsidRPr="00DF0C3D">
              <w:t>Australia</w:t>
            </w:r>
          </w:p>
        </w:tc>
        <w:tc>
          <w:tcPr>
            <w:tcW w:w="750" w:type="pct"/>
          </w:tcPr>
          <w:p w14:paraId="6C414401" w14:textId="77777777" w:rsidR="009E17B2" w:rsidRPr="00DF0C3D" w:rsidRDefault="009E17B2" w:rsidP="00931EA0">
            <w:pPr>
              <w:jc w:val="center"/>
            </w:pPr>
            <w:r w:rsidRPr="00DF0C3D">
              <w:t>44.2%</w:t>
            </w:r>
          </w:p>
        </w:tc>
        <w:tc>
          <w:tcPr>
            <w:tcW w:w="750" w:type="pct"/>
          </w:tcPr>
          <w:p w14:paraId="1EDAD8FF" w14:textId="77777777" w:rsidR="009E17B2" w:rsidRPr="00DF0C3D" w:rsidRDefault="009E17B2" w:rsidP="00931EA0">
            <w:pPr>
              <w:jc w:val="center"/>
            </w:pPr>
            <w:r w:rsidRPr="00DF0C3D">
              <w:t>21.8%</w:t>
            </w:r>
          </w:p>
        </w:tc>
        <w:tc>
          <w:tcPr>
            <w:tcW w:w="750" w:type="pct"/>
          </w:tcPr>
          <w:p w14:paraId="4CC36136" w14:textId="77777777" w:rsidR="009E17B2" w:rsidRPr="00DF0C3D" w:rsidRDefault="009E17B2" w:rsidP="00931EA0">
            <w:pPr>
              <w:jc w:val="center"/>
            </w:pPr>
            <w:r w:rsidRPr="00DF0C3D">
              <w:t>35.9%</w:t>
            </w:r>
          </w:p>
        </w:tc>
        <w:tc>
          <w:tcPr>
            <w:tcW w:w="750" w:type="pct"/>
          </w:tcPr>
          <w:p w14:paraId="7E7545C1" w14:textId="77777777" w:rsidR="009E17B2" w:rsidRPr="00DF0C3D" w:rsidRDefault="009E17B2" w:rsidP="00931EA0">
            <w:pPr>
              <w:jc w:val="center"/>
            </w:pPr>
            <w:r w:rsidRPr="00DF0C3D">
              <w:t>56.3%</w:t>
            </w:r>
          </w:p>
        </w:tc>
      </w:tr>
    </w:tbl>
    <w:p w14:paraId="0CF80BD0" w14:textId="030DD87D" w:rsidR="009E17B2" w:rsidRPr="00DF0C3D" w:rsidRDefault="009E17B2" w:rsidP="009E17B2">
      <w:r w:rsidRPr="00DF0C3D">
        <w:t xml:space="preserve">As </w:t>
      </w:r>
      <w:r w:rsidRPr="00DF0C3D">
        <w:fldChar w:fldCharType="begin"/>
      </w:r>
      <w:r w:rsidRPr="00DF0C3D">
        <w:instrText xml:space="preserve"> REF _Ref101018434 \h  \* MERGEFORMAT </w:instrText>
      </w:r>
      <w:r w:rsidRPr="00DF0C3D">
        <w:fldChar w:fldCharType="separate"/>
      </w:r>
      <w:r w:rsidR="0015299C" w:rsidRPr="00DF0C3D">
        <w:t xml:space="preserve">Exhibit </w:t>
      </w:r>
      <w:r w:rsidR="0015299C">
        <w:rPr>
          <w:noProof/>
        </w:rPr>
        <w:t>78</w:t>
      </w:r>
      <w:r w:rsidRPr="00DF0C3D">
        <w:fldChar w:fldCharType="end"/>
      </w:r>
      <w:r w:rsidRPr="00DF0C3D">
        <w:t xml:space="preserve"> shows, Queensland (13.6%) and South Australian (17.9%) providers report a higher average EBITDA than the national average (13.3%). Western Australian (12.9%) providers report an EBITADA that is slightly below the national average. For the efficient (Q1) provider comparison, Queensland (22.4%) and South Australian (25.2%) efficient providers again report a higher EBITDA than the national efficient provider benchmark (21.4%). Western Australian (20.1%) efficient providers again report an EBITDA that is slightly below the national efficient provider benchmark.</w:t>
      </w:r>
    </w:p>
    <w:p w14:paraId="22E9DAE5" w14:textId="77777777" w:rsidR="009E17B2" w:rsidRPr="00DF0C3D" w:rsidRDefault="009E17B2" w:rsidP="009E17B2">
      <w:r w:rsidRPr="00DF0C3D">
        <w:t>The differences between the states are not significant enough, however, to support a conclusion that cost structures are significantly different in any state compared to the national average.</w:t>
      </w:r>
    </w:p>
    <w:p w14:paraId="007F3CBE" w14:textId="2204A0F6" w:rsidR="009E17B2" w:rsidRPr="00DF0C3D" w:rsidRDefault="009E17B2" w:rsidP="009E17B2">
      <w:pPr>
        <w:pStyle w:val="Caption"/>
      </w:pPr>
      <w:bookmarkStart w:id="460" w:name="_Ref101018434"/>
      <w:bookmarkStart w:id="461" w:name="_Toc101280016"/>
      <w:bookmarkStart w:id="462" w:name="_Toc108620566"/>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78</w:t>
      </w:r>
      <w:r w:rsidR="002B459B">
        <w:rPr>
          <w:noProof/>
        </w:rPr>
        <w:fldChar w:fldCharType="end"/>
      </w:r>
      <w:bookmarkEnd w:id="460"/>
      <w:r w:rsidRPr="00DF0C3D">
        <w:t>: Financial Benchmarking 2020-21: EBITDA as a share of total expenses (%) by state and territory</w:t>
      </w:r>
      <w:bookmarkEnd w:id="461"/>
      <w:bookmarkEnd w:id="462"/>
    </w:p>
    <w:tbl>
      <w:tblPr>
        <w:tblStyle w:val="GridTable4-Accent12"/>
        <w:tblW w:w="5000" w:type="pct"/>
        <w:tblInd w:w="-5" w:type="dxa"/>
        <w:tblLook w:val="0420" w:firstRow="1" w:lastRow="0" w:firstColumn="0" w:lastColumn="0" w:noHBand="0" w:noVBand="1"/>
        <w:tblCaption w:val="Financial Benchmarking 2020-21: EBITDA as a share of total expenses (%) by state and territory"/>
        <w:tblDescription w:val="Table detailing the results of the financial benchmarking survey and the mean, 25th percentile, median (50th percentile) and 75th percentile for the EBITDA as a share of total expenses (%) by state and territory."/>
      </w:tblPr>
      <w:tblGrid>
        <w:gridCol w:w="3625"/>
        <w:gridCol w:w="1359"/>
        <w:gridCol w:w="1359"/>
        <w:gridCol w:w="1359"/>
        <w:gridCol w:w="1359"/>
      </w:tblGrid>
      <w:tr w:rsidR="009E17B2" w:rsidRPr="00DF0C3D" w14:paraId="6B52C2A5" w14:textId="77777777" w:rsidTr="00931EA0">
        <w:trPr>
          <w:cnfStyle w:val="100000000000" w:firstRow="1" w:lastRow="0" w:firstColumn="0" w:lastColumn="0" w:oddVBand="0" w:evenVBand="0" w:oddHBand="0" w:evenHBand="0" w:firstRowFirstColumn="0" w:firstRowLastColumn="0" w:lastRowFirstColumn="0" w:lastRowLastColumn="0"/>
          <w:tblHeader/>
        </w:trPr>
        <w:tc>
          <w:tcPr>
            <w:tcW w:w="2000" w:type="pct"/>
          </w:tcPr>
          <w:p w14:paraId="2C49E552" w14:textId="77777777" w:rsidR="009E17B2" w:rsidRPr="00DF0C3D" w:rsidRDefault="009E17B2" w:rsidP="00931EA0">
            <w:r w:rsidRPr="00DF0C3D">
              <w:t>State/Territory</w:t>
            </w:r>
          </w:p>
        </w:tc>
        <w:tc>
          <w:tcPr>
            <w:tcW w:w="750" w:type="pct"/>
          </w:tcPr>
          <w:p w14:paraId="29EF3948" w14:textId="77777777" w:rsidR="009E17B2" w:rsidRPr="00DF0C3D" w:rsidRDefault="009E17B2" w:rsidP="00931EA0">
            <w:pPr>
              <w:jc w:val="center"/>
            </w:pPr>
            <w:r w:rsidRPr="00DF0C3D">
              <w:t>Mean</w:t>
            </w:r>
          </w:p>
        </w:tc>
        <w:tc>
          <w:tcPr>
            <w:tcW w:w="750" w:type="pct"/>
          </w:tcPr>
          <w:p w14:paraId="597550DD" w14:textId="77777777" w:rsidR="009E17B2" w:rsidRPr="00DF0C3D" w:rsidRDefault="009E17B2" w:rsidP="00931EA0">
            <w:pPr>
              <w:jc w:val="center"/>
            </w:pPr>
            <w:r w:rsidRPr="00DF0C3D">
              <w:t>Q1</w:t>
            </w:r>
          </w:p>
        </w:tc>
        <w:tc>
          <w:tcPr>
            <w:tcW w:w="750" w:type="pct"/>
          </w:tcPr>
          <w:p w14:paraId="04AC1E58" w14:textId="77777777" w:rsidR="009E17B2" w:rsidRPr="00DF0C3D" w:rsidRDefault="009E17B2" w:rsidP="00931EA0">
            <w:pPr>
              <w:jc w:val="center"/>
            </w:pPr>
            <w:r w:rsidRPr="00DF0C3D">
              <w:t>Median</w:t>
            </w:r>
          </w:p>
        </w:tc>
        <w:tc>
          <w:tcPr>
            <w:tcW w:w="750" w:type="pct"/>
          </w:tcPr>
          <w:p w14:paraId="5A14CEEA" w14:textId="77777777" w:rsidR="009E17B2" w:rsidRPr="00DF0C3D" w:rsidRDefault="009E17B2" w:rsidP="00931EA0">
            <w:pPr>
              <w:jc w:val="center"/>
            </w:pPr>
            <w:r w:rsidRPr="00DF0C3D">
              <w:t>Q3</w:t>
            </w:r>
          </w:p>
        </w:tc>
      </w:tr>
      <w:tr w:rsidR="009E17B2" w:rsidRPr="00DF0C3D" w14:paraId="1788DFE2"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61021366" w14:textId="77777777" w:rsidR="009E17B2" w:rsidRPr="00DF0C3D" w:rsidRDefault="009E17B2" w:rsidP="00931EA0">
            <w:pPr>
              <w:ind w:left="313"/>
            </w:pPr>
            <w:r w:rsidRPr="00DF0C3D">
              <w:t>New South Wales</w:t>
            </w:r>
          </w:p>
        </w:tc>
        <w:tc>
          <w:tcPr>
            <w:tcW w:w="750" w:type="pct"/>
          </w:tcPr>
          <w:p w14:paraId="27AF19C8" w14:textId="77777777" w:rsidR="009E17B2" w:rsidRPr="00DF0C3D" w:rsidRDefault="009E17B2" w:rsidP="00931EA0">
            <w:pPr>
              <w:jc w:val="center"/>
            </w:pPr>
            <w:r w:rsidRPr="00DF0C3D">
              <w:t>12.1%</w:t>
            </w:r>
          </w:p>
        </w:tc>
        <w:tc>
          <w:tcPr>
            <w:tcW w:w="750" w:type="pct"/>
          </w:tcPr>
          <w:p w14:paraId="037CCC73" w14:textId="77777777" w:rsidR="009E17B2" w:rsidRPr="00DF0C3D" w:rsidRDefault="009E17B2" w:rsidP="00931EA0">
            <w:pPr>
              <w:jc w:val="center"/>
            </w:pPr>
            <w:r w:rsidRPr="00DF0C3D">
              <w:t>20.1%</w:t>
            </w:r>
          </w:p>
        </w:tc>
        <w:tc>
          <w:tcPr>
            <w:tcW w:w="750" w:type="pct"/>
          </w:tcPr>
          <w:p w14:paraId="65BC137E" w14:textId="77777777" w:rsidR="009E17B2" w:rsidRPr="00DF0C3D" w:rsidRDefault="009E17B2" w:rsidP="00931EA0">
            <w:pPr>
              <w:jc w:val="center"/>
            </w:pPr>
            <w:r w:rsidRPr="00DF0C3D">
              <w:t>10.2%</w:t>
            </w:r>
          </w:p>
        </w:tc>
        <w:tc>
          <w:tcPr>
            <w:tcW w:w="750" w:type="pct"/>
          </w:tcPr>
          <w:p w14:paraId="7B44C00E" w14:textId="77777777" w:rsidR="009E17B2" w:rsidRPr="00DF0C3D" w:rsidRDefault="009E17B2" w:rsidP="00931EA0">
            <w:pPr>
              <w:jc w:val="center"/>
            </w:pPr>
            <w:r w:rsidRPr="00DF0C3D">
              <w:t>3.0%</w:t>
            </w:r>
          </w:p>
        </w:tc>
      </w:tr>
      <w:tr w:rsidR="009E17B2" w:rsidRPr="00DF0C3D" w14:paraId="224F5174" w14:textId="77777777" w:rsidTr="00931EA0">
        <w:tc>
          <w:tcPr>
            <w:tcW w:w="2000" w:type="pct"/>
          </w:tcPr>
          <w:p w14:paraId="7901B23F" w14:textId="77777777" w:rsidR="009E17B2" w:rsidRPr="00DF0C3D" w:rsidRDefault="009E17B2" w:rsidP="00931EA0">
            <w:pPr>
              <w:ind w:left="313"/>
            </w:pPr>
            <w:r w:rsidRPr="00DF0C3D">
              <w:t>Queensland</w:t>
            </w:r>
          </w:p>
        </w:tc>
        <w:tc>
          <w:tcPr>
            <w:tcW w:w="750" w:type="pct"/>
          </w:tcPr>
          <w:p w14:paraId="51201039" w14:textId="77777777" w:rsidR="009E17B2" w:rsidRPr="00DF0C3D" w:rsidRDefault="009E17B2" w:rsidP="00931EA0">
            <w:pPr>
              <w:jc w:val="center"/>
            </w:pPr>
            <w:r w:rsidRPr="00DF0C3D">
              <w:t>13.6%</w:t>
            </w:r>
          </w:p>
        </w:tc>
        <w:tc>
          <w:tcPr>
            <w:tcW w:w="750" w:type="pct"/>
          </w:tcPr>
          <w:p w14:paraId="561B45EE" w14:textId="77777777" w:rsidR="009E17B2" w:rsidRPr="00DF0C3D" w:rsidRDefault="009E17B2" w:rsidP="00931EA0">
            <w:pPr>
              <w:jc w:val="center"/>
            </w:pPr>
            <w:r w:rsidRPr="00DF0C3D">
              <w:t>22.4%</w:t>
            </w:r>
          </w:p>
        </w:tc>
        <w:tc>
          <w:tcPr>
            <w:tcW w:w="750" w:type="pct"/>
          </w:tcPr>
          <w:p w14:paraId="6F569286" w14:textId="77777777" w:rsidR="009E17B2" w:rsidRPr="00DF0C3D" w:rsidRDefault="009E17B2" w:rsidP="00931EA0">
            <w:pPr>
              <w:jc w:val="center"/>
            </w:pPr>
            <w:r w:rsidRPr="00DF0C3D">
              <w:t>10.8%</w:t>
            </w:r>
          </w:p>
        </w:tc>
        <w:tc>
          <w:tcPr>
            <w:tcW w:w="750" w:type="pct"/>
          </w:tcPr>
          <w:p w14:paraId="6740216D" w14:textId="77777777" w:rsidR="009E17B2" w:rsidRPr="00DF0C3D" w:rsidRDefault="009E17B2" w:rsidP="00931EA0">
            <w:pPr>
              <w:jc w:val="center"/>
            </w:pPr>
            <w:r w:rsidRPr="00DF0C3D">
              <w:t>4.7%</w:t>
            </w:r>
          </w:p>
        </w:tc>
      </w:tr>
      <w:tr w:rsidR="009E17B2" w:rsidRPr="00DF0C3D" w14:paraId="31E42B7C"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57F49679" w14:textId="77777777" w:rsidR="009E17B2" w:rsidRPr="00DF0C3D" w:rsidRDefault="009E17B2" w:rsidP="00931EA0">
            <w:pPr>
              <w:ind w:left="313"/>
            </w:pPr>
            <w:r w:rsidRPr="00DF0C3D">
              <w:t>Victoria</w:t>
            </w:r>
          </w:p>
        </w:tc>
        <w:tc>
          <w:tcPr>
            <w:tcW w:w="750" w:type="pct"/>
          </w:tcPr>
          <w:p w14:paraId="5D3D76CC" w14:textId="77777777" w:rsidR="009E17B2" w:rsidRPr="00DF0C3D" w:rsidRDefault="009E17B2" w:rsidP="00931EA0">
            <w:pPr>
              <w:jc w:val="center"/>
            </w:pPr>
            <w:r w:rsidRPr="00DF0C3D">
              <w:t>13.8%</w:t>
            </w:r>
          </w:p>
        </w:tc>
        <w:tc>
          <w:tcPr>
            <w:tcW w:w="750" w:type="pct"/>
          </w:tcPr>
          <w:p w14:paraId="1A035DF5" w14:textId="77777777" w:rsidR="009E17B2" w:rsidRPr="00DF0C3D" w:rsidRDefault="009E17B2" w:rsidP="00931EA0">
            <w:pPr>
              <w:jc w:val="center"/>
            </w:pPr>
            <w:r w:rsidRPr="00DF0C3D">
              <w:t>22.9%</w:t>
            </w:r>
          </w:p>
        </w:tc>
        <w:tc>
          <w:tcPr>
            <w:tcW w:w="750" w:type="pct"/>
          </w:tcPr>
          <w:p w14:paraId="0E383E6C" w14:textId="77777777" w:rsidR="009E17B2" w:rsidRPr="00DF0C3D" w:rsidRDefault="009E17B2" w:rsidP="00931EA0">
            <w:pPr>
              <w:jc w:val="center"/>
            </w:pPr>
            <w:r w:rsidRPr="00DF0C3D">
              <w:t>11.8%</w:t>
            </w:r>
          </w:p>
        </w:tc>
        <w:tc>
          <w:tcPr>
            <w:tcW w:w="750" w:type="pct"/>
          </w:tcPr>
          <w:p w14:paraId="1EBF747A" w14:textId="77777777" w:rsidR="009E17B2" w:rsidRPr="00DF0C3D" w:rsidRDefault="009E17B2" w:rsidP="00931EA0">
            <w:pPr>
              <w:jc w:val="center"/>
            </w:pPr>
            <w:r w:rsidRPr="00DF0C3D">
              <w:t>4.0%</w:t>
            </w:r>
          </w:p>
        </w:tc>
      </w:tr>
      <w:tr w:rsidR="009E17B2" w:rsidRPr="00DF0C3D" w14:paraId="7A90FB42" w14:textId="77777777" w:rsidTr="00931EA0">
        <w:tc>
          <w:tcPr>
            <w:tcW w:w="2000" w:type="pct"/>
          </w:tcPr>
          <w:p w14:paraId="1965129C" w14:textId="77777777" w:rsidR="009E17B2" w:rsidRPr="00DF0C3D" w:rsidRDefault="009E17B2" w:rsidP="00931EA0">
            <w:pPr>
              <w:ind w:left="313"/>
            </w:pPr>
            <w:r w:rsidRPr="00DF0C3D">
              <w:t>Western Australia</w:t>
            </w:r>
          </w:p>
        </w:tc>
        <w:tc>
          <w:tcPr>
            <w:tcW w:w="750" w:type="pct"/>
          </w:tcPr>
          <w:p w14:paraId="5587A6FD" w14:textId="77777777" w:rsidR="009E17B2" w:rsidRPr="00DF0C3D" w:rsidRDefault="009E17B2" w:rsidP="00931EA0">
            <w:pPr>
              <w:jc w:val="center"/>
            </w:pPr>
            <w:r w:rsidRPr="00DF0C3D">
              <w:t>12.9%</w:t>
            </w:r>
          </w:p>
        </w:tc>
        <w:tc>
          <w:tcPr>
            <w:tcW w:w="750" w:type="pct"/>
          </w:tcPr>
          <w:p w14:paraId="501E1A37" w14:textId="77777777" w:rsidR="009E17B2" w:rsidRPr="00DF0C3D" w:rsidRDefault="009E17B2" w:rsidP="00931EA0">
            <w:pPr>
              <w:jc w:val="center"/>
            </w:pPr>
            <w:r w:rsidRPr="00DF0C3D">
              <w:t>20.1%</w:t>
            </w:r>
          </w:p>
        </w:tc>
        <w:tc>
          <w:tcPr>
            <w:tcW w:w="750" w:type="pct"/>
          </w:tcPr>
          <w:p w14:paraId="2DE095CF" w14:textId="77777777" w:rsidR="009E17B2" w:rsidRPr="00DF0C3D" w:rsidRDefault="009E17B2" w:rsidP="00931EA0">
            <w:pPr>
              <w:jc w:val="center"/>
            </w:pPr>
            <w:r w:rsidRPr="00DF0C3D">
              <w:t>10.5%</w:t>
            </w:r>
          </w:p>
        </w:tc>
        <w:tc>
          <w:tcPr>
            <w:tcW w:w="750" w:type="pct"/>
          </w:tcPr>
          <w:p w14:paraId="1BDFFA45" w14:textId="77777777" w:rsidR="009E17B2" w:rsidRPr="00DF0C3D" w:rsidRDefault="009E17B2" w:rsidP="00931EA0">
            <w:pPr>
              <w:jc w:val="center"/>
            </w:pPr>
            <w:r w:rsidRPr="00DF0C3D">
              <w:t>2.6%</w:t>
            </w:r>
          </w:p>
        </w:tc>
      </w:tr>
      <w:tr w:rsidR="009E17B2" w:rsidRPr="00DF0C3D" w14:paraId="4E9F2118"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27041D25" w14:textId="77777777" w:rsidR="009E17B2" w:rsidRPr="00DF0C3D" w:rsidRDefault="009E17B2" w:rsidP="00931EA0">
            <w:pPr>
              <w:ind w:left="313"/>
            </w:pPr>
            <w:r w:rsidRPr="00DF0C3D">
              <w:t>South Australia</w:t>
            </w:r>
          </w:p>
        </w:tc>
        <w:tc>
          <w:tcPr>
            <w:tcW w:w="750" w:type="pct"/>
          </w:tcPr>
          <w:p w14:paraId="63DEEC2E" w14:textId="77777777" w:rsidR="009E17B2" w:rsidRPr="00DF0C3D" w:rsidRDefault="009E17B2" w:rsidP="00931EA0">
            <w:pPr>
              <w:jc w:val="center"/>
            </w:pPr>
            <w:r w:rsidRPr="00DF0C3D">
              <w:t>17.9%</w:t>
            </w:r>
          </w:p>
        </w:tc>
        <w:tc>
          <w:tcPr>
            <w:tcW w:w="750" w:type="pct"/>
          </w:tcPr>
          <w:p w14:paraId="7A179572" w14:textId="77777777" w:rsidR="009E17B2" w:rsidRPr="00DF0C3D" w:rsidRDefault="009E17B2" w:rsidP="00931EA0">
            <w:pPr>
              <w:jc w:val="center"/>
            </w:pPr>
            <w:r w:rsidRPr="00DF0C3D">
              <w:t>25.2%</w:t>
            </w:r>
          </w:p>
        </w:tc>
        <w:tc>
          <w:tcPr>
            <w:tcW w:w="750" w:type="pct"/>
          </w:tcPr>
          <w:p w14:paraId="75CD3677" w14:textId="77777777" w:rsidR="009E17B2" w:rsidRPr="00DF0C3D" w:rsidRDefault="009E17B2" w:rsidP="00931EA0">
            <w:pPr>
              <w:jc w:val="center"/>
            </w:pPr>
            <w:r w:rsidRPr="00DF0C3D">
              <w:t>14.1%</w:t>
            </w:r>
          </w:p>
        </w:tc>
        <w:tc>
          <w:tcPr>
            <w:tcW w:w="750" w:type="pct"/>
          </w:tcPr>
          <w:p w14:paraId="5CAF5D67" w14:textId="77777777" w:rsidR="009E17B2" w:rsidRPr="00DF0C3D" w:rsidRDefault="009E17B2" w:rsidP="00931EA0">
            <w:pPr>
              <w:jc w:val="center"/>
            </w:pPr>
            <w:r w:rsidRPr="00DF0C3D">
              <w:t>6.4%</w:t>
            </w:r>
          </w:p>
        </w:tc>
      </w:tr>
      <w:tr w:rsidR="009E17B2" w:rsidRPr="00DF0C3D" w14:paraId="5E880F46" w14:textId="77777777" w:rsidTr="00931EA0">
        <w:tc>
          <w:tcPr>
            <w:tcW w:w="2000" w:type="pct"/>
          </w:tcPr>
          <w:p w14:paraId="49C5660B" w14:textId="77777777" w:rsidR="009E17B2" w:rsidRPr="00DF0C3D" w:rsidRDefault="009E17B2" w:rsidP="00931EA0">
            <w:pPr>
              <w:ind w:left="313"/>
            </w:pPr>
            <w:r w:rsidRPr="00DF0C3D">
              <w:t>Tasmania</w:t>
            </w:r>
          </w:p>
        </w:tc>
        <w:tc>
          <w:tcPr>
            <w:tcW w:w="750" w:type="pct"/>
          </w:tcPr>
          <w:p w14:paraId="34E8830C" w14:textId="77777777" w:rsidR="009E17B2" w:rsidRPr="00DF0C3D" w:rsidRDefault="009E17B2" w:rsidP="00931EA0">
            <w:pPr>
              <w:jc w:val="center"/>
            </w:pPr>
            <w:r w:rsidRPr="00DF0C3D">
              <w:t>13.3%</w:t>
            </w:r>
          </w:p>
        </w:tc>
        <w:tc>
          <w:tcPr>
            <w:tcW w:w="750" w:type="pct"/>
          </w:tcPr>
          <w:p w14:paraId="56F82F09" w14:textId="77777777" w:rsidR="009E17B2" w:rsidRPr="00DF0C3D" w:rsidRDefault="009E17B2" w:rsidP="00931EA0">
            <w:pPr>
              <w:jc w:val="center"/>
            </w:pPr>
            <w:r w:rsidRPr="00DF0C3D">
              <w:t>24.7%</w:t>
            </w:r>
          </w:p>
        </w:tc>
        <w:tc>
          <w:tcPr>
            <w:tcW w:w="750" w:type="pct"/>
          </w:tcPr>
          <w:p w14:paraId="0A3157A5" w14:textId="77777777" w:rsidR="009E17B2" w:rsidRPr="00DF0C3D" w:rsidRDefault="009E17B2" w:rsidP="00931EA0">
            <w:pPr>
              <w:jc w:val="center"/>
            </w:pPr>
            <w:r w:rsidRPr="00DF0C3D">
              <w:t>10.1%</w:t>
            </w:r>
          </w:p>
        </w:tc>
        <w:tc>
          <w:tcPr>
            <w:tcW w:w="750" w:type="pct"/>
          </w:tcPr>
          <w:p w14:paraId="21FC1395" w14:textId="77777777" w:rsidR="009E17B2" w:rsidRPr="00DF0C3D" w:rsidRDefault="009E17B2" w:rsidP="00931EA0">
            <w:pPr>
              <w:jc w:val="center"/>
            </w:pPr>
            <w:r w:rsidRPr="00DF0C3D">
              <w:t>5.1%</w:t>
            </w:r>
          </w:p>
        </w:tc>
      </w:tr>
      <w:tr w:rsidR="009E17B2" w:rsidRPr="00DF0C3D" w14:paraId="72D868AB"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24BEC999" w14:textId="77777777" w:rsidR="009E17B2" w:rsidRPr="00DF0C3D" w:rsidRDefault="009E17B2" w:rsidP="00931EA0">
            <w:pPr>
              <w:ind w:left="313"/>
            </w:pPr>
            <w:r w:rsidRPr="00DF0C3D">
              <w:t>Australian Capital Territory</w:t>
            </w:r>
          </w:p>
        </w:tc>
        <w:tc>
          <w:tcPr>
            <w:tcW w:w="750" w:type="pct"/>
          </w:tcPr>
          <w:p w14:paraId="4648ABE7" w14:textId="77777777" w:rsidR="009E17B2" w:rsidRPr="00DF0C3D" w:rsidRDefault="009E17B2" w:rsidP="00931EA0">
            <w:pPr>
              <w:jc w:val="center"/>
            </w:pPr>
            <w:r w:rsidRPr="00DF0C3D">
              <w:t>19.8%</w:t>
            </w:r>
          </w:p>
        </w:tc>
        <w:tc>
          <w:tcPr>
            <w:tcW w:w="750" w:type="pct"/>
          </w:tcPr>
          <w:p w14:paraId="6CF79508" w14:textId="77777777" w:rsidR="009E17B2" w:rsidRPr="00DF0C3D" w:rsidRDefault="009E17B2" w:rsidP="00931EA0">
            <w:pPr>
              <w:jc w:val="center"/>
            </w:pPr>
            <w:r w:rsidRPr="00DF0C3D">
              <w:t>21.9%</w:t>
            </w:r>
          </w:p>
        </w:tc>
        <w:tc>
          <w:tcPr>
            <w:tcW w:w="750" w:type="pct"/>
          </w:tcPr>
          <w:p w14:paraId="711D451F" w14:textId="77777777" w:rsidR="009E17B2" w:rsidRPr="00DF0C3D" w:rsidRDefault="009E17B2" w:rsidP="00931EA0">
            <w:pPr>
              <w:jc w:val="center"/>
            </w:pPr>
            <w:r w:rsidRPr="00DF0C3D">
              <w:t>14.7%</w:t>
            </w:r>
          </w:p>
        </w:tc>
        <w:tc>
          <w:tcPr>
            <w:tcW w:w="750" w:type="pct"/>
          </w:tcPr>
          <w:p w14:paraId="0AF1A1CA" w14:textId="77777777" w:rsidR="009E17B2" w:rsidRPr="00DF0C3D" w:rsidRDefault="009E17B2" w:rsidP="00931EA0">
            <w:pPr>
              <w:jc w:val="center"/>
            </w:pPr>
            <w:r w:rsidRPr="00DF0C3D">
              <w:t>12.6%</w:t>
            </w:r>
          </w:p>
        </w:tc>
      </w:tr>
      <w:tr w:rsidR="009E17B2" w:rsidRPr="00DF0C3D" w14:paraId="404F2E7D" w14:textId="77777777" w:rsidTr="00931EA0">
        <w:tc>
          <w:tcPr>
            <w:tcW w:w="2000" w:type="pct"/>
          </w:tcPr>
          <w:p w14:paraId="7334615A" w14:textId="77777777" w:rsidR="009E17B2" w:rsidRPr="00DF0C3D" w:rsidRDefault="009E17B2" w:rsidP="00931EA0">
            <w:pPr>
              <w:ind w:left="313"/>
            </w:pPr>
            <w:r w:rsidRPr="00DF0C3D">
              <w:t>Northern Territory</w:t>
            </w:r>
          </w:p>
        </w:tc>
        <w:tc>
          <w:tcPr>
            <w:tcW w:w="750" w:type="pct"/>
          </w:tcPr>
          <w:p w14:paraId="3B87B600" w14:textId="77777777" w:rsidR="009E17B2" w:rsidRPr="00DF0C3D" w:rsidRDefault="009E17B2" w:rsidP="00931EA0">
            <w:pPr>
              <w:jc w:val="center"/>
            </w:pPr>
            <w:r w:rsidRPr="00DF0C3D">
              <w:t>14.4%</w:t>
            </w:r>
          </w:p>
        </w:tc>
        <w:tc>
          <w:tcPr>
            <w:tcW w:w="750" w:type="pct"/>
          </w:tcPr>
          <w:p w14:paraId="605E0506" w14:textId="77777777" w:rsidR="009E17B2" w:rsidRPr="00DF0C3D" w:rsidRDefault="009E17B2" w:rsidP="00931EA0">
            <w:pPr>
              <w:jc w:val="center"/>
            </w:pPr>
            <w:r w:rsidRPr="00DF0C3D">
              <w:t>34.6%</w:t>
            </w:r>
          </w:p>
        </w:tc>
        <w:tc>
          <w:tcPr>
            <w:tcW w:w="750" w:type="pct"/>
          </w:tcPr>
          <w:p w14:paraId="11F3AE05" w14:textId="77777777" w:rsidR="009E17B2" w:rsidRPr="00DF0C3D" w:rsidRDefault="009E17B2" w:rsidP="00931EA0">
            <w:pPr>
              <w:jc w:val="center"/>
            </w:pPr>
            <w:r w:rsidRPr="00DF0C3D">
              <w:t>11.1%</w:t>
            </w:r>
          </w:p>
        </w:tc>
        <w:tc>
          <w:tcPr>
            <w:tcW w:w="750" w:type="pct"/>
          </w:tcPr>
          <w:p w14:paraId="4C67AC70" w14:textId="77777777" w:rsidR="009E17B2" w:rsidRPr="00DF0C3D" w:rsidRDefault="009E17B2" w:rsidP="00931EA0">
            <w:pPr>
              <w:jc w:val="center"/>
            </w:pPr>
            <w:r w:rsidRPr="00DF0C3D">
              <w:t>5.6%</w:t>
            </w:r>
          </w:p>
        </w:tc>
      </w:tr>
      <w:tr w:rsidR="009E17B2" w:rsidRPr="00DF0C3D" w14:paraId="14C19455" w14:textId="77777777" w:rsidTr="00931EA0">
        <w:trPr>
          <w:cnfStyle w:val="000000100000" w:firstRow="0" w:lastRow="0" w:firstColumn="0" w:lastColumn="0" w:oddVBand="0" w:evenVBand="0" w:oddHBand="1" w:evenHBand="0" w:firstRowFirstColumn="0" w:firstRowLastColumn="0" w:lastRowFirstColumn="0" w:lastRowLastColumn="0"/>
        </w:trPr>
        <w:tc>
          <w:tcPr>
            <w:tcW w:w="2000" w:type="pct"/>
          </w:tcPr>
          <w:p w14:paraId="38B7372B" w14:textId="77777777" w:rsidR="009E17B2" w:rsidRPr="00DF0C3D" w:rsidRDefault="009E17B2" w:rsidP="00931EA0">
            <w:pPr>
              <w:ind w:left="313"/>
            </w:pPr>
            <w:r w:rsidRPr="00DF0C3D">
              <w:rPr>
                <w:b/>
              </w:rPr>
              <w:t>Australia</w:t>
            </w:r>
          </w:p>
        </w:tc>
        <w:tc>
          <w:tcPr>
            <w:tcW w:w="750" w:type="pct"/>
          </w:tcPr>
          <w:p w14:paraId="67CC4A94" w14:textId="77777777" w:rsidR="009E17B2" w:rsidRPr="00DF0C3D" w:rsidRDefault="009E17B2" w:rsidP="00931EA0">
            <w:pPr>
              <w:jc w:val="center"/>
            </w:pPr>
            <w:r w:rsidRPr="00DF0C3D">
              <w:t>13.3%</w:t>
            </w:r>
          </w:p>
        </w:tc>
        <w:tc>
          <w:tcPr>
            <w:tcW w:w="750" w:type="pct"/>
          </w:tcPr>
          <w:p w14:paraId="2356076E" w14:textId="77777777" w:rsidR="009E17B2" w:rsidRPr="00DF0C3D" w:rsidRDefault="009E17B2" w:rsidP="00931EA0">
            <w:pPr>
              <w:jc w:val="center"/>
            </w:pPr>
            <w:r w:rsidRPr="00DF0C3D">
              <w:t>21.4%</w:t>
            </w:r>
          </w:p>
        </w:tc>
        <w:tc>
          <w:tcPr>
            <w:tcW w:w="750" w:type="pct"/>
          </w:tcPr>
          <w:p w14:paraId="3667BD82" w14:textId="77777777" w:rsidR="009E17B2" w:rsidRPr="00DF0C3D" w:rsidRDefault="009E17B2" w:rsidP="00931EA0">
            <w:pPr>
              <w:jc w:val="center"/>
            </w:pPr>
            <w:r w:rsidRPr="00DF0C3D">
              <w:t>10.9%</w:t>
            </w:r>
          </w:p>
        </w:tc>
        <w:tc>
          <w:tcPr>
            <w:tcW w:w="750" w:type="pct"/>
          </w:tcPr>
          <w:p w14:paraId="44DE070F" w14:textId="77777777" w:rsidR="009E17B2" w:rsidRPr="00DF0C3D" w:rsidRDefault="009E17B2" w:rsidP="00931EA0">
            <w:pPr>
              <w:jc w:val="center"/>
            </w:pPr>
            <w:r w:rsidRPr="00DF0C3D">
              <w:t>3.9%</w:t>
            </w:r>
          </w:p>
        </w:tc>
      </w:tr>
    </w:tbl>
    <w:p w14:paraId="61643819" w14:textId="77777777" w:rsidR="009E17B2" w:rsidRPr="00DF0C3D" w:rsidRDefault="009E17B2" w:rsidP="009E17B2">
      <w:pPr>
        <w:pStyle w:val="Heading2"/>
        <w:spacing w:before="200"/>
      </w:pPr>
      <w:bookmarkStart w:id="463" w:name="_Toc102744379"/>
      <w:bookmarkStart w:id="464" w:name="_Toc106272627"/>
      <w:r w:rsidRPr="00DF0C3D">
        <w:t>Labour Market Indicators</w:t>
      </w:r>
      <w:bookmarkEnd w:id="463"/>
      <w:bookmarkEnd w:id="464"/>
    </w:p>
    <w:p w14:paraId="5CC91243" w14:textId="2706156C" w:rsidR="009E17B2" w:rsidRPr="00DF0C3D" w:rsidRDefault="009E17B2" w:rsidP="009E17B2">
      <w:r w:rsidRPr="00DF0C3D">
        <w:t xml:space="preserve">As </w:t>
      </w:r>
      <w:r w:rsidRPr="00DF0C3D">
        <w:fldChar w:fldCharType="begin"/>
      </w:r>
      <w:r w:rsidRPr="00DF0C3D">
        <w:instrText xml:space="preserve"> REF _Ref100746567 \h  \* MERGEFORMAT </w:instrText>
      </w:r>
      <w:r w:rsidRPr="00DF0C3D">
        <w:fldChar w:fldCharType="separate"/>
      </w:r>
      <w:r w:rsidR="0015299C" w:rsidRPr="00DF0C3D">
        <w:t xml:space="preserve">Exhibit </w:t>
      </w:r>
      <w:r w:rsidR="0015299C">
        <w:rPr>
          <w:noProof/>
        </w:rPr>
        <w:t>79</w:t>
      </w:r>
      <w:r w:rsidRPr="00DF0C3D">
        <w:fldChar w:fldCharType="end"/>
      </w:r>
      <w:r w:rsidRPr="00DF0C3D">
        <w:t xml:space="preserve"> indicates, in recent years the unemployment rate in Queensland and South Australia has generally been around or above the national unemployment rate. For Western Australian, the unemployment rate was consistently lower than the rest of Australia in the period from 2010 to 2015 (that is, during the previous mining boom) and then above the national average until 2020. More recently it has again moved below the national average, but is more closely tracking the national average now than in the previous mining boom.</w:t>
      </w:r>
      <w:r w:rsidRPr="00DF0C3D">
        <w:rPr>
          <w:rStyle w:val="EndnoteReference"/>
        </w:rPr>
        <w:endnoteReference w:id="129"/>
      </w:r>
    </w:p>
    <w:p w14:paraId="28CE85DC" w14:textId="71A15DAA" w:rsidR="009E17B2" w:rsidRPr="00DF0C3D" w:rsidRDefault="009E17B2" w:rsidP="009E17B2">
      <w:pPr>
        <w:pStyle w:val="Caption"/>
      </w:pPr>
      <w:bookmarkStart w:id="465" w:name="_Ref100746567"/>
      <w:bookmarkStart w:id="466" w:name="_Toc101280017"/>
      <w:bookmarkStart w:id="467" w:name="_Toc108620567"/>
      <w:r w:rsidRPr="00DF0C3D">
        <w:t xml:space="preserve">Exhibit </w:t>
      </w:r>
      <w:r w:rsidR="002B459B">
        <w:fldChar w:fldCharType="begin"/>
      </w:r>
      <w:r w:rsidR="002B459B">
        <w:instrText xml:space="preserve"> SEQ Exhibit \* ARABIC </w:instrText>
      </w:r>
      <w:r w:rsidR="002B459B">
        <w:fldChar w:fldCharType="separate"/>
      </w:r>
      <w:r w:rsidR="0015299C">
        <w:rPr>
          <w:noProof/>
        </w:rPr>
        <w:t>79</w:t>
      </w:r>
      <w:r w:rsidR="002B459B">
        <w:rPr>
          <w:noProof/>
        </w:rPr>
        <w:fldChar w:fldCharType="end"/>
      </w:r>
      <w:bookmarkEnd w:id="465"/>
      <w:r w:rsidRPr="00DF0C3D">
        <w:t>: Unemployment Rate for Queensland, South Australia and Western Australia, June 2010 to March 2022</w:t>
      </w:r>
      <w:bookmarkEnd w:id="466"/>
      <w:bookmarkEnd w:id="467"/>
    </w:p>
    <w:p w14:paraId="15F20385" w14:textId="77777777" w:rsidR="009E17B2" w:rsidRPr="00DF0C3D" w:rsidRDefault="009E17B2" w:rsidP="009E17B2">
      <w:pPr>
        <w:jc w:val="center"/>
      </w:pPr>
      <w:r w:rsidRPr="00DF0C3D">
        <w:rPr>
          <w:noProof/>
          <w:lang w:eastAsia="en-AU"/>
        </w:rPr>
        <w:drawing>
          <wp:inline distT="0" distB="0" distL="0" distR="0" wp14:anchorId="3BA1F7EC" wp14:editId="4FB0DAAC">
            <wp:extent cx="2700000" cy="1764000"/>
            <wp:effectExtent l="0" t="0" r="5715" b="8255"/>
            <wp:docPr id="451" name="Picture 451" descr="Graph for the unemployment rate of Western Australia compared to Australia. The unemployment rate for Western Australia was consistently lower than the rest of Australia in the period from 2010 to 2015 (that is, during the previous mining boom) and then above the national average until 2020. More recently it has again moved below the national average, but is more closely tracking the national average now than in the previous mining boom." title="Unemployment Rate for Western Australia and Australia, June 2010 to March 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2700000" cy="1764000"/>
                    </a:xfrm>
                    <a:prstGeom prst="rect">
                      <a:avLst/>
                    </a:prstGeom>
                    <a:noFill/>
                  </pic:spPr>
                </pic:pic>
              </a:graphicData>
            </a:graphic>
          </wp:inline>
        </w:drawing>
      </w:r>
      <w:r w:rsidRPr="00DF0C3D">
        <w:rPr>
          <w:noProof/>
          <w:lang w:eastAsia="en-AU"/>
        </w:rPr>
        <w:drawing>
          <wp:inline distT="0" distB="0" distL="0" distR="0" wp14:anchorId="4EC1CC54" wp14:editId="7BC8962B">
            <wp:extent cx="2700000" cy="1767600"/>
            <wp:effectExtent l="0" t="0" r="5715" b="4445"/>
            <wp:docPr id="452" name="Picture 452" descr="Graph for the unemployment rate of Queensland and South Australia compared to Australia. In recent years the unemployment rate in Queensland and South Australia has generally been around or above the national unemployment rate after being above the Australian unemployment rate between late 2015 to late 2019." title="Unemployment Rate for Queensland, South Australia and Australia, June 2010 to March 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2700000" cy="1767600"/>
                    </a:xfrm>
                    <a:prstGeom prst="rect">
                      <a:avLst/>
                    </a:prstGeom>
                    <a:noFill/>
                  </pic:spPr>
                </pic:pic>
              </a:graphicData>
            </a:graphic>
          </wp:inline>
        </w:drawing>
      </w:r>
    </w:p>
    <w:p w14:paraId="007DBA72" w14:textId="36D8AF12" w:rsidR="009E17B2" w:rsidRPr="00DF0C3D" w:rsidRDefault="009E17B2" w:rsidP="009E17B2">
      <w:r w:rsidRPr="00DF0C3D">
        <w:t xml:space="preserve">As </w:t>
      </w:r>
      <w:r w:rsidRPr="00DF0C3D">
        <w:fldChar w:fldCharType="begin"/>
      </w:r>
      <w:r w:rsidRPr="00DF0C3D">
        <w:instrText xml:space="preserve"> REF _Ref101022565 \h  \* MERGEFORMAT </w:instrText>
      </w:r>
      <w:r w:rsidRPr="00DF0C3D">
        <w:fldChar w:fldCharType="separate"/>
      </w:r>
      <w:r w:rsidR="0015299C" w:rsidRPr="00DF0C3D">
        <w:t xml:space="preserve">Exhibit </w:t>
      </w:r>
      <w:r w:rsidR="0015299C">
        <w:rPr>
          <w:noProof/>
        </w:rPr>
        <w:t>80</w:t>
      </w:r>
      <w:r w:rsidRPr="00DF0C3D">
        <w:fldChar w:fldCharType="end"/>
      </w:r>
      <w:r w:rsidRPr="00DF0C3D">
        <w:t xml:space="preserve"> indicates, that the participation rate in Western Australia is consistently higher than in the rest of Australia, and that (if anything) it is currently growing slightly faster in Western Australia than in the rest of Australia. The participation rate in Queensland continues to closely track that in the rest of Australia. The participation rate in South Australia is consistently lower than in the rest of Australia, but is tracking those general trends.</w:t>
      </w:r>
    </w:p>
    <w:p w14:paraId="72665292" w14:textId="2EBE8CC1" w:rsidR="009E17B2" w:rsidRPr="00DF0C3D" w:rsidRDefault="009E17B2" w:rsidP="009E17B2">
      <w:pPr>
        <w:pStyle w:val="Caption"/>
      </w:pPr>
      <w:bookmarkStart w:id="468" w:name="_Ref101022565"/>
      <w:bookmarkStart w:id="469" w:name="_Toc101280018"/>
      <w:bookmarkStart w:id="470" w:name="_Toc108620568"/>
      <w:r w:rsidRPr="00DF0C3D">
        <w:t xml:space="preserve">Exhibit </w:t>
      </w:r>
      <w:r w:rsidR="002B459B">
        <w:fldChar w:fldCharType="begin"/>
      </w:r>
      <w:r w:rsidR="002B459B">
        <w:instrText xml:space="preserve"> SEQ Exhibit \* ARABIC </w:instrText>
      </w:r>
      <w:r w:rsidR="002B459B">
        <w:fldChar w:fldCharType="separate"/>
      </w:r>
      <w:r w:rsidR="0015299C">
        <w:rPr>
          <w:noProof/>
        </w:rPr>
        <w:t>80</w:t>
      </w:r>
      <w:r w:rsidR="002B459B">
        <w:rPr>
          <w:noProof/>
        </w:rPr>
        <w:fldChar w:fldCharType="end"/>
      </w:r>
      <w:bookmarkEnd w:id="468"/>
      <w:r w:rsidRPr="00DF0C3D">
        <w:t>: Participation Rate for Queensland, South Australia and Western Australia, June 2010 to March 2022</w:t>
      </w:r>
      <w:bookmarkEnd w:id="469"/>
      <w:bookmarkEnd w:id="470"/>
    </w:p>
    <w:p w14:paraId="5A7A9CDB" w14:textId="77777777" w:rsidR="009E17B2" w:rsidRPr="00DF0C3D" w:rsidRDefault="009E17B2" w:rsidP="009E17B2">
      <w:pPr>
        <w:jc w:val="center"/>
      </w:pPr>
      <w:r w:rsidRPr="00DF0C3D">
        <w:rPr>
          <w:noProof/>
          <w:lang w:eastAsia="en-AU"/>
        </w:rPr>
        <w:drawing>
          <wp:inline distT="0" distB="0" distL="0" distR="0" wp14:anchorId="5935DFCA" wp14:editId="02D71F14">
            <wp:extent cx="2700000" cy="1767600"/>
            <wp:effectExtent l="0" t="0" r="5715" b="4445"/>
            <wp:docPr id="466" name="Picture 466" descr="Graph for the participation rate of Western Australia compared to Australia where the Western Australian participation rate is consistently higher than the rest of Australia and is currently growing slightly faster." title="Participation Rate for Western Australia and Australia, June 2010 to March 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2700000" cy="1767600"/>
                    </a:xfrm>
                    <a:prstGeom prst="rect">
                      <a:avLst/>
                    </a:prstGeom>
                    <a:noFill/>
                  </pic:spPr>
                </pic:pic>
              </a:graphicData>
            </a:graphic>
          </wp:inline>
        </w:drawing>
      </w:r>
      <w:r w:rsidRPr="00DF0C3D">
        <w:rPr>
          <w:noProof/>
          <w:lang w:eastAsia="en-AU"/>
        </w:rPr>
        <w:drawing>
          <wp:inline distT="0" distB="0" distL="0" distR="0" wp14:anchorId="11CFFBD0" wp14:editId="72FC2138">
            <wp:extent cx="2700000" cy="1767600"/>
            <wp:effectExtent l="0" t="0" r="5715" b="4445"/>
            <wp:docPr id="468" name="Picture 468" descr="Graph for the participation rate for Queensland and South Australia compared to Australia, where Queensland closely tracks the Australian participant rate whereas South Australia is consistently lower than the rest of Australia but follows the general trend." title="Participation Rate for Queensland, South Australia and Australia, June 2010 to March 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2700000" cy="1767600"/>
                    </a:xfrm>
                    <a:prstGeom prst="rect">
                      <a:avLst/>
                    </a:prstGeom>
                    <a:noFill/>
                  </pic:spPr>
                </pic:pic>
              </a:graphicData>
            </a:graphic>
          </wp:inline>
        </w:drawing>
      </w:r>
    </w:p>
    <w:p w14:paraId="2CE05FA4" w14:textId="77777777" w:rsidR="009E17B2" w:rsidRPr="00DF0C3D" w:rsidRDefault="009E17B2" w:rsidP="009E17B2">
      <w:r w:rsidRPr="00DF0C3D">
        <w:lastRenderedPageBreak/>
        <w:t>That is, from a macro employment perspective there is no evidence that the labour markets in Queensland, South Australia and Western Australia are behaving differently to those in the rest of Australia.</w:t>
      </w:r>
    </w:p>
    <w:p w14:paraId="36C1E780" w14:textId="77777777" w:rsidR="009E17B2" w:rsidRPr="00DF0C3D" w:rsidRDefault="009E17B2" w:rsidP="009E17B2">
      <w:pPr>
        <w:pStyle w:val="Heading3"/>
      </w:pPr>
      <w:r w:rsidRPr="00DF0C3D">
        <w:t>Job vacancies</w:t>
      </w:r>
    </w:p>
    <w:p w14:paraId="47DAF9EF" w14:textId="7EA59BF3" w:rsidR="009E17B2" w:rsidRPr="00DF0C3D" w:rsidRDefault="009E17B2" w:rsidP="009E17B2">
      <w:r w:rsidRPr="00DF0C3D">
        <w:rPr>
          <w:rFonts w:cs="Arial"/>
          <w:color w:val="212529"/>
          <w:spacing w:val="2"/>
          <w:shd w:val="clear" w:color="auto" w:fill="FFFFFF"/>
        </w:rPr>
        <w:fldChar w:fldCharType="begin"/>
      </w:r>
      <w:r w:rsidRPr="00DF0C3D">
        <w:rPr>
          <w:rFonts w:cs="Arial"/>
          <w:color w:val="212529"/>
          <w:spacing w:val="2"/>
          <w:shd w:val="clear" w:color="auto" w:fill="FFFFFF"/>
        </w:rPr>
        <w:instrText xml:space="preserve"> REF _Ref101023125 \h  \* MERGEFORMAT </w:instrText>
      </w:r>
      <w:r w:rsidRPr="00DF0C3D">
        <w:rPr>
          <w:rFonts w:cs="Arial"/>
          <w:color w:val="212529"/>
          <w:spacing w:val="2"/>
          <w:shd w:val="clear" w:color="auto" w:fill="FFFFFF"/>
        </w:rPr>
      </w:r>
      <w:r w:rsidRPr="00DF0C3D">
        <w:rPr>
          <w:rFonts w:cs="Arial"/>
          <w:color w:val="212529"/>
          <w:spacing w:val="2"/>
          <w:shd w:val="clear" w:color="auto" w:fill="FFFFFF"/>
        </w:rPr>
        <w:fldChar w:fldCharType="separate"/>
      </w:r>
      <w:r w:rsidR="0015299C" w:rsidRPr="00DF0C3D">
        <w:t xml:space="preserve">Exhibit </w:t>
      </w:r>
      <w:r w:rsidR="0015299C">
        <w:rPr>
          <w:noProof/>
        </w:rPr>
        <w:t>81</w:t>
      </w:r>
      <w:r w:rsidRPr="00DF0C3D">
        <w:rPr>
          <w:rFonts w:cs="Arial"/>
          <w:color w:val="212529"/>
          <w:spacing w:val="2"/>
          <w:shd w:val="clear" w:color="auto" w:fill="FFFFFF"/>
        </w:rPr>
        <w:fldChar w:fldCharType="end"/>
      </w:r>
      <w:r w:rsidRPr="00DF0C3D">
        <w:rPr>
          <w:rFonts w:cs="Arial"/>
          <w:color w:val="212529"/>
          <w:spacing w:val="2"/>
          <w:shd w:val="clear" w:color="auto" w:fill="FFFFFF"/>
        </w:rPr>
        <w:t xml:space="preserve"> uses the </w:t>
      </w:r>
      <w:r w:rsidRPr="00DF0C3D">
        <w:t>Internet Vacancy Index (IVI) reported by the National Skills Commission</w:t>
      </w:r>
      <w:r w:rsidRPr="00DF0C3D">
        <w:rPr>
          <w:rFonts w:cs="Arial"/>
          <w:color w:val="212529"/>
          <w:spacing w:val="2"/>
          <w:shd w:val="clear" w:color="auto" w:fill="FFFFFF"/>
        </w:rPr>
        <w:t xml:space="preserve"> to look at the demand for labour in the disability sector.</w:t>
      </w:r>
      <w:r w:rsidRPr="00DF0C3D">
        <w:rPr>
          <w:rStyle w:val="EndnoteReference"/>
        </w:rPr>
        <w:endnoteReference w:id="130"/>
      </w:r>
      <w:r w:rsidRPr="00DF0C3D">
        <w:t xml:space="preserve"> There has been significant increase in the number of job vacancies for Aged and Disabled Carers since July 2020. </w:t>
      </w:r>
    </w:p>
    <w:p w14:paraId="36B316E6" w14:textId="37841ACD" w:rsidR="009E17B2" w:rsidRPr="00DF0C3D" w:rsidRDefault="009E17B2" w:rsidP="009E17B2">
      <w:pPr>
        <w:pStyle w:val="Caption"/>
      </w:pPr>
      <w:bookmarkStart w:id="471" w:name="_Ref101023125"/>
      <w:bookmarkStart w:id="472" w:name="_Toc101280019"/>
      <w:bookmarkStart w:id="473" w:name="_Toc108620569"/>
      <w:r w:rsidRPr="00DF0C3D">
        <w:t xml:space="preserve">Exhibit </w:t>
      </w:r>
      <w:r w:rsidR="002B459B">
        <w:fldChar w:fldCharType="begin"/>
      </w:r>
      <w:r w:rsidR="002B459B">
        <w:instrText xml:space="preserve"> SEQ Exhibit \* ARA</w:instrText>
      </w:r>
      <w:r w:rsidR="002B459B">
        <w:instrText xml:space="preserve">BIC </w:instrText>
      </w:r>
      <w:r w:rsidR="002B459B">
        <w:fldChar w:fldCharType="separate"/>
      </w:r>
      <w:r w:rsidR="0015299C">
        <w:rPr>
          <w:noProof/>
        </w:rPr>
        <w:t>81</w:t>
      </w:r>
      <w:r w:rsidR="002B459B">
        <w:rPr>
          <w:noProof/>
        </w:rPr>
        <w:fldChar w:fldCharType="end"/>
      </w:r>
      <w:bookmarkEnd w:id="471"/>
      <w:r w:rsidRPr="00DF0C3D">
        <w:t>: Internet Vacancy Index for Aged and Disabled Carers from July 2016 to February 2022</w:t>
      </w:r>
      <w:bookmarkEnd w:id="472"/>
      <w:bookmarkEnd w:id="473"/>
    </w:p>
    <w:p w14:paraId="0F823D90" w14:textId="77777777" w:rsidR="009E17B2" w:rsidRPr="00DF0C3D" w:rsidRDefault="009E17B2" w:rsidP="009E17B2">
      <w:pPr>
        <w:jc w:val="center"/>
      </w:pPr>
      <w:r w:rsidRPr="00DF0C3D">
        <w:rPr>
          <w:noProof/>
          <w:lang w:eastAsia="en-AU"/>
        </w:rPr>
        <w:drawing>
          <wp:inline distT="0" distB="0" distL="0" distR="0" wp14:anchorId="4D935D33" wp14:editId="296B511C">
            <wp:extent cx="5040000" cy="3297600"/>
            <wp:effectExtent l="0" t="0" r="8255" b="0"/>
            <wp:docPr id="470" name="Picture 470" descr="There has been significant increase in the number of job vacancies for Aged and Disabled Carers since July 2020. Between June 2020 and February 2022, the average number of internet vacancies for Aged and Disabled Carers across Australia grew by 73.4 per cent. Over the same period it grew at almost exactly the same rate in Queensland (73.5 per cent). The rate of growth over the period was higher in South Australia (91.3 per cent) and Western Australia (90.5 per cent)." title="Internet Vacancy Index for Aged and Disabled Carers from July 2016 to February 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bwMode="auto">
                    <a:xfrm>
                      <a:off x="0" y="0"/>
                      <a:ext cx="5040000" cy="3297600"/>
                    </a:xfrm>
                    <a:prstGeom prst="rect">
                      <a:avLst/>
                    </a:prstGeom>
                    <a:noFill/>
                  </pic:spPr>
                </pic:pic>
              </a:graphicData>
            </a:graphic>
          </wp:inline>
        </w:drawing>
      </w:r>
    </w:p>
    <w:p w14:paraId="12808625" w14:textId="17A4FBE4" w:rsidR="009E17B2" w:rsidRPr="00DF0C3D" w:rsidRDefault="009E17B2" w:rsidP="009E17B2">
      <w:r w:rsidRPr="00DF0C3D">
        <w:t>Between June 2020 and February 2022, the average number of internet vacancies for Aged and Disabled Carers across Australia grew by 73.4%. Over the same period</w:t>
      </w:r>
      <w:r w:rsidR="0028283B">
        <w:t>,</w:t>
      </w:r>
      <w:r w:rsidRPr="00DF0C3D">
        <w:t xml:space="preserve"> it grew at almost exactly the same rate in Queensland (73.5%). The rate of growth over the period was higher in South Australia (91.3%) and Western Australia (90.5%). </w:t>
      </w:r>
    </w:p>
    <w:p w14:paraId="67A70232" w14:textId="77777777" w:rsidR="009E17B2" w:rsidRPr="00DF0C3D" w:rsidRDefault="009E17B2" w:rsidP="009E17B2">
      <w:pPr>
        <w:pStyle w:val="Heading2"/>
        <w:ind w:left="576" w:hanging="576"/>
      </w:pPr>
      <w:bookmarkStart w:id="474" w:name="_Toc102744380"/>
      <w:bookmarkStart w:id="475" w:name="_Toc106272628"/>
      <w:r w:rsidRPr="00DF0C3D">
        <w:t>Discussion</w:t>
      </w:r>
      <w:bookmarkEnd w:id="474"/>
      <w:bookmarkEnd w:id="475"/>
    </w:p>
    <w:p w14:paraId="0D0C2051" w14:textId="69F3CEA2" w:rsidR="009E17B2" w:rsidRPr="00DF0C3D" w:rsidRDefault="009E17B2" w:rsidP="009E17B2">
      <w:r w:rsidRPr="00DF0C3D">
        <w:t xml:space="preserve">The available evidence, as discussed above, does not support a finding that labour market conditions are </w:t>
      </w:r>
      <w:r w:rsidR="008662BF" w:rsidRPr="00DF0C3D">
        <w:t xml:space="preserve">materially </w:t>
      </w:r>
      <w:r w:rsidRPr="00DF0C3D">
        <w:t>tighter for disability service providers in Queensland, South Australia and Western Australia</w:t>
      </w:r>
      <w:r w:rsidR="007B6419">
        <w:t xml:space="preserve"> when compared nationally</w:t>
      </w:r>
      <w:r w:rsidRPr="00DF0C3D">
        <w:t xml:space="preserve">. In particular, the Financial Benchmarking Survey results confirms that profitability is at as high a level in those states as it is across Australia. There is therefore no reason at this time to impose different pricing arrangements in these states. </w:t>
      </w:r>
    </w:p>
    <w:p w14:paraId="25408956" w14:textId="3EFFD38E" w:rsidR="009E17B2" w:rsidRDefault="008662BF" w:rsidP="009E17B2">
      <w:r w:rsidRPr="00DF0C3D">
        <w:t>However,</w:t>
      </w:r>
      <w:r w:rsidR="009E17B2" w:rsidRPr="00DF0C3D">
        <w:t xml:space="preserve"> </w:t>
      </w:r>
      <w:r w:rsidR="00133BF2">
        <w:t>the NDIA</w:t>
      </w:r>
      <w:r w:rsidR="009E17B2" w:rsidRPr="00DF0C3D">
        <w:t xml:space="preserve"> should continue to work with the relevant Commonwealth and State/Territory Departments to monitor the economic conditions in Queensland, South Australia and Western Australia with a view to making temporary adjustments to price controls when necessary, in order to proactively manage any potential impacts on the supply of disability goods and services from economic trends in those states that were counter cyclical to the trends in other states and territories.</w:t>
      </w:r>
    </w:p>
    <w:p w14:paraId="49141405" w14:textId="77777777" w:rsidR="00173CC4" w:rsidRPr="00DF0C3D" w:rsidRDefault="00173CC4" w:rsidP="00173CC4">
      <w:pPr>
        <w:pStyle w:val="Heading5"/>
      </w:pPr>
      <w:r w:rsidRPr="00DF0C3D">
        <w:lastRenderedPageBreak/>
        <w:t>Endnotes</w:t>
      </w:r>
    </w:p>
    <w:p w14:paraId="2250E048" w14:textId="77777777" w:rsidR="00173CC4" w:rsidRPr="00DF0C3D" w:rsidRDefault="00173CC4" w:rsidP="00173CC4">
      <w:pPr>
        <w:pStyle w:val="Heading1"/>
        <w:sectPr w:rsidR="00173CC4"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6EB335DE" w14:textId="4D664F42" w:rsidR="00657BD3" w:rsidRPr="00DF0C3D" w:rsidRDefault="00657BD3" w:rsidP="00DA7059">
      <w:pPr>
        <w:pStyle w:val="Heading1"/>
        <w:numPr>
          <w:ilvl w:val="0"/>
          <w:numId w:val="0"/>
        </w:numPr>
        <w:ind w:left="567" w:hanging="567"/>
      </w:pPr>
      <w:bookmarkStart w:id="476" w:name="_Toc106272629"/>
      <w:bookmarkEnd w:id="369"/>
      <w:r w:rsidRPr="00DF0C3D">
        <w:lastRenderedPageBreak/>
        <w:t>Appendix A – List of Submissions</w:t>
      </w:r>
      <w:bookmarkEnd w:id="476"/>
    </w:p>
    <w:tbl>
      <w:tblPr>
        <w:tblStyle w:val="GridTable4-Accent12"/>
        <w:tblW w:w="5000" w:type="pct"/>
        <w:tblInd w:w="-5" w:type="dxa"/>
        <w:tblLayout w:type="fixed"/>
        <w:tblLook w:val="0420" w:firstRow="1" w:lastRow="0" w:firstColumn="0" w:lastColumn="0" w:noHBand="0" w:noVBand="1"/>
        <w:tblCaption w:val="List of Submissions to the Annual Pricing Review"/>
        <w:tblDescription w:val="List of submissions to the Annual Pricing Review by reference number, type of respondent and respondent "/>
      </w:tblPr>
      <w:tblGrid>
        <w:gridCol w:w="1136"/>
        <w:gridCol w:w="3135"/>
        <w:gridCol w:w="4790"/>
      </w:tblGrid>
      <w:tr w:rsidR="00DA7059" w:rsidRPr="00DF0C3D" w14:paraId="5289C055"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627" w:type="pct"/>
            <w:noWrap/>
            <w:hideMark/>
          </w:tcPr>
          <w:p w14:paraId="6C267344" w14:textId="77777777" w:rsidR="00DA7059" w:rsidRPr="00DF0C3D" w:rsidRDefault="00DA7059" w:rsidP="00077595">
            <w:pPr>
              <w:spacing w:before="0" w:after="0" w:line="240" w:lineRule="atLeast"/>
              <w:rPr>
                <w:rFonts w:ascii="Calibri" w:eastAsia="Times New Roman" w:hAnsi="Calibri" w:cs="Calibri"/>
                <w:sz w:val="18"/>
                <w:szCs w:val="18"/>
                <w:lang w:eastAsia="en-AU"/>
              </w:rPr>
            </w:pPr>
            <w:r w:rsidRPr="00DF0C3D">
              <w:rPr>
                <w:rFonts w:ascii="Calibri" w:eastAsia="Times New Roman" w:hAnsi="Calibri" w:cs="Calibri"/>
                <w:sz w:val="18"/>
                <w:szCs w:val="18"/>
                <w:lang w:eastAsia="en-AU"/>
              </w:rPr>
              <w:t xml:space="preserve">Reference </w:t>
            </w:r>
          </w:p>
        </w:tc>
        <w:tc>
          <w:tcPr>
            <w:tcW w:w="1730" w:type="pct"/>
            <w:noWrap/>
            <w:hideMark/>
          </w:tcPr>
          <w:p w14:paraId="1A20EE04" w14:textId="77777777" w:rsidR="00DA7059" w:rsidRPr="00DF0C3D" w:rsidRDefault="00DA7059" w:rsidP="00077595">
            <w:pPr>
              <w:spacing w:before="0" w:after="0" w:line="240" w:lineRule="atLeast"/>
              <w:rPr>
                <w:rFonts w:ascii="Calibri" w:eastAsia="Times New Roman" w:hAnsi="Calibri" w:cs="Calibri"/>
                <w:sz w:val="18"/>
                <w:szCs w:val="18"/>
                <w:lang w:eastAsia="en-AU"/>
              </w:rPr>
            </w:pPr>
            <w:r w:rsidRPr="00DF0C3D">
              <w:rPr>
                <w:rFonts w:ascii="Calibri" w:eastAsia="Times New Roman" w:hAnsi="Calibri" w:cs="Calibri"/>
                <w:sz w:val="18"/>
                <w:szCs w:val="18"/>
                <w:lang w:eastAsia="en-AU"/>
              </w:rPr>
              <w:t>Type of Respondent</w:t>
            </w:r>
          </w:p>
        </w:tc>
        <w:tc>
          <w:tcPr>
            <w:tcW w:w="2643" w:type="pct"/>
            <w:noWrap/>
            <w:hideMark/>
          </w:tcPr>
          <w:p w14:paraId="7C57E218" w14:textId="77777777" w:rsidR="00DA7059" w:rsidRPr="00DF0C3D" w:rsidRDefault="00DA7059" w:rsidP="00077595">
            <w:pPr>
              <w:spacing w:before="0" w:after="0" w:line="240" w:lineRule="atLeast"/>
              <w:rPr>
                <w:rFonts w:ascii="Calibri" w:eastAsia="Times New Roman" w:hAnsi="Calibri" w:cs="Calibri"/>
                <w:sz w:val="18"/>
                <w:szCs w:val="18"/>
                <w:lang w:eastAsia="en-AU"/>
              </w:rPr>
            </w:pPr>
            <w:r w:rsidRPr="00DF0C3D">
              <w:rPr>
                <w:rFonts w:ascii="Calibri" w:eastAsia="Times New Roman" w:hAnsi="Calibri" w:cs="Calibri"/>
                <w:sz w:val="18"/>
                <w:szCs w:val="18"/>
                <w:lang w:eastAsia="en-AU"/>
              </w:rPr>
              <w:t>Respondent</w:t>
            </w:r>
          </w:p>
        </w:tc>
      </w:tr>
      <w:tr w:rsidR="00841222" w:rsidRPr="00DF0C3D" w14:paraId="064B8CD5"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9A4626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S001</w:t>
            </w:r>
          </w:p>
        </w:tc>
        <w:tc>
          <w:tcPr>
            <w:tcW w:w="1730" w:type="pct"/>
            <w:noWrap/>
            <w:hideMark/>
          </w:tcPr>
          <w:p w14:paraId="02600E5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A13024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With Care Plan Managers</w:t>
            </w:r>
          </w:p>
        </w:tc>
      </w:tr>
      <w:tr w:rsidR="00841222" w:rsidRPr="00DF0C3D" w14:paraId="613FA0C0" w14:textId="77777777" w:rsidTr="009F5A1C">
        <w:tc>
          <w:tcPr>
            <w:tcW w:w="627" w:type="pct"/>
            <w:noWrap/>
            <w:hideMark/>
          </w:tcPr>
          <w:p w14:paraId="1B66777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S002</w:t>
            </w:r>
          </w:p>
        </w:tc>
        <w:tc>
          <w:tcPr>
            <w:tcW w:w="1730" w:type="pct"/>
            <w:noWrap/>
            <w:hideMark/>
          </w:tcPr>
          <w:p w14:paraId="45029B0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00314B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Continence Specialist Services</w:t>
            </w:r>
          </w:p>
        </w:tc>
      </w:tr>
      <w:tr w:rsidR="00841222" w:rsidRPr="00DF0C3D" w14:paraId="080070D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106DCE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S003</w:t>
            </w:r>
          </w:p>
        </w:tc>
        <w:tc>
          <w:tcPr>
            <w:tcW w:w="1730" w:type="pct"/>
            <w:noWrap/>
            <w:hideMark/>
          </w:tcPr>
          <w:p w14:paraId="5F54C2F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1C830A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Sunflower Services</w:t>
            </w:r>
          </w:p>
        </w:tc>
      </w:tr>
      <w:tr w:rsidR="00841222" w:rsidRPr="00DF0C3D" w14:paraId="040E9ABB" w14:textId="77777777" w:rsidTr="009F5A1C">
        <w:tc>
          <w:tcPr>
            <w:tcW w:w="627" w:type="pct"/>
            <w:noWrap/>
            <w:hideMark/>
          </w:tcPr>
          <w:p w14:paraId="13F56B4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S004</w:t>
            </w:r>
          </w:p>
        </w:tc>
        <w:tc>
          <w:tcPr>
            <w:tcW w:w="1730" w:type="pct"/>
            <w:noWrap/>
            <w:hideMark/>
          </w:tcPr>
          <w:p w14:paraId="4920683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B4AEA6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First Service Inc.</w:t>
            </w:r>
          </w:p>
        </w:tc>
      </w:tr>
      <w:tr w:rsidR="00841222" w:rsidRPr="00DF0C3D" w14:paraId="54668C6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F52A56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S005</w:t>
            </w:r>
          </w:p>
        </w:tc>
        <w:tc>
          <w:tcPr>
            <w:tcW w:w="1730" w:type="pct"/>
            <w:noWrap/>
            <w:hideMark/>
          </w:tcPr>
          <w:p w14:paraId="60A0B72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09F901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Support Care Management Services</w:t>
            </w:r>
          </w:p>
        </w:tc>
      </w:tr>
      <w:tr w:rsidR="00841222" w:rsidRPr="00DF0C3D" w14:paraId="1F3D59EA" w14:textId="77777777" w:rsidTr="009F5A1C">
        <w:tc>
          <w:tcPr>
            <w:tcW w:w="627" w:type="pct"/>
            <w:noWrap/>
            <w:hideMark/>
          </w:tcPr>
          <w:p w14:paraId="7D2630E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S006</w:t>
            </w:r>
          </w:p>
        </w:tc>
        <w:tc>
          <w:tcPr>
            <w:tcW w:w="1730" w:type="pct"/>
            <w:noWrap/>
            <w:hideMark/>
          </w:tcPr>
          <w:p w14:paraId="3D2ED8B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93C094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Jibber Jabber Allied Health</w:t>
            </w:r>
          </w:p>
        </w:tc>
      </w:tr>
      <w:tr w:rsidR="00841222" w:rsidRPr="00DF0C3D" w14:paraId="2F00F0F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FAF2D6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S007</w:t>
            </w:r>
          </w:p>
        </w:tc>
        <w:tc>
          <w:tcPr>
            <w:tcW w:w="1730" w:type="pct"/>
            <w:noWrap/>
            <w:hideMark/>
          </w:tcPr>
          <w:p w14:paraId="4E6E195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0CE222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 Support Disability Services</w:t>
            </w:r>
          </w:p>
        </w:tc>
      </w:tr>
      <w:tr w:rsidR="00841222" w:rsidRPr="00DF0C3D" w14:paraId="4B0CD688" w14:textId="77777777" w:rsidTr="009F5A1C">
        <w:tc>
          <w:tcPr>
            <w:tcW w:w="627" w:type="pct"/>
            <w:noWrap/>
            <w:hideMark/>
          </w:tcPr>
          <w:p w14:paraId="5228C93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S008</w:t>
            </w:r>
          </w:p>
        </w:tc>
        <w:tc>
          <w:tcPr>
            <w:tcW w:w="1730" w:type="pct"/>
            <w:noWrap/>
            <w:hideMark/>
          </w:tcPr>
          <w:p w14:paraId="01BCE1A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629C23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Forman's Business Services</w:t>
            </w:r>
          </w:p>
        </w:tc>
      </w:tr>
      <w:tr w:rsidR="00841222" w:rsidRPr="00DF0C3D" w14:paraId="7A2A7CC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68EF75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S009</w:t>
            </w:r>
          </w:p>
        </w:tc>
        <w:tc>
          <w:tcPr>
            <w:tcW w:w="1730" w:type="pct"/>
            <w:noWrap/>
            <w:hideMark/>
          </w:tcPr>
          <w:p w14:paraId="75B4DAC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63A6B1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011A0148" w14:textId="77777777" w:rsidTr="009F5A1C">
        <w:tc>
          <w:tcPr>
            <w:tcW w:w="627" w:type="pct"/>
            <w:noWrap/>
            <w:hideMark/>
          </w:tcPr>
          <w:p w14:paraId="4B011BE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S010</w:t>
            </w:r>
          </w:p>
        </w:tc>
        <w:tc>
          <w:tcPr>
            <w:tcW w:w="1730" w:type="pct"/>
            <w:noWrap/>
            <w:hideMark/>
          </w:tcPr>
          <w:p w14:paraId="04986FD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7068B4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Not provided</w:t>
            </w:r>
          </w:p>
        </w:tc>
      </w:tr>
      <w:tr w:rsidR="00841222" w:rsidRPr="00DF0C3D" w14:paraId="2D1CB20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DAFDC8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S011</w:t>
            </w:r>
          </w:p>
        </w:tc>
        <w:tc>
          <w:tcPr>
            <w:tcW w:w="1730" w:type="pct"/>
            <w:noWrap/>
            <w:hideMark/>
          </w:tcPr>
          <w:p w14:paraId="3EAB274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70F32C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BE Physiology</w:t>
            </w:r>
          </w:p>
        </w:tc>
      </w:tr>
      <w:tr w:rsidR="00841222" w:rsidRPr="00DF0C3D" w14:paraId="2A7AFA76" w14:textId="77777777" w:rsidTr="009F5A1C">
        <w:tc>
          <w:tcPr>
            <w:tcW w:w="627" w:type="pct"/>
            <w:noWrap/>
            <w:hideMark/>
          </w:tcPr>
          <w:p w14:paraId="40E74C7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S012</w:t>
            </w:r>
          </w:p>
        </w:tc>
        <w:tc>
          <w:tcPr>
            <w:tcW w:w="1730" w:type="pct"/>
            <w:noWrap/>
            <w:hideMark/>
          </w:tcPr>
          <w:p w14:paraId="046CCCA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CF47D6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BE Physiology</w:t>
            </w:r>
          </w:p>
        </w:tc>
      </w:tr>
      <w:tr w:rsidR="00841222" w:rsidRPr="00DF0C3D" w14:paraId="2A19B87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AE73CE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S013</w:t>
            </w:r>
          </w:p>
        </w:tc>
        <w:tc>
          <w:tcPr>
            <w:tcW w:w="1730" w:type="pct"/>
            <w:noWrap/>
            <w:hideMark/>
          </w:tcPr>
          <w:p w14:paraId="241796E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804C58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CPS Choice Plan Services</w:t>
            </w:r>
          </w:p>
        </w:tc>
      </w:tr>
      <w:tr w:rsidR="00841222" w:rsidRPr="00DF0C3D" w14:paraId="0909A1DD" w14:textId="77777777" w:rsidTr="009F5A1C">
        <w:tc>
          <w:tcPr>
            <w:tcW w:w="627" w:type="pct"/>
            <w:noWrap/>
            <w:hideMark/>
          </w:tcPr>
          <w:p w14:paraId="37C55A9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S014</w:t>
            </w:r>
          </w:p>
        </w:tc>
        <w:tc>
          <w:tcPr>
            <w:tcW w:w="1730" w:type="pct"/>
            <w:noWrap/>
            <w:hideMark/>
          </w:tcPr>
          <w:p w14:paraId="2931D5C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7E4367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Made To Measure Services</w:t>
            </w:r>
          </w:p>
        </w:tc>
      </w:tr>
      <w:tr w:rsidR="00841222" w:rsidRPr="00DF0C3D" w14:paraId="5EF5C2A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19344D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S015</w:t>
            </w:r>
          </w:p>
        </w:tc>
        <w:tc>
          <w:tcPr>
            <w:tcW w:w="1730" w:type="pct"/>
            <w:noWrap/>
            <w:hideMark/>
          </w:tcPr>
          <w:p w14:paraId="19C5F19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9D1C16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Meaningful Movement</w:t>
            </w:r>
          </w:p>
        </w:tc>
      </w:tr>
      <w:tr w:rsidR="00841222" w:rsidRPr="00DF0C3D" w14:paraId="68BEA68D" w14:textId="77777777" w:rsidTr="009F5A1C">
        <w:tc>
          <w:tcPr>
            <w:tcW w:w="627" w:type="pct"/>
            <w:noWrap/>
            <w:hideMark/>
          </w:tcPr>
          <w:p w14:paraId="153904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S016</w:t>
            </w:r>
          </w:p>
        </w:tc>
        <w:tc>
          <w:tcPr>
            <w:tcW w:w="1730" w:type="pct"/>
            <w:noWrap/>
            <w:hideMark/>
          </w:tcPr>
          <w:p w14:paraId="476293E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BD014E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HWO</w:t>
            </w:r>
          </w:p>
        </w:tc>
      </w:tr>
      <w:tr w:rsidR="00841222" w:rsidRPr="00DF0C3D" w14:paraId="170E506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50857B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S017</w:t>
            </w:r>
          </w:p>
        </w:tc>
        <w:tc>
          <w:tcPr>
            <w:tcW w:w="1730" w:type="pct"/>
            <w:noWrap/>
            <w:hideMark/>
          </w:tcPr>
          <w:p w14:paraId="5C1B232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81FCD2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HWO</w:t>
            </w:r>
          </w:p>
        </w:tc>
      </w:tr>
      <w:tr w:rsidR="00841222" w:rsidRPr="00DF0C3D" w14:paraId="22F70689" w14:textId="77777777" w:rsidTr="009F5A1C">
        <w:tc>
          <w:tcPr>
            <w:tcW w:w="627" w:type="pct"/>
            <w:noWrap/>
            <w:hideMark/>
          </w:tcPr>
          <w:p w14:paraId="1B2F1CD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S018</w:t>
            </w:r>
          </w:p>
        </w:tc>
        <w:tc>
          <w:tcPr>
            <w:tcW w:w="1730" w:type="pct"/>
            <w:noWrap/>
            <w:hideMark/>
          </w:tcPr>
          <w:p w14:paraId="797332E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373F7D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HWO</w:t>
            </w:r>
          </w:p>
        </w:tc>
      </w:tr>
      <w:tr w:rsidR="00841222" w:rsidRPr="00DF0C3D" w14:paraId="17A7250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9C2880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S019</w:t>
            </w:r>
          </w:p>
        </w:tc>
        <w:tc>
          <w:tcPr>
            <w:tcW w:w="1730" w:type="pct"/>
            <w:noWrap/>
            <w:hideMark/>
          </w:tcPr>
          <w:p w14:paraId="36E9D26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339B37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HWO</w:t>
            </w:r>
          </w:p>
        </w:tc>
      </w:tr>
      <w:tr w:rsidR="00841222" w:rsidRPr="00DF0C3D" w14:paraId="566E39E1" w14:textId="77777777" w:rsidTr="009F5A1C">
        <w:tc>
          <w:tcPr>
            <w:tcW w:w="627" w:type="pct"/>
            <w:noWrap/>
            <w:hideMark/>
          </w:tcPr>
          <w:p w14:paraId="0244C2A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S020</w:t>
            </w:r>
          </w:p>
        </w:tc>
        <w:tc>
          <w:tcPr>
            <w:tcW w:w="1730" w:type="pct"/>
            <w:noWrap/>
            <w:hideMark/>
          </w:tcPr>
          <w:p w14:paraId="22ED631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7FED64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HWO</w:t>
            </w:r>
          </w:p>
        </w:tc>
      </w:tr>
      <w:tr w:rsidR="00841222" w:rsidRPr="00DF0C3D" w14:paraId="5614269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DAF446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S021</w:t>
            </w:r>
          </w:p>
        </w:tc>
        <w:tc>
          <w:tcPr>
            <w:tcW w:w="1730" w:type="pct"/>
            <w:noWrap/>
            <w:hideMark/>
          </w:tcPr>
          <w:p w14:paraId="27E011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5A003C3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Osteopathy Australia</w:t>
            </w:r>
          </w:p>
        </w:tc>
      </w:tr>
      <w:tr w:rsidR="00841222" w:rsidRPr="00DF0C3D" w14:paraId="1D520CC7" w14:textId="77777777" w:rsidTr="009F5A1C">
        <w:tc>
          <w:tcPr>
            <w:tcW w:w="627" w:type="pct"/>
            <w:noWrap/>
            <w:hideMark/>
          </w:tcPr>
          <w:p w14:paraId="5E1A13D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S022</w:t>
            </w:r>
          </w:p>
        </w:tc>
        <w:tc>
          <w:tcPr>
            <w:tcW w:w="1730" w:type="pct"/>
            <w:noWrap/>
            <w:hideMark/>
          </w:tcPr>
          <w:p w14:paraId="297767B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4D3683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Beacon Support</w:t>
            </w:r>
          </w:p>
        </w:tc>
      </w:tr>
      <w:tr w:rsidR="00841222" w:rsidRPr="00DF0C3D" w14:paraId="1D752C6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FC0FF5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S023</w:t>
            </w:r>
          </w:p>
        </w:tc>
        <w:tc>
          <w:tcPr>
            <w:tcW w:w="1730" w:type="pct"/>
            <w:noWrap/>
            <w:hideMark/>
          </w:tcPr>
          <w:p w14:paraId="5A11812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C94A46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Forman's Business Services</w:t>
            </w:r>
          </w:p>
        </w:tc>
      </w:tr>
      <w:tr w:rsidR="00841222" w:rsidRPr="00DF0C3D" w14:paraId="1384911A" w14:textId="77777777" w:rsidTr="009F5A1C">
        <w:tc>
          <w:tcPr>
            <w:tcW w:w="627" w:type="pct"/>
            <w:noWrap/>
            <w:hideMark/>
          </w:tcPr>
          <w:p w14:paraId="33359C2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S024</w:t>
            </w:r>
          </w:p>
        </w:tc>
        <w:tc>
          <w:tcPr>
            <w:tcW w:w="1730" w:type="pct"/>
            <w:noWrap/>
            <w:hideMark/>
          </w:tcPr>
          <w:p w14:paraId="2AB530A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41778D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Hall and Prior</w:t>
            </w:r>
          </w:p>
        </w:tc>
      </w:tr>
      <w:tr w:rsidR="00841222" w:rsidRPr="00DF0C3D" w14:paraId="4FB5C89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FBF4B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S025</w:t>
            </w:r>
          </w:p>
        </w:tc>
        <w:tc>
          <w:tcPr>
            <w:tcW w:w="1730" w:type="pct"/>
            <w:noWrap/>
            <w:hideMark/>
          </w:tcPr>
          <w:p w14:paraId="48C4B69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3D9D1ED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Australian Community Industry Alliance</w:t>
            </w:r>
          </w:p>
        </w:tc>
      </w:tr>
      <w:tr w:rsidR="00841222" w:rsidRPr="00DF0C3D" w14:paraId="45DC13EC" w14:textId="77777777" w:rsidTr="009F5A1C">
        <w:tc>
          <w:tcPr>
            <w:tcW w:w="627" w:type="pct"/>
            <w:noWrap/>
            <w:hideMark/>
          </w:tcPr>
          <w:p w14:paraId="0BDE486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S026</w:t>
            </w:r>
          </w:p>
        </w:tc>
        <w:tc>
          <w:tcPr>
            <w:tcW w:w="1730" w:type="pct"/>
            <w:noWrap/>
            <w:hideMark/>
          </w:tcPr>
          <w:p w14:paraId="698CDD6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C15A80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Tropics Occupational Therapy</w:t>
            </w:r>
          </w:p>
        </w:tc>
      </w:tr>
      <w:tr w:rsidR="00841222" w:rsidRPr="00DF0C3D" w14:paraId="4BD0D69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6F5167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S027</w:t>
            </w:r>
          </w:p>
        </w:tc>
        <w:tc>
          <w:tcPr>
            <w:tcW w:w="1730" w:type="pct"/>
            <w:noWrap/>
            <w:hideMark/>
          </w:tcPr>
          <w:p w14:paraId="236C4D0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Government</w:t>
            </w:r>
          </w:p>
        </w:tc>
        <w:tc>
          <w:tcPr>
            <w:tcW w:w="2643" w:type="pct"/>
            <w:noWrap/>
            <w:hideMark/>
          </w:tcPr>
          <w:p w14:paraId="0CD4691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 WA Department of Justice</w:t>
            </w:r>
          </w:p>
        </w:tc>
      </w:tr>
      <w:tr w:rsidR="00841222" w:rsidRPr="00DF0C3D" w14:paraId="5A5E18C5" w14:textId="77777777" w:rsidTr="009F5A1C">
        <w:tc>
          <w:tcPr>
            <w:tcW w:w="627" w:type="pct"/>
            <w:noWrap/>
            <w:hideMark/>
          </w:tcPr>
          <w:p w14:paraId="25C48DD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S028</w:t>
            </w:r>
          </w:p>
        </w:tc>
        <w:tc>
          <w:tcPr>
            <w:tcW w:w="1730" w:type="pct"/>
            <w:noWrap/>
            <w:hideMark/>
          </w:tcPr>
          <w:p w14:paraId="0082FD3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C3863E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Ocean Physio</w:t>
            </w:r>
          </w:p>
        </w:tc>
      </w:tr>
      <w:tr w:rsidR="00841222" w:rsidRPr="00DF0C3D" w14:paraId="1F9C985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6E9202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S029</w:t>
            </w:r>
          </w:p>
        </w:tc>
        <w:tc>
          <w:tcPr>
            <w:tcW w:w="1730" w:type="pct"/>
            <w:noWrap/>
            <w:hideMark/>
          </w:tcPr>
          <w:p w14:paraId="1884135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DE61AB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Tulgeen</w:t>
            </w:r>
          </w:p>
        </w:tc>
      </w:tr>
      <w:tr w:rsidR="00841222" w:rsidRPr="00DF0C3D" w14:paraId="637238F0" w14:textId="77777777" w:rsidTr="009F5A1C">
        <w:tc>
          <w:tcPr>
            <w:tcW w:w="627" w:type="pct"/>
            <w:noWrap/>
            <w:hideMark/>
          </w:tcPr>
          <w:p w14:paraId="558DB0C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S030</w:t>
            </w:r>
          </w:p>
        </w:tc>
        <w:tc>
          <w:tcPr>
            <w:tcW w:w="1730" w:type="pct"/>
            <w:noWrap/>
            <w:hideMark/>
          </w:tcPr>
          <w:p w14:paraId="37C3945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51EA37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4204D7A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FFF432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S031</w:t>
            </w:r>
          </w:p>
        </w:tc>
        <w:tc>
          <w:tcPr>
            <w:tcW w:w="1730" w:type="pct"/>
            <w:noWrap/>
            <w:hideMark/>
          </w:tcPr>
          <w:p w14:paraId="6EC0F61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BAD4A3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0EF47116" w14:textId="77777777" w:rsidTr="009F5A1C">
        <w:tc>
          <w:tcPr>
            <w:tcW w:w="627" w:type="pct"/>
            <w:noWrap/>
            <w:hideMark/>
          </w:tcPr>
          <w:p w14:paraId="4ED1FA0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S032</w:t>
            </w:r>
          </w:p>
        </w:tc>
        <w:tc>
          <w:tcPr>
            <w:tcW w:w="1730" w:type="pct"/>
            <w:noWrap/>
            <w:hideMark/>
          </w:tcPr>
          <w:p w14:paraId="6870FE7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1DFBA2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538D6A9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2A31E7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S033</w:t>
            </w:r>
          </w:p>
        </w:tc>
        <w:tc>
          <w:tcPr>
            <w:tcW w:w="1730" w:type="pct"/>
            <w:noWrap/>
            <w:hideMark/>
          </w:tcPr>
          <w:p w14:paraId="56D40A3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F9934D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Move and Empower</w:t>
            </w:r>
          </w:p>
        </w:tc>
      </w:tr>
      <w:tr w:rsidR="00841222" w:rsidRPr="00DF0C3D" w14:paraId="44E1189C" w14:textId="77777777" w:rsidTr="009F5A1C">
        <w:tc>
          <w:tcPr>
            <w:tcW w:w="627" w:type="pct"/>
            <w:noWrap/>
            <w:hideMark/>
          </w:tcPr>
          <w:p w14:paraId="733FAD3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S034</w:t>
            </w:r>
          </w:p>
        </w:tc>
        <w:tc>
          <w:tcPr>
            <w:tcW w:w="1730" w:type="pct"/>
            <w:noWrap/>
            <w:hideMark/>
          </w:tcPr>
          <w:p w14:paraId="6CE559A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5ACE52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7CC6A20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A79FF0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S035</w:t>
            </w:r>
          </w:p>
        </w:tc>
        <w:tc>
          <w:tcPr>
            <w:tcW w:w="1730" w:type="pct"/>
            <w:noWrap/>
            <w:hideMark/>
          </w:tcPr>
          <w:p w14:paraId="053967A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64AC07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68110109" w14:textId="77777777" w:rsidTr="009F5A1C">
        <w:tc>
          <w:tcPr>
            <w:tcW w:w="627" w:type="pct"/>
            <w:noWrap/>
            <w:hideMark/>
          </w:tcPr>
          <w:p w14:paraId="6B427F4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S036</w:t>
            </w:r>
          </w:p>
        </w:tc>
        <w:tc>
          <w:tcPr>
            <w:tcW w:w="1730" w:type="pct"/>
            <w:noWrap/>
            <w:hideMark/>
          </w:tcPr>
          <w:p w14:paraId="711951C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36440A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1F14DFC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F61A34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S037</w:t>
            </w:r>
          </w:p>
        </w:tc>
        <w:tc>
          <w:tcPr>
            <w:tcW w:w="1730" w:type="pct"/>
            <w:noWrap/>
            <w:hideMark/>
          </w:tcPr>
          <w:p w14:paraId="0FC232B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821430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42E315D5" w14:textId="77777777" w:rsidTr="009F5A1C">
        <w:tc>
          <w:tcPr>
            <w:tcW w:w="627" w:type="pct"/>
            <w:noWrap/>
            <w:hideMark/>
          </w:tcPr>
          <w:p w14:paraId="7EDA6BC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S038</w:t>
            </w:r>
          </w:p>
        </w:tc>
        <w:tc>
          <w:tcPr>
            <w:tcW w:w="1730" w:type="pct"/>
            <w:noWrap/>
            <w:hideMark/>
          </w:tcPr>
          <w:p w14:paraId="1C66776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1FEB14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3E05E5A5"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CC9529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S039</w:t>
            </w:r>
          </w:p>
        </w:tc>
        <w:tc>
          <w:tcPr>
            <w:tcW w:w="1730" w:type="pct"/>
            <w:noWrap/>
            <w:hideMark/>
          </w:tcPr>
          <w:p w14:paraId="727225E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024C77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2596CC98" w14:textId="77777777" w:rsidTr="009F5A1C">
        <w:tc>
          <w:tcPr>
            <w:tcW w:w="627" w:type="pct"/>
            <w:noWrap/>
            <w:hideMark/>
          </w:tcPr>
          <w:p w14:paraId="0347BF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S040</w:t>
            </w:r>
          </w:p>
        </w:tc>
        <w:tc>
          <w:tcPr>
            <w:tcW w:w="1730" w:type="pct"/>
            <w:noWrap/>
            <w:hideMark/>
          </w:tcPr>
          <w:p w14:paraId="728EA74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5B32B7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Help at Hand Support</w:t>
            </w:r>
          </w:p>
        </w:tc>
      </w:tr>
      <w:tr w:rsidR="00841222" w:rsidRPr="00DF0C3D" w14:paraId="6ED68BC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533B9B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S041</w:t>
            </w:r>
          </w:p>
        </w:tc>
        <w:tc>
          <w:tcPr>
            <w:tcW w:w="1730" w:type="pct"/>
            <w:noWrap/>
            <w:hideMark/>
          </w:tcPr>
          <w:p w14:paraId="4C675FF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4D8739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77D1BEE0" w14:textId="77777777" w:rsidTr="009F5A1C">
        <w:tc>
          <w:tcPr>
            <w:tcW w:w="627" w:type="pct"/>
            <w:noWrap/>
            <w:hideMark/>
          </w:tcPr>
          <w:p w14:paraId="37BCD55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S042</w:t>
            </w:r>
          </w:p>
        </w:tc>
        <w:tc>
          <w:tcPr>
            <w:tcW w:w="1730" w:type="pct"/>
            <w:noWrap/>
            <w:hideMark/>
          </w:tcPr>
          <w:p w14:paraId="62513D4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1A7A78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0CD1488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4948E5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S043</w:t>
            </w:r>
          </w:p>
        </w:tc>
        <w:tc>
          <w:tcPr>
            <w:tcW w:w="1730" w:type="pct"/>
            <w:noWrap/>
            <w:hideMark/>
          </w:tcPr>
          <w:p w14:paraId="12264A5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1FEF38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425F3301" w14:textId="77777777" w:rsidTr="009F5A1C">
        <w:tc>
          <w:tcPr>
            <w:tcW w:w="627" w:type="pct"/>
            <w:noWrap/>
            <w:hideMark/>
          </w:tcPr>
          <w:p w14:paraId="53D9202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S044</w:t>
            </w:r>
          </w:p>
        </w:tc>
        <w:tc>
          <w:tcPr>
            <w:tcW w:w="1730" w:type="pct"/>
            <w:noWrap/>
            <w:hideMark/>
          </w:tcPr>
          <w:p w14:paraId="4BB2D38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669C2B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652EA5B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9348F5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S045</w:t>
            </w:r>
          </w:p>
        </w:tc>
        <w:tc>
          <w:tcPr>
            <w:tcW w:w="1730" w:type="pct"/>
            <w:noWrap/>
            <w:hideMark/>
          </w:tcPr>
          <w:p w14:paraId="506CF97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FAB2EC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Total Rehab Solutions</w:t>
            </w:r>
          </w:p>
        </w:tc>
      </w:tr>
      <w:tr w:rsidR="00841222" w:rsidRPr="00DF0C3D" w14:paraId="47F14191" w14:textId="77777777" w:rsidTr="009F5A1C">
        <w:tc>
          <w:tcPr>
            <w:tcW w:w="627" w:type="pct"/>
            <w:noWrap/>
            <w:hideMark/>
          </w:tcPr>
          <w:p w14:paraId="49984F7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S046</w:t>
            </w:r>
          </w:p>
        </w:tc>
        <w:tc>
          <w:tcPr>
            <w:tcW w:w="1730" w:type="pct"/>
            <w:noWrap/>
            <w:hideMark/>
          </w:tcPr>
          <w:p w14:paraId="732CACD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3EEB70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17D75DB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D6D3B5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S047</w:t>
            </w:r>
          </w:p>
        </w:tc>
        <w:tc>
          <w:tcPr>
            <w:tcW w:w="1730" w:type="pct"/>
            <w:noWrap/>
            <w:hideMark/>
          </w:tcPr>
          <w:p w14:paraId="3289F5A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1A3113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Interaction Disability Services</w:t>
            </w:r>
          </w:p>
        </w:tc>
      </w:tr>
      <w:tr w:rsidR="00841222" w:rsidRPr="00DF0C3D" w14:paraId="787EC65C" w14:textId="77777777" w:rsidTr="009F5A1C">
        <w:tc>
          <w:tcPr>
            <w:tcW w:w="627" w:type="pct"/>
            <w:noWrap/>
            <w:hideMark/>
          </w:tcPr>
          <w:p w14:paraId="3C340CE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S048</w:t>
            </w:r>
          </w:p>
        </w:tc>
        <w:tc>
          <w:tcPr>
            <w:tcW w:w="1730" w:type="pct"/>
            <w:noWrap/>
            <w:hideMark/>
          </w:tcPr>
          <w:p w14:paraId="33DED8D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730DC4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Greenacres</w:t>
            </w:r>
          </w:p>
        </w:tc>
      </w:tr>
      <w:tr w:rsidR="00841222" w:rsidRPr="00DF0C3D" w14:paraId="7C56FAC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28CB75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S049</w:t>
            </w:r>
          </w:p>
        </w:tc>
        <w:tc>
          <w:tcPr>
            <w:tcW w:w="1730" w:type="pct"/>
            <w:noWrap/>
            <w:hideMark/>
          </w:tcPr>
          <w:p w14:paraId="5B61C76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12B11C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Hunter Rehabilitation and Health</w:t>
            </w:r>
          </w:p>
        </w:tc>
      </w:tr>
      <w:tr w:rsidR="00841222" w:rsidRPr="00DF0C3D" w14:paraId="2AFBA9FF" w14:textId="77777777" w:rsidTr="009F5A1C">
        <w:tc>
          <w:tcPr>
            <w:tcW w:w="627" w:type="pct"/>
            <w:noWrap/>
            <w:hideMark/>
          </w:tcPr>
          <w:p w14:paraId="2FE08B0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S050</w:t>
            </w:r>
          </w:p>
        </w:tc>
        <w:tc>
          <w:tcPr>
            <w:tcW w:w="1730" w:type="pct"/>
            <w:noWrap/>
            <w:hideMark/>
          </w:tcPr>
          <w:p w14:paraId="54433FD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2F6392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14F5513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3B555C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lastRenderedPageBreak/>
              <w:t>S051</w:t>
            </w:r>
          </w:p>
        </w:tc>
        <w:tc>
          <w:tcPr>
            <w:tcW w:w="1730" w:type="pct"/>
            <w:noWrap/>
            <w:hideMark/>
          </w:tcPr>
          <w:p w14:paraId="2EA8B1B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8B5E3E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Active Studio</w:t>
            </w:r>
          </w:p>
        </w:tc>
      </w:tr>
      <w:tr w:rsidR="00841222" w:rsidRPr="00DF0C3D" w14:paraId="372CBBF1" w14:textId="77777777" w:rsidTr="009F5A1C">
        <w:tc>
          <w:tcPr>
            <w:tcW w:w="627" w:type="pct"/>
            <w:noWrap/>
            <w:hideMark/>
          </w:tcPr>
          <w:p w14:paraId="2239703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S052</w:t>
            </w:r>
          </w:p>
        </w:tc>
        <w:tc>
          <w:tcPr>
            <w:tcW w:w="1730" w:type="pct"/>
            <w:noWrap/>
            <w:hideMark/>
          </w:tcPr>
          <w:p w14:paraId="1092C18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9171FD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Lane Cove Physio</w:t>
            </w:r>
          </w:p>
        </w:tc>
      </w:tr>
      <w:tr w:rsidR="00841222" w:rsidRPr="00DF0C3D" w14:paraId="51CE1EC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A32E1A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S053</w:t>
            </w:r>
          </w:p>
        </w:tc>
        <w:tc>
          <w:tcPr>
            <w:tcW w:w="1730" w:type="pct"/>
            <w:noWrap/>
            <w:hideMark/>
          </w:tcPr>
          <w:p w14:paraId="1D08442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612B364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Specialist Disability Accommodation Alliance</w:t>
            </w:r>
          </w:p>
        </w:tc>
      </w:tr>
      <w:tr w:rsidR="00841222" w:rsidRPr="00DF0C3D" w14:paraId="625D4153" w14:textId="77777777" w:rsidTr="009F5A1C">
        <w:tc>
          <w:tcPr>
            <w:tcW w:w="627" w:type="pct"/>
            <w:noWrap/>
            <w:hideMark/>
          </w:tcPr>
          <w:p w14:paraId="6B7FA21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S054</w:t>
            </w:r>
          </w:p>
        </w:tc>
        <w:tc>
          <w:tcPr>
            <w:tcW w:w="1730" w:type="pct"/>
            <w:noWrap/>
            <w:hideMark/>
          </w:tcPr>
          <w:p w14:paraId="1A7A387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DD57E5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At Home Care</w:t>
            </w:r>
          </w:p>
        </w:tc>
      </w:tr>
      <w:tr w:rsidR="00841222" w:rsidRPr="00DF0C3D" w14:paraId="48F0CBB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E9FE5F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S055</w:t>
            </w:r>
          </w:p>
        </w:tc>
        <w:tc>
          <w:tcPr>
            <w:tcW w:w="1730" w:type="pct"/>
            <w:noWrap/>
            <w:hideMark/>
          </w:tcPr>
          <w:p w14:paraId="474531C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492A5D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Action on Disability within Ethnic Communities</w:t>
            </w:r>
          </w:p>
        </w:tc>
      </w:tr>
      <w:tr w:rsidR="00841222" w:rsidRPr="00DF0C3D" w14:paraId="177B0D65" w14:textId="77777777" w:rsidTr="009F5A1C">
        <w:tc>
          <w:tcPr>
            <w:tcW w:w="627" w:type="pct"/>
            <w:noWrap/>
            <w:hideMark/>
          </w:tcPr>
          <w:p w14:paraId="58C44EE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S056</w:t>
            </w:r>
          </w:p>
        </w:tc>
        <w:tc>
          <w:tcPr>
            <w:tcW w:w="1730" w:type="pct"/>
            <w:noWrap/>
            <w:hideMark/>
          </w:tcPr>
          <w:p w14:paraId="7E13AD7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3F274E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Lizard Centre</w:t>
            </w:r>
          </w:p>
        </w:tc>
      </w:tr>
      <w:tr w:rsidR="00841222" w:rsidRPr="00DF0C3D" w14:paraId="5F6B14F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6BDA8D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S057</w:t>
            </w:r>
          </w:p>
        </w:tc>
        <w:tc>
          <w:tcPr>
            <w:tcW w:w="1730" w:type="pct"/>
            <w:noWrap/>
            <w:hideMark/>
          </w:tcPr>
          <w:p w14:paraId="150429F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BC9952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512BE18F" w14:textId="77777777" w:rsidTr="009F5A1C">
        <w:tc>
          <w:tcPr>
            <w:tcW w:w="627" w:type="pct"/>
            <w:noWrap/>
            <w:hideMark/>
          </w:tcPr>
          <w:p w14:paraId="2A110D5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S058</w:t>
            </w:r>
          </w:p>
        </w:tc>
        <w:tc>
          <w:tcPr>
            <w:tcW w:w="1730" w:type="pct"/>
            <w:noWrap/>
            <w:hideMark/>
          </w:tcPr>
          <w:p w14:paraId="6B3AB8B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6CD686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2C51B96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B78FB2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S059</w:t>
            </w:r>
          </w:p>
        </w:tc>
        <w:tc>
          <w:tcPr>
            <w:tcW w:w="1730" w:type="pct"/>
            <w:noWrap/>
            <w:hideMark/>
          </w:tcPr>
          <w:p w14:paraId="0B46BBB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39D159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5F71C4E5" w14:textId="77777777" w:rsidTr="009F5A1C">
        <w:tc>
          <w:tcPr>
            <w:tcW w:w="627" w:type="pct"/>
            <w:noWrap/>
            <w:hideMark/>
          </w:tcPr>
          <w:p w14:paraId="5641F70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S060</w:t>
            </w:r>
          </w:p>
        </w:tc>
        <w:tc>
          <w:tcPr>
            <w:tcW w:w="1730" w:type="pct"/>
            <w:noWrap/>
            <w:hideMark/>
          </w:tcPr>
          <w:p w14:paraId="3BAE051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E05CC0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We are Vivid</w:t>
            </w:r>
          </w:p>
        </w:tc>
      </w:tr>
      <w:tr w:rsidR="00841222" w:rsidRPr="00DF0C3D" w14:paraId="67D4A89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A9B6B8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S061</w:t>
            </w:r>
          </w:p>
        </w:tc>
        <w:tc>
          <w:tcPr>
            <w:tcW w:w="1730" w:type="pct"/>
            <w:noWrap/>
            <w:hideMark/>
          </w:tcPr>
          <w:p w14:paraId="277991F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DE225E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NDIS Services</w:t>
            </w:r>
          </w:p>
        </w:tc>
      </w:tr>
      <w:tr w:rsidR="00841222" w:rsidRPr="00DF0C3D" w14:paraId="11888F6D" w14:textId="77777777" w:rsidTr="009F5A1C">
        <w:tc>
          <w:tcPr>
            <w:tcW w:w="627" w:type="pct"/>
            <w:noWrap/>
            <w:hideMark/>
          </w:tcPr>
          <w:p w14:paraId="64559AE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S062</w:t>
            </w:r>
          </w:p>
        </w:tc>
        <w:tc>
          <w:tcPr>
            <w:tcW w:w="1730" w:type="pct"/>
            <w:noWrap/>
            <w:hideMark/>
          </w:tcPr>
          <w:p w14:paraId="432554A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A2D93B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Thomas Nicholas (sole trader)</w:t>
            </w:r>
          </w:p>
        </w:tc>
      </w:tr>
      <w:tr w:rsidR="00841222" w:rsidRPr="00DF0C3D" w14:paraId="1D36206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EF3081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S063</w:t>
            </w:r>
          </w:p>
        </w:tc>
        <w:tc>
          <w:tcPr>
            <w:tcW w:w="1730" w:type="pct"/>
            <w:noWrap/>
            <w:hideMark/>
          </w:tcPr>
          <w:p w14:paraId="0C8921E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3E5AD4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7DF4CBBC" w14:textId="77777777" w:rsidTr="009F5A1C">
        <w:tc>
          <w:tcPr>
            <w:tcW w:w="627" w:type="pct"/>
            <w:noWrap/>
            <w:hideMark/>
          </w:tcPr>
          <w:p w14:paraId="40865A4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S064</w:t>
            </w:r>
          </w:p>
        </w:tc>
        <w:tc>
          <w:tcPr>
            <w:tcW w:w="1730" w:type="pct"/>
            <w:noWrap/>
            <w:hideMark/>
          </w:tcPr>
          <w:p w14:paraId="7D41179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45342ED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Australian Orthotic Prosthetic Association</w:t>
            </w:r>
          </w:p>
        </w:tc>
      </w:tr>
      <w:tr w:rsidR="00841222" w:rsidRPr="00DF0C3D" w14:paraId="59DF253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338D3E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S065</w:t>
            </w:r>
          </w:p>
        </w:tc>
        <w:tc>
          <w:tcPr>
            <w:tcW w:w="1730" w:type="pct"/>
            <w:noWrap/>
            <w:hideMark/>
          </w:tcPr>
          <w:p w14:paraId="2625E7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73EA8D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Empowered Futures</w:t>
            </w:r>
          </w:p>
        </w:tc>
      </w:tr>
      <w:tr w:rsidR="00841222" w:rsidRPr="00DF0C3D" w14:paraId="01FE3822" w14:textId="77777777" w:rsidTr="009F5A1C">
        <w:tc>
          <w:tcPr>
            <w:tcW w:w="627" w:type="pct"/>
            <w:noWrap/>
            <w:hideMark/>
          </w:tcPr>
          <w:p w14:paraId="60A410F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S066</w:t>
            </w:r>
          </w:p>
        </w:tc>
        <w:tc>
          <w:tcPr>
            <w:tcW w:w="1730" w:type="pct"/>
            <w:noWrap/>
            <w:hideMark/>
          </w:tcPr>
          <w:p w14:paraId="112BA6F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2B1971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Autism Spectrum Australia</w:t>
            </w:r>
            <w:r w:rsidR="00BD3D91" w:rsidRPr="00DF0C3D">
              <w:rPr>
                <w:rFonts w:ascii="Calibri" w:eastAsia="Times New Roman" w:hAnsi="Calibri" w:cs="Calibri"/>
                <w:color w:val="000000"/>
                <w:szCs w:val="22"/>
                <w:lang w:eastAsia="en-AU"/>
              </w:rPr>
              <w:t xml:space="preserve"> (Aspect)</w:t>
            </w:r>
          </w:p>
        </w:tc>
      </w:tr>
      <w:tr w:rsidR="00841222" w:rsidRPr="00DF0C3D" w14:paraId="0F48063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0BC1D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S067</w:t>
            </w:r>
          </w:p>
        </w:tc>
        <w:tc>
          <w:tcPr>
            <w:tcW w:w="1730" w:type="pct"/>
            <w:noWrap/>
            <w:hideMark/>
          </w:tcPr>
          <w:p w14:paraId="1BC8B86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E57F46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Community Support Inc.</w:t>
            </w:r>
          </w:p>
        </w:tc>
      </w:tr>
      <w:tr w:rsidR="00841222" w:rsidRPr="00DF0C3D" w14:paraId="22FAB575" w14:textId="77777777" w:rsidTr="009F5A1C">
        <w:tc>
          <w:tcPr>
            <w:tcW w:w="627" w:type="pct"/>
            <w:noWrap/>
            <w:hideMark/>
          </w:tcPr>
          <w:p w14:paraId="5923039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S068</w:t>
            </w:r>
          </w:p>
        </w:tc>
        <w:tc>
          <w:tcPr>
            <w:tcW w:w="1730" w:type="pct"/>
            <w:noWrap/>
            <w:hideMark/>
          </w:tcPr>
          <w:p w14:paraId="2F4D4D4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39AC16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653F959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7101AF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S069</w:t>
            </w:r>
          </w:p>
        </w:tc>
        <w:tc>
          <w:tcPr>
            <w:tcW w:w="1730" w:type="pct"/>
            <w:noWrap/>
            <w:hideMark/>
          </w:tcPr>
          <w:p w14:paraId="0FE6C72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371F13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MED-EL</w:t>
            </w:r>
          </w:p>
        </w:tc>
      </w:tr>
      <w:tr w:rsidR="00841222" w:rsidRPr="00DF0C3D" w14:paraId="564F9450" w14:textId="77777777" w:rsidTr="009F5A1C">
        <w:tc>
          <w:tcPr>
            <w:tcW w:w="627" w:type="pct"/>
            <w:noWrap/>
            <w:hideMark/>
          </w:tcPr>
          <w:p w14:paraId="535B583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S070</w:t>
            </w:r>
          </w:p>
        </w:tc>
        <w:tc>
          <w:tcPr>
            <w:tcW w:w="1730" w:type="pct"/>
            <w:noWrap/>
            <w:hideMark/>
          </w:tcPr>
          <w:p w14:paraId="725407F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1CC1EA8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Exercise &amp; Sports Science Australia (ESSA) </w:t>
            </w:r>
          </w:p>
        </w:tc>
      </w:tr>
      <w:tr w:rsidR="00841222" w:rsidRPr="00DF0C3D" w14:paraId="3E1B3AE8"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5F9954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S071</w:t>
            </w:r>
          </w:p>
        </w:tc>
        <w:tc>
          <w:tcPr>
            <w:tcW w:w="1730" w:type="pct"/>
            <w:noWrap/>
            <w:hideMark/>
          </w:tcPr>
          <w:p w14:paraId="12E0CB4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Participant Representative</w:t>
            </w:r>
          </w:p>
        </w:tc>
        <w:tc>
          <w:tcPr>
            <w:tcW w:w="2643" w:type="pct"/>
            <w:noWrap/>
            <w:hideMark/>
          </w:tcPr>
          <w:p w14:paraId="54E3B17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NDIS Participant's Father</w:t>
            </w:r>
          </w:p>
        </w:tc>
      </w:tr>
      <w:tr w:rsidR="00841222" w:rsidRPr="00DF0C3D" w14:paraId="131F8220" w14:textId="77777777" w:rsidTr="009F5A1C">
        <w:tc>
          <w:tcPr>
            <w:tcW w:w="627" w:type="pct"/>
            <w:noWrap/>
            <w:hideMark/>
          </w:tcPr>
          <w:p w14:paraId="35AF9D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S072</w:t>
            </w:r>
          </w:p>
        </w:tc>
        <w:tc>
          <w:tcPr>
            <w:tcW w:w="1730" w:type="pct"/>
            <w:noWrap/>
            <w:hideMark/>
          </w:tcPr>
          <w:p w14:paraId="2D3E66E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4DFD8D3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Council of Regional Disability Services (CORDS) </w:t>
            </w:r>
          </w:p>
        </w:tc>
      </w:tr>
      <w:tr w:rsidR="00841222" w:rsidRPr="00DF0C3D" w14:paraId="131358F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ACFC4D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S073</w:t>
            </w:r>
          </w:p>
        </w:tc>
        <w:tc>
          <w:tcPr>
            <w:tcW w:w="1730" w:type="pct"/>
            <w:noWrap/>
            <w:hideMark/>
          </w:tcPr>
          <w:p w14:paraId="4FC037D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C2A052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RE Physiology</w:t>
            </w:r>
          </w:p>
        </w:tc>
      </w:tr>
      <w:tr w:rsidR="00841222" w:rsidRPr="00DF0C3D" w14:paraId="06B66F78" w14:textId="77777777" w:rsidTr="009F5A1C">
        <w:tc>
          <w:tcPr>
            <w:tcW w:w="627" w:type="pct"/>
            <w:noWrap/>
            <w:hideMark/>
          </w:tcPr>
          <w:p w14:paraId="6847F7D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S074</w:t>
            </w:r>
          </w:p>
        </w:tc>
        <w:tc>
          <w:tcPr>
            <w:tcW w:w="1730" w:type="pct"/>
            <w:noWrap/>
            <w:hideMark/>
          </w:tcPr>
          <w:p w14:paraId="2BFC726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EBD140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EP Clinic</w:t>
            </w:r>
          </w:p>
        </w:tc>
      </w:tr>
      <w:tr w:rsidR="00841222" w:rsidRPr="00DF0C3D" w14:paraId="72A200E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FDF0C0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S075</w:t>
            </w:r>
          </w:p>
        </w:tc>
        <w:tc>
          <w:tcPr>
            <w:tcW w:w="1730" w:type="pct"/>
            <w:noWrap/>
            <w:hideMark/>
          </w:tcPr>
          <w:p w14:paraId="4ADD8D0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0777A7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3303BDA8" w14:textId="77777777" w:rsidTr="009F5A1C">
        <w:tc>
          <w:tcPr>
            <w:tcW w:w="627" w:type="pct"/>
            <w:noWrap/>
            <w:hideMark/>
          </w:tcPr>
          <w:p w14:paraId="4C0A217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S076</w:t>
            </w:r>
          </w:p>
        </w:tc>
        <w:tc>
          <w:tcPr>
            <w:tcW w:w="1730" w:type="pct"/>
            <w:noWrap/>
            <w:hideMark/>
          </w:tcPr>
          <w:p w14:paraId="3BB2DA3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76AB08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Flex Out</w:t>
            </w:r>
          </w:p>
        </w:tc>
      </w:tr>
      <w:tr w:rsidR="00841222" w:rsidRPr="00DF0C3D" w14:paraId="135CD54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18FA4D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S077</w:t>
            </w:r>
          </w:p>
        </w:tc>
        <w:tc>
          <w:tcPr>
            <w:tcW w:w="1730" w:type="pct"/>
            <w:noWrap/>
            <w:hideMark/>
          </w:tcPr>
          <w:p w14:paraId="6EB442B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46F780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Clinical Health Rehabilitation</w:t>
            </w:r>
          </w:p>
        </w:tc>
      </w:tr>
      <w:tr w:rsidR="00841222" w:rsidRPr="00DF0C3D" w14:paraId="5BC3AE9C" w14:textId="77777777" w:rsidTr="009F5A1C">
        <w:tc>
          <w:tcPr>
            <w:tcW w:w="627" w:type="pct"/>
            <w:noWrap/>
            <w:hideMark/>
          </w:tcPr>
          <w:p w14:paraId="6B6FB14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S078</w:t>
            </w:r>
          </w:p>
        </w:tc>
        <w:tc>
          <w:tcPr>
            <w:tcW w:w="1730" w:type="pct"/>
            <w:noWrap/>
            <w:hideMark/>
          </w:tcPr>
          <w:p w14:paraId="36EFF2F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E49AEC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Ability Action Australia</w:t>
            </w:r>
          </w:p>
        </w:tc>
      </w:tr>
      <w:tr w:rsidR="00841222" w:rsidRPr="00DF0C3D" w14:paraId="2148383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D0E831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S079</w:t>
            </w:r>
          </w:p>
        </w:tc>
        <w:tc>
          <w:tcPr>
            <w:tcW w:w="1730" w:type="pct"/>
            <w:noWrap/>
            <w:hideMark/>
          </w:tcPr>
          <w:p w14:paraId="30C803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42F2F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1553DFE6" w14:textId="77777777" w:rsidTr="009F5A1C">
        <w:tc>
          <w:tcPr>
            <w:tcW w:w="627" w:type="pct"/>
            <w:noWrap/>
            <w:hideMark/>
          </w:tcPr>
          <w:p w14:paraId="6AA055F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S080</w:t>
            </w:r>
          </w:p>
        </w:tc>
        <w:tc>
          <w:tcPr>
            <w:tcW w:w="1730" w:type="pct"/>
            <w:noWrap/>
            <w:hideMark/>
          </w:tcPr>
          <w:p w14:paraId="240DC37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F114A1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Active Studio</w:t>
            </w:r>
          </w:p>
        </w:tc>
      </w:tr>
      <w:tr w:rsidR="00841222" w:rsidRPr="00DF0C3D" w14:paraId="6954FEE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DC12CF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S081</w:t>
            </w:r>
          </w:p>
        </w:tc>
        <w:tc>
          <w:tcPr>
            <w:tcW w:w="1730" w:type="pct"/>
            <w:noWrap/>
            <w:hideMark/>
          </w:tcPr>
          <w:p w14:paraId="06E77C6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99BCEA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All Abilities Allied Health</w:t>
            </w:r>
          </w:p>
        </w:tc>
      </w:tr>
      <w:tr w:rsidR="00841222" w:rsidRPr="00DF0C3D" w14:paraId="0FC0574A" w14:textId="77777777" w:rsidTr="009F5A1C">
        <w:tc>
          <w:tcPr>
            <w:tcW w:w="627" w:type="pct"/>
            <w:noWrap/>
            <w:hideMark/>
          </w:tcPr>
          <w:p w14:paraId="7CC4543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S082</w:t>
            </w:r>
          </w:p>
        </w:tc>
        <w:tc>
          <w:tcPr>
            <w:tcW w:w="1730" w:type="pct"/>
            <w:noWrap/>
            <w:hideMark/>
          </w:tcPr>
          <w:p w14:paraId="12DF897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4A958C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Australian Community Support Organisation (ACSO) </w:t>
            </w:r>
          </w:p>
        </w:tc>
      </w:tr>
      <w:tr w:rsidR="00841222" w:rsidRPr="00DF0C3D" w14:paraId="444E7FB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0E168C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S083</w:t>
            </w:r>
          </w:p>
        </w:tc>
        <w:tc>
          <w:tcPr>
            <w:tcW w:w="1730" w:type="pct"/>
            <w:noWrap/>
            <w:hideMark/>
          </w:tcPr>
          <w:p w14:paraId="427E862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AED151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Abacus Learning Centre</w:t>
            </w:r>
          </w:p>
        </w:tc>
      </w:tr>
      <w:tr w:rsidR="00841222" w:rsidRPr="00DF0C3D" w14:paraId="4185F46A" w14:textId="77777777" w:rsidTr="009F5A1C">
        <w:tc>
          <w:tcPr>
            <w:tcW w:w="627" w:type="pct"/>
            <w:noWrap/>
            <w:hideMark/>
          </w:tcPr>
          <w:p w14:paraId="1286C5C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S084</w:t>
            </w:r>
          </w:p>
        </w:tc>
        <w:tc>
          <w:tcPr>
            <w:tcW w:w="1730" w:type="pct"/>
            <w:noWrap/>
            <w:hideMark/>
          </w:tcPr>
          <w:p w14:paraId="575E60D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AB7355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7606AA3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AFE6DF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S085</w:t>
            </w:r>
          </w:p>
        </w:tc>
        <w:tc>
          <w:tcPr>
            <w:tcW w:w="1730" w:type="pct"/>
            <w:noWrap/>
            <w:hideMark/>
          </w:tcPr>
          <w:p w14:paraId="1DCE307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A262FD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Helping Minds</w:t>
            </w:r>
          </w:p>
        </w:tc>
      </w:tr>
      <w:tr w:rsidR="00841222" w:rsidRPr="00DF0C3D" w14:paraId="3977C579" w14:textId="77777777" w:rsidTr="009F5A1C">
        <w:tc>
          <w:tcPr>
            <w:tcW w:w="627" w:type="pct"/>
            <w:noWrap/>
            <w:hideMark/>
          </w:tcPr>
          <w:p w14:paraId="78BDE38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S086</w:t>
            </w:r>
          </w:p>
        </w:tc>
        <w:tc>
          <w:tcPr>
            <w:tcW w:w="1730" w:type="pct"/>
            <w:noWrap/>
            <w:hideMark/>
          </w:tcPr>
          <w:p w14:paraId="27CE147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27F33CF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Occupational Therapy Australia</w:t>
            </w:r>
          </w:p>
        </w:tc>
      </w:tr>
      <w:tr w:rsidR="00841222" w:rsidRPr="00DF0C3D" w14:paraId="0E421E05"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2DF8DB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S087</w:t>
            </w:r>
          </w:p>
        </w:tc>
        <w:tc>
          <w:tcPr>
            <w:tcW w:w="1730" w:type="pct"/>
            <w:noWrap/>
            <w:hideMark/>
          </w:tcPr>
          <w:p w14:paraId="154BBE3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5CDABB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Carers NSW</w:t>
            </w:r>
          </w:p>
        </w:tc>
      </w:tr>
      <w:tr w:rsidR="00841222" w:rsidRPr="00DF0C3D" w14:paraId="6975C937" w14:textId="77777777" w:rsidTr="009F5A1C">
        <w:tc>
          <w:tcPr>
            <w:tcW w:w="627" w:type="pct"/>
            <w:noWrap/>
            <w:hideMark/>
          </w:tcPr>
          <w:p w14:paraId="19866DA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S088</w:t>
            </w:r>
          </w:p>
        </w:tc>
        <w:tc>
          <w:tcPr>
            <w:tcW w:w="1730" w:type="pct"/>
            <w:noWrap/>
            <w:hideMark/>
          </w:tcPr>
          <w:p w14:paraId="552A40B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1028A0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First Voice</w:t>
            </w:r>
          </w:p>
        </w:tc>
      </w:tr>
      <w:tr w:rsidR="00841222" w:rsidRPr="00DF0C3D" w14:paraId="50AB60A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6B5364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S089</w:t>
            </w:r>
          </w:p>
        </w:tc>
        <w:tc>
          <w:tcPr>
            <w:tcW w:w="1730" w:type="pct"/>
            <w:noWrap/>
            <w:hideMark/>
          </w:tcPr>
          <w:p w14:paraId="50F0C9F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081DA9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Chorus Music Therapy Clinic</w:t>
            </w:r>
          </w:p>
        </w:tc>
      </w:tr>
      <w:tr w:rsidR="00841222" w:rsidRPr="00DF0C3D" w14:paraId="6682027C" w14:textId="77777777" w:rsidTr="009F5A1C">
        <w:tc>
          <w:tcPr>
            <w:tcW w:w="627" w:type="pct"/>
            <w:noWrap/>
            <w:hideMark/>
          </w:tcPr>
          <w:p w14:paraId="59A75D9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S090</w:t>
            </w:r>
          </w:p>
        </w:tc>
        <w:tc>
          <w:tcPr>
            <w:tcW w:w="1730" w:type="pct"/>
            <w:noWrap/>
            <w:hideMark/>
          </w:tcPr>
          <w:p w14:paraId="04BEB7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396AD4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PC Ability</w:t>
            </w:r>
          </w:p>
        </w:tc>
      </w:tr>
      <w:tr w:rsidR="00841222" w:rsidRPr="00DF0C3D" w14:paraId="0347739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4A647C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S091</w:t>
            </w:r>
          </w:p>
        </w:tc>
        <w:tc>
          <w:tcPr>
            <w:tcW w:w="1730" w:type="pct"/>
            <w:noWrap/>
            <w:hideMark/>
          </w:tcPr>
          <w:p w14:paraId="1A1BA8D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229A90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Can Do Group</w:t>
            </w:r>
          </w:p>
        </w:tc>
      </w:tr>
      <w:tr w:rsidR="00841222" w:rsidRPr="00DF0C3D" w14:paraId="3F5C59A5" w14:textId="77777777" w:rsidTr="009F5A1C">
        <w:tc>
          <w:tcPr>
            <w:tcW w:w="627" w:type="pct"/>
            <w:noWrap/>
            <w:hideMark/>
          </w:tcPr>
          <w:p w14:paraId="6729A10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S092</w:t>
            </w:r>
          </w:p>
        </w:tc>
        <w:tc>
          <w:tcPr>
            <w:tcW w:w="1730" w:type="pct"/>
            <w:noWrap/>
            <w:hideMark/>
          </w:tcPr>
          <w:p w14:paraId="431430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899CD0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Sylvanvale</w:t>
            </w:r>
          </w:p>
        </w:tc>
      </w:tr>
      <w:tr w:rsidR="00841222" w:rsidRPr="00DF0C3D" w14:paraId="6853D05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4E7D46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S093</w:t>
            </w:r>
          </w:p>
        </w:tc>
        <w:tc>
          <w:tcPr>
            <w:tcW w:w="1730" w:type="pct"/>
            <w:noWrap/>
            <w:hideMark/>
          </w:tcPr>
          <w:p w14:paraId="5CCC358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12D77A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First2Care</w:t>
            </w:r>
          </w:p>
        </w:tc>
      </w:tr>
      <w:tr w:rsidR="00841222" w:rsidRPr="00DF0C3D" w14:paraId="0D2A0279" w14:textId="77777777" w:rsidTr="009F5A1C">
        <w:tc>
          <w:tcPr>
            <w:tcW w:w="627" w:type="pct"/>
            <w:noWrap/>
            <w:hideMark/>
          </w:tcPr>
          <w:p w14:paraId="726CFD9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S094</w:t>
            </w:r>
          </w:p>
        </w:tc>
        <w:tc>
          <w:tcPr>
            <w:tcW w:w="1730" w:type="pct"/>
            <w:noWrap/>
            <w:hideMark/>
          </w:tcPr>
          <w:p w14:paraId="5A4A3F9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D7719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Kurrajong</w:t>
            </w:r>
          </w:p>
        </w:tc>
      </w:tr>
      <w:tr w:rsidR="00841222" w:rsidRPr="00DF0C3D" w14:paraId="73C4902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FAD952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S095</w:t>
            </w:r>
          </w:p>
        </w:tc>
        <w:tc>
          <w:tcPr>
            <w:tcW w:w="1730" w:type="pct"/>
            <w:noWrap/>
            <w:hideMark/>
          </w:tcPr>
          <w:p w14:paraId="613EDD2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3B78DB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Plumtree</w:t>
            </w:r>
          </w:p>
        </w:tc>
      </w:tr>
      <w:tr w:rsidR="00841222" w:rsidRPr="00DF0C3D" w14:paraId="37DDF28F" w14:textId="77777777" w:rsidTr="009F5A1C">
        <w:tc>
          <w:tcPr>
            <w:tcW w:w="627" w:type="pct"/>
            <w:noWrap/>
            <w:hideMark/>
          </w:tcPr>
          <w:p w14:paraId="56DC015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S096</w:t>
            </w:r>
          </w:p>
        </w:tc>
        <w:tc>
          <w:tcPr>
            <w:tcW w:w="1730" w:type="pct"/>
            <w:noWrap/>
            <w:hideMark/>
          </w:tcPr>
          <w:p w14:paraId="512D1F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B2725B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Ngaanyatjarra Pitjantjatjara Women’s Council </w:t>
            </w:r>
          </w:p>
        </w:tc>
      </w:tr>
      <w:tr w:rsidR="00841222" w:rsidRPr="00DF0C3D" w14:paraId="1E48BFA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8AF2A1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S097</w:t>
            </w:r>
          </w:p>
        </w:tc>
        <w:tc>
          <w:tcPr>
            <w:tcW w:w="1730" w:type="pct"/>
            <w:noWrap/>
            <w:hideMark/>
          </w:tcPr>
          <w:p w14:paraId="52EDD16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8862BB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One Door Mental Health </w:t>
            </w:r>
          </w:p>
        </w:tc>
      </w:tr>
      <w:tr w:rsidR="00841222" w:rsidRPr="00DF0C3D" w14:paraId="3C5E05E6" w14:textId="77777777" w:rsidTr="009F5A1C">
        <w:tc>
          <w:tcPr>
            <w:tcW w:w="627" w:type="pct"/>
            <w:noWrap/>
            <w:hideMark/>
          </w:tcPr>
          <w:p w14:paraId="67ED939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S098</w:t>
            </w:r>
          </w:p>
        </w:tc>
        <w:tc>
          <w:tcPr>
            <w:tcW w:w="1730" w:type="pct"/>
            <w:noWrap/>
            <w:hideMark/>
          </w:tcPr>
          <w:p w14:paraId="204479A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7DFBB50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Australian Physiotherapy Association</w:t>
            </w:r>
          </w:p>
        </w:tc>
      </w:tr>
      <w:tr w:rsidR="00841222" w:rsidRPr="00DF0C3D" w14:paraId="1EFD3C13"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E150F5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S099</w:t>
            </w:r>
          </w:p>
        </w:tc>
        <w:tc>
          <w:tcPr>
            <w:tcW w:w="1730" w:type="pct"/>
            <w:noWrap/>
            <w:hideMark/>
          </w:tcPr>
          <w:p w14:paraId="08FB2F3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74F0EF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Queensland Alliance for Mental Health</w:t>
            </w:r>
          </w:p>
        </w:tc>
      </w:tr>
      <w:tr w:rsidR="00841222" w:rsidRPr="00DF0C3D" w14:paraId="1D3B983A" w14:textId="77777777" w:rsidTr="009F5A1C">
        <w:tc>
          <w:tcPr>
            <w:tcW w:w="627" w:type="pct"/>
            <w:noWrap/>
            <w:hideMark/>
          </w:tcPr>
          <w:p w14:paraId="73F6566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S100</w:t>
            </w:r>
          </w:p>
        </w:tc>
        <w:tc>
          <w:tcPr>
            <w:tcW w:w="1730" w:type="pct"/>
            <w:noWrap/>
            <w:hideMark/>
          </w:tcPr>
          <w:p w14:paraId="4C5E964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3B7CCE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Continence Foundation of Australia</w:t>
            </w:r>
          </w:p>
        </w:tc>
      </w:tr>
      <w:tr w:rsidR="00841222" w:rsidRPr="00DF0C3D" w14:paraId="7C53CC6F"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24B9D4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S100a</w:t>
            </w:r>
          </w:p>
        </w:tc>
        <w:tc>
          <w:tcPr>
            <w:tcW w:w="1730" w:type="pct"/>
            <w:noWrap/>
            <w:hideMark/>
          </w:tcPr>
          <w:p w14:paraId="79DE373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CF9F5B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Continence Foundation of Australia</w:t>
            </w:r>
          </w:p>
        </w:tc>
      </w:tr>
      <w:tr w:rsidR="00841222" w:rsidRPr="00DF0C3D" w14:paraId="333DA546" w14:textId="77777777" w:rsidTr="009F5A1C">
        <w:tc>
          <w:tcPr>
            <w:tcW w:w="627" w:type="pct"/>
            <w:noWrap/>
            <w:hideMark/>
          </w:tcPr>
          <w:p w14:paraId="35D6BA8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S101</w:t>
            </w:r>
          </w:p>
        </w:tc>
        <w:tc>
          <w:tcPr>
            <w:tcW w:w="1730" w:type="pct"/>
            <w:noWrap/>
            <w:hideMark/>
          </w:tcPr>
          <w:p w14:paraId="09BFB9B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B44A36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Community Living Options </w:t>
            </w:r>
          </w:p>
        </w:tc>
      </w:tr>
      <w:tr w:rsidR="00841222" w:rsidRPr="00DF0C3D" w14:paraId="57C42AD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EFA35C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S102</w:t>
            </w:r>
          </w:p>
        </w:tc>
        <w:tc>
          <w:tcPr>
            <w:tcW w:w="1730" w:type="pct"/>
            <w:noWrap/>
            <w:hideMark/>
          </w:tcPr>
          <w:p w14:paraId="3FED50A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E3D110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Job Centre Australia </w:t>
            </w:r>
          </w:p>
        </w:tc>
      </w:tr>
      <w:tr w:rsidR="00841222" w:rsidRPr="00DF0C3D" w14:paraId="24258E10" w14:textId="77777777" w:rsidTr="009F5A1C">
        <w:tc>
          <w:tcPr>
            <w:tcW w:w="627" w:type="pct"/>
            <w:noWrap/>
            <w:hideMark/>
          </w:tcPr>
          <w:p w14:paraId="1BAD45E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S103</w:t>
            </w:r>
          </w:p>
        </w:tc>
        <w:tc>
          <w:tcPr>
            <w:tcW w:w="1730" w:type="pct"/>
            <w:noWrap/>
            <w:hideMark/>
          </w:tcPr>
          <w:p w14:paraId="615EFAF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3CFC0D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Community Assist</w:t>
            </w:r>
          </w:p>
        </w:tc>
      </w:tr>
      <w:tr w:rsidR="00841222" w:rsidRPr="00DF0C3D" w14:paraId="4CB2DEF5"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FC7B7C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lastRenderedPageBreak/>
              <w:t>S104</w:t>
            </w:r>
          </w:p>
        </w:tc>
        <w:tc>
          <w:tcPr>
            <w:tcW w:w="1730" w:type="pct"/>
            <w:noWrap/>
            <w:hideMark/>
          </w:tcPr>
          <w:p w14:paraId="3BE14CF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D518D9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Illawarra Disability Alliance</w:t>
            </w:r>
          </w:p>
        </w:tc>
      </w:tr>
      <w:tr w:rsidR="00841222" w:rsidRPr="00DF0C3D" w14:paraId="2554B8CA" w14:textId="77777777" w:rsidTr="009F5A1C">
        <w:tc>
          <w:tcPr>
            <w:tcW w:w="627" w:type="pct"/>
            <w:noWrap/>
            <w:hideMark/>
          </w:tcPr>
          <w:p w14:paraId="052040D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S105</w:t>
            </w:r>
          </w:p>
        </w:tc>
        <w:tc>
          <w:tcPr>
            <w:tcW w:w="1730" w:type="pct"/>
            <w:noWrap/>
            <w:hideMark/>
          </w:tcPr>
          <w:p w14:paraId="41631CF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25A17E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Mind Australia </w:t>
            </w:r>
          </w:p>
        </w:tc>
      </w:tr>
      <w:tr w:rsidR="00841222" w:rsidRPr="00DF0C3D" w14:paraId="39A62BE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E41E11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S106</w:t>
            </w:r>
          </w:p>
        </w:tc>
        <w:tc>
          <w:tcPr>
            <w:tcW w:w="1730" w:type="pct"/>
            <w:noWrap/>
            <w:hideMark/>
          </w:tcPr>
          <w:p w14:paraId="00661D8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887B7E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Mercy Connect</w:t>
            </w:r>
          </w:p>
        </w:tc>
      </w:tr>
      <w:tr w:rsidR="00841222" w:rsidRPr="00DF0C3D" w14:paraId="084FEEB3" w14:textId="77777777" w:rsidTr="009F5A1C">
        <w:tc>
          <w:tcPr>
            <w:tcW w:w="627" w:type="pct"/>
            <w:noWrap/>
            <w:hideMark/>
          </w:tcPr>
          <w:p w14:paraId="36EEF3C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S107</w:t>
            </w:r>
          </w:p>
        </w:tc>
        <w:tc>
          <w:tcPr>
            <w:tcW w:w="1730" w:type="pct"/>
            <w:noWrap/>
            <w:hideMark/>
          </w:tcPr>
          <w:p w14:paraId="080A7E8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5A57A42" w14:textId="77777777" w:rsidR="00841222" w:rsidRPr="00DF0C3D" w:rsidRDefault="00841222" w:rsidP="00AD2442">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Hire</w:t>
            </w:r>
            <w:r w:rsidR="00682A4E" w:rsidRPr="00DF0C3D">
              <w:rPr>
                <w:rFonts w:ascii="Calibri" w:eastAsia="Times New Roman" w:hAnsi="Calibri" w:cs="Calibri"/>
                <w:color w:val="000000"/>
                <w:szCs w:val="22"/>
                <w:lang w:eastAsia="en-AU"/>
              </w:rPr>
              <w:t>U</w:t>
            </w:r>
            <w:r w:rsidRPr="00DF0C3D">
              <w:rPr>
                <w:rFonts w:ascii="Calibri" w:eastAsia="Times New Roman" w:hAnsi="Calibri" w:cs="Calibri"/>
                <w:color w:val="000000"/>
                <w:szCs w:val="22"/>
                <w:lang w:eastAsia="en-AU"/>
              </w:rPr>
              <w:t>p</w:t>
            </w:r>
          </w:p>
        </w:tc>
      </w:tr>
      <w:tr w:rsidR="00841222" w:rsidRPr="00DF0C3D" w14:paraId="28FD562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D850FC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S108</w:t>
            </w:r>
          </w:p>
        </w:tc>
        <w:tc>
          <w:tcPr>
            <w:tcW w:w="1730" w:type="pct"/>
            <w:noWrap/>
            <w:hideMark/>
          </w:tcPr>
          <w:p w14:paraId="74BA714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F99592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Marathon Health</w:t>
            </w:r>
          </w:p>
        </w:tc>
      </w:tr>
      <w:tr w:rsidR="00841222" w:rsidRPr="00DF0C3D" w14:paraId="43086680" w14:textId="77777777" w:rsidTr="009F5A1C">
        <w:tc>
          <w:tcPr>
            <w:tcW w:w="627" w:type="pct"/>
            <w:noWrap/>
            <w:hideMark/>
          </w:tcPr>
          <w:p w14:paraId="19DFDA9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S109</w:t>
            </w:r>
          </w:p>
        </w:tc>
        <w:tc>
          <w:tcPr>
            <w:tcW w:w="1730" w:type="pct"/>
            <w:noWrap/>
            <w:hideMark/>
          </w:tcPr>
          <w:p w14:paraId="3BD2597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FBF901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Vision Australia </w:t>
            </w:r>
          </w:p>
        </w:tc>
      </w:tr>
      <w:tr w:rsidR="00841222" w:rsidRPr="00DF0C3D" w14:paraId="210269CF"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4511EA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S110</w:t>
            </w:r>
          </w:p>
        </w:tc>
        <w:tc>
          <w:tcPr>
            <w:tcW w:w="1730" w:type="pct"/>
            <w:noWrap/>
            <w:hideMark/>
          </w:tcPr>
          <w:p w14:paraId="2711EAE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Participant Representative Organisation</w:t>
            </w:r>
          </w:p>
        </w:tc>
        <w:tc>
          <w:tcPr>
            <w:tcW w:w="2643" w:type="pct"/>
            <w:noWrap/>
            <w:hideMark/>
          </w:tcPr>
          <w:p w14:paraId="756E3C0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Queensland Advocacy Incorporated</w:t>
            </w:r>
          </w:p>
        </w:tc>
      </w:tr>
      <w:tr w:rsidR="00841222" w:rsidRPr="00DF0C3D" w14:paraId="5419E5F4" w14:textId="77777777" w:rsidTr="009F5A1C">
        <w:tc>
          <w:tcPr>
            <w:tcW w:w="627" w:type="pct"/>
            <w:noWrap/>
            <w:hideMark/>
          </w:tcPr>
          <w:p w14:paraId="74A1EEC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S111</w:t>
            </w:r>
          </w:p>
        </w:tc>
        <w:tc>
          <w:tcPr>
            <w:tcW w:w="1730" w:type="pct"/>
            <w:noWrap/>
            <w:hideMark/>
          </w:tcPr>
          <w:p w14:paraId="03516A0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655DA1E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Allied Health Professions Australia </w:t>
            </w:r>
          </w:p>
        </w:tc>
      </w:tr>
      <w:tr w:rsidR="00841222" w:rsidRPr="00DF0C3D" w14:paraId="4966819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0979ED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S111a</w:t>
            </w:r>
          </w:p>
        </w:tc>
        <w:tc>
          <w:tcPr>
            <w:tcW w:w="1730" w:type="pct"/>
            <w:noWrap/>
            <w:hideMark/>
          </w:tcPr>
          <w:p w14:paraId="53B5E98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04CD0C8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Allied Health Professions Australia </w:t>
            </w:r>
          </w:p>
        </w:tc>
      </w:tr>
      <w:tr w:rsidR="00841222" w:rsidRPr="00DF0C3D" w14:paraId="47BD007E" w14:textId="77777777" w:rsidTr="009F5A1C">
        <w:tc>
          <w:tcPr>
            <w:tcW w:w="627" w:type="pct"/>
            <w:noWrap/>
            <w:hideMark/>
          </w:tcPr>
          <w:p w14:paraId="7C8662E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S112</w:t>
            </w:r>
          </w:p>
        </w:tc>
        <w:tc>
          <w:tcPr>
            <w:tcW w:w="1730" w:type="pct"/>
            <w:noWrap/>
            <w:hideMark/>
          </w:tcPr>
          <w:p w14:paraId="4A8E45F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F1DDD3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Avivo</w:t>
            </w:r>
          </w:p>
        </w:tc>
      </w:tr>
      <w:tr w:rsidR="00841222" w:rsidRPr="00DF0C3D" w14:paraId="5C349F7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8C8B65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S113</w:t>
            </w:r>
          </w:p>
        </w:tc>
        <w:tc>
          <w:tcPr>
            <w:tcW w:w="1730" w:type="pct"/>
            <w:noWrap/>
            <w:hideMark/>
          </w:tcPr>
          <w:p w14:paraId="070910C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1D4CFC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1FF4B841" w14:textId="77777777" w:rsidTr="009F5A1C">
        <w:tc>
          <w:tcPr>
            <w:tcW w:w="627" w:type="pct"/>
            <w:noWrap/>
            <w:hideMark/>
          </w:tcPr>
          <w:p w14:paraId="69D6C10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S114</w:t>
            </w:r>
          </w:p>
        </w:tc>
        <w:tc>
          <w:tcPr>
            <w:tcW w:w="1730" w:type="pct"/>
            <w:noWrap/>
            <w:hideMark/>
          </w:tcPr>
          <w:p w14:paraId="6EB8BCE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033D81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Move 2 Thrive</w:t>
            </w:r>
          </w:p>
        </w:tc>
      </w:tr>
      <w:tr w:rsidR="00841222" w:rsidRPr="00DF0C3D" w14:paraId="526929F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A4D524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S115</w:t>
            </w:r>
          </w:p>
        </w:tc>
        <w:tc>
          <w:tcPr>
            <w:tcW w:w="1730" w:type="pct"/>
            <w:noWrap/>
            <w:hideMark/>
          </w:tcPr>
          <w:p w14:paraId="535B591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276CB7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Optimum Health Services</w:t>
            </w:r>
          </w:p>
        </w:tc>
      </w:tr>
      <w:tr w:rsidR="00841222" w:rsidRPr="00DF0C3D" w14:paraId="5A29AB1C" w14:textId="77777777" w:rsidTr="009F5A1C">
        <w:tc>
          <w:tcPr>
            <w:tcW w:w="627" w:type="pct"/>
            <w:noWrap/>
            <w:hideMark/>
          </w:tcPr>
          <w:p w14:paraId="277CB5F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S116</w:t>
            </w:r>
          </w:p>
        </w:tc>
        <w:tc>
          <w:tcPr>
            <w:tcW w:w="1730" w:type="pct"/>
            <w:noWrap/>
            <w:hideMark/>
          </w:tcPr>
          <w:p w14:paraId="765C88A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6F3986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Optimum Health Solutions</w:t>
            </w:r>
          </w:p>
        </w:tc>
      </w:tr>
      <w:tr w:rsidR="00841222" w:rsidRPr="00DF0C3D" w14:paraId="50A4FEF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B96444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S117</w:t>
            </w:r>
          </w:p>
        </w:tc>
        <w:tc>
          <w:tcPr>
            <w:tcW w:w="1730" w:type="pct"/>
            <w:noWrap/>
            <w:hideMark/>
          </w:tcPr>
          <w:p w14:paraId="1EC5982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D6BEE6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Better Exercise Physiology</w:t>
            </w:r>
          </w:p>
        </w:tc>
      </w:tr>
      <w:tr w:rsidR="00841222" w:rsidRPr="00DF0C3D" w14:paraId="70AA44BC" w14:textId="77777777" w:rsidTr="009F5A1C">
        <w:tc>
          <w:tcPr>
            <w:tcW w:w="627" w:type="pct"/>
            <w:noWrap/>
            <w:hideMark/>
          </w:tcPr>
          <w:p w14:paraId="64D7247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S118</w:t>
            </w:r>
          </w:p>
        </w:tc>
        <w:tc>
          <w:tcPr>
            <w:tcW w:w="1730" w:type="pct"/>
            <w:noWrap/>
            <w:hideMark/>
          </w:tcPr>
          <w:p w14:paraId="2CA00E4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34F9F9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Optimum Health Solutions</w:t>
            </w:r>
          </w:p>
        </w:tc>
      </w:tr>
      <w:tr w:rsidR="00841222" w:rsidRPr="00DF0C3D" w14:paraId="48725FD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F1BDB2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S119</w:t>
            </w:r>
          </w:p>
        </w:tc>
        <w:tc>
          <w:tcPr>
            <w:tcW w:w="1730" w:type="pct"/>
            <w:noWrap/>
            <w:hideMark/>
          </w:tcPr>
          <w:p w14:paraId="7AB4495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16EF32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Uplift Exercise Physiology</w:t>
            </w:r>
          </w:p>
        </w:tc>
      </w:tr>
      <w:tr w:rsidR="00841222" w:rsidRPr="00DF0C3D" w14:paraId="70B62161" w14:textId="77777777" w:rsidTr="009F5A1C">
        <w:tc>
          <w:tcPr>
            <w:tcW w:w="627" w:type="pct"/>
            <w:noWrap/>
            <w:hideMark/>
          </w:tcPr>
          <w:p w14:paraId="66D41BD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S120</w:t>
            </w:r>
          </w:p>
        </w:tc>
        <w:tc>
          <w:tcPr>
            <w:tcW w:w="1730" w:type="pct"/>
            <w:noWrap/>
            <w:hideMark/>
          </w:tcPr>
          <w:p w14:paraId="723BF0C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091B41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Living My Way</w:t>
            </w:r>
          </w:p>
        </w:tc>
      </w:tr>
      <w:tr w:rsidR="00841222" w:rsidRPr="00DF0C3D" w14:paraId="72767B5F"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62B765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S121</w:t>
            </w:r>
          </w:p>
        </w:tc>
        <w:tc>
          <w:tcPr>
            <w:tcW w:w="1730" w:type="pct"/>
            <w:noWrap/>
            <w:hideMark/>
          </w:tcPr>
          <w:p w14:paraId="1C67761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829463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Flourish Australia</w:t>
            </w:r>
          </w:p>
        </w:tc>
      </w:tr>
      <w:tr w:rsidR="00841222" w:rsidRPr="00DF0C3D" w14:paraId="485D44C7" w14:textId="77777777" w:rsidTr="009F5A1C">
        <w:tc>
          <w:tcPr>
            <w:tcW w:w="627" w:type="pct"/>
            <w:noWrap/>
            <w:hideMark/>
          </w:tcPr>
          <w:p w14:paraId="4667E6D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S122</w:t>
            </w:r>
          </w:p>
        </w:tc>
        <w:tc>
          <w:tcPr>
            <w:tcW w:w="1730" w:type="pct"/>
            <w:noWrap/>
            <w:hideMark/>
          </w:tcPr>
          <w:p w14:paraId="1B0FC5B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Union</w:t>
            </w:r>
          </w:p>
        </w:tc>
        <w:tc>
          <w:tcPr>
            <w:tcW w:w="2643" w:type="pct"/>
            <w:noWrap/>
            <w:hideMark/>
          </w:tcPr>
          <w:p w14:paraId="4720976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Australian Services Union </w:t>
            </w:r>
          </w:p>
        </w:tc>
      </w:tr>
      <w:tr w:rsidR="00841222" w:rsidRPr="00DF0C3D" w14:paraId="43E294B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D24518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S123</w:t>
            </w:r>
          </w:p>
        </w:tc>
        <w:tc>
          <w:tcPr>
            <w:tcW w:w="1730" w:type="pct"/>
            <w:noWrap/>
            <w:hideMark/>
          </w:tcPr>
          <w:p w14:paraId="3558433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Union</w:t>
            </w:r>
          </w:p>
        </w:tc>
        <w:tc>
          <w:tcPr>
            <w:tcW w:w="2643" w:type="pct"/>
            <w:noWrap/>
            <w:hideMark/>
          </w:tcPr>
          <w:p w14:paraId="161878E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United Workers Union</w:t>
            </w:r>
          </w:p>
        </w:tc>
      </w:tr>
      <w:tr w:rsidR="00841222" w:rsidRPr="00DF0C3D" w14:paraId="6DA5D631" w14:textId="77777777" w:rsidTr="009F5A1C">
        <w:tc>
          <w:tcPr>
            <w:tcW w:w="627" w:type="pct"/>
            <w:noWrap/>
            <w:hideMark/>
          </w:tcPr>
          <w:p w14:paraId="66706B8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S124</w:t>
            </w:r>
          </w:p>
        </w:tc>
        <w:tc>
          <w:tcPr>
            <w:tcW w:w="1730" w:type="pct"/>
            <w:noWrap/>
            <w:hideMark/>
          </w:tcPr>
          <w:p w14:paraId="01D8F5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B57AD7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Oncall Accommodation Services</w:t>
            </w:r>
          </w:p>
        </w:tc>
      </w:tr>
      <w:tr w:rsidR="00841222" w:rsidRPr="00DF0C3D" w14:paraId="4C86058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E16F63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S125</w:t>
            </w:r>
          </w:p>
        </w:tc>
        <w:tc>
          <w:tcPr>
            <w:tcW w:w="1730" w:type="pct"/>
            <w:noWrap/>
            <w:hideMark/>
          </w:tcPr>
          <w:p w14:paraId="21F12CF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C560EE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IOTAH</w:t>
            </w:r>
          </w:p>
        </w:tc>
      </w:tr>
      <w:tr w:rsidR="00841222" w:rsidRPr="00DF0C3D" w14:paraId="743DA33E" w14:textId="77777777" w:rsidTr="009F5A1C">
        <w:tc>
          <w:tcPr>
            <w:tcW w:w="627" w:type="pct"/>
            <w:noWrap/>
            <w:hideMark/>
          </w:tcPr>
          <w:p w14:paraId="4C8F484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S126</w:t>
            </w:r>
          </w:p>
        </w:tc>
        <w:tc>
          <w:tcPr>
            <w:tcW w:w="1730" w:type="pct"/>
            <w:noWrap/>
            <w:hideMark/>
          </w:tcPr>
          <w:p w14:paraId="2FD416F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681FFC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w:t>
            </w:r>
          </w:p>
        </w:tc>
      </w:tr>
      <w:tr w:rsidR="00841222" w:rsidRPr="00DF0C3D" w14:paraId="4A9548F1"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BAC85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S127</w:t>
            </w:r>
          </w:p>
        </w:tc>
        <w:tc>
          <w:tcPr>
            <w:tcW w:w="1730" w:type="pct"/>
            <w:noWrap/>
            <w:hideMark/>
          </w:tcPr>
          <w:p w14:paraId="2494C75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AAFEFF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Connect Plan Management </w:t>
            </w:r>
          </w:p>
        </w:tc>
      </w:tr>
      <w:tr w:rsidR="00841222" w:rsidRPr="00DF0C3D" w14:paraId="7AE8B492" w14:textId="77777777" w:rsidTr="009F5A1C">
        <w:tc>
          <w:tcPr>
            <w:tcW w:w="627" w:type="pct"/>
            <w:noWrap/>
            <w:hideMark/>
          </w:tcPr>
          <w:p w14:paraId="5C1C359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S128</w:t>
            </w:r>
          </w:p>
        </w:tc>
        <w:tc>
          <w:tcPr>
            <w:tcW w:w="1730" w:type="pct"/>
            <w:noWrap/>
            <w:hideMark/>
          </w:tcPr>
          <w:p w14:paraId="413FEAB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C1C760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Down Syndrome Australia</w:t>
            </w:r>
          </w:p>
        </w:tc>
      </w:tr>
      <w:tr w:rsidR="00841222" w:rsidRPr="00DF0C3D" w14:paraId="0454F7B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C64309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S129</w:t>
            </w:r>
          </w:p>
        </w:tc>
        <w:tc>
          <w:tcPr>
            <w:tcW w:w="1730" w:type="pct"/>
            <w:noWrap/>
            <w:hideMark/>
          </w:tcPr>
          <w:p w14:paraId="3AA7D0F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308669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Jobs Are Us</w:t>
            </w:r>
          </w:p>
        </w:tc>
      </w:tr>
      <w:tr w:rsidR="00841222" w:rsidRPr="00DF0C3D" w14:paraId="2AB64F05" w14:textId="77777777" w:rsidTr="009F5A1C">
        <w:tc>
          <w:tcPr>
            <w:tcW w:w="627" w:type="pct"/>
            <w:noWrap/>
            <w:hideMark/>
          </w:tcPr>
          <w:p w14:paraId="4AB0E6A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S130</w:t>
            </w:r>
          </w:p>
        </w:tc>
        <w:tc>
          <w:tcPr>
            <w:tcW w:w="1730" w:type="pct"/>
            <w:noWrap/>
            <w:hideMark/>
          </w:tcPr>
          <w:p w14:paraId="7F8E4C9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Participant Representative Organisation</w:t>
            </w:r>
          </w:p>
        </w:tc>
        <w:tc>
          <w:tcPr>
            <w:tcW w:w="2643" w:type="pct"/>
            <w:noWrap/>
            <w:hideMark/>
          </w:tcPr>
          <w:p w14:paraId="111D439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Gippsland Disability Advocacy</w:t>
            </w:r>
          </w:p>
        </w:tc>
      </w:tr>
      <w:tr w:rsidR="00841222" w:rsidRPr="00DF0C3D" w14:paraId="2578EB7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F024CE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S131</w:t>
            </w:r>
          </w:p>
        </w:tc>
        <w:tc>
          <w:tcPr>
            <w:tcW w:w="1730" w:type="pct"/>
            <w:noWrap/>
            <w:hideMark/>
          </w:tcPr>
          <w:p w14:paraId="064C3A5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566027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 Allied Health Network</w:t>
            </w:r>
          </w:p>
        </w:tc>
      </w:tr>
      <w:tr w:rsidR="00841222" w:rsidRPr="00DF0C3D" w14:paraId="07F755F6" w14:textId="77777777" w:rsidTr="009F5A1C">
        <w:tc>
          <w:tcPr>
            <w:tcW w:w="627" w:type="pct"/>
            <w:noWrap/>
            <w:hideMark/>
          </w:tcPr>
          <w:p w14:paraId="2AEF01F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S132</w:t>
            </w:r>
          </w:p>
        </w:tc>
        <w:tc>
          <w:tcPr>
            <w:tcW w:w="1730" w:type="pct"/>
            <w:noWrap/>
            <w:hideMark/>
          </w:tcPr>
          <w:p w14:paraId="2E2B154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5DB451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Life in Action</w:t>
            </w:r>
          </w:p>
        </w:tc>
      </w:tr>
      <w:tr w:rsidR="00841222" w:rsidRPr="00DF0C3D" w14:paraId="251E939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6A96B7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S133</w:t>
            </w:r>
          </w:p>
        </w:tc>
        <w:tc>
          <w:tcPr>
            <w:tcW w:w="1730" w:type="pct"/>
            <w:noWrap/>
            <w:hideMark/>
          </w:tcPr>
          <w:p w14:paraId="1C8CE82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4B23EC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Hunter Rehabilitation and Health</w:t>
            </w:r>
          </w:p>
        </w:tc>
      </w:tr>
      <w:tr w:rsidR="00841222" w:rsidRPr="00DF0C3D" w14:paraId="37C3C1A9" w14:textId="77777777" w:rsidTr="009F5A1C">
        <w:tc>
          <w:tcPr>
            <w:tcW w:w="627" w:type="pct"/>
            <w:noWrap/>
            <w:hideMark/>
          </w:tcPr>
          <w:p w14:paraId="2110A5A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S134</w:t>
            </w:r>
          </w:p>
        </w:tc>
        <w:tc>
          <w:tcPr>
            <w:tcW w:w="1730" w:type="pct"/>
            <w:noWrap/>
            <w:hideMark/>
          </w:tcPr>
          <w:p w14:paraId="16B0C2E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632D93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Effect Exercise Physiology</w:t>
            </w:r>
          </w:p>
        </w:tc>
      </w:tr>
      <w:tr w:rsidR="00841222" w:rsidRPr="00DF0C3D" w14:paraId="44EF6F8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BE9507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S135</w:t>
            </w:r>
          </w:p>
        </w:tc>
        <w:tc>
          <w:tcPr>
            <w:tcW w:w="1730" w:type="pct"/>
            <w:noWrap/>
            <w:hideMark/>
          </w:tcPr>
          <w:p w14:paraId="70C046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B6676F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1117F339" w14:textId="77777777" w:rsidTr="009F5A1C">
        <w:tc>
          <w:tcPr>
            <w:tcW w:w="627" w:type="pct"/>
            <w:noWrap/>
            <w:hideMark/>
          </w:tcPr>
          <w:p w14:paraId="30972B1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S136</w:t>
            </w:r>
          </w:p>
        </w:tc>
        <w:tc>
          <w:tcPr>
            <w:tcW w:w="1730" w:type="pct"/>
            <w:noWrap/>
            <w:hideMark/>
          </w:tcPr>
          <w:p w14:paraId="325C29E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14BF7C8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o2 active</w:t>
            </w:r>
          </w:p>
        </w:tc>
      </w:tr>
      <w:tr w:rsidR="00841222" w:rsidRPr="00DF0C3D" w14:paraId="31D811A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EDA987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S137</w:t>
            </w:r>
          </w:p>
        </w:tc>
        <w:tc>
          <w:tcPr>
            <w:tcW w:w="1730" w:type="pct"/>
            <w:noWrap/>
            <w:hideMark/>
          </w:tcPr>
          <w:p w14:paraId="0316EC8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17C1FA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KG Exercise Physiology</w:t>
            </w:r>
          </w:p>
        </w:tc>
      </w:tr>
      <w:tr w:rsidR="00841222" w:rsidRPr="00DF0C3D" w14:paraId="7EB762BF" w14:textId="77777777" w:rsidTr="009F5A1C">
        <w:tc>
          <w:tcPr>
            <w:tcW w:w="627" w:type="pct"/>
            <w:noWrap/>
            <w:hideMark/>
          </w:tcPr>
          <w:p w14:paraId="49293FE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S138</w:t>
            </w:r>
          </w:p>
        </w:tc>
        <w:tc>
          <w:tcPr>
            <w:tcW w:w="1730" w:type="pct"/>
            <w:noWrap/>
            <w:hideMark/>
          </w:tcPr>
          <w:p w14:paraId="4E8568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6F111DF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Active Ability</w:t>
            </w:r>
          </w:p>
        </w:tc>
      </w:tr>
      <w:tr w:rsidR="00841222" w:rsidRPr="00DF0C3D" w14:paraId="45CF4BF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C54274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S139</w:t>
            </w:r>
          </w:p>
        </w:tc>
        <w:tc>
          <w:tcPr>
            <w:tcW w:w="1730" w:type="pct"/>
            <w:noWrap/>
            <w:hideMark/>
          </w:tcPr>
          <w:p w14:paraId="2374C72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20931F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North East Exercise Solutions</w:t>
            </w:r>
          </w:p>
        </w:tc>
      </w:tr>
      <w:tr w:rsidR="00841222" w:rsidRPr="00DF0C3D" w14:paraId="55426EB5" w14:textId="77777777" w:rsidTr="009F5A1C">
        <w:tc>
          <w:tcPr>
            <w:tcW w:w="627" w:type="pct"/>
            <w:noWrap/>
            <w:hideMark/>
          </w:tcPr>
          <w:p w14:paraId="3CA21E2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S140</w:t>
            </w:r>
          </w:p>
        </w:tc>
        <w:tc>
          <w:tcPr>
            <w:tcW w:w="1730" w:type="pct"/>
            <w:noWrap/>
            <w:hideMark/>
          </w:tcPr>
          <w:p w14:paraId="326B3BF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56E9753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UniquePhysio</w:t>
            </w:r>
          </w:p>
        </w:tc>
      </w:tr>
      <w:tr w:rsidR="00841222" w:rsidRPr="00DF0C3D" w14:paraId="2D59A2B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09E0AA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S141</w:t>
            </w:r>
          </w:p>
        </w:tc>
        <w:tc>
          <w:tcPr>
            <w:tcW w:w="1730" w:type="pct"/>
            <w:noWrap/>
            <w:hideMark/>
          </w:tcPr>
          <w:p w14:paraId="7A0B1D3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76C35D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Rocky Bay</w:t>
            </w:r>
          </w:p>
        </w:tc>
      </w:tr>
      <w:tr w:rsidR="00841222" w:rsidRPr="00DF0C3D" w14:paraId="1FF6B065" w14:textId="77777777" w:rsidTr="009F5A1C">
        <w:tc>
          <w:tcPr>
            <w:tcW w:w="627" w:type="pct"/>
            <w:noWrap/>
            <w:hideMark/>
          </w:tcPr>
          <w:p w14:paraId="62C40FC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S142</w:t>
            </w:r>
          </w:p>
        </w:tc>
        <w:tc>
          <w:tcPr>
            <w:tcW w:w="1730" w:type="pct"/>
            <w:noWrap/>
            <w:hideMark/>
          </w:tcPr>
          <w:p w14:paraId="169D780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2130D6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Supporting Independent Living Co-Operative (SILC)</w:t>
            </w:r>
          </w:p>
        </w:tc>
      </w:tr>
      <w:tr w:rsidR="00841222" w:rsidRPr="00DF0C3D" w14:paraId="7877DA2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5D9C31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S143</w:t>
            </w:r>
          </w:p>
        </w:tc>
        <w:tc>
          <w:tcPr>
            <w:tcW w:w="1730" w:type="pct"/>
            <w:noWrap/>
            <w:hideMark/>
          </w:tcPr>
          <w:p w14:paraId="1E1E569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CECEE1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Minimbah</w:t>
            </w:r>
          </w:p>
        </w:tc>
      </w:tr>
      <w:tr w:rsidR="00841222" w:rsidRPr="00DF0C3D" w14:paraId="687ED5DD" w14:textId="77777777" w:rsidTr="009F5A1C">
        <w:tc>
          <w:tcPr>
            <w:tcW w:w="627" w:type="pct"/>
            <w:noWrap/>
            <w:hideMark/>
          </w:tcPr>
          <w:p w14:paraId="28F7E6A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S144</w:t>
            </w:r>
          </w:p>
        </w:tc>
        <w:tc>
          <w:tcPr>
            <w:tcW w:w="1730" w:type="pct"/>
            <w:noWrap/>
            <w:hideMark/>
          </w:tcPr>
          <w:p w14:paraId="495947C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1244BD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Autism Queensland</w:t>
            </w:r>
          </w:p>
        </w:tc>
      </w:tr>
      <w:tr w:rsidR="00841222" w:rsidRPr="00DF0C3D" w14:paraId="5FEF7C3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4DF802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S145</w:t>
            </w:r>
          </w:p>
        </w:tc>
        <w:tc>
          <w:tcPr>
            <w:tcW w:w="1730" w:type="pct"/>
            <w:noWrap/>
            <w:hideMark/>
          </w:tcPr>
          <w:p w14:paraId="6D449A6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BE3743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Bedford</w:t>
            </w:r>
          </w:p>
        </w:tc>
      </w:tr>
      <w:tr w:rsidR="00841222" w:rsidRPr="00DF0C3D" w14:paraId="18FE54A3" w14:textId="77777777" w:rsidTr="009F5A1C">
        <w:tc>
          <w:tcPr>
            <w:tcW w:w="627" w:type="pct"/>
            <w:noWrap/>
            <w:hideMark/>
          </w:tcPr>
          <w:p w14:paraId="017D100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S146</w:t>
            </w:r>
          </w:p>
        </w:tc>
        <w:tc>
          <w:tcPr>
            <w:tcW w:w="1730" w:type="pct"/>
            <w:noWrap/>
            <w:hideMark/>
          </w:tcPr>
          <w:p w14:paraId="35DD231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7F98839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Darling Downs Therapy Services</w:t>
            </w:r>
          </w:p>
        </w:tc>
      </w:tr>
      <w:tr w:rsidR="00841222" w:rsidRPr="00DF0C3D" w14:paraId="33849F98"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001BE0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S147</w:t>
            </w:r>
          </w:p>
        </w:tc>
        <w:tc>
          <w:tcPr>
            <w:tcW w:w="1730" w:type="pct"/>
            <w:noWrap/>
            <w:hideMark/>
          </w:tcPr>
          <w:p w14:paraId="0DE3804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BBC57E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Carers ACT</w:t>
            </w:r>
          </w:p>
        </w:tc>
      </w:tr>
      <w:tr w:rsidR="00841222" w:rsidRPr="00DF0C3D" w14:paraId="5EB05657" w14:textId="77777777" w:rsidTr="009F5A1C">
        <w:tc>
          <w:tcPr>
            <w:tcW w:w="627" w:type="pct"/>
            <w:noWrap/>
            <w:hideMark/>
          </w:tcPr>
          <w:p w14:paraId="01EB551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S148</w:t>
            </w:r>
          </w:p>
        </w:tc>
        <w:tc>
          <w:tcPr>
            <w:tcW w:w="1730" w:type="pct"/>
            <w:noWrap/>
            <w:hideMark/>
          </w:tcPr>
          <w:p w14:paraId="3C2B7EF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BB37585" w14:textId="5BF3D794" w:rsidR="00841222" w:rsidRPr="00DF0C3D" w:rsidRDefault="00217E3E"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Royal District Nursing Service of South Australia</w:t>
            </w:r>
          </w:p>
        </w:tc>
      </w:tr>
      <w:tr w:rsidR="00841222" w:rsidRPr="00DF0C3D" w14:paraId="668F818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DED3E8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S149</w:t>
            </w:r>
          </w:p>
        </w:tc>
        <w:tc>
          <w:tcPr>
            <w:tcW w:w="1730" w:type="pct"/>
            <w:noWrap/>
            <w:hideMark/>
          </w:tcPr>
          <w:p w14:paraId="018431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Participant Representative</w:t>
            </w:r>
          </w:p>
        </w:tc>
        <w:tc>
          <w:tcPr>
            <w:tcW w:w="2643" w:type="pct"/>
            <w:noWrap/>
            <w:hideMark/>
          </w:tcPr>
          <w:p w14:paraId="477B76F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NDIS Participant Carer</w:t>
            </w:r>
          </w:p>
        </w:tc>
      </w:tr>
      <w:tr w:rsidR="00841222" w:rsidRPr="00DF0C3D" w14:paraId="03141F19" w14:textId="77777777" w:rsidTr="009F5A1C">
        <w:tc>
          <w:tcPr>
            <w:tcW w:w="627" w:type="pct"/>
            <w:noWrap/>
            <w:hideMark/>
          </w:tcPr>
          <w:p w14:paraId="2A67F16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S150</w:t>
            </w:r>
          </w:p>
        </w:tc>
        <w:tc>
          <w:tcPr>
            <w:tcW w:w="1730" w:type="pct"/>
            <w:noWrap/>
            <w:hideMark/>
          </w:tcPr>
          <w:p w14:paraId="70A4D77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EEA7193" w14:textId="48AF2EBE"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National Aboriginal Communit</w:t>
            </w:r>
            <w:r w:rsidR="00217E3E" w:rsidRPr="00DF0C3D">
              <w:rPr>
                <w:rFonts w:ascii="Calibri" w:eastAsia="Times New Roman" w:hAnsi="Calibri" w:cs="Calibri"/>
                <w:color w:val="000000"/>
                <w:szCs w:val="22"/>
                <w:lang w:eastAsia="en-AU"/>
              </w:rPr>
              <w:t>y Controlled Health Organisation</w:t>
            </w:r>
          </w:p>
        </w:tc>
      </w:tr>
      <w:tr w:rsidR="00841222" w:rsidRPr="00DF0C3D" w14:paraId="47980E6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5F9BDF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S151</w:t>
            </w:r>
          </w:p>
        </w:tc>
        <w:tc>
          <w:tcPr>
            <w:tcW w:w="1730" w:type="pct"/>
            <w:noWrap/>
            <w:hideMark/>
          </w:tcPr>
          <w:p w14:paraId="48F8F22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16E17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Galway Trading</w:t>
            </w:r>
          </w:p>
        </w:tc>
      </w:tr>
      <w:tr w:rsidR="00841222" w:rsidRPr="00DF0C3D" w14:paraId="2E7116CD" w14:textId="77777777" w:rsidTr="009F5A1C">
        <w:tc>
          <w:tcPr>
            <w:tcW w:w="627" w:type="pct"/>
            <w:noWrap/>
            <w:hideMark/>
          </w:tcPr>
          <w:p w14:paraId="2F6D473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S152</w:t>
            </w:r>
          </w:p>
        </w:tc>
        <w:tc>
          <w:tcPr>
            <w:tcW w:w="1730" w:type="pct"/>
            <w:noWrap/>
            <w:hideMark/>
          </w:tcPr>
          <w:p w14:paraId="0E51822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67FB4AC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National Disability Services (NDS)</w:t>
            </w:r>
          </w:p>
        </w:tc>
      </w:tr>
      <w:tr w:rsidR="00841222" w:rsidRPr="00DF0C3D" w14:paraId="12A6878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384942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S153</w:t>
            </w:r>
          </w:p>
        </w:tc>
        <w:tc>
          <w:tcPr>
            <w:tcW w:w="1730" w:type="pct"/>
            <w:noWrap/>
            <w:hideMark/>
          </w:tcPr>
          <w:p w14:paraId="5033B82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B2C041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Mental Illness Fellowship of Australia </w:t>
            </w:r>
          </w:p>
        </w:tc>
      </w:tr>
      <w:tr w:rsidR="00841222" w:rsidRPr="00DF0C3D" w14:paraId="3BC47740" w14:textId="77777777" w:rsidTr="009F5A1C">
        <w:tc>
          <w:tcPr>
            <w:tcW w:w="627" w:type="pct"/>
            <w:noWrap/>
            <w:hideMark/>
          </w:tcPr>
          <w:p w14:paraId="19A937E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S154</w:t>
            </w:r>
          </w:p>
        </w:tc>
        <w:tc>
          <w:tcPr>
            <w:tcW w:w="1730" w:type="pct"/>
            <w:noWrap/>
            <w:hideMark/>
          </w:tcPr>
          <w:p w14:paraId="0BD2832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5FED1D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Novita</w:t>
            </w:r>
          </w:p>
        </w:tc>
      </w:tr>
      <w:tr w:rsidR="00841222" w:rsidRPr="00DF0C3D" w14:paraId="522DFEC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B1FA5C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S155</w:t>
            </w:r>
          </w:p>
        </w:tc>
        <w:tc>
          <w:tcPr>
            <w:tcW w:w="1730" w:type="pct"/>
            <w:noWrap/>
            <w:hideMark/>
          </w:tcPr>
          <w:p w14:paraId="08284AE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0CCDE74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Extra Mile PT</w:t>
            </w:r>
          </w:p>
        </w:tc>
      </w:tr>
      <w:tr w:rsidR="00841222" w:rsidRPr="00DF0C3D" w14:paraId="63CC2C90" w14:textId="77777777" w:rsidTr="009F5A1C">
        <w:tc>
          <w:tcPr>
            <w:tcW w:w="627" w:type="pct"/>
            <w:noWrap/>
            <w:hideMark/>
          </w:tcPr>
          <w:p w14:paraId="4993374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S156</w:t>
            </w:r>
          </w:p>
        </w:tc>
        <w:tc>
          <w:tcPr>
            <w:tcW w:w="1730" w:type="pct"/>
            <w:noWrap/>
            <w:hideMark/>
          </w:tcPr>
          <w:p w14:paraId="2FBBD69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423284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Therapy Pro</w:t>
            </w:r>
          </w:p>
        </w:tc>
      </w:tr>
      <w:tr w:rsidR="00841222" w:rsidRPr="00DF0C3D" w14:paraId="4B14E1F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AD6802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lastRenderedPageBreak/>
              <w:t>S157</w:t>
            </w:r>
          </w:p>
        </w:tc>
        <w:tc>
          <w:tcPr>
            <w:tcW w:w="1730" w:type="pct"/>
            <w:noWrap/>
            <w:hideMark/>
          </w:tcPr>
          <w:p w14:paraId="020045D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F834C5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Lime Therapy</w:t>
            </w:r>
          </w:p>
        </w:tc>
      </w:tr>
      <w:tr w:rsidR="00841222" w:rsidRPr="00DF0C3D" w14:paraId="0350911F" w14:textId="77777777" w:rsidTr="009F5A1C">
        <w:tc>
          <w:tcPr>
            <w:tcW w:w="627" w:type="pct"/>
            <w:noWrap/>
            <w:hideMark/>
          </w:tcPr>
          <w:p w14:paraId="7B2E170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S158</w:t>
            </w:r>
          </w:p>
        </w:tc>
        <w:tc>
          <w:tcPr>
            <w:tcW w:w="1730" w:type="pct"/>
            <w:noWrap/>
            <w:hideMark/>
          </w:tcPr>
          <w:p w14:paraId="32362DE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38BBFF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Hunter Valley Children's Therapy</w:t>
            </w:r>
          </w:p>
        </w:tc>
      </w:tr>
      <w:tr w:rsidR="00841222" w:rsidRPr="00DF0C3D" w14:paraId="02EE9DD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4DC07B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S159</w:t>
            </w:r>
          </w:p>
        </w:tc>
        <w:tc>
          <w:tcPr>
            <w:tcW w:w="1730" w:type="pct"/>
            <w:noWrap/>
            <w:hideMark/>
          </w:tcPr>
          <w:p w14:paraId="481FB1F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2FB6F6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Disability Trust</w:t>
            </w:r>
          </w:p>
        </w:tc>
      </w:tr>
      <w:tr w:rsidR="00841222" w:rsidRPr="00DF0C3D" w14:paraId="330888FA" w14:textId="77777777" w:rsidTr="009F5A1C">
        <w:tc>
          <w:tcPr>
            <w:tcW w:w="627" w:type="pct"/>
            <w:noWrap/>
            <w:hideMark/>
          </w:tcPr>
          <w:p w14:paraId="172AE50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S160</w:t>
            </w:r>
          </w:p>
        </w:tc>
        <w:tc>
          <w:tcPr>
            <w:tcW w:w="1730" w:type="pct"/>
            <w:noWrap/>
            <w:hideMark/>
          </w:tcPr>
          <w:p w14:paraId="63A121C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79A3C5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Mia's Health </w:t>
            </w:r>
          </w:p>
        </w:tc>
      </w:tr>
      <w:tr w:rsidR="00841222" w:rsidRPr="00DF0C3D" w14:paraId="46E9289D"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97BB65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S161</w:t>
            </w:r>
          </w:p>
        </w:tc>
        <w:tc>
          <w:tcPr>
            <w:tcW w:w="1730" w:type="pct"/>
            <w:noWrap/>
            <w:hideMark/>
          </w:tcPr>
          <w:p w14:paraId="4A0EE11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37DD7BF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Disability Intermediaries Australia</w:t>
            </w:r>
          </w:p>
        </w:tc>
      </w:tr>
      <w:tr w:rsidR="00841222" w:rsidRPr="00DF0C3D" w14:paraId="7DAF6985" w14:textId="77777777" w:rsidTr="009F5A1C">
        <w:tc>
          <w:tcPr>
            <w:tcW w:w="627" w:type="pct"/>
            <w:noWrap/>
            <w:hideMark/>
          </w:tcPr>
          <w:p w14:paraId="79C7FB3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S162</w:t>
            </w:r>
          </w:p>
        </w:tc>
        <w:tc>
          <w:tcPr>
            <w:tcW w:w="1730" w:type="pct"/>
            <w:noWrap/>
            <w:hideMark/>
          </w:tcPr>
          <w:p w14:paraId="07FDEB5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33B1C0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Knapp Connections</w:t>
            </w:r>
          </w:p>
        </w:tc>
      </w:tr>
      <w:tr w:rsidR="00841222" w:rsidRPr="00DF0C3D" w14:paraId="64E092B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D7014D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S163</w:t>
            </w:r>
          </w:p>
        </w:tc>
        <w:tc>
          <w:tcPr>
            <w:tcW w:w="1730" w:type="pct"/>
            <w:noWrap/>
            <w:hideMark/>
          </w:tcPr>
          <w:p w14:paraId="5FDD64B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B6E633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iAssist Plan Management</w:t>
            </w:r>
          </w:p>
        </w:tc>
      </w:tr>
      <w:tr w:rsidR="00841222" w:rsidRPr="00DF0C3D" w14:paraId="1BD6BB17" w14:textId="77777777" w:rsidTr="009F5A1C">
        <w:tc>
          <w:tcPr>
            <w:tcW w:w="627" w:type="pct"/>
            <w:noWrap/>
            <w:hideMark/>
          </w:tcPr>
          <w:p w14:paraId="166A362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S164</w:t>
            </w:r>
          </w:p>
        </w:tc>
        <w:tc>
          <w:tcPr>
            <w:tcW w:w="1730" w:type="pct"/>
            <w:noWrap/>
            <w:hideMark/>
          </w:tcPr>
          <w:p w14:paraId="03AB3ED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B95C5E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Jigsaw Plan Management Pty Ltd</w:t>
            </w:r>
          </w:p>
        </w:tc>
      </w:tr>
      <w:tr w:rsidR="00841222" w:rsidRPr="00DF0C3D" w14:paraId="4029C54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7D4185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S165</w:t>
            </w:r>
          </w:p>
        </w:tc>
        <w:tc>
          <w:tcPr>
            <w:tcW w:w="1730" w:type="pct"/>
            <w:noWrap/>
            <w:hideMark/>
          </w:tcPr>
          <w:p w14:paraId="3EB71AF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19299F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My Plan Manager</w:t>
            </w:r>
          </w:p>
        </w:tc>
      </w:tr>
      <w:tr w:rsidR="00841222" w:rsidRPr="00DF0C3D" w14:paraId="10245D45" w14:textId="77777777" w:rsidTr="009F5A1C">
        <w:tc>
          <w:tcPr>
            <w:tcW w:w="627" w:type="pct"/>
            <w:noWrap/>
            <w:hideMark/>
          </w:tcPr>
          <w:p w14:paraId="1D828DF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S166</w:t>
            </w:r>
          </w:p>
        </w:tc>
        <w:tc>
          <w:tcPr>
            <w:tcW w:w="1730" w:type="pct"/>
            <w:noWrap/>
            <w:hideMark/>
          </w:tcPr>
          <w:p w14:paraId="348BF2C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7EE684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Slater Coordinator</w:t>
            </w:r>
          </w:p>
        </w:tc>
      </w:tr>
      <w:tr w:rsidR="00841222" w:rsidRPr="00DF0C3D" w14:paraId="5774534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E1AC6F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S167</w:t>
            </w:r>
          </w:p>
        </w:tc>
        <w:tc>
          <w:tcPr>
            <w:tcW w:w="1730" w:type="pct"/>
            <w:noWrap/>
            <w:hideMark/>
          </w:tcPr>
          <w:p w14:paraId="444F62E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491C66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Leisure Networks Association Inc.</w:t>
            </w:r>
          </w:p>
        </w:tc>
      </w:tr>
      <w:tr w:rsidR="00841222" w:rsidRPr="00DF0C3D" w14:paraId="1FA1F1BB" w14:textId="77777777" w:rsidTr="009F5A1C">
        <w:tc>
          <w:tcPr>
            <w:tcW w:w="627" w:type="pct"/>
            <w:noWrap/>
            <w:hideMark/>
          </w:tcPr>
          <w:p w14:paraId="24AA9A3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S168</w:t>
            </w:r>
          </w:p>
        </w:tc>
        <w:tc>
          <w:tcPr>
            <w:tcW w:w="1730" w:type="pct"/>
            <w:noWrap/>
            <w:hideMark/>
          </w:tcPr>
          <w:p w14:paraId="3FE9F86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DEB86E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JRA Plan Management</w:t>
            </w:r>
          </w:p>
        </w:tc>
      </w:tr>
      <w:tr w:rsidR="00841222" w:rsidRPr="00DF0C3D" w14:paraId="7114AA23"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2C348C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S169</w:t>
            </w:r>
          </w:p>
        </w:tc>
        <w:tc>
          <w:tcPr>
            <w:tcW w:w="1730" w:type="pct"/>
            <w:noWrap/>
            <w:hideMark/>
          </w:tcPr>
          <w:p w14:paraId="38CCF7A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A4696D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Plan Partners</w:t>
            </w:r>
          </w:p>
        </w:tc>
      </w:tr>
      <w:tr w:rsidR="00841222" w:rsidRPr="00DF0C3D" w14:paraId="4C6B6273" w14:textId="77777777" w:rsidTr="009F5A1C">
        <w:tc>
          <w:tcPr>
            <w:tcW w:w="627" w:type="pct"/>
            <w:noWrap/>
            <w:hideMark/>
          </w:tcPr>
          <w:p w14:paraId="40CFF53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S170</w:t>
            </w:r>
          </w:p>
        </w:tc>
        <w:tc>
          <w:tcPr>
            <w:tcW w:w="1730" w:type="pct"/>
            <w:noWrap/>
            <w:hideMark/>
          </w:tcPr>
          <w:p w14:paraId="04FF9D4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D421D5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JD Coordination &amp; Support Services</w:t>
            </w:r>
          </w:p>
        </w:tc>
      </w:tr>
      <w:tr w:rsidR="00841222" w:rsidRPr="00DF0C3D" w14:paraId="315025D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EACAE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S171</w:t>
            </w:r>
          </w:p>
        </w:tc>
        <w:tc>
          <w:tcPr>
            <w:tcW w:w="1730" w:type="pct"/>
            <w:noWrap/>
            <w:hideMark/>
          </w:tcPr>
          <w:p w14:paraId="51A3748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6BA3A0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Growing Space</w:t>
            </w:r>
          </w:p>
        </w:tc>
      </w:tr>
      <w:tr w:rsidR="00841222" w:rsidRPr="00DF0C3D" w14:paraId="232561B3" w14:textId="77777777" w:rsidTr="009F5A1C">
        <w:tc>
          <w:tcPr>
            <w:tcW w:w="627" w:type="pct"/>
            <w:noWrap/>
            <w:hideMark/>
          </w:tcPr>
          <w:p w14:paraId="6AC844A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S172</w:t>
            </w:r>
          </w:p>
        </w:tc>
        <w:tc>
          <w:tcPr>
            <w:tcW w:w="1730" w:type="pct"/>
            <w:noWrap/>
            <w:hideMark/>
          </w:tcPr>
          <w:p w14:paraId="1FFF9B0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BEC4BD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Pathways to Care Pty Ltd</w:t>
            </w:r>
          </w:p>
        </w:tc>
      </w:tr>
      <w:tr w:rsidR="00841222" w:rsidRPr="00DF0C3D" w14:paraId="584F892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C21E28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S173</w:t>
            </w:r>
          </w:p>
        </w:tc>
        <w:tc>
          <w:tcPr>
            <w:tcW w:w="1730" w:type="pct"/>
            <w:noWrap/>
            <w:hideMark/>
          </w:tcPr>
          <w:p w14:paraId="6AFC07F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1CB88E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Leap In! Australia</w:t>
            </w:r>
          </w:p>
        </w:tc>
      </w:tr>
      <w:tr w:rsidR="00841222" w:rsidRPr="00DF0C3D" w14:paraId="77876364" w14:textId="77777777" w:rsidTr="009F5A1C">
        <w:tc>
          <w:tcPr>
            <w:tcW w:w="627" w:type="pct"/>
            <w:noWrap/>
            <w:hideMark/>
          </w:tcPr>
          <w:p w14:paraId="7E4CFCA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S174</w:t>
            </w:r>
          </w:p>
        </w:tc>
        <w:tc>
          <w:tcPr>
            <w:tcW w:w="1730" w:type="pct"/>
            <w:noWrap/>
            <w:hideMark/>
          </w:tcPr>
          <w:p w14:paraId="6A854C9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6D8001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EMMJ Disability Services TA Rise and Shine Plan Management</w:t>
            </w:r>
          </w:p>
        </w:tc>
      </w:tr>
      <w:tr w:rsidR="00841222" w:rsidRPr="00DF0C3D" w14:paraId="58B32BF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FFCDDA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S175</w:t>
            </w:r>
          </w:p>
        </w:tc>
        <w:tc>
          <w:tcPr>
            <w:tcW w:w="1730" w:type="pct"/>
            <w:noWrap/>
            <w:hideMark/>
          </w:tcPr>
          <w:p w14:paraId="42D01FE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565427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Ablelink Pty Ltd</w:t>
            </w:r>
          </w:p>
        </w:tc>
      </w:tr>
      <w:tr w:rsidR="00841222" w:rsidRPr="00DF0C3D" w14:paraId="720D820A" w14:textId="77777777" w:rsidTr="009F5A1C">
        <w:tc>
          <w:tcPr>
            <w:tcW w:w="627" w:type="pct"/>
            <w:noWrap/>
            <w:hideMark/>
          </w:tcPr>
          <w:p w14:paraId="6CA9812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S176</w:t>
            </w:r>
          </w:p>
        </w:tc>
        <w:tc>
          <w:tcPr>
            <w:tcW w:w="1730" w:type="pct"/>
            <w:noWrap/>
            <w:hideMark/>
          </w:tcPr>
          <w:p w14:paraId="3DCDD09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BC8666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Shoalhaven Plan Management</w:t>
            </w:r>
          </w:p>
        </w:tc>
      </w:tr>
      <w:tr w:rsidR="00841222" w:rsidRPr="00DF0C3D" w14:paraId="0B9AE32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B42A6C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S177</w:t>
            </w:r>
          </w:p>
        </w:tc>
        <w:tc>
          <w:tcPr>
            <w:tcW w:w="1730" w:type="pct"/>
            <w:noWrap/>
            <w:hideMark/>
          </w:tcPr>
          <w:p w14:paraId="1705F95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B3B438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Peak Plan Management</w:t>
            </w:r>
          </w:p>
        </w:tc>
      </w:tr>
      <w:tr w:rsidR="00841222" w:rsidRPr="00DF0C3D" w14:paraId="1049A3A6" w14:textId="77777777" w:rsidTr="009F5A1C">
        <w:tc>
          <w:tcPr>
            <w:tcW w:w="627" w:type="pct"/>
            <w:noWrap/>
            <w:hideMark/>
          </w:tcPr>
          <w:p w14:paraId="5009C0E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S178</w:t>
            </w:r>
          </w:p>
        </w:tc>
        <w:tc>
          <w:tcPr>
            <w:tcW w:w="1730" w:type="pct"/>
            <w:noWrap/>
            <w:hideMark/>
          </w:tcPr>
          <w:p w14:paraId="21399D4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A52A9D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Total Plan Management</w:t>
            </w:r>
          </w:p>
        </w:tc>
      </w:tr>
      <w:tr w:rsidR="00841222" w:rsidRPr="00DF0C3D" w14:paraId="66793B9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417E04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S179</w:t>
            </w:r>
          </w:p>
        </w:tc>
        <w:tc>
          <w:tcPr>
            <w:tcW w:w="1730" w:type="pct"/>
            <w:noWrap/>
            <w:hideMark/>
          </w:tcPr>
          <w:p w14:paraId="5304273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161229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Ethical Coordination of Supports</w:t>
            </w:r>
          </w:p>
        </w:tc>
      </w:tr>
      <w:tr w:rsidR="00841222" w:rsidRPr="00DF0C3D" w14:paraId="1270A7A7" w14:textId="77777777" w:rsidTr="009F5A1C">
        <w:tc>
          <w:tcPr>
            <w:tcW w:w="627" w:type="pct"/>
            <w:noWrap/>
            <w:hideMark/>
          </w:tcPr>
          <w:p w14:paraId="53EF30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S180</w:t>
            </w:r>
          </w:p>
        </w:tc>
        <w:tc>
          <w:tcPr>
            <w:tcW w:w="1730" w:type="pct"/>
            <w:noWrap/>
            <w:hideMark/>
          </w:tcPr>
          <w:p w14:paraId="1A2EE28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3B4997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 Fernandez Support Coordination</w:t>
            </w:r>
          </w:p>
        </w:tc>
      </w:tr>
      <w:tr w:rsidR="00841222" w:rsidRPr="00DF0C3D" w14:paraId="7D9D30C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6DC6C5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S181</w:t>
            </w:r>
          </w:p>
        </w:tc>
        <w:tc>
          <w:tcPr>
            <w:tcW w:w="1730" w:type="pct"/>
            <w:noWrap/>
            <w:hideMark/>
          </w:tcPr>
          <w:p w14:paraId="513501B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98EFD6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My Integra</w:t>
            </w:r>
          </w:p>
        </w:tc>
      </w:tr>
      <w:tr w:rsidR="00841222" w:rsidRPr="00DF0C3D" w14:paraId="00E226F4" w14:textId="77777777" w:rsidTr="009F5A1C">
        <w:tc>
          <w:tcPr>
            <w:tcW w:w="627" w:type="pct"/>
            <w:noWrap/>
            <w:hideMark/>
          </w:tcPr>
          <w:p w14:paraId="1265885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S182</w:t>
            </w:r>
          </w:p>
        </w:tc>
        <w:tc>
          <w:tcPr>
            <w:tcW w:w="1730" w:type="pct"/>
            <w:noWrap/>
            <w:hideMark/>
          </w:tcPr>
          <w:p w14:paraId="5C2BDB5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98AE78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NDSP Plan Managers</w:t>
            </w:r>
          </w:p>
        </w:tc>
      </w:tr>
      <w:tr w:rsidR="00841222" w:rsidRPr="00DF0C3D" w14:paraId="7427AB43"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EFD157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S183</w:t>
            </w:r>
          </w:p>
        </w:tc>
        <w:tc>
          <w:tcPr>
            <w:tcW w:w="1730" w:type="pct"/>
            <w:noWrap/>
            <w:hideMark/>
          </w:tcPr>
          <w:p w14:paraId="4E2E34C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DAA951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Valued Lives</w:t>
            </w:r>
          </w:p>
        </w:tc>
      </w:tr>
      <w:tr w:rsidR="00841222" w:rsidRPr="00DF0C3D" w14:paraId="303C3DF2" w14:textId="77777777" w:rsidTr="009F5A1C">
        <w:tc>
          <w:tcPr>
            <w:tcW w:w="627" w:type="pct"/>
            <w:noWrap/>
            <w:hideMark/>
          </w:tcPr>
          <w:p w14:paraId="30E223D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S184</w:t>
            </w:r>
          </w:p>
        </w:tc>
        <w:tc>
          <w:tcPr>
            <w:tcW w:w="1730" w:type="pct"/>
            <w:noWrap/>
            <w:hideMark/>
          </w:tcPr>
          <w:p w14:paraId="6E86151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8E33A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Gregg Fitzgerald Support Coordination</w:t>
            </w:r>
          </w:p>
        </w:tc>
      </w:tr>
      <w:tr w:rsidR="00841222" w:rsidRPr="00DF0C3D" w14:paraId="6F7E938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221461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S185</w:t>
            </w:r>
          </w:p>
        </w:tc>
        <w:tc>
          <w:tcPr>
            <w:tcW w:w="1730" w:type="pct"/>
            <w:noWrap/>
            <w:hideMark/>
          </w:tcPr>
          <w:p w14:paraId="218A4CF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1B6DE6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Connect Plan Management Pty Ltd</w:t>
            </w:r>
          </w:p>
        </w:tc>
      </w:tr>
      <w:tr w:rsidR="00841222" w:rsidRPr="00DF0C3D" w14:paraId="1E0049B7" w14:textId="77777777" w:rsidTr="009F5A1C">
        <w:tc>
          <w:tcPr>
            <w:tcW w:w="627" w:type="pct"/>
            <w:noWrap/>
            <w:hideMark/>
          </w:tcPr>
          <w:p w14:paraId="65EF26F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S186</w:t>
            </w:r>
          </w:p>
        </w:tc>
        <w:tc>
          <w:tcPr>
            <w:tcW w:w="1730" w:type="pct"/>
            <w:noWrap/>
            <w:hideMark/>
          </w:tcPr>
          <w:p w14:paraId="22B5D7A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51FBF7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1 Call Plan Management</w:t>
            </w:r>
          </w:p>
        </w:tc>
      </w:tr>
      <w:tr w:rsidR="00841222" w:rsidRPr="00DF0C3D" w14:paraId="4CAFB4B3"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C18A80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S187</w:t>
            </w:r>
          </w:p>
        </w:tc>
        <w:tc>
          <w:tcPr>
            <w:tcW w:w="1730" w:type="pct"/>
            <w:noWrap/>
            <w:hideMark/>
          </w:tcPr>
          <w:p w14:paraId="28F2F76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C08E7C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The Carers Place Pty Ltd</w:t>
            </w:r>
          </w:p>
        </w:tc>
      </w:tr>
      <w:tr w:rsidR="00841222" w:rsidRPr="00DF0C3D" w14:paraId="2FE0025A" w14:textId="77777777" w:rsidTr="009F5A1C">
        <w:tc>
          <w:tcPr>
            <w:tcW w:w="627" w:type="pct"/>
            <w:noWrap/>
            <w:hideMark/>
          </w:tcPr>
          <w:p w14:paraId="0BB40BD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S188</w:t>
            </w:r>
          </w:p>
        </w:tc>
        <w:tc>
          <w:tcPr>
            <w:tcW w:w="1730" w:type="pct"/>
            <w:noWrap/>
            <w:hideMark/>
          </w:tcPr>
          <w:p w14:paraId="15374EF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5DDFA8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38CFCFC5"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FC7083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S189</w:t>
            </w:r>
          </w:p>
        </w:tc>
        <w:tc>
          <w:tcPr>
            <w:tcW w:w="1730" w:type="pct"/>
            <w:noWrap/>
            <w:hideMark/>
          </w:tcPr>
          <w:p w14:paraId="519317C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304C39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IDEAL Plan Management</w:t>
            </w:r>
          </w:p>
        </w:tc>
      </w:tr>
      <w:tr w:rsidR="00841222" w:rsidRPr="00DF0C3D" w14:paraId="2D12D52E" w14:textId="77777777" w:rsidTr="009F5A1C">
        <w:tc>
          <w:tcPr>
            <w:tcW w:w="627" w:type="pct"/>
            <w:noWrap/>
            <w:hideMark/>
          </w:tcPr>
          <w:p w14:paraId="17628B9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S190</w:t>
            </w:r>
          </w:p>
        </w:tc>
        <w:tc>
          <w:tcPr>
            <w:tcW w:w="1730" w:type="pct"/>
            <w:noWrap/>
            <w:hideMark/>
          </w:tcPr>
          <w:p w14:paraId="3A91DD3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8E0A47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#1 Answer Plan Management</w:t>
            </w:r>
          </w:p>
        </w:tc>
      </w:tr>
      <w:tr w:rsidR="00841222" w:rsidRPr="00DF0C3D" w14:paraId="5DA1CFEF"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6891F0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S191</w:t>
            </w:r>
          </w:p>
        </w:tc>
        <w:tc>
          <w:tcPr>
            <w:tcW w:w="1730" w:type="pct"/>
            <w:noWrap/>
            <w:hideMark/>
          </w:tcPr>
          <w:p w14:paraId="157816C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B0F865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Empowrd</w:t>
            </w:r>
          </w:p>
        </w:tc>
      </w:tr>
      <w:tr w:rsidR="00841222" w:rsidRPr="00DF0C3D" w14:paraId="41FE8C83" w14:textId="77777777" w:rsidTr="009F5A1C">
        <w:tc>
          <w:tcPr>
            <w:tcW w:w="627" w:type="pct"/>
            <w:noWrap/>
            <w:hideMark/>
          </w:tcPr>
          <w:p w14:paraId="23B2E83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S192</w:t>
            </w:r>
          </w:p>
        </w:tc>
        <w:tc>
          <w:tcPr>
            <w:tcW w:w="1730" w:type="pct"/>
            <w:noWrap/>
            <w:hideMark/>
          </w:tcPr>
          <w:p w14:paraId="2183E23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B896BE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60A610A8"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5D614B8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S193</w:t>
            </w:r>
          </w:p>
        </w:tc>
        <w:tc>
          <w:tcPr>
            <w:tcW w:w="1730" w:type="pct"/>
            <w:noWrap/>
            <w:hideMark/>
          </w:tcPr>
          <w:p w14:paraId="789ADD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824A3A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Claire Coordination of Supports</w:t>
            </w:r>
          </w:p>
        </w:tc>
      </w:tr>
      <w:tr w:rsidR="00841222" w:rsidRPr="00DF0C3D" w14:paraId="506C9365" w14:textId="77777777" w:rsidTr="009F5A1C">
        <w:tc>
          <w:tcPr>
            <w:tcW w:w="627" w:type="pct"/>
            <w:noWrap/>
            <w:hideMark/>
          </w:tcPr>
          <w:p w14:paraId="5DD9ED9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S194</w:t>
            </w:r>
          </w:p>
        </w:tc>
        <w:tc>
          <w:tcPr>
            <w:tcW w:w="1730" w:type="pct"/>
            <w:noWrap/>
            <w:hideMark/>
          </w:tcPr>
          <w:p w14:paraId="0C7BF38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A3939D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442E2A45"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05F5C8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S195</w:t>
            </w:r>
          </w:p>
        </w:tc>
        <w:tc>
          <w:tcPr>
            <w:tcW w:w="1730" w:type="pct"/>
            <w:noWrap/>
            <w:hideMark/>
          </w:tcPr>
          <w:p w14:paraId="156ED61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818A2E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myCSN Disability Pty Ltd</w:t>
            </w:r>
          </w:p>
        </w:tc>
      </w:tr>
      <w:tr w:rsidR="00841222" w:rsidRPr="00DF0C3D" w14:paraId="112EC0A0" w14:textId="77777777" w:rsidTr="009F5A1C">
        <w:tc>
          <w:tcPr>
            <w:tcW w:w="627" w:type="pct"/>
            <w:noWrap/>
            <w:hideMark/>
          </w:tcPr>
          <w:p w14:paraId="3A18754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S196</w:t>
            </w:r>
          </w:p>
        </w:tc>
        <w:tc>
          <w:tcPr>
            <w:tcW w:w="1730" w:type="pct"/>
            <w:noWrap/>
            <w:hideMark/>
          </w:tcPr>
          <w:p w14:paraId="5758FBD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0BC1498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Monica Mckee Support Coordination</w:t>
            </w:r>
          </w:p>
        </w:tc>
      </w:tr>
      <w:tr w:rsidR="00841222" w:rsidRPr="00DF0C3D" w14:paraId="275CCFF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9A061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S197</w:t>
            </w:r>
          </w:p>
        </w:tc>
        <w:tc>
          <w:tcPr>
            <w:tcW w:w="1730" w:type="pct"/>
            <w:noWrap/>
            <w:hideMark/>
          </w:tcPr>
          <w:p w14:paraId="28D912C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AB2C5D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Your Plan Manager</w:t>
            </w:r>
          </w:p>
        </w:tc>
      </w:tr>
      <w:tr w:rsidR="00841222" w:rsidRPr="00DF0C3D" w14:paraId="1F5E5109" w14:textId="77777777" w:rsidTr="009F5A1C">
        <w:tc>
          <w:tcPr>
            <w:tcW w:w="627" w:type="pct"/>
            <w:noWrap/>
            <w:hideMark/>
          </w:tcPr>
          <w:p w14:paraId="2EA381D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S198</w:t>
            </w:r>
          </w:p>
        </w:tc>
        <w:tc>
          <w:tcPr>
            <w:tcW w:w="1730" w:type="pct"/>
            <w:noWrap/>
            <w:hideMark/>
          </w:tcPr>
          <w:p w14:paraId="51B9BF2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DE7C43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Burke Support Coordination</w:t>
            </w:r>
          </w:p>
        </w:tc>
      </w:tr>
      <w:tr w:rsidR="00841222" w:rsidRPr="00DF0C3D" w14:paraId="7F02F97F"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05799D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S199</w:t>
            </w:r>
          </w:p>
        </w:tc>
        <w:tc>
          <w:tcPr>
            <w:tcW w:w="1730" w:type="pct"/>
            <w:noWrap/>
            <w:hideMark/>
          </w:tcPr>
          <w:p w14:paraId="3BB4AEB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D9F300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PMCSS Specialist Support Coordination</w:t>
            </w:r>
          </w:p>
        </w:tc>
      </w:tr>
      <w:tr w:rsidR="00841222" w:rsidRPr="00DF0C3D" w14:paraId="3B4C26E7" w14:textId="77777777" w:rsidTr="009F5A1C">
        <w:tc>
          <w:tcPr>
            <w:tcW w:w="627" w:type="pct"/>
            <w:noWrap/>
            <w:hideMark/>
          </w:tcPr>
          <w:p w14:paraId="302A85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S200</w:t>
            </w:r>
          </w:p>
        </w:tc>
        <w:tc>
          <w:tcPr>
            <w:tcW w:w="1730" w:type="pct"/>
            <w:noWrap/>
            <w:hideMark/>
          </w:tcPr>
          <w:p w14:paraId="6A5935D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B7464C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All Disability Plan Management</w:t>
            </w:r>
          </w:p>
        </w:tc>
      </w:tr>
      <w:tr w:rsidR="00841222" w:rsidRPr="00DF0C3D" w14:paraId="59D7064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37D2D5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S201</w:t>
            </w:r>
          </w:p>
        </w:tc>
        <w:tc>
          <w:tcPr>
            <w:tcW w:w="1730" w:type="pct"/>
            <w:noWrap/>
            <w:hideMark/>
          </w:tcPr>
          <w:p w14:paraId="2440DF5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7C3B3D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Amelia Edmonds Support Coordination</w:t>
            </w:r>
          </w:p>
        </w:tc>
      </w:tr>
      <w:tr w:rsidR="00841222" w:rsidRPr="00DF0C3D" w14:paraId="58C78F63" w14:textId="77777777" w:rsidTr="009F5A1C">
        <w:tc>
          <w:tcPr>
            <w:tcW w:w="627" w:type="pct"/>
            <w:noWrap/>
            <w:hideMark/>
          </w:tcPr>
          <w:p w14:paraId="29190DC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S202</w:t>
            </w:r>
          </w:p>
        </w:tc>
        <w:tc>
          <w:tcPr>
            <w:tcW w:w="1730" w:type="pct"/>
            <w:noWrap/>
            <w:hideMark/>
          </w:tcPr>
          <w:p w14:paraId="4132CE1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519C5D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Canny Plan Management</w:t>
            </w:r>
          </w:p>
        </w:tc>
      </w:tr>
      <w:tr w:rsidR="00841222" w:rsidRPr="00DF0C3D" w14:paraId="332420F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AD4B15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S203</w:t>
            </w:r>
          </w:p>
        </w:tc>
        <w:tc>
          <w:tcPr>
            <w:tcW w:w="1730" w:type="pct"/>
            <w:noWrap/>
            <w:hideMark/>
          </w:tcPr>
          <w:p w14:paraId="4CA4316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208B56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Roy Co.</w:t>
            </w:r>
          </w:p>
        </w:tc>
      </w:tr>
      <w:tr w:rsidR="00841222" w:rsidRPr="00DF0C3D" w14:paraId="52802563" w14:textId="77777777" w:rsidTr="009F5A1C">
        <w:tc>
          <w:tcPr>
            <w:tcW w:w="627" w:type="pct"/>
            <w:noWrap/>
            <w:hideMark/>
          </w:tcPr>
          <w:p w14:paraId="0C11507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S204</w:t>
            </w:r>
          </w:p>
        </w:tc>
        <w:tc>
          <w:tcPr>
            <w:tcW w:w="1730" w:type="pct"/>
            <w:noWrap/>
            <w:hideMark/>
          </w:tcPr>
          <w:p w14:paraId="0F48A99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19DEC5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Balanced Account Bookkeeping</w:t>
            </w:r>
          </w:p>
        </w:tc>
      </w:tr>
      <w:tr w:rsidR="00841222" w:rsidRPr="00DF0C3D" w14:paraId="6BDB851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9271C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S205</w:t>
            </w:r>
          </w:p>
        </w:tc>
        <w:tc>
          <w:tcPr>
            <w:tcW w:w="1730" w:type="pct"/>
            <w:noWrap/>
            <w:hideMark/>
          </w:tcPr>
          <w:p w14:paraId="0C8CD73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1229E24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Australian Podiatry Association</w:t>
            </w:r>
          </w:p>
        </w:tc>
      </w:tr>
      <w:tr w:rsidR="00841222" w:rsidRPr="00DF0C3D" w14:paraId="115CBA32" w14:textId="77777777" w:rsidTr="009F5A1C">
        <w:tc>
          <w:tcPr>
            <w:tcW w:w="627" w:type="pct"/>
            <w:noWrap/>
            <w:hideMark/>
          </w:tcPr>
          <w:p w14:paraId="5F8D39B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S206</w:t>
            </w:r>
          </w:p>
        </w:tc>
        <w:tc>
          <w:tcPr>
            <w:tcW w:w="1730" w:type="pct"/>
            <w:noWrap/>
            <w:hideMark/>
          </w:tcPr>
          <w:p w14:paraId="47EB04A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E1E743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Nganana Inc.</w:t>
            </w:r>
          </w:p>
        </w:tc>
      </w:tr>
      <w:tr w:rsidR="00841222" w:rsidRPr="00DF0C3D" w14:paraId="18D436C9"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D5FD8B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S207</w:t>
            </w:r>
          </w:p>
        </w:tc>
        <w:tc>
          <w:tcPr>
            <w:tcW w:w="1730" w:type="pct"/>
            <w:noWrap/>
            <w:hideMark/>
          </w:tcPr>
          <w:p w14:paraId="5108F7E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01B77E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AEIOU Foundation</w:t>
            </w:r>
          </w:p>
        </w:tc>
      </w:tr>
      <w:tr w:rsidR="00841222" w:rsidRPr="00DF0C3D" w14:paraId="1A5FA541" w14:textId="77777777" w:rsidTr="009F5A1C">
        <w:tc>
          <w:tcPr>
            <w:tcW w:w="627" w:type="pct"/>
            <w:noWrap/>
            <w:hideMark/>
          </w:tcPr>
          <w:p w14:paraId="20466A4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S208</w:t>
            </w:r>
          </w:p>
        </w:tc>
        <w:tc>
          <w:tcPr>
            <w:tcW w:w="1730" w:type="pct"/>
            <w:noWrap/>
            <w:hideMark/>
          </w:tcPr>
          <w:p w14:paraId="4867F48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71D4EA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Paragon Support Limited</w:t>
            </w:r>
          </w:p>
        </w:tc>
      </w:tr>
      <w:tr w:rsidR="00841222" w:rsidRPr="00DF0C3D" w14:paraId="7CD9883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2536BC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S209</w:t>
            </w:r>
          </w:p>
        </w:tc>
        <w:tc>
          <w:tcPr>
            <w:tcW w:w="1730" w:type="pct"/>
            <w:noWrap/>
            <w:hideMark/>
          </w:tcPr>
          <w:p w14:paraId="3559AD5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C5BE7D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Veritable </w:t>
            </w:r>
          </w:p>
        </w:tc>
      </w:tr>
      <w:tr w:rsidR="00841222" w:rsidRPr="00DF0C3D" w14:paraId="33727560" w14:textId="77777777" w:rsidTr="009F5A1C">
        <w:tc>
          <w:tcPr>
            <w:tcW w:w="627" w:type="pct"/>
            <w:noWrap/>
            <w:hideMark/>
          </w:tcPr>
          <w:p w14:paraId="404B2B1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S210</w:t>
            </w:r>
          </w:p>
        </w:tc>
        <w:tc>
          <w:tcPr>
            <w:tcW w:w="1730" w:type="pct"/>
            <w:noWrap/>
            <w:hideMark/>
          </w:tcPr>
          <w:p w14:paraId="1EC05F3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512206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Multicultural Services Centre of WA</w:t>
            </w:r>
          </w:p>
        </w:tc>
      </w:tr>
      <w:tr w:rsidR="00841222" w:rsidRPr="00DF0C3D" w14:paraId="59527F9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90DA8C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lastRenderedPageBreak/>
              <w:t>S211</w:t>
            </w:r>
          </w:p>
        </w:tc>
        <w:tc>
          <w:tcPr>
            <w:tcW w:w="1730" w:type="pct"/>
            <w:noWrap/>
            <w:hideMark/>
          </w:tcPr>
          <w:p w14:paraId="2C11EB3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467A351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Australian Music Therapy Association</w:t>
            </w:r>
          </w:p>
        </w:tc>
      </w:tr>
      <w:tr w:rsidR="00841222" w:rsidRPr="00DF0C3D" w14:paraId="7206C0DE" w14:textId="77777777" w:rsidTr="009F5A1C">
        <w:tc>
          <w:tcPr>
            <w:tcW w:w="627" w:type="pct"/>
            <w:noWrap/>
            <w:hideMark/>
          </w:tcPr>
          <w:p w14:paraId="4CF61A2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S212</w:t>
            </w:r>
          </w:p>
        </w:tc>
        <w:tc>
          <w:tcPr>
            <w:tcW w:w="1730" w:type="pct"/>
            <w:noWrap/>
            <w:hideMark/>
          </w:tcPr>
          <w:p w14:paraId="1856108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8C4D40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Sole Trader</w:t>
            </w:r>
          </w:p>
        </w:tc>
      </w:tr>
      <w:tr w:rsidR="00841222" w:rsidRPr="00DF0C3D" w14:paraId="55750448"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8220AE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S213</w:t>
            </w:r>
          </w:p>
        </w:tc>
        <w:tc>
          <w:tcPr>
            <w:tcW w:w="1730" w:type="pct"/>
            <w:noWrap/>
            <w:hideMark/>
          </w:tcPr>
          <w:p w14:paraId="1D09C66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1B0CCF2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Australian Association of Psychologists Inc.</w:t>
            </w:r>
          </w:p>
        </w:tc>
      </w:tr>
      <w:tr w:rsidR="00841222" w:rsidRPr="00DF0C3D" w14:paraId="1B2F9036" w14:textId="77777777" w:rsidTr="009F5A1C">
        <w:tc>
          <w:tcPr>
            <w:tcW w:w="627" w:type="pct"/>
            <w:noWrap/>
            <w:hideMark/>
          </w:tcPr>
          <w:p w14:paraId="05321F9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S214</w:t>
            </w:r>
          </w:p>
        </w:tc>
        <w:tc>
          <w:tcPr>
            <w:tcW w:w="1730" w:type="pct"/>
            <w:noWrap/>
            <w:hideMark/>
          </w:tcPr>
          <w:p w14:paraId="6EF1B63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49E96E0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Integrated Children's OT</w:t>
            </w:r>
          </w:p>
        </w:tc>
      </w:tr>
      <w:tr w:rsidR="00841222" w:rsidRPr="00DF0C3D" w14:paraId="3D64BE4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ABC36E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S215</w:t>
            </w:r>
          </w:p>
        </w:tc>
        <w:tc>
          <w:tcPr>
            <w:tcW w:w="1730" w:type="pct"/>
            <w:noWrap/>
            <w:hideMark/>
          </w:tcPr>
          <w:p w14:paraId="7192A96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227A002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NeuroRehab</w:t>
            </w:r>
            <w:r w:rsidR="00684795" w:rsidRPr="00DF0C3D">
              <w:rPr>
                <w:rFonts w:ascii="Calibri" w:eastAsia="Times New Roman" w:hAnsi="Calibri" w:cs="Calibri"/>
                <w:color w:val="000000"/>
                <w:szCs w:val="22"/>
                <w:lang w:eastAsia="en-AU"/>
              </w:rPr>
              <w:t xml:space="preserve"> Allied Health Network</w:t>
            </w:r>
          </w:p>
        </w:tc>
      </w:tr>
      <w:tr w:rsidR="00841222" w:rsidRPr="00DF0C3D" w14:paraId="737268D8" w14:textId="77777777" w:rsidTr="009F5A1C">
        <w:tc>
          <w:tcPr>
            <w:tcW w:w="627" w:type="pct"/>
            <w:noWrap/>
            <w:hideMark/>
          </w:tcPr>
          <w:p w14:paraId="5CE5333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S216</w:t>
            </w:r>
          </w:p>
        </w:tc>
        <w:tc>
          <w:tcPr>
            <w:tcW w:w="1730" w:type="pct"/>
            <w:noWrap/>
            <w:hideMark/>
          </w:tcPr>
          <w:p w14:paraId="5FE9A08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0BFA6E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Mpower You</w:t>
            </w:r>
          </w:p>
        </w:tc>
      </w:tr>
      <w:tr w:rsidR="00841222" w:rsidRPr="00DF0C3D" w14:paraId="1952724F"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72D158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S217</w:t>
            </w:r>
          </w:p>
        </w:tc>
        <w:tc>
          <w:tcPr>
            <w:tcW w:w="1730" w:type="pct"/>
            <w:noWrap/>
            <w:hideMark/>
          </w:tcPr>
          <w:p w14:paraId="679F23E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F31ECB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Crosslinks Disability Support Services</w:t>
            </w:r>
          </w:p>
        </w:tc>
      </w:tr>
      <w:tr w:rsidR="00841222" w:rsidRPr="00DF0C3D" w14:paraId="12B73E70" w14:textId="77777777" w:rsidTr="009F5A1C">
        <w:tc>
          <w:tcPr>
            <w:tcW w:w="627" w:type="pct"/>
            <w:noWrap/>
            <w:hideMark/>
          </w:tcPr>
          <w:p w14:paraId="0AF80E0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S218</w:t>
            </w:r>
          </w:p>
        </w:tc>
        <w:tc>
          <w:tcPr>
            <w:tcW w:w="1730" w:type="pct"/>
            <w:noWrap/>
            <w:hideMark/>
          </w:tcPr>
          <w:p w14:paraId="693EE76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D40317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Ability Options</w:t>
            </w:r>
          </w:p>
        </w:tc>
      </w:tr>
      <w:tr w:rsidR="00841222" w:rsidRPr="00DF0C3D" w14:paraId="3841229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AE300B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S219</w:t>
            </w:r>
          </w:p>
        </w:tc>
        <w:tc>
          <w:tcPr>
            <w:tcW w:w="1730" w:type="pct"/>
            <w:noWrap/>
            <w:hideMark/>
          </w:tcPr>
          <w:p w14:paraId="11A0396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AC665E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Gen U</w:t>
            </w:r>
          </w:p>
        </w:tc>
      </w:tr>
      <w:tr w:rsidR="00841222" w:rsidRPr="00DF0C3D" w14:paraId="59107B50" w14:textId="77777777" w:rsidTr="009F5A1C">
        <w:tc>
          <w:tcPr>
            <w:tcW w:w="627" w:type="pct"/>
            <w:noWrap/>
            <w:hideMark/>
          </w:tcPr>
          <w:p w14:paraId="35D7FCF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S220</w:t>
            </w:r>
          </w:p>
        </w:tc>
        <w:tc>
          <w:tcPr>
            <w:tcW w:w="1730" w:type="pct"/>
            <w:noWrap/>
            <w:hideMark/>
          </w:tcPr>
          <w:p w14:paraId="3A10D6A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Individual Support Worker/Therapist</w:t>
            </w:r>
          </w:p>
        </w:tc>
        <w:tc>
          <w:tcPr>
            <w:tcW w:w="2643" w:type="pct"/>
            <w:noWrap/>
            <w:hideMark/>
          </w:tcPr>
          <w:p w14:paraId="33081B6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Not provided</w:t>
            </w:r>
          </w:p>
        </w:tc>
      </w:tr>
      <w:tr w:rsidR="00841222" w:rsidRPr="00DF0C3D" w14:paraId="6412D86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85782A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S221</w:t>
            </w:r>
          </w:p>
        </w:tc>
        <w:tc>
          <w:tcPr>
            <w:tcW w:w="1730" w:type="pct"/>
            <w:noWrap/>
            <w:hideMark/>
          </w:tcPr>
          <w:p w14:paraId="003D262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4ED70F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Living Right</w:t>
            </w:r>
          </w:p>
        </w:tc>
      </w:tr>
      <w:tr w:rsidR="00841222" w:rsidRPr="00DF0C3D" w14:paraId="3B8A8D98" w14:textId="77777777" w:rsidTr="009F5A1C">
        <w:tc>
          <w:tcPr>
            <w:tcW w:w="627" w:type="pct"/>
            <w:noWrap/>
            <w:hideMark/>
          </w:tcPr>
          <w:p w14:paraId="420472C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S222</w:t>
            </w:r>
          </w:p>
        </w:tc>
        <w:tc>
          <w:tcPr>
            <w:tcW w:w="1730" w:type="pct"/>
            <w:noWrap/>
            <w:hideMark/>
          </w:tcPr>
          <w:p w14:paraId="3FB53A0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680F02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Wellways Australia</w:t>
            </w:r>
          </w:p>
        </w:tc>
      </w:tr>
      <w:tr w:rsidR="00841222" w:rsidRPr="00DF0C3D" w14:paraId="71DB2B7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D66D03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S223</w:t>
            </w:r>
          </w:p>
        </w:tc>
        <w:tc>
          <w:tcPr>
            <w:tcW w:w="1730" w:type="pct"/>
            <w:noWrap/>
            <w:hideMark/>
          </w:tcPr>
          <w:p w14:paraId="7C4FB40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8BBA5F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MerriWA</w:t>
            </w:r>
          </w:p>
        </w:tc>
      </w:tr>
      <w:tr w:rsidR="00841222" w:rsidRPr="00DF0C3D" w14:paraId="5FF3C59D" w14:textId="77777777" w:rsidTr="009F5A1C">
        <w:tc>
          <w:tcPr>
            <w:tcW w:w="627" w:type="pct"/>
            <w:noWrap/>
            <w:hideMark/>
          </w:tcPr>
          <w:p w14:paraId="001FE85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S224</w:t>
            </w:r>
          </w:p>
        </w:tc>
        <w:tc>
          <w:tcPr>
            <w:tcW w:w="1730" w:type="pct"/>
            <w:noWrap/>
            <w:hideMark/>
          </w:tcPr>
          <w:p w14:paraId="6321701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14D58FA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Made to Measure Bookkeeping Pty Ltd</w:t>
            </w:r>
          </w:p>
        </w:tc>
      </w:tr>
      <w:tr w:rsidR="00841222" w:rsidRPr="00DF0C3D" w14:paraId="1677FAB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5F105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S225</w:t>
            </w:r>
          </w:p>
        </w:tc>
        <w:tc>
          <w:tcPr>
            <w:tcW w:w="1730" w:type="pct"/>
            <w:noWrap/>
            <w:hideMark/>
          </w:tcPr>
          <w:p w14:paraId="2A75ADC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F9872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Bespoke Lifestyles &amp; Made to Measure Services</w:t>
            </w:r>
          </w:p>
        </w:tc>
      </w:tr>
      <w:tr w:rsidR="00841222" w:rsidRPr="00DF0C3D" w14:paraId="57DE759B" w14:textId="77777777" w:rsidTr="009F5A1C">
        <w:tc>
          <w:tcPr>
            <w:tcW w:w="627" w:type="pct"/>
            <w:noWrap/>
            <w:hideMark/>
          </w:tcPr>
          <w:p w14:paraId="13D9D76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S226</w:t>
            </w:r>
          </w:p>
        </w:tc>
        <w:tc>
          <w:tcPr>
            <w:tcW w:w="1730" w:type="pct"/>
            <w:noWrap/>
            <w:hideMark/>
          </w:tcPr>
          <w:p w14:paraId="272A837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2501F9F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Kyeema Support Services</w:t>
            </w:r>
          </w:p>
        </w:tc>
      </w:tr>
      <w:tr w:rsidR="00841222" w:rsidRPr="00DF0C3D" w14:paraId="284E82B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C529A1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S227</w:t>
            </w:r>
          </w:p>
        </w:tc>
        <w:tc>
          <w:tcPr>
            <w:tcW w:w="1730" w:type="pct"/>
            <w:noWrap/>
            <w:hideMark/>
          </w:tcPr>
          <w:p w14:paraId="57EE5BF1" w14:textId="77777777" w:rsidR="00841222" w:rsidRPr="00DF0C3D" w:rsidRDefault="00841222" w:rsidP="00077595">
            <w:pPr>
              <w:spacing w:before="0" w:after="0" w:line="240" w:lineRule="atLeast"/>
              <w:rPr>
                <w:rFonts w:ascii="Calibri" w:eastAsia="Times New Roman" w:hAnsi="Calibri" w:cs="Calibri"/>
                <w:color w:val="FF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E4A027E" w14:textId="77777777" w:rsidR="00841222" w:rsidRPr="00DF0C3D" w:rsidRDefault="00841222" w:rsidP="00077595">
            <w:pPr>
              <w:spacing w:before="0" w:after="0" w:line="240" w:lineRule="atLeast"/>
              <w:rPr>
                <w:rFonts w:ascii="Calibri" w:eastAsia="Times New Roman" w:hAnsi="Calibri" w:cs="Calibri"/>
                <w:color w:val="FF0000"/>
                <w:sz w:val="18"/>
                <w:szCs w:val="18"/>
                <w:lang w:eastAsia="en-AU"/>
              </w:rPr>
            </w:pPr>
            <w:r w:rsidRPr="00DF0C3D">
              <w:rPr>
                <w:rFonts w:ascii="Calibri" w:eastAsia="Times New Roman" w:hAnsi="Calibri" w:cs="Calibri"/>
                <w:color w:val="000000"/>
                <w:szCs w:val="22"/>
                <w:lang w:eastAsia="en-AU"/>
              </w:rPr>
              <w:t>Life Without Barriers</w:t>
            </w:r>
          </w:p>
        </w:tc>
      </w:tr>
      <w:tr w:rsidR="00841222" w:rsidRPr="00DF0C3D" w14:paraId="626058DA" w14:textId="77777777" w:rsidTr="009F5A1C">
        <w:tc>
          <w:tcPr>
            <w:tcW w:w="627" w:type="pct"/>
            <w:noWrap/>
            <w:hideMark/>
          </w:tcPr>
          <w:p w14:paraId="66F9E33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S228</w:t>
            </w:r>
          </w:p>
        </w:tc>
        <w:tc>
          <w:tcPr>
            <w:tcW w:w="1730" w:type="pct"/>
            <w:noWrap/>
            <w:hideMark/>
          </w:tcPr>
          <w:p w14:paraId="1B8EF0C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55B6D6E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Community Living Australia</w:t>
            </w:r>
          </w:p>
        </w:tc>
      </w:tr>
      <w:tr w:rsidR="00841222" w:rsidRPr="00DF0C3D" w14:paraId="1ED4A4A2"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253D8EB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S229</w:t>
            </w:r>
          </w:p>
        </w:tc>
        <w:tc>
          <w:tcPr>
            <w:tcW w:w="1730" w:type="pct"/>
            <w:noWrap/>
            <w:hideMark/>
          </w:tcPr>
          <w:p w14:paraId="4598F56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180BFC2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Ability First Australia</w:t>
            </w:r>
          </w:p>
        </w:tc>
      </w:tr>
      <w:tr w:rsidR="00841222" w:rsidRPr="00DF0C3D" w14:paraId="0984A001" w14:textId="77777777" w:rsidTr="009F5A1C">
        <w:tc>
          <w:tcPr>
            <w:tcW w:w="627" w:type="pct"/>
            <w:noWrap/>
            <w:hideMark/>
          </w:tcPr>
          <w:p w14:paraId="5EBC8D2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S230</w:t>
            </w:r>
          </w:p>
        </w:tc>
        <w:tc>
          <w:tcPr>
            <w:tcW w:w="1730" w:type="pct"/>
            <w:noWrap/>
            <w:hideMark/>
          </w:tcPr>
          <w:p w14:paraId="027F004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5D39B29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Australian Psychological Society</w:t>
            </w:r>
          </w:p>
        </w:tc>
      </w:tr>
      <w:tr w:rsidR="00841222" w:rsidRPr="00DF0C3D" w14:paraId="30DD25C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FFAEE6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S231</w:t>
            </w:r>
          </w:p>
        </w:tc>
        <w:tc>
          <w:tcPr>
            <w:tcW w:w="1730" w:type="pct"/>
            <w:noWrap/>
            <w:hideMark/>
          </w:tcPr>
          <w:p w14:paraId="1897B29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Government</w:t>
            </w:r>
          </w:p>
        </w:tc>
        <w:tc>
          <w:tcPr>
            <w:tcW w:w="2643" w:type="pct"/>
            <w:noWrap/>
            <w:hideMark/>
          </w:tcPr>
          <w:p w14:paraId="0EAA286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Department of Communities WA</w:t>
            </w:r>
          </w:p>
        </w:tc>
      </w:tr>
      <w:tr w:rsidR="00841222" w:rsidRPr="00DF0C3D" w14:paraId="0AC1ABD0" w14:textId="77777777" w:rsidTr="009F5A1C">
        <w:tc>
          <w:tcPr>
            <w:tcW w:w="627" w:type="pct"/>
            <w:noWrap/>
            <w:hideMark/>
          </w:tcPr>
          <w:p w14:paraId="2EFF10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S232</w:t>
            </w:r>
          </w:p>
        </w:tc>
        <w:tc>
          <w:tcPr>
            <w:tcW w:w="1730" w:type="pct"/>
            <w:noWrap/>
            <w:hideMark/>
          </w:tcPr>
          <w:p w14:paraId="0A33285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67A0469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MJD Foundation</w:t>
            </w:r>
          </w:p>
        </w:tc>
      </w:tr>
      <w:tr w:rsidR="00841222" w:rsidRPr="00DF0C3D" w14:paraId="10C09AE3"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42E8F59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S233</w:t>
            </w:r>
          </w:p>
        </w:tc>
        <w:tc>
          <w:tcPr>
            <w:tcW w:w="1730" w:type="pct"/>
            <w:noWrap/>
            <w:hideMark/>
          </w:tcPr>
          <w:p w14:paraId="7E21C5E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0B2A71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New Horizons</w:t>
            </w:r>
          </w:p>
        </w:tc>
      </w:tr>
      <w:tr w:rsidR="00841222" w:rsidRPr="00DF0C3D" w14:paraId="3DD3161E" w14:textId="77777777" w:rsidTr="009F5A1C">
        <w:tc>
          <w:tcPr>
            <w:tcW w:w="627" w:type="pct"/>
            <w:noWrap/>
            <w:hideMark/>
          </w:tcPr>
          <w:p w14:paraId="4802AA3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S234</w:t>
            </w:r>
          </w:p>
        </w:tc>
        <w:tc>
          <w:tcPr>
            <w:tcW w:w="1730" w:type="pct"/>
            <w:noWrap/>
            <w:hideMark/>
          </w:tcPr>
          <w:p w14:paraId="2949D3B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104B8FA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Vision 2020 Australia</w:t>
            </w:r>
          </w:p>
        </w:tc>
      </w:tr>
      <w:tr w:rsidR="00841222" w:rsidRPr="00DF0C3D" w14:paraId="525830DE"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60460E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S235</w:t>
            </w:r>
          </w:p>
        </w:tc>
        <w:tc>
          <w:tcPr>
            <w:tcW w:w="1730" w:type="pct"/>
            <w:noWrap/>
            <w:hideMark/>
          </w:tcPr>
          <w:p w14:paraId="510750B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20B1716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Spinal Cord Injuries Australia (SCIA)</w:t>
            </w:r>
          </w:p>
        </w:tc>
      </w:tr>
      <w:tr w:rsidR="00841222" w:rsidRPr="00DF0C3D" w14:paraId="12E37B74" w14:textId="77777777" w:rsidTr="009F5A1C">
        <w:tc>
          <w:tcPr>
            <w:tcW w:w="627" w:type="pct"/>
            <w:noWrap/>
            <w:hideMark/>
          </w:tcPr>
          <w:p w14:paraId="1C57942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S236</w:t>
            </w:r>
          </w:p>
        </w:tc>
        <w:tc>
          <w:tcPr>
            <w:tcW w:w="1730" w:type="pct"/>
            <w:noWrap/>
            <w:hideMark/>
          </w:tcPr>
          <w:p w14:paraId="66DC994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7F025B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Leisure Networks</w:t>
            </w:r>
          </w:p>
        </w:tc>
      </w:tr>
      <w:tr w:rsidR="00841222" w:rsidRPr="00DF0C3D" w14:paraId="3E3EC6E4"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3C03DDC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S237</w:t>
            </w:r>
          </w:p>
        </w:tc>
        <w:tc>
          <w:tcPr>
            <w:tcW w:w="1730" w:type="pct"/>
            <w:noWrap/>
            <w:hideMark/>
          </w:tcPr>
          <w:p w14:paraId="7B60879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13F8E3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Xavier</w:t>
            </w:r>
          </w:p>
        </w:tc>
      </w:tr>
      <w:tr w:rsidR="00841222" w:rsidRPr="00DF0C3D" w14:paraId="181FDDE7" w14:textId="77777777" w:rsidTr="009F5A1C">
        <w:tc>
          <w:tcPr>
            <w:tcW w:w="627" w:type="pct"/>
            <w:noWrap/>
            <w:hideMark/>
          </w:tcPr>
          <w:p w14:paraId="0960F18C"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S238</w:t>
            </w:r>
          </w:p>
        </w:tc>
        <w:tc>
          <w:tcPr>
            <w:tcW w:w="1730" w:type="pct"/>
            <w:noWrap/>
            <w:hideMark/>
          </w:tcPr>
          <w:p w14:paraId="671F3D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34901FC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Alliance20</w:t>
            </w:r>
          </w:p>
        </w:tc>
      </w:tr>
      <w:tr w:rsidR="00841222" w:rsidRPr="00DF0C3D" w14:paraId="5C5BB896"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19909AC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S239</w:t>
            </w:r>
          </w:p>
        </w:tc>
        <w:tc>
          <w:tcPr>
            <w:tcW w:w="1730" w:type="pct"/>
            <w:noWrap/>
            <w:hideMark/>
          </w:tcPr>
          <w:p w14:paraId="5B8E45B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7C1568A0"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Dietitians Australia</w:t>
            </w:r>
          </w:p>
        </w:tc>
      </w:tr>
      <w:tr w:rsidR="00841222" w:rsidRPr="00DF0C3D" w14:paraId="6C8CB382" w14:textId="77777777" w:rsidTr="009F5A1C">
        <w:tc>
          <w:tcPr>
            <w:tcW w:w="627" w:type="pct"/>
            <w:noWrap/>
            <w:hideMark/>
          </w:tcPr>
          <w:p w14:paraId="45C5331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S240</w:t>
            </w:r>
          </w:p>
        </w:tc>
        <w:tc>
          <w:tcPr>
            <w:tcW w:w="1730" w:type="pct"/>
            <w:noWrap/>
            <w:hideMark/>
          </w:tcPr>
          <w:p w14:paraId="39453EE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Government</w:t>
            </w:r>
          </w:p>
        </w:tc>
        <w:tc>
          <w:tcPr>
            <w:tcW w:w="2643" w:type="pct"/>
            <w:noWrap/>
            <w:hideMark/>
          </w:tcPr>
          <w:p w14:paraId="308B56C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Queensland Government</w:t>
            </w:r>
          </w:p>
        </w:tc>
      </w:tr>
      <w:tr w:rsidR="00841222" w:rsidRPr="00DF0C3D" w14:paraId="0517204C"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6CCF6A4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S241</w:t>
            </w:r>
          </w:p>
        </w:tc>
        <w:tc>
          <w:tcPr>
            <w:tcW w:w="1730" w:type="pct"/>
            <w:noWrap/>
            <w:hideMark/>
          </w:tcPr>
          <w:p w14:paraId="6C2DF15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 Peak Body</w:t>
            </w:r>
          </w:p>
        </w:tc>
        <w:tc>
          <w:tcPr>
            <w:tcW w:w="2643" w:type="pct"/>
            <w:noWrap/>
            <w:hideMark/>
          </w:tcPr>
          <w:p w14:paraId="3990DA6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Ability First Australia</w:t>
            </w:r>
          </w:p>
        </w:tc>
      </w:tr>
      <w:tr w:rsidR="00841222" w:rsidRPr="00DF0C3D" w14:paraId="059A2BC6" w14:textId="77777777" w:rsidTr="009F5A1C">
        <w:tc>
          <w:tcPr>
            <w:tcW w:w="627" w:type="pct"/>
            <w:noWrap/>
            <w:hideMark/>
          </w:tcPr>
          <w:p w14:paraId="633EC1A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S242</w:t>
            </w:r>
          </w:p>
        </w:tc>
        <w:tc>
          <w:tcPr>
            <w:tcW w:w="1730" w:type="pct"/>
            <w:noWrap/>
            <w:hideMark/>
          </w:tcPr>
          <w:p w14:paraId="7997E66D"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Professional Peak Body</w:t>
            </w:r>
          </w:p>
        </w:tc>
        <w:tc>
          <w:tcPr>
            <w:tcW w:w="2643" w:type="pct"/>
            <w:noWrap/>
            <w:hideMark/>
          </w:tcPr>
          <w:p w14:paraId="536FDDBB"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Speech Pathology Australia (SPA)</w:t>
            </w:r>
          </w:p>
        </w:tc>
      </w:tr>
      <w:tr w:rsidR="00841222" w:rsidRPr="00DF0C3D" w14:paraId="4E78E91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68E006F"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S243</w:t>
            </w:r>
          </w:p>
        </w:tc>
        <w:tc>
          <w:tcPr>
            <w:tcW w:w="1730" w:type="pct"/>
            <w:noWrap/>
            <w:hideMark/>
          </w:tcPr>
          <w:p w14:paraId="10B349F7"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Union</w:t>
            </w:r>
          </w:p>
        </w:tc>
        <w:tc>
          <w:tcPr>
            <w:tcW w:w="2643" w:type="pct"/>
            <w:noWrap/>
            <w:hideMark/>
          </w:tcPr>
          <w:p w14:paraId="49293F9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 xml:space="preserve">Australian Services Union </w:t>
            </w:r>
          </w:p>
        </w:tc>
      </w:tr>
      <w:tr w:rsidR="00841222" w:rsidRPr="00DF0C3D" w14:paraId="7BBF60DC" w14:textId="77777777" w:rsidTr="009F5A1C">
        <w:tc>
          <w:tcPr>
            <w:tcW w:w="627" w:type="pct"/>
            <w:noWrap/>
            <w:hideMark/>
          </w:tcPr>
          <w:p w14:paraId="0F939092"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S244</w:t>
            </w:r>
          </w:p>
        </w:tc>
        <w:tc>
          <w:tcPr>
            <w:tcW w:w="1730" w:type="pct"/>
            <w:noWrap/>
            <w:hideMark/>
          </w:tcPr>
          <w:p w14:paraId="2B1DE9C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359DA493"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Minda</w:t>
            </w:r>
          </w:p>
        </w:tc>
      </w:tr>
      <w:tr w:rsidR="00841222" w:rsidRPr="00DF0C3D" w14:paraId="1839D79A"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77F3C05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S245</w:t>
            </w:r>
          </w:p>
        </w:tc>
        <w:tc>
          <w:tcPr>
            <w:tcW w:w="1730" w:type="pct"/>
            <w:noWrap/>
            <w:hideMark/>
          </w:tcPr>
          <w:p w14:paraId="5D27DE71"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Government</w:t>
            </w:r>
          </w:p>
        </w:tc>
        <w:tc>
          <w:tcPr>
            <w:tcW w:w="2643" w:type="pct"/>
            <w:noWrap/>
            <w:hideMark/>
          </w:tcPr>
          <w:p w14:paraId="5D8D7E7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Heads of Workplace Safety Authorities Australia &amp; NZ (Confidential)</w:t>
            </w:r>
          </w:p>
        </w:tc>
      </w:tr>
      <w:tr w:rsidR="00841222" w:rsidRPr="00DF0C3D" w14:paraId="6CC96AB2" w14:textId="77777777" w:rsidTr="009F5A1C">
        <w:tc>
          <w:tcPr>
            <w:tcW w:w="627" w:type="pct"/>
            <w:noWrap/>
            <w:hideMark/>
          </w:tcPr>
          <w:p w14:paraId="7E10FB25"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S246</w:t>
            </w:r>
          </w:p>
        </w:tc>
        <w:tc>
          <w:tcPr>
            <w:tcW w:w="1730" w:type="pct"/>
            <w:noWrap/>
            <w:hideMark/>
          </w:tcPr>
          <w:p w14:paraId="6C7FB03A"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9988F9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Minda</w:t>
            </w:r>
          </w:p>
        </w:tc>
      </w:tr>
      <w:tr w:rsidR="00841222" w:rsidRPr="00DF0C3D" w14:paraId="239A8E5B"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hideMark/>
          </w:tcPr>
          <w:p w14:paraId="060F1C96"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S247</w:t>
            </w:r>
          </w:p>
        </w:tc>
        <w:tc>
          <w:tcPr>
            <w:tcW w:w="1730" w:type="pct"/>
            <w:noWrap/>
            <w:hideMark/>
          </w:tcPr>
          <w:p w14:paraId="0CC86BF4"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7FE231B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At Home Care</w:t>
            </w:r>
          </w:p>
        </w:tc>
      </w:tr>
      <w:tr w:rsidR="00841222" w:rsidRPr="00DF0C3D" w14:paraId="7915C6BC" w14:textId="77777777" w:rsidTr="009F5A1C">
        <w:tc>
          <w:tcPr>
            <w:tcW w:w="627" w:type="pct"/>
            <w:noWrap/>
            <w:hideMark/>
          </w:tcPr>
          <w:p w14:paraId="7B53EE2E"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S248</w:t>
            </w:r>
          </w:p>
        </w:tc>
        <w:tc>
          <w:tcPr>
            <w:tcW w:w="1730" w:type="pct"/>
            <w:noWrap/>
            <w:hideMark/>
          </w:tcPr>
          <w:p w14:paraId="5DE55298"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Provider</w:t>
            </w:r>
          </w:p>
        </w:tc>
        <w:tc>
          <w:tcPr>
            <w:tcW w:w="2643" w:type="pct"/>
            <w:noWrap/>
            <w:hideMark/>
          </w:tcPr>
          <w:p w14:paraId="419E8309" w14:textId="77777777" w:rsidR="00841222" w:rsidRPr="00DF0C3D" w:rsidRDefault="00841222" w:rsidP="00077595">
            <w:pPr>
              <w:spacing w:before="0" w:after="0" w:line="240" w:lineRule="atLeast"/>
              <w:rPr>
                <w:rFonts w:ascii="Calibri" w:eastAsia="Times New Roman" w:hAnsi="Calibri" w:cs="Calibri"/>
                <w:color w:val="000000"/>
                <w:sz w:val="18"/>
                <w:szCs w:val="18"/>
                <w:lang w:eastAsia="en-AU"/>
              </w:rPr>
            </w:pPr>
            <w:r w:rsidRPr="00DF0C3D">
              <w:rPr>
                <w:rFonts w:ascii="Calibri" w:eastAsia="Times New Roman" w:hAnsi="Calibri" w:cs="Calibri"/>
                <w:color w:val="000000"/>
                <w:szCs w:val="22"/>
                <w:lang w:eastAsia="en-AU"/>
              </w:rPr>
              <w:t>Cerebral Palsy Alliance</w:t>
            </w:r>
          </w:p>
        </w:tc>
      </w:tr>
      <w:tr w:rsidR="00841222" w:rsidRPr="00DF0C3D" w14:paraId="74F021D7"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tcPr>
          <w:p w14:paraId="53760BAA"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S249</w:t>
            </w:r>
          </w:p>
        </w:tc>
        <w:tc>
          <w:tcPr>
            <w:tcW w:w="1730" w:type="pct"/>
            <w:noWrap/>
          </w:tcPr>
          <w:p w14:paraId="72AA4BDA"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Provider</w:t>
            </w:r>
          </w:p>
        </w:tc>
        <w:tc>
          <w:tcPr>
            <w:tcW w:w="2643" w:type="pct"/>
            <w:noWrap/>
          </w:tcPr>
          <w:p w14:paraId="0A2CD4E6"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Cara</w:t>
            </w:r>
          </w:p>
        </w:tc>
      </w:tr>
      <w:tr w:rsidR="00841222" w:rsidRPr="00DF0C3D" w14:paraId="2E4FAF12" w14:textId="77777777" w:rsidTr="009F5A1C">
        <w:tc>
          <w:tcPr>
            <w:tcW w:w="627" w:type="pct"/>
            <w:noWrap/>
          </w:tcPr>
          <w:p w14:paraId="3B4F2E57"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S250</w:t>
            </w:r>
          </w:p>
        </w:tc>
        <w:tc>
          <w:tcPr>
            <w:tcW w:w="1730" w:type="pct"/>
            <w:noWrap/>
          </w:tcPr>
          <w:p w14:paraId="67B1958C"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Provider</w:t>
            </w:r>
          </w:p>
        </w:tc>
        <w:tc>
          <w:tcPr>
            <w:tcW w:w="2643" w:type="pct"/>
            <w:noWrap/>
          </w:tcPr>
          <w:p w14:paraId="22C302D0"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Sylvanvale</w:t>
            </w:r>
          </w:p>
        </w:tc>
      </w:tr>
      <w:tr w:rsidR="00841222" w:rsidRPr="00DF0C3D" w14:paraId="28DA9C80" w14:textId="77777777" w:rsidTr="009F5A1C">
        <w:trPr>
          <w:cnfStyle w:val="000000100000" w:firstRow="0" w:lastRow="0" w:firstColumn="0" w:lastColumn="0" w:oddVBand="0" w:evenVBand="0" w:oddHBand="1" w:evenHBand="0" w:firstRowFirstColumn="0" w:firstRowLastColumn="0" w:lastRowFirstColumn="0" w:lastRowLastColumn="0"/>
        </w:trPr>
        <w:tc>
          <w:tcPr>
            <w:tcW w:w="627" w:type="pct"/>
            <w:noWrap/>
          </w:tcPr>
          <w:p w14:paraId="41FC0048"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S250a</w:t>
            </w:r>
          </w:p>
        </w:tc>
        <w:tc>
          <w:tcPr>
            <w:tcW w:w="1730" w:type="pct"/>
            <w:noWrap/>
          </w:tcPr>
          <w:p w14:paraId="7BA3B394"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Provider</w:t>
            </w:r>
          </w:p>
        </w:tc>
        <w:tc>
          <w:tcPr>
            <w:tcW w:w="2643" w:type="pct"/>
            <w:noWrap/>
          </w:tcPr>
          <w:p w14:paraId="522D2468"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Sylvanvale</w:t>
            </w:r>
          </w:p>
        </w:tc>
      </w:tr>
      <w:tr w:rsidR="00841222" w:rsidRPr="00DF0C3D" w14:paraId="29A60B04" w14:textId="77777777" w:rsidTr="009F5A1C">
        <w:tc>
          <w:tcPr>
            <w:tcW w:w="627" w:type="pct"/>
            <w:noWrap/>
          </w:tcPr>
          <w:p w14:paraId="65B2917F"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S251</w:t>
            </w:r>
          </w:p>
        </w:tc>
        <w:tc>
          <w:tcPr>
            <w:tcW w:w="1730" w:type="pct"/>
            <w:noWrap/>
          </w:tcPr>
          <w:p w14:paraId="0E849B6B"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Provider</w:t>
            </w:r>
          </w:p>
        </w:tc>
        <w:tc>
          <w:tcPr>
            <w:tcW w:w="2643" w:type="pct"/>
            <w:noWrap/>
          </w:tcPr>
          <w:p w14:paraId="104B0907" w14:textId="77777777" w:rsidR="00841222" w:rsidRPr="00DF0C3D" w:rsidRDefault="00841222" w:rsidP="00077595">
            <w:pPr>
              <w:spacing w:before="0" w:after="0" w:line="240" w:lineRule="atLeast"/>
              <w:rPr>
                <w:rFonts w:ascii="Calibri" w:hAnsi="Calibri" w:cs="Calibri"/>
                <w:sz w:val="18"/>
                <w:szCs w:val="18"/>
                <w:lang w:eastAsia="en-AU"/>
              </w:rPr>
            </w:pPr>
            <w:r w:rsidRPr="00DF0C3D">
              <w:rPr>
                <w:rFonts w:ascii="Calibri" w:eastAsia="Times New Roman" w:hAnsi="Calibri" w:cs="Calibri"/>
                <w:color w:val="000000"/>
                <w:szCs w:val="22"/>
                <w:lang w:eastAsia="en-AU"/>
              </w:rPr>
              <w:t>KB NeuroPhysiotherapy</w:t>
            </w:r>
          </w:p>
        </w:tc>
      </w:tr>
    </w:tbl>
    <w:p w14:paraId="62015824" w14:textId="77777777" w:rsidR="00841222" w:rsidRPr="00DF0C3D" w:rsidRDefault="00841222" w:rsidP="007D5E86">
      <w:pPr>
        <w:sectPr w:rsidR="00841222"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689F460D" w14:textId="77777777" w:rsidR="004925E1" w:rsidRPr="00DF0C3D" w:rsidRDefault="00657BD3" w:rsidP="00077595">
      <w:pPr>
        <w:pStyle w:val="Heading1"/>
        <w:numPr>
          <w:ilvl w:val="0"/>
          <w:numId w:val="0"/>
        </w:numPr>
        <w:ind w:left="567" w:hanging="567"/>
      </w:pPr>
      <w:bookmarkStart w:id="477" w:name="_Toc106272630"/>
      <w:r w:rsidRPr="00DF0C3D">
        <w:lastRenderedPageBreak/>
        <w:t>Appendix B –</w:t>
      </w:r>
      <w:r w:rsidR="00F94516" w:rsidRPr="00DF0C3D">
        <w:t xml:space="preserve"> Working G</w:t>
      </w:r>
      <w:r w:rsidR="009516E5" w:rsidRPr="00DF0C3D">
        <w:t>roup</w:t>
      </w:r>
      <w:r w:rsidRPr="00DF0C3D">
        <w:t xml:space="preserve"> Members</w:t>
      </w:r>
      <w:bookmarkEnd w:id="477"/>
    </w:p>
    <w:p w14:paraId="414F4CEB" w14:textId="77777777" w:rsidR="00F94516" w:rsidRPr="00DF0C3D" w:rsidRDefault="00F94516" w:rsidP="00F94516">
      <w:pPr>
        <w:pStyle w:val="Heading3"/>
      </w:pPr>
      <w:r w:rsidRPr="00DF0C3D">
        <w:t>Working Group 1 – Core Pricing Arrangements</w:t>
      </w:r>
    </w:p>
    <w:tbl>
      <w:tblPr>
        <w:tblStyle w:val="GridTable4-Accent12"/>
        <w:tblW w:w="5000" w:type="pct"/>
        <w:tblInd w:w="0" w:type="dxa"/>
        <w:tblLook w:val="0420" w:firstRow="1" w:lastRow="0" w:firstColumn="0" w:lastColumn="0" w:noHBand="0" w:noVBand="1"/>
        <w:tblCaption w:val="Working Group 1 members"/>
        <w:tblDescription w:val="Working Group members by attendee name and organisation represented."/>
      </w:tblPr>
      <w:tblGrid>
        <w:gridCol w:w="5437"/>
        <w:gridCol w:w="3624"/>
      </w:tblGrid>
      <w:tr w:rsidR="00F94516" w:rsidRPr="00DF0C3D" w14:paraId="2F32A217" w14:textId="77777777" w:rsidTr="00A025A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1A46B84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26192F2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63D0A62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4812BAA" w14:textId="6992306E"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2A74F46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Rowley</w:t>
            </w:r>
          </w:p>
        </w:tc>
      </w:tr>
      <w:tr w:rsidR="00F94516" w:rsidRPr="00DF0C3D" w14:paraId="6E1E1D76" w14:textId="77777777" w:rsidTr="009F5A1C">
        <w:tc>
          <w:tcPr>
            <w:tcW w:w="3000" w:type="pct"/>
            <w:noWrap/>
            <w:hideMark/>
          </w:tcPr>
          <w:p w14:paraId="5682E961" w14:textId="3811C97F"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7740057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Bink</w:t>
            </w:r>
          </w:p>
        </w:tc>
      </w:tr>
      <w:tr w:rsidR="00F94516" w:rsidRPr="00DF0C3D" w14:paraId="31A6CAE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45D2E7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Achieve Australia</w:t>
            </w:r>
          </w:p>
        </w:tc>
        <w:tc>
          <w:tcPr>
            <w:tcW w:w="2000" w:type="pct"/>
            <w:noWrap/>
            <w:hideMark/>
          </w:tcPr>
          <w:p w14:paraId="55CCECD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Lorraine Salloum</w:t>
            </w:r>
          </w:p>
        </w:tc>
      </w:tr>
      <w:tr w:rsidR="00F94516" w:rsidRPr="00DF0C3D" w14:paraId="2E917904" w14:textId="77777777" w:rsidTr="009F5A1C">
        <w:tc>
          <w:tcPr>
            <w:tcW w:w="3000" w:type="pct"/>
            <w:noWrap/>
            <w:hideMark/>
          </w:tcPr>
          <w:p w14:paraId="66C1B3E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Spectrum Australia</w:t>
            </w:r>
            <w:r w:rsidR="00BD3D91" w:rsidRPr="00DF0C3D">
              <w:rPr>
                <w:rFonts w:asciiTheme="minorHAnsi" w:eastAsia="Times New Roman" w:hAnsiTheme="minorHAnsi" w:cstheme="minorHAnsi"/>
                <w:szCs w:val="16"/>
                <w:lang w:eastAsia="en-AU"/>
              </w:rPr>
              <w:t xml:space="preserve"> (Aspect</w:t>
            </w:r>
            <w:r w:rsidRPr="00DF0C3D">
              <w:rPr>
                <w:rFonts w:asciiTheme="minorHAnsi" w:eastAsia="Times New Roman" w:hAnsiTheme="minorHAnsi" w:cstheme="minorHAnsi"/>
                <w:szCs w:val="16"/>
                <w:lang w:eastAsia="en-AU"/>
              </w:rPr>
              <w:t>)</w:t>
            </w:r>
          </w:p>
        </w:tc>
        <w:tc>
          <w:tcPr>
            <w:tcW w:w="2000" w:type="pct"/>
            <w:noWrap/>
            <w:hideMark/>
          </w:tcPr>
          <w:p w14:paraId="301EF45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Nikki Lui</w:t>
            </w:r>
          </w:p>
        </w:tc>
      </w:tr>
      <w:tr w:rsidR="00F94516" w:rsidRPr="00DF0C3D" w14:paraId="2CD8FE8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DDC512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28219EE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Lynsey McDonnell</w:t>
            </w:r>
          </w:p>
        </w:tc>
      </w:tr>
      <w:tr w:rsidR="00F94516" w:rsidRPr="00DF0C3D" w14:paraId="698AD459" w14:textId="77777777" w:rsidTr="009F5A1C">
        <w:tc>
          <w:tcPr>
            <w:tcW w:w="3000" w:type="pct"/>
            <w:noWrap/>
            <w:hideMark/>
          </w:tcPr>
          <w:p w14:paraId="1BAA0E6A" w14:textId="77777777" w:rsidR="00F94516" w:rsidRPr="00DF0C3D" w:rsidRDefault="00D5291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Bedford</w:t>
            </w:r>
          </w:p>
        </w:tc>
        <w:tc>
          <w:tcPr>
            <w:tcW w:w="2000" w:type="pct"/>
            <w:noWrap/>
            <w:hideMark/>
          </w:tcPr>
          <w:p w14:paraId="65F7ABE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Rachael Griffiths</w:t>
            </w:r>
          </w:p>
        </w:tc>
      </w:tr>
      <w:tr w:rsidR="00F94516" w:rsidRPr="00DF0C3D" w14:paraId="1C99441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E0137D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5FC8275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Shaun Curry</w:t>
            </w:r>
          </w:p>
        </w:tc>
      </w:tr>
      <w:tr w:rsidR="00F94516" w:rsidRPr="00DF0C3D" w14:paraId="34446028" w14:textId="77777777" w:rsidTr="009F5A1C">
        <w:tc>
          <w:tcPr>
            <w:tcW w:w="3000" w:type="pct"/>
            <w:noWrap/>
            <w:hideMark/>
          </w:tcPr>
          <w:p w14:paraId="3ED4FA6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0B96D3B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Tim Pines</w:t>
            </w:r>
          </w:p>
        </w:tc>
      </w:tr>
      <w:tr w:rsidR="00F94516" w:rsidRPr="00DF0C3D" w14:paraId="61E5B03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E29A81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Challenge Community Services</w:t>
            </w:r>
          </w:p>
        </w:tc>
        <w:tc>
          <w:tcPr>
            <w:tcW w:w="2000" w:type="pct"/>
            <w:noWrap/>
            <w:hideMark/>
          </w:tcPr>
          <w:p w14:paraId="5F23223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Dino Santos</w:t>
            </w:r>
          </w:p>
        </w:tc>
      </w:tr>
      <w:tr w:rsidR="00F94516" w:rsidRPr="00DF0C3D" w14:paraId="1E44B242" w14:textId="77777777" w:rsidTr="009F5A1C">
        <w:tc>
          <w:tcPr>
            <w:tcW w:w="3000" w:type="pct"/>
            <w:noWrap/>
            <w:hideMark/>
          </w:tcPr>
          <w:p w14:paraId="43A5117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Challenge Community Services</w:t>
            </w:r>
          </w:p>
        </w:tc>
        <w:tc>
          <w:tcPr>
            <w:tcW w:w="2000" w:type="pct"/>
            <w:noWrap/>
            <w:hideMark/>
          </w:tcPr>
          <w:p w14:paraId="2E9B7E3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Tania Mills</w:t>
            </w:r>
          </w:p>
        </w:tc>
      </w:tr>
      <w:tr w:rsidR="00F94516" w:rsidRPr="00DF0C3D" w14:paraId="2D20160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C77580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Civic Disability Services Ltd</w:t>
            </w:r>
          </w:p>
        </w:tc>
        <w:tc>
          <w:tcPr>
            <w:tcW w:w="2000" w:type="pct"/>
            <w:noWrap/>
            <w:hideMark/>
          </w:tcPr>
          <w:p w14:paraId="197809E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Ethan Chishty</w:t>
            </w:r>
          </w:p>
        </w:tc>
      </w:tr>
      <w:tr w:rsidR="00F94516" w:rsidRPr="00DF0C3D" w14:paraId="4CE9683C" w14:textId="77777777" w:rsidTr="009F5A1C">
        <w:tc>
          <w:tcPr>
            <w:tcW w:w="3000" w:type="pct"/>
            <w:noWrap/>
            <w:hideMark/>
          </w:tcPr>
          <w:p w14:paraId="42FA6FE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Civic Disability Services Ltd</w:t>
            </w:r>
          </w:p>
        </w:tc>
        <w:tc>
          <w:tcPr>
            <w:tcW w:w="2000" w:type="pct"/>
            <w:noWrap/>
            <w:hideMark/>
          </w:tcPr>
          <w:p w14:paraId="1CA3A47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Kimberley Rathmanner</w:t>
            </w:r>
          </w:p>
        </w:tc>
      </w:tr>
      <w:tr w:rsidR="00F94516" w:rsidRPr="00DF0C3D" w14:paraId="16D2FF8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1509B1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Community Living Options</w:t>
            </w:r>
          </w:p>
        </w:tc>
        <w:tc>
          <w:tcPr>
            <w:tcW w:w="2000" w:type="pct"/>
            <w:noWrap/>
            <w:hideMark/>
          </w:tcPr>
          <w:p w14:paraId="7C59A9C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Lauren Cronin</w:t>
            </w:r>
          </w:p>
        </w:tc>
      </w:tr>
      <w:tr w:rsidR="00F94516" w:rsidRPr="00DF0C3D" w14:paraId="5DA7819D" w14:textId="77777777" w:rsidTr="009F5A1C">
        <w:tc>
          <w:tcPr>
            <w:tcW w:w="3000" w:type="pct"/>
            <w:noWrap/>
            <w:hideMark/>
          </w:tcPr>
          <w:p w14:paraId="37A1956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Community Living Options</w:t>
            </w:r>
          </w:p>
        </w:tc>
        <w:tc>
          <w:tcPr>
            <w:tcW w:w="2000" w:type="pct"/>
            <w:noWrap/>
            <w:hideMark/>
          </w:tcPr>
          <w:p w14:paraId="4CEDE64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Tiff Hodge</w:t>
            </w:r>
          </w:p>
        </w:tc>
      </w:tr>
      <w:tr w:rsidR="00F94516" w:rsidRPr="00DF0C3D" w14:paraId="66F8F05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E2445B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CPL - Choice Passion Life</w:t>
            </w:r>
          </w:p>
        </w:tc>
        <w:tc>
          <w:tcPr>
            <w:tcW w:w="2000" w:type="pct"/>
            <w:noWrap/>
            <w:hideMark/>
          </w:tcPr>
          <w:p w14:paraId="50945E7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Murray Sandon</w:t>
            </w:r>
          </w:p>
        </w:tc>
      </w:tr>
      <w:tr w:rsidR="00F94516" w:rsidRPr="00DF0C3D" w14:paraId="65D77ED5" w14:textId="77777777" w:rsidTr="009F5A1C">
        <w:tc>
          <w:tcPr>
            <w:tcW w:w="3000" w:type="pct"/>
            <w:noWrap/>
            <w:hideMark/>
          </w:tcPr>
          <w:p w14:paraId="7729362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Fighting Chance </w:t>
            </w:r>
          </w:p>
        </w:tc>
        <w:tc>
          <w:tcPr>
            <w:tcW w:w="2000" w:type="pct"/>
            <w:noWrap/>
            <w:hideMark/>
          </w:tcPr>
          <w:p w14:paraId="030EB23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Laura O'Reilly</w:t>
            </w:r>
          </w:p>
        </w:tc>
      </w:tr>
      <w:tr w:rsidR="00F94516" w:rsidRPr="00DF0C3D" w14:paraId="79D877B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7299A9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Golden City Support Services</w:t>
            </w:r>
          </w:p>
        </w:tc>
        <w:tc>
          <w:tcPr>
            <w:tcW w:w="2000" w:type="pct"/>
            <w:noWrap/>
            <w:hideMark/>
          </w:tcPr>
          <w:p w14:paraId="321C118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Shelley Moore</w:t>
            </w:r>
          </w:p>
        </w:tc>
      </w:tr>
      <w:tr w:rsidR="00F94516" w:rsidRPr="00DF0C3D" w14:paraId="15E4D1F4" w14:textId="77777777" w:rsidTr="009F5A1C">
        <w:tc>
          <w:tcPr>
            <w:tcW w:w="3000" w:type="pct"/>
            <w:noWrap/>
            <w:hideMark/>
          </w:tcPr>
          <w:p w14:paraId="0075E9B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Greenacres</w:t>
            </w:r>
          </w:p>
        </w:tc>
        <w:tc>
          <w:tcPr>
            <w:tcW w:w="2000" w:type="pct"/>
            <w:noWrap/>
            <w:hideMark/>
          </w:tcPr>
          <w:p w14:paraId="4693244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 Christodoulou</w:t>
            </w:r>
          </w:p>
        </w:tc>
      </w:tr>
      <w:tr w:rsidR="00F94516" w:rsidRPr="00DF0C3D" w14:paraId="29603FD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657482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00" w:type="pct"/>
            <w:noWrap/>
            <w:hideMark/>
          </w:tcPr>
          <w:p w14:paraId="5D7695D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Lliam Caulfield</w:t>
            </w:r>
          </w:p>
        </w:tc>
      </w:tr>
      <w:tr w:rsidR="00F94516" w:rsidRPr="00DF0C3D" w14:paraId="172CB235" w14:textId="77777777" w:rsidTr="009F5A1C">
        <w:tc>
          <w:tcPr>
            <w:tcW w:w="3000" w:type="pct"/>
            <w:noWrap/>
            <w:hideMark/>
          </w:tcPr>
          <w:p w14:paraId="6C7ECF6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00" w:type="pct"/>
            <w:noWrap/>
            <w:hideMark/>
          </w:tcPr>
          <w:p w14:paraId="57E8C07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Steve Sloan</w:t>
            </w:r>
          </w:p>
        </w:tc>
      </w:tr>
      <w:tr w:rsidR="00F94516" w:rsidRPr="00DF0C3D" w14:paraId="6FC02CA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8BD635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Macarthur Disability Services</w:t>
            </w:r>
          </w:p>
        </w:tc>
        <w:tc>
          <w:tcPr>
            <w:tcW w:w="2000" w:type="pct"/>
            <w:noWrap/>
            <w:hideMark/>
          </w:tcPr>
          <w:p w14:paraId="0498AA0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Brenda Odewahn </w:t>
            </w:r>
          </w:p>
        </w:tc>
      </w:tr>
      <w:tr w:rsidR="00F94516" w:rsidRPr="00DF0C3D" w14:paraId="5E65EB44" w14:textId="77777777" w:rsidTr="009F5A1C">
        <w:tc>
          <w:tcPr>
            <w:tcW w:w="3000" w:type="pct"/>
            <w:noWrap/>
            <w:hideMark/>
          </w:tcPr>
          <w:p w14:paraId="3A7D050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Mambourin</w:t>
            </w:r>
          </w:p>
        </w:tc>
        <w:tc>
          <w:tcPr>
            <w:tcW w:w="2000" w:type="pct"/>
            <w:noWrap/>
            <w:hideMark/>
          </w:tcPr>
          <w:p w14:paraId="69362CE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Alma Zulovic</w:t>
            </w:r>
          </w:p>
        </w:tc>
      </w:tr>
      <w:tr w:rsidR="00F94516" w:rsidRPr="00DF0C3D" w14:paraId="7DF5C1C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6FF7CE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Mind Australia</w:t>
            </w:r>
          </w:p>
        </w:tc>
        <w:tc>
          <w:tcPr>
            <w:tcW w:w="2000" w:type="pct"/>
            <w:noWrap/>
            <w:hideMark/>
          </w:tcPr>
          <w:p w14:paraId="126669C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Anath Dissanayake </w:t>
            </w:r>
          </w:p>
        </w:tc>
      </w:tr>
      <w:tr w:rsidR="00F94516" w:rsidRPr="00DF0C3D" w14:paraId="67E1EC4A" w14:textId="77777777" w:rsidTr="009F5A1C">
        <w:tc>
          <w:tcPr>
            <w:tcW w:w="3000" w:type="pct"/>
            <w:noWrap/>
            <w:hideMark/>
          </w:tcPr>
          <w:p w14:paraId="5818B7A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Minda</w:t>
            </w:r>
          </w:p>
        </w:tc>
        <w:tc>
          <w:tcPr>
            <w:tcW w:w="2000" w:type="pct"/>
            <w:noWrap/>
            <w:hideMark/>
          </w:tcPr>
          <w:p w14:paraId="4749738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Antony Sellentin</w:t>
            </w:r>
          </w:p>
        </w:tc>
      </w:tr>
      <w:tr w:rsidR="00F94516" w:rsidRPr="00DF0C3D" w14:paraId="76EDB36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132C27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Minda</w:t>
            </w:r>
          </w:p>
        </w:tc>
        <w:tc>
          <w:tcPr>
            <w:tcW w:w="2000" w:type="pct"/>
            <w:noWrap/>
            <w:hideMark/>
          </w:tcPr>
          <w:p w14:paraId="735AA15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Nathan Thompson</w:t>
            </w:r>
          </w:p>
        </w:tc>
      </w:tr>
      <w:tr w:rsidR="00F94516" w:rsidRPr="00DF0C3D" w14:paraId="60FCCCE7" w14:textId="77777777" w:rsidTr="009F5A1C">
        <w:tc>
          <w:tcPr>
            <w:tcW w:w="3000" w:type="pct"/>
            <w:noWrap/>
            <w:hideMark/>
          </w:tcPr>
          <w:p w14:paraId="1808FE1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2C0899B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Kerrie Langford</w:t>
            </w:r>
          </w:p>
        </w:tc>
      </w:tr>
      <w:tr w:rsidR="00F94516" w:rsidRPr="00DF0C3D" w14:paraId="2C39E86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D4D9D3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5947AD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Philippa Angley</w:t>
            </w:r>
          </w:p>
        </w:tc>
      </w:tr>
      <w:tr w:rsidR="00F94516" w:rsidRPr="00DF0C3D" w14:paraId="08E125D2" w14:textId="77777777" w:rsidTr="009F5A1C">
        <w:tc>
          <w:tcPr>
            <w:tcW w:w="3000" w:type="pct"/>
            <w:noWrap/>
            <w:hideMark/>
          </w:tcPr>
          <w:p w14:paraId="449627F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Northcott</w:t>
            </w:r>
          </w:p>
        </w:tc>
        <w:tc>
          <w:tcPr>
            <w:tcW w:w="2000" w:type="pct"/>
            <w:noWrap/>
            <w:hideMark/>
          </w:tcPr>
          <w:p w14:paraId="4F86FE9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Pat Buick</w:t>
            </w:r>
          </w:p>
        </w:tc>
      </w:tr>
      <w:tr w:rsidR="00F94516" w:rsidRPr="00DF0C3D" w14:paraId="6AAB7BF5"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074A9A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Oak Possability</w:t>
            </w:r>
          </w:p>
        </w:tc>
        <w:tc>
          <w:tcPr>
            <w:tcW w:w="2000" w:type="pct"/>
            <w:noWrap/>
            <w:hideMark/>
          </w:tcPr>
          <w:p w14:paraId="569D46A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John Rowland</w:t>
            </w:r>
          </w:p>
        </w:tc>
      </w:tr>
      <w:tr w:rsidR="00F94516" w:rsidRPr="00DF0C3D" w14:paraId="225DFA5E" w14:textId="77777777" w:rsidTr="009F5A1C">
        <w:tc>
          <w:tcPr>
            <w:tcW w:w="3000" w:type="pct"/>
            <w:noWrap/>
            <w:hideMark/>
          </w:tcPr>
          <w:p w14:paraId="4FBF4E4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Oak Possability</w:t>
            </w:r>
          </w:p>
        </w:tc>
        <w:tc>
          <w:tcPr>
            <w:tcW w:w="2000" w:type="pct"/>
            <w:noWrap/>
            <w:hideMark/>
          </w:tcPr>
          <w:p w14:paraId="792BDA2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Jon Anning</w:t>
            </w:r>
          </w:p>
        </w:tc>
      </w:tr>
      <w:tr w:rsidR="00F94516" w:rsidRPr="00DF0C3D" w14:paraId="52C1F4B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A5AB21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Rocky Bay</w:t>
            </w:r>
          </w:p>
        </w:tc>
        <w:tc>
          <w:tcPr>
            <w:tcW w:w="2000" w:type="pct"/>
            <w:noWrap/>
            <w:hideMark/>
          </w:tcPr>
          <w:p w14:paraId="546F740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Adam Maxwell</w:t>
            </w:r>
          </w:p>
        </w:tc>
      </w:tr>
      <w:tr w:rsidR="00F94516" w:rsidRPr="00DF0C3D" w14:paraId="3C1DF023" w14:textId="77777777" w:rsidTr="009F5A1C">
        <w:tc>
          <w:tcPr>
            <w:tcW w:w="3000" w:type="pct"/>
            <w:noWrap/>
            <w:hideMark/>
          </w:tcPr>
          <w:p w14:paraId="75D5428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Stride</w:t>
            </w:r>
          </w:p>
        </w:tc>
        <w:tc>
          <w:tcPr>
            <w:tcW w:w="2000" w:type="pct"/>
            <w:noWrap/>
            <w:hideMark/>
          </w:tcPr>
          <w:p w14:paraId="11671F0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Emma Thomas</w:t>
            </w:r>
          </w:p>
        </w:tc>
      </w:tr>
      <w:tr w:rsidR="00F94516" w:rsidRPr="00DF0C3D" w14:paraId="6F1F3F9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392491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Sylvanvale</w:t>
            </w:r>
          </w:p>
        </w:tc>
        <w:tc>
          <w:tcPr>
            <w:tcW w:w="2000" w:type="pct"/>
            <w:noWrap/>
            <w:hideMark/>
          </w:tcPr>
          <w:p w14:paraId="7E0A605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Oliver Parker </w:t>
            </w:r>
          </w:p>
        </w:tc>
      </w:tr>
      <w:tr w:rsidR="00F94516" w:rsidRPr="00DF0C3D" w14:paraId="52641CAE" w14:textId="77777777" w:rsidTr="009F5A1C">
        <w:tc>
          <w:tcPr>
            <w:tcW w:w="3000" w:type="pct"/>
            <w:noWrap/>
            <w:hideMark/>
          </w:tcPr>
          <w:p w14:paraId="1CD7C7C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 Disability Trust</w:t>
            </w:r>
          </w:p>
        </w:tc>
        <w:tc>
          <w:tcPr>
            <w:tcW w:w="2000" w:type="pct"/>
            <w:noWrap/>
            <w:hideMark/>
          </w:tcPr>
          <w:p w14:paraId="1D18904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Suze Mandicos</w:t>
            </w:r>
          </w:p>
        </w:tc>
      </w:tr>
      <w:tr w:rsidR="00F94516" w:rsidRPr="00DF0C3D" w14:paraId="16CB55B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5AD291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 Housing Connection</w:t>
            </w:r>
          </w:p>
        </w:tc>
        <w:tc>
          <w:tcPr>
            <w:tcW w:w="2000" w:type="pct"/>
            <w:noWrap/>
            <w:hideMark/>
          </w:tcPr>
          <w:p w14:paraId="3F0DFDB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Nicola Hayhoe</w:t>
            </w:r>
          </w:p>
        </w:tc>
      </w:tr>
      <w:tr w:rsidR="00F94516" w:rsidRPr="00DF0C3D" w14:paraId="7653A004" w14:textId="77777777" w:rsidTr="009F5A1C">
        <w:tc>
          <w:tcPr>
            <w:tcW w:w="3000" w:type="pct"/>
            <w:noWrap/>
            <w:hideMark/>
          </w:tcPr>
          <w:p w14:paraId="11A2EC4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Unisson</w:t>
            </w:r>
          </w:p>
        </w:tc>
        <w:tc>
          <w:tcPr>
            <w:tcW w:w="2000" w:type="pct"/>
            <w:noWrap/>
            <w:hideMark/>
          </w:tcPr>
          <w:p w14:paraId="324E064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Rayni Gauci</w:t>
            </w:r>
          </w:p>
        </w:tc>
      </w:tr>
    </w:tbl>
    <w:p w14:paraId="012EAB93" w14:textId="77777777" w:rsidR="00F94516" w:rsidRPr="00DF0C3D" w:rsidRDefault="00F94516" w:rsidP="00F94516">
      <w:pPr>
        <w:pStyle w:val="Heading3"/>
      </w:pPr>
      <w:r w:rsidRPr="00DF0C3D">
        <w:t>Working Group 2 – Quality and Safeguard Costs</w:t>
      </w:r>
    </w:p>
    <w:tbl>
      <w:tblPr>
        <w:tblStyle w:val="GridTable4-Accent12"/>
        <w:tblW w:w="5000" w:type="pct"/>
        <w:tblInd w:w="0" w:type="dxa"/>
        <w:tblLook w:val="0420" w:firstRow="1" w:lastRow="0" w:firstColumn="0" w:lastColumn="0" w:noHBand="0" w:noVBand="1"/>
        <w:tblCaption w:val="Working Group 2 members"/>
        <w:tblDescription w:val="Working Group members by attendee name and organisation represented."/>
      </w:tblPr>
      <w:tblGrid>
        <w:gridCol w:w="5437"/>
        <w:gridCol w:w="3624"/>
      </w:tblGrid>
      <w:tr w:rsidR="00242A08" w:rsidRPr="00DF0C3D" w14:paraId="44D5AB31"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7678CC17" w14:textId="77777777" w:rsidR="00242A08" w:rsidRPr="00DF0C3D" w:rsidRDefault="00242A08" w:rsidP="00242A08">
            <w:pPr>
              <w:keepNext/>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133A7636" w14:textId="77777777" w:rsidR="00242A08" w:rsidRPr="00DF0C3D" w:rsidRDefault="00242A08" w:rsidP="00242A08">
            <w:pPr>
              <w:keepNext/>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242A08" w:rsidRPr="00DF0C3D" w14:paraId="75950EB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4154BC5" w14:textId="2FE2D690"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50089DA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Rowley</w:t>
            </w:r>
          </w:p>
        </w:tc>
      </w:tr>
      <w:tr w:rsidR="00242A08" w:rsidRPr="00DF0C3D" w14:paraId="6DD3EFDB" w14:textId="77777777" w:rsidTr="009F5A1C">
        <w:tc>
          <w:tcPr>
            <w:tcW w:w="3000" w:type="pct"/>
            <w:noWrap/>
            <w:hideMark/>
          </w:tcPr>
          <w:p w14:paraId="7263919F" w14:textId="2F82F7DD"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70D671AD"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Jennifer Luff</w:t>
            </w:r>
          </w:p>
        </w:tc>
      </w:tr>
      <w:tr w:rsidR="00242A08" w:rsidRPr="00DF0C3D" w14:paraId="7920F41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6A5A80E" w14:textId="788C7870"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4C2D18E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Bink</w:t>
            </w:r>
          </w:p>
        </w:tc>
      </w:tr>
      <w:tr w:rsidR="00242A08" w:rsidRPr="00DF0C3D" w14:paraId="54C518BB" w14:textId="77777777" w:rsidTr="009F5A1C">
        <w:tc>
          <w:tcPr>
            <w:tcW w:w="3000" w:type="pct"/>
            <w:noWrap/>
            <w:hideMark/>
          </w:tcPr>
          <w:p w14:paraId="0041DE1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Achieve Australia</w:t>
            </w:r>
          </w:p>
        </w:tc>
        <w:tc>
          <w:tcPr>
            <w:tcW w:w="2000" w:type="pct"/>
            <w:noWrap/>
            <w:hideMark/>
          </w:tcPr>
          <w:p w14:paraId="79F2055F"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Ranita Chatterjee</w:t>
            </w:r>
          </w:p>
        </w:tc>
      </w:tr>
      <w:tr w:rsidR="00242A08" w:rsidRPr="00DF0C3D" w14:paraId="6C33F0F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852928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Achieve Australia</w:t>
            </w:r>
          </w:p>
        </w:tc>
        <w:tc>
          <w:tcPr>
            <w:tcW w:w="2000" w:type="pct"/>
            <w:noWrap/>
            <w:hideMark/>
          </w:tcPr>
          <w:p w14:paraId="02CC21A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Tina McManus</w:t>
            </w:r>
          </w:p>
        </w:tc>
      </w:tr>
      <w:tr w:rsidR="00242A08" w:rsidRPr="00DF0C3D" w14:paraId="7F5AEC06" w14:textId="77777777" w:rsidTr="009F5A1C">
        <w:tc>
          <w:tcPr>
            <w:tcW w:w="3000" w:type="pct"/>
            <w:noWrap/>
            <w:hideMark/>
          </w:tcPr>
          <w:p w14:paraId="1FB0F447"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ACT Government</w:t>
            </w:r>
          </w:p>
        </w:tc>
        <w:tc>
          <w:tcPr>
            <w:tcW w:w="2000" w:type="pct"/>
            <w:noWrap/>
            <w:hideMark/>
          </w:tcPr>
          <w:p w14:paraId="6298149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Michelle Waterford</w:t>
            </w:r>
          </w:p>
        </w:tc>
      </w:tr>
      <w:tr w:rsidR="00242A08" w:rsidRPr="00DF0C3D" w14:paraId="08006FA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E1D961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Allied Health Professions Australia</w:t>
            </w:r>
          </w:p>
        </w:tc>
        <w:tc>
          <w:tcPr>
            <w:tcW w:w="2000" w:type="pct"/>
            <w:noWrap/>
            <w:hideMark/>
          </w:tcPr>
          <w:p w14:paraId="3013F08F"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Erin West</w:t>
            </w:r>
          </w:p>
        </w:tc>
      </w:tr>
      <w:tr w:rsidR="00242A08" w:rsidRPr="00DF0C3D" w14:paraId="27C53C72" w14:textId="77777777" w:rsidTr="009F5A1C">
        <w:tc>
          <w:tcPr>
            <w:tcW w:w="3000" w:type="pct"/>
            <w:noWrap/>
            <w:hideMark/>
          </w:tcPr>
          <w:p w14:paraId="13C70027"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lastRenderedPageBreak/>
              <w:t>Australian Physiotherapy Association</w:t>
            </w:r>
          </w:p>
        </w:tc>
        <w:tc>
          <w:tcPr>
            <w:tcW w:w="2000" w:type="pct"/>
            <w:noWrap/>
            <w:hideMark/>
          </w:tcPr>
          <w:p w14:paraId="545DA664"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Carole Sarasa</w:t>
            </w:r>
          </w:p>
        </w:tc>
      </w:tr>
      <w:tr w:rsidR="00242A08" w:rsidRPr="00DF0C3D" w14:paraId="214F0A2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4ACAD64"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Physiotherapy Association</w:t>
            </w:r>
          </w:p>
        </w:tc>
        <w:tc>
          <w:tcPr>
            <w:tcW w:w="2000" w:type="pct"/>
            <w:noWrap/>
            <w:hideMark/>
          </w:tcPr>
          <w:p w14:paraId="7F84B63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Carolyn OMahoney</w:t>
            </w:r>
          </w:p>
        </w:tc>
      </w:tr>
      <w:tr w:rsidR="00242A08" w:rsidRPr="00DF0C3D" w14:paraId="1010B2A4" w14:textId="77777777" w:rsidTr="009F5A1C">
        <w:tc>
          <w:tcPr>
            <w:tcW w:w="3000" w:type="pct"/>
            <w:noWrap/>
            <w:hideMark/>
          </w:tcPr>
          <w:p w14:paraId="7044B65B"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Physiotherapy Association</w:t>
            </w:r>
          </w:p>
        </w:tc>
        <w:tc>
          <w:tcPr>
            <w:tcW w:w="2000" w:type="pct"/>
            <w:noWrap/>
            <w:hideMark/>
          </w:tcPr>
          <w:p w14:paraId="1714B281"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Dan Miles</w:t>
            </w:r>
          </w:p>
        </w:tc>
      </w:tr>
      <w:tr w:rsidR="00242A08" w:rsidRPr="00DF0C3D" w14:paraId="50BAF02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BA204C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Association of Western Australia</w:t>
            </w:r>
          </w:p>
        </w:tc>
        <w:tc>
          <w:tcPr>
            <w:tcW w:w="2000" w:type="pct"/>
            <w:noWrap/>
            <w:hideMark/>
          </w:tcPr>
          <w:p w14:paraId="419D75BF"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Nicola Abernethy</w:t>
            </w:r>
          </w:p>
        </w:tc>
      </w:tr>
      <w:tr w:rsidR="00242A08" w:rsidRPr="00DF0C3D" w14:paraId="392D7390" w14:textId="77777777" w:rsidTr="009F5A1C">
        <w:tc>
          <w:tcPr>
            <w:tcW w:w="3000" w:type="pct"/>
            <w:noWrap/>
            <w:hideMark/>
          </w:tcPr>
          <w:p w14:paraId="2E9D2613"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5DCA691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Dannielle Wenn</w:t>
            </w:r>
          </w:p>
        </w:tc>
      </w:tr>
      <w:tr w:rsidR="00242A08" w:rsidRPr="00DF0C3D" w14:paraId="44AA033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FB7329B"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521D2F3C"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Denver Forsdike</w:t>
            </w:r>
          </w:p>
        </w:tc>
      </w:tr>
      <w:tr w:rsidR="00242A08" w:rsidRPr="00DF0C3D" w14:paraId="2EEDEB4B" w14:textId="77777777" w:rsidTr="009F5A1C">
        <w:tc>
          <w:tcPr>
            <w:tcW w:w="3000" w:type="pct"/>
            <w:noWrap/>
            <w:hideMark/>
          </w:tcPr>
          <w:p w14:paraId="494A167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3A4CC9FE"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Janine Croker</w:t>
            </w:r>
          </w:p>
        </w:tc>
      </w:tr>
      <w:tr w:rsidR="00242A08" w:rsidRPr="00DF0C3D" w14:paraId="6C5494F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86863CD"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57C99B3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Lisa Davies</w:t>
            </w:r>
          </w:p>
        </w:tc>
      </w:tr>
      <w:tr w:rsidR="00242A08" w:rsidRPr="00DF0C3D" w14:paraId="6AE40A58" w14:textId="77777777" w:rsidTr="009F5A1C">
        <w:tc>
          <w:tcPr>
            <w:tcW w:w="3000" w:type="pct"/>
            <w:noWrap/>
            <w:hideMark/>
          </w:tcPr>
          <w:p w14:paraId="03E4084D" w14:textId="77777777" w:rsidR="00242A08" w:rsidRPr="00DF0C3D" w:rsidRDefault="00D5291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Bedford</w:t>
            </w:r>
          </w:p>
        </w:tc>
        <w:tc>
          <w:tcPr>
            <w:tcW w:w="2000" w:type="pct"/>
            <w:noWrap/>
            <w:hideMark/>
          </w:tcPr>
          <w:p w14:paraId="5E1F1E8E"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Taryn Alderdice</w:t>
            </w:r>
            <w:r w:rsidR="00E91826" w:rsidRPr="00DF0C3D">
              <w:rPr>
                <w:rFonts w:asciiTheme="minorHAnsi" w:eastAsia="Times New Roman" w:hAnsiTheme="minorHAnsi" w:cstheme="minorHAnsi"/>
                <w:szCs w:val="16"/>
                <w:lang w:eastAsia="en-AU"/>
              </w:rPr>
              <w:t xml:space="preserve"> </w:t>
            </w:r>
          </w:p>
        </w:tc>
      </w:tr>
      <w:tr w:rsidR="00242A08" w:rsidRPr="00DF0C3D" w14:paraId="4DE8A08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96DCD3A"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Better Rehabilitation </w:t>
            </w:r>
          </w:p>
        </w:tc>
        <w:tc>
          <w:tcPr>
            <w:tcW w:w="2000" w:type="pct"/>
            <w:noWrap/>
            <w:hideMark/>
          </w:tcPr>
          <w:p w14:paraId="1466FC4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David Pettersson</w:t>
            </w:r>
          </w:p>
        </w:tc>
      </w:tr>
      <w:tr w:rsidR="00242A08" w:rsidRPr="00DF0C3D" w14:paraId="608B6F6E" w14:textId="77777777" w:rsidTr="009F5A1C">
        <w:tc>
          <w:tcPr>
            <w:tcW w:w="3000" w:type="pct"/>
            <w:noWrap/>
            <w:hideMark/>
          </w:tcPr>
          <w:p w14:paraId="706272F7"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Cara</w:t>
            </w:r>
          </w:p>
        </w:tc>
        <w:tc>
          <w:tcPr>
            <w:tcW w:w="2000" w:type="pct"/>
            <w:noWrap/>
            <w:hideMark/>
          </w:tcPr>
          <w:p w14:paraId="0BE1627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Todd Williams</w:t>
            </w:r>
          </w:p>
        </w:tc>
      </w:tr>
      <w:tr w:rsidR="00242A08" w:rsidRPr="00DF0C3D" w14:paraId="347220C5"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03EC6FF"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Carpentaria Disability Services</w:t>
            </w:r>
          </w:p>
        </w:tc>
        <w:tc>
          <w:tcPr>
            <w:tcW w:w="2000" w:type="pct"/>
            <w:noWrap/>
            <w:hideMark/>
          </w:tcPr>
          <w:p w14:paraId="6364FE0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Annie Rily</w:t>
            </w:r>
          </w:p>
        </w:tc>
      </w:tr>
      <w:tr w:rsidR="00242A08" w:rsidRPr="00DF0C3D" w14:paraId="3CA61A16" w14:textId="77777777" w:rsidTr="009F5A1C">
        <w:tc>
          <w:tcPr>
            <w:tcW w:w="3000" w:type="pct"/>
            <w:noWrap/>
            <w:hideMark/>
          </w:tcPr>
          <w:p w14:paraId="195FF15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10B9A2C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Elise Taylor</w:t>
            </w:r>
          </w:p>
        </w:tc>
      </w:tr>
      <w:tr w:rsidR="00242A08" w:rsidRPr="00DF0C3D" w14:paraId="3062A5E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B439283"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Choice Passion Life</w:t>
            </w:r>
          </w:p>
        </w:tc>
        <w:tc>
          <w:tcPr>
            <w:tcW w:w="2000" w:type="pct"/>
            <w:noWrap/>
            <w:hideMark/>
          </w:tcPr>
          <w:p w14:paraId="7A58813B"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Amelia Rowell</w:t>
            </w:r>
          </w:p>
        </w:tc>
      </w:tr>
      <w:tr w:rsidR="00242A08" w:rsidRPr="00DF0C3D" w14:paraId="3E66369F" w14:textId="77777777" w:rsidTr="009F5A1C">
        <w:tc>
          <w:tcPr>
            <w:tcW w:w="3000" w:type="pct"/>
            <w:noWrap/>
            <w:hideMark/>
          </w:tcPr>
          <w:p w14:paraId="53825C83"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Choice Passion Life</w:t>
            </w:r>
          </w:p>
        </w:tc>
        <w:tc>
          <w:tcPr>
            <w:tcW w:w="2000" w:type="pct"/>
            <w:noWrap/>
            <w:hideMark/>
          </w:tcPr>
          <w:p w14:paraId="4B23FB2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Robert Irvin</w:t>
            </w:r>
          </w:p>
        </w:tc>
      </w:tr>
      <w:tr w:rsidR="00242A08" w:rsidRPr="00DF0C3D" w14:paraId="2EBEC3A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24A417C"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Civic Disability Services Ltd</w:t>
            </w:r>
          </w:p>
        </w:tc>
        <w:tc>
          <w:tcPr>
            <w:tcW w:w="2000" w:type="pct"/>
            <w:noWrap/>
            <w:hideMark/>
          </w:tcPr>
          <w:p w14:paraId="25BF1614"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Carrie Voysey</w:t>
            </w:r>
          </w:p>
        </w:tc>
      </w:tr>
      <w:tr w:rsidR="00242A08" w:rsidRPr="00DF0C3D" w14:paraId="0DB41269" w14:textId="77777777" w:rsidTr="009F5A1C">
        <w:tc>
          <w:tcPr>
            <w:tcW w:w="3000" w:type="pct"/>
            <w:noWrap/>
            <w:hideMark/>
          </w:tcPr>
          <w:p w14:paraId="67639A1A"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Endeavour Foundation</w:t>
            </w:r>
          </w:p>
        </w:tc>
        <w:tc>
          <w:tcPr>
            <w:tcW w:w="2000" w:type="pct"/>
            <w:noWrap/>
            <w:hideMark/>
          </w:tcPr>
          <w:p w14:paraId="731BD47F"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Eric Teed</w:t>
            </w:r>
          </w:p>
        </w:tc>
      </w:tr>
      <w:tr w:rsidR="00242A08" w:rsidRPr="00DF0C3D" w14:paraId="0F2FD1B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0330CCD"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Endeavour Foundation</w:t>
            </w:r>
          </w:p>
        </w:tc>
        <w:tc>
          <w:tcPr>
            <w:tcW w:w="2000" w:type="pct"/>
            <w:noWrap/>
            <w:hideMark/>
          </w:tcPr>
          <w:p w14:paraId="517EF953"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Jaime Zischke</w:t>
            </w:r>
          </w:p>
        </w:tc>
      </w:tr>
      <w:tr w:rsidR="00242A08" w:rsidRPr="00DF0C3D" w14:paraId="7B32B940" w14:textId="77777777" w:rsidTr="009F5A1C">
        <w:tc>
          <w:tcPr>
            <w:tcW w:w="3000" w:type="pct"/>
            <w:noWrap/>
            <w:hideMark/>
          </w:tcPr>
          <w:p w14:paraId="388D879D"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Endeavour Foundation</w:t>
            </w:r>
          </w:p>
        </w:tc>
        <w:tc>
          <w:tcPr>
            <w:tcW w:w="2000" w:type="pct"/>
            <w:noWrap/>
            <w:hideMark/>
          </w:tcPr>
          <w:p w14:paraId="289870F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Jennifer Knight</w:t>
            </w:r>
          </w:p>
        </w:tc>
      </w:tr>
      <w:tr w:rsidR="00242A08" w:rsidRPr="00DF0C3D" w14:paraId="46E7958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3F9C05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00" w:type="pct"/>
            <w:noWrap/>
            <w:hideMark/>
          </w:tcPr>
          <w:p w14:paraId="7F53A4D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Lliam Caulfield</w:t>
            </w:r>
          </w:p>
        </w:tc>
      </w:tr>
      <w:tr w:rsidR="00242A08" w:rsidRPr="00DF0C3D" w14:paraId="7E85ECEB" w14:textId="77777777" w:rsidTr="009F5A1C">
        <w:tc>
          <w:tcPr>
            <w:tcW w:w="3000" w:type="pct"/>
            <w:noWrap/>
            <w:hideMark/>
          </w:tcPr>
          <w:p w14:paraId="3D6082E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00" w:type="pct"/>
            <w:noWrap/>
            <w:hideMark/>
          </w:tcPr>
          <w:p w14:paraId="3A8AEBD4"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Greg Reynolds</w:t>
            </w:r>
          </w:p>
        </w:tc>
      </w:tr>
      <w:tr w:rsidR="00242A08" w:rsidRPr="00DF0C3D" w14:paraId="13407B2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2DEE97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Macarthur Disability Services</w:t>
            </w:r>
          </w:p>
        </w:tc>
        <w:tc>
          <w:tcPr>
            <w:tcW w:w="2000" w:type="pct"/>
            <w:noWrap/>
            <w:hideMark/>
          </w:tcPr>
          <w:p w14:paraId="6CAF118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Brenda Odewahn </w:t>
            </w:r>
          </w:p>
        </w:tc>
      </w:tr>
      <w:tr w:rsidR="00242A08" w:rsidRPr="00DF0C3D" w14:paraId="1532D9D2" w14:textId="77777777" w:rsidTr="009F5A1C">
        <w:tc>
          <w:tcPr>
            <w:tcW w:w="3000" w:type="pct"/>
            <w:noWrap/>
            <w:hideMark/>
          </w:tcPr>
          <w:p w14:paraId="2BC06A0C"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Minda</w:t>
            </w:r>
          </w:p>
        </w:tc>
        <w:tc>
          <w:tcPr>
            <w:tcW w:w="2000" w:type="pct"/>
            <w:noWrap/>
            <w:hideMark/>
          </w:tcPr>
          <w:p w14:paraId="0FB105A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Amy Ambagtsheer</w:t>
            </w:r>
          </w:p>
        </w:tc>
      </w:tr>
      <w:tr w:rsidR="00242A08" w:rsidRPr="00DF0C3D" w14:paraId="2F5ED03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ADB145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NDIS Commission</w:t>
            </w:r>
          </w:p>
        </w:tc>
        <w:tc>
          <w:tcPr>
            <w:tcW w:w="2000" w:type="pct"/>
            <w:noWrap/>
            <w:hideMark/>
          </w:tcPr>
          <w:p w14:paraId="21A76F2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Samantha Taylor</w:t>
            </w:r>
          </w:p>
        </w:tc>
      </w:tr>
      <w:tr w:rsidR="00242A08" w:rsidRPr="00DF0C3D" w14:paraId="6825D109" w14:textId="77777777" w:rsidTr="009F5A1C">
        <w:tc>
          <w:tcPr>
            <w:tcW w:w="3000" w:type="pct"/>
            <w:noWrap/>
            <w:hideMark/>
          </w:tcPr>
          <w:p w14:paraId="6367245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6EA5E0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Carmen Pratts-Hincks</w:t>
            </w:r>
          </w:p>
        </w:tc>
      </w:tr>
      <w:tr w:rsidR="00242A08" w:rsidRPr="00DF0C3D" w14:paraId="3145E8E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DD143B4"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301F066A"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Kerrie Langford </w:t>
            </w:r>
          </w:p>
        </w:tc>
      </w:tr>
      <w:tr w:rsidR="00242A08" w:rsidRPr="00DF0C3D" w14:paraId="0051637D" w14:textId="77777777" w:rsidTr="009F5A1C">
        <w:tc>
          <w:tcPr>
            <w:tcW w:w="3000" w:type="pct"/>
            <w:noWrap/>
            <w:hideMark/>
          </w:tcPr>
          <w:p w14:paraId="62058C7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9EA65D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Philippa Angley</w:t>
            </w:r>
          </w:p>
        </w:tc>
      </w:tr>
      <w:tr w:rsidR="00242A08" w:rsidRPr="00DF0C3D" w14:paraId="53C2066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D62745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Northcott</w:t>
            </w:r>
          </w:p>
        </w:tc>
        <w:tc>
          <w:tcPr>
            <w:tcW w:w="2000" w:type="pct"/>
            <w:noWrap/>
            <w:hideMark/>
          </w:tcPr>
          <w:p w14:paraId="55164E2D"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Aleta Carpenter</w:t>
            </w:r>
          </w:p>
        </w:tc>
      </w:tr>
      <w:tr w:rsidR="00242A08" w:rsidRPr="00DF0C3D" w14:paraId="35E59408" w14:textId="77777777" w:rsidTr="009F5A1C">
        <w:tc>
          <w:tcPr>
            <w:tcW w:w="3000" w:type="pct"/>
            <w:noWrap/>
            <w:hideMark/>
          </w:tcPr>
          <w:p w14:paraId="557BEF5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0E999B4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Andrea Collett</w:t>
            </w:r>
          </w:p>
        </w:tc>
      </w:tr>
      <w:tr w:rsidR="00242A08" w:rsidRPr="00DF0C3D" w14:paraId="3568BCD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36CD01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4077223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Tara Richards</w:t>
            </w:r>
          </w:p>
        </w:tc>
      </w:tr>
      <w:tr w:rsidR="00242A08" w:rsidRPr="00DF0C3D" w14:paraId="079F1FAD" w14:textId="77777777" w:rsidTr="009F5A1C">
        <w:tc>
          <w:tcPr>
            <w:tcW w:w="3000" w:type="pct"/>
            <w:noWrap/>
            <w:hideMark/>
          </w:tcPr>
          <w:p w14:paraId="0E20B58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Nulsen Group</w:t>
            </w:r>
          </w:p>
        </w:tc>
        <w:tc>
          <w:tcPr>
            <w:tcW w:w="2000" w:type="pct"/>
            <w:noWrap/>
            <w:hideMark/>
          </w:tcPr>
          <w:p w14:paraId="17E0015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Gordon Trewern</w:t>
            </w:r>
          </w:p>
        </w:tc>
      </w:tr>
      <w:tr w:rsidR="00242A08" w:rsidRPr="00DF0C3D" w14:paraId="7DBE207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E8ED981"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Oak Possability</w:t>
            </w:r>
          </w:p>
        </w:tc>
        <w:tc>
          <w:tcPr>
            <w:tcW w:w="2000" w:type="pct"/>
            <w:noWrap/>
            <w:hideMark/>
          </w:tcPr>
          <w:p w14:paraId="493B29C4"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John Rowland</w:t>
            </w:r>
          </w:p>
        </w:tc>
      </w:tr>
      <w:tr w:rsidR="00242A08" w:rsidRPr="00DF0C3D" w14:paraId="02FD300D" w14:textId="77777777" w:rsidTr="009F5A1C">
        <w:tc>
          <w:tcPr>
            <w:tcW w:w="3000" w:type="pct"/>
            <w:noWrap/>
            <w:hideMark/>
          </w:tcPr>
          <w:p w14:paraId="01EF598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Oak Possability</w:t>
            </w:r>
          </w:p>
        </w:tc>
        <w:tc>
          <w:tcPr>
            <w:tcW w:w="2000" w:type="pct"/>
            <w:noWrap/>
            <w:hideMark/>
          </w:tcPr>
          <w:p w14:paraId="564A7F2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Jon Anning</w:t>
            </w:r>
          </w:p>
        </w:tc>
      </w:tr>
      <w:tr w:rsidR="00242A08" w:rsidRPr="00DF0C3D" w14:paraId="79CEAE6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629194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Occupational Therapy Australia</w:t>
            </w:r>
          </w:p>
        </w:tc>
        <w:tc>
          <w:tcPr>
            <w:tcW w:w="2000" w:type="pct"/>
            <w:noWrap/>
            <w:hideMark/>
          </w:tcPr>
          <w:p w14:paraId="31BB4EE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Madison Silver</w:t>
            </w:r>
          </w:p>
        </w:tc>
      </w:tr>
      <w:tr w:rsidR="00242A08" w:rsidRPr="00DF0C3D" w14:paraId="1441DBA3" w14:textId="77777777" w:rsidTr="009F5A1C">
        <w:tc>
          <w:tcPr>
            <w:tcW w:w="3000" w:type="pct"/>
            <w:noWrap/>
            <w:hideMark/>
          </w:tcPr>
          <w:p w14:paraId="0906D33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Occupational Therapy Australia</w:t>
            </w:r>
          </w:p>
        </w:tc>
        <w:tc>
          <w:tcPr>
            <w:tcW w:w="2000" w:type="pct"/>
            <w:noWrap/>
            <w:hideMark/>
          </w:tcPr>
          <w:p w14:paraId="65E16DE5"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Barrett</w:t>
            </w:r>
          </w:p>
        </w:tc>
      </w:tr>
      <w:tr w:rsidR="00242A08" w:rsidRPr="00DF0C3D" w14:paraId="1E1AFFA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D93AFD7"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Occupational Therapy Australia</w:t>
            </w:r>
          </w:p>
        </w:tc>
        <w:tc>
          <w:tcPr>
            <w:tcW w:w="2000" w:type="pct"/>
            <w:noWrap/>
            <w:hideMark/>
          </w:tcPr>
          <w:p w14:paraId="65CDAAB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Samantha Hunter</w:t>
            </w:r>
          </w:p>
        </w:tc>
      </w:tr>
      <w:tr w:rsidR="00242A08" w:rsidRPr="00DF0C3D" w14:paraId="40361DAE" w14:textId="77777777" w:rsidTr="009F5A1C">
        <w:tc>
          <w:tcPr>
            <w:tcW w:w="3000" w:type="pct"/>
            <w:noWrap/>
            <w:hideMark/>
          </w:tcPr>
          <w:p w14:paraId="0CCD9277"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Scope (Aust) Ltd</w:t>
            </w:r>
          </w:p>
        </w:tc>
        <w:tc>
          <w:tcPr>
            <w:tcW w:w="2000" w:type="pct"/>
            <w:noWrap/>
            <w:hideMark/>
          </w:tcPr>
          <w:p w14:paraId="4578A3F1"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Ian Morgan</w:t>
            </w:r>
          </w:p>
        </w:tc>
      </w:tr>
      <w:tr w:rsidR="00242A08" w:rsidRPr="00DF0C3D" w14:paraId="786C667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71D80D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Scope (Aust) Ltd</w:t>
            </w:r>
          </w:p>
        </w:tc>
        <w:tc>
          <w:tcPr>
            <w:tcW w:w="2000" w:type="pct"/>
            <w:noWrap/>
            <w:hideMark/>
          </w:tcPr>
          <w:p w14:paraId="41E48FC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Richard Drew</w:t>
            </w:r>
          </w:p>
        </w:tc>
      </w:tr>
      <w:tr w:rsidR="00242A08" w:rsidRPr="00DF0C3D" w14:paraId="104DCDCB" w14:textId="77777777" w:rsidTr="009F5A1C">
        <w:tc>
          <w:tcPr>
            <w:tcW w:w="3000" w:type="pct"/>
            <w:noWrap/>
            <w:hideMark/>
          </w:tcPr>
          <w:p w14:paraId="71A48ECB"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Stride</w:t>
            </w:r>
          </w:p>
        </w:tc>
        <w:tc>
          <w:tcPr>
            <w:tcW w:w="2000" w:type="pct"/>
            <w:noWrap/>
            <w:hideMark/>
          </w:tcPr>
          <w:p w14:paraId="5106E36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Emma Thomas</w:t>
            </w:r>
          </w:p>
        </w:tc>
      </w:tr>
      <w:tr w:rsidR="00242A08" w:rsidRPr="00DF0C3D" w14:paraId="0BAABCB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3DC9826"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Sylvanvale</w:t>
            </w:r>
          </w:p>
        </w:tc>
        <w:tc>
          <w:tcPr>
            <w:tcW w:w="2000" w:type="pct"/>
            <w:noWrap/>
            <w:hideMark/>
          </w:tcPr>
          <w:p w14:paraId="10C5B483"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Leanne Fretten</w:t>
            </w:r>
          </w:p>
        </w:tc>
      </w:tr>
      <w:tr w:rsidR="00242A08" w:rsidRPr="00DF0C3D" w14:paraId="67B67ADE" w14:textId="77777777" w:rsidTr="009F5A1C">
        <w:tc>
          <w:tcPr>
            <w:tcW w:w="3000" w:type="pct"/>
            <w:noWrap/>
            <w:hideMark/>
          </w:tcPr>
          <w:p w14:paraId="30176C83"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Sylvanvale</w:t>
            </w:r>
          </w:p>
        </w:tc>
        <w:tc>
          <w:tcPr>
            <w:tcW w:w="2000" w:type="pct"/>
            <w:noWrap/>
            <w:hideMark/>
          </w:tcPr>
          <w:p w14:paraId="0DAAACDE"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Tammy Sargeant</w:t>
            </w:r>
          </w:p>
        </w:tc>
      </w:tr>
      <w:tr w:rsidR="00242A08" w:rsidRPr="00DF0C3D" w14:paraId="46AAB27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E9475A8"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Therapy Focus</w:t>
            </w:r>
          </w:p>
        </w:tc>
        <w:tc>
          <w:tcPr>
            <w:tcW w:w="2000" w:type="pct"/>
            <w:noWrap/>
            <w:hideMark/>
          </w:tcPr>
          <w:p w14:paraId="0072942A"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Danelle Milward</w:t>
            </w:r>
          </w:p>
        </w:tc>
      </w:tr>
      <w:tr w:rsidR="00242A08" w:rsidRPr="00DF0C3D" w14:paraId="26A1B97D" w14:textId="77777777" w:rsidTr="009F5A1C">
        <w:tc>
          <w:tcPr>
            <w:tcW w:w="3000" w:type="pct"/>
            <w:noWrap/>
            <w:hideMark/>
          </w:tcPr>
          <w:p w14:paraId="1D8DB40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VIC Department of Families, Fairness and Housing</w:t>
            </w:r>
            <w:r w:rsidR="00E91826" w:rsidRPr="00DF0C3D">
              <w:rPr>
                <w:rFonts w:asciiTheme="minorHAnsi" w:eastAsia="Times New Roman" w:hAnsiTheme="minorHAnsi" w:cstheme="minorHAnsi"/>
                <w:szCs w:val="16"/>
                <w:lang w:eastAsia="en-AU"/>
              </w:rPr>
              <w:t xml:space="preserve"> </w:t>
            </w:r>
          </w:p>
        </w:tc>
        <w:tc>
          <w:tcPr>
            <w:tcW w:w="2000" w:type="pct"/>
            <w:noWrap/>
            <w:hideMark/>
          </w:tcPr>
          <w:p w14:paraId="604087AC"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Christopher Brophy</w:t>
            </w:r>
          </w:p>
        </w:tc>
      </w:tr>
      <w:tr w:rsidR="00242A08" w:rsidRPr="00DF0C3D" w14:paraId="6DEEA28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555A86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VIC Department of Families, Fairness and Housing</w:t>
            </w:r>
            <w:r w:rsidR="00E91826" w:rsidRPr="00DF0C3D">
              <w:rPr>
                <w:rFonts w:asciiTheme="minorHAnsi" w:eastAsia="Times New Roman" w:hAnsiTheme="minorHAnsi" w:cstheme="minorHAnsi"/>
                <w:szCs w:val="16"/>
                <w:lang w:eastAsia="en-AU"/>
              </w:rPr>
              <w:t xml:space="preserve"> </w:t>
            </w:r>
          </w:p>
        </w:tc>
        <w:tc>
          <w:tcPr>
            <w:tcW w:w="2000" w:type="pct"/>
            <w:noWrap/>
            <w:hideMark/>
          </w:tcPr>
          <w:p w14:paraId="62298560"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Heidi Tarjani</w:t>
            </w:r>
          </w:p>
        </w:tc>
      </w:tr>
      <w:tr w:rsidR="00242A08" w:rsidRPr="00DF0C3D" w14:paraId="5141109E" w14:textId="77777777" w:rsidTr="009F5A1C">
        <w:tc>
          <w:tcPr>
            <w:tcW w:w="3000" w:type="pct"/>
            <w:noWrap/>
            <w:hideMark/>
          </w:tcPr>
          <w:p w14:paraId="76DE9332"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VIC Department of Families, Fairness and Housing</w:t>
            </w:r>
            <w:r w:rsidR="00E91826" w:rsidRPr="00DF0C3D">
              <w:rPr>
                <w:rFonts w:asciiTheme="minorHAnsi" w:eastAsia="Times New Roman" w:hAnsiTheme="minorHAnsi" w:cstheme="minorHAnsi"/>
                <w:szCs w:val="16"/>
                <w:lang w:eastAsia="en-AU"/>
              </w:rPr>
              <w:t xml:space="preserve"> </w:t>
            </w:r>
          </w:p>
        </w:tc>
        <w:tc>
          <w:tcPr>
            <w:tcW w:w="2000" w:type="pct"/>
            <w:noWrap/>
            <w:hideMark/>
          </w:tcPr>
          <w:p w14:paraId="53C1EA29"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Shaun Nicholson</w:t>
            </w:r>
          </w:p>
        </w:tc>
      </w:tr>
      <w:tr w:rsidR="00242A08" w:rsidRPr="00DF0C3D" w14:paraId="5B2B8A4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827628D"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WA Department of Communities</w:t>
            </w:r>
          </w:p>
        </w:tc>
        <w:tc>
          <w:tcPr>
            <w:tcW w:w="2000" w:type="pct"/>
            <w:noWrap/>
            <w:hideMark/>
          </w:tcPr>
          <w:p w14:paraId="29FC9D4E" w14:textId="77777777" w:rsidR="00242A08" w:rsidRPr="00DF0C3D" w:rsidRDefault="00242A0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Susan Quin</w:t>
            </w:r>
          </w:p>
        </w:tc>
      </w:tr>
    </w:tbl>
    <w:p w14:paraId="3063E669" w14:textId="77777777" w:rsidR="00F94516" w:rsidRPr="00DF0C3D" w:rsidRDefault="00F94516" w:rsidP="00F94516">
      <w:pPr>
        <w:pStyle w:val="Heading3"/>
      </w:pPr>
      <w:r w:rsidRPr="00DF0C3D">
        <w:t>Working Group 3 - Group Pricing Arrangements for Core Supports</w:t>
      </w:r>
    </w:p>
    <w:tbl>
      <w:tblPr>
        <w:tblStyle w:val="GridTable4-Accent12"/>
        <w:tblW w:w="5000" w:type="pct"/>
        <w:tblInd w:w="0" w:type="dxa"/>
        <w:tblLook w:val="0420" w:firstRow="1" w:lastRow="0" w:firstColumn="0" w:lastColumn="0" w:noHBand="0" w:noVBand="1"/>
        <w:tblCaption w:val="Working Group 3 members"/>
        <w:tblDescription w:val="Working Group members by attendee name and organisation represented."/>
      </w:tblPr>
      <w:tblGrid>
        <w:gridCol w:w="5437"/>
        <w:gridCol w:w="3624"/>
      </w:tblGrid>
      <w:tr w:rsidR="00F94516" w:rsidRPr="00DF0C3D" w14:paraId="367A7487"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038B1B39"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0A9FFB5A"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2E24C14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2D527CD" w14:textId="319A9CCB"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1664A54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Rowley</w:t>
            </w:r>
          </w:p>
        </w:tc>
      </w:tr>
      <w:tr w:rsidR="00F94516" w:rsidRPr="00DF0C3D" w14:paraId="730FFF8F" w14:textId="77777777" w:rsidTr="009F5A1C">
        <w:tc>
          <w:tcPr>
            <w:tcW w:w="3000" w:type="pct"/>
            <w:noWrap/>
            <w:hideMark/>
          </w:tcPr>
          <w:p w14:paraId="531679C8" w14:textId="743FA621"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204ADD1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Bink</w:t>
            </w:r>
          </w:p>
        </w:tc>
      </w:tr>
      <w:tr w:rsidR="00F94516" w:rsidRPr="00DF0C3D" w14:paraId="1FFA708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7CC131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Allevia</w:t>
            </w:r>
          </w:p>
        </w:tc>
        <w:tc>
          <w:tcPr>
            <w:tcW w:w="2000" w:type="pct"/>
            <w:noWrap/>
            <w:hideMark/>
          </w:tcPr>
          <w:p w14:paraId="7B05938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Philip Petrie</w:t>
            </w:r>
          </w:p>
        </w:tc>
      </w:tr>
      <w:tr w:rsidR="00F94516" w:rsidRPr="00DF0C3D" w14:paraId="22661D0C" w14:textId="77777777" w:rsidTr="009F5A1C">
        <w:tc>
          <w:tcPr>
            <w:tcW w:w="3000" w:type="pct"/>
            <w:noWrap/>
            <w:hideMark/>
          </w:tcPr>
          <w:p w14:paraId="65BB9886" w14:textId="77777777" w:rsidR="00F94516" w:rsidRPr="00DF0C3D" w:rsidRDefault="00BD3D91"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Spectrum Australia (Aspect)</w:t>
            </w:r>
          </w:p>
        </w:tc>
        <w:tc>
          <w:tcPr>
            <w:tcW w:w="2000" w:type="pct"/>
            <w:noWrap/>
            <w:hideMark/>
          </w:tcPr>
          <w:p w14:paraId="68D7305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Ben James</w:t>
            </w:r>
          </w:p>
        </w:tc>
      </w:tr>
      <w:tr w:rsidR="00F94516" w:rsidRPr="00DF0C3D" w14:paraId="37E8799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2752BFA" w14:textId="77777777" w:rsidR="00F94516" w:rsidRPr="00DF0C3D" w:rsidRDefault="00D5291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Bedford</w:t>
            </w:r>
          </w:p>
        </w:tc>
        <w:tc>
          <w:tcPr>
            <w:tcW w:w="2000" w:type="pct"/>
            <w:noWrap/>
            <w:hideMark/>
          </w:tcPr>
          <w:p w14:paraId="2424EEC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Stefanie Veitch</w:t>
            </w:r>
          </w:p>
        </w:tc>
      </w:tr>
      <w:tr w:rsidR="00F94516" w:rsidRPr="00DF0C3D" w14:paraId="50FEDE3E" w14:textId="77777777" w:rsidTr="009F5A1C">
        <w:tc>
          <w:tcPr>
            <w:tcW w:w="3000" w:type="pct"/>
            <w:noWrap/>
            <w:hideMark/>
          </w:tcPr>
          <w:p w14:paraId="6C8E86E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lastRenderedPageBreak/>
              <w:t>Centacare</w:t>
            </w:r>
          </w:p>
        </w:tc>
        <w:tc>
          <w:tcPr>
            <w:tcW w:w="2000" w:type="pct"/>
            <w:noWrap/>
            <w:hideMark/>
          </w:tcPr>
          <w:p w14:paraId="32D92F7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Kaylene Moore</w:t>
            </w:r>
          </w:p>
        </w:tc>
      </w:tr>
      <w:tr w:rsidR="00F94516" w:rsidRPr="00DF0C3D" w14:paraId="17B0E23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CA0CD9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Central Bayside CHS </w:t>
            </w:r>
          </w:p>
        </w:tc>
        <w:tc>
          <w:tcPr>
            <w:tcW w:w="2000" w:type="pct"/>
            <w:noWrap/>
            <w:hideMark/>
          </w:tcPr>
          <w:p w14:paraId="1FFBBDE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Amrita Ahluwalia</w:t>
            </w:r>
          </w:p>
        </w:tc>
      </w:tr>
      <w:tr w:rsidR="00F94516" w:rsidRPr="00DF0C3D" w14:paraId="0436D63C" w14:textId="77777777" w:rsidTr="009F5A1C">
        <w:tc>
          <w:tcPr>
            <w:tcW w:w="3000" w:type="pct"/>
            <w:noWrap/>
            <w:hideMark/>
          </w:tcPr>
          <w:p w14:paraId="77E2502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40291C7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Anne-Marie Bell</w:t>
            </w:r>
          </w:p>
        </w:tc>
      </w:tr>
      <w:tr w:rsidR="00F94516" w:rsidRPr="00DF0C3D" w14:paraId="1570BAA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6C561B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1D42598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Paul Henderson</w:t>
            </w:r>
          </w:p>
        </w:tc>
      </w:tr>
      <w:tr w:rsidR="00F94516" w:rsidRPr="00DF0C3D" w14:paraId="172212BF" w14:textId="77777777" w:rsidTr="009F5A1C">
        <w:tc>
          <w:tcPr>
            <w:tcW w:w="3000" w:type="pct"/>
            <w:noWrap/>
            <w:hideMark/>
          </w:tcPr>
          <w:p w14:paraId="20B4634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43510B0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Shaun Curry</w:t>
            </w:r>
          </w:p>
        </w:tc>
      </w:tr>
      <w:tr w:rsidR="00F94516" w:rsidRPr="00DF0C3D" w14:paraId="75C0560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135EA2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Disability Services Australia</w:t>
            </w:r>
          </w:p>
        </w:tc>
        <w:tc>
          <w:tcPr>
            <w:tcW w:w="2000" w:type="pct"/>
            <w:noWrap/>
            <w:hideMark/>
          </w:tcPr>
          <w:p w14:paraId="5C63A51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Heath Dickens</w:t>
            </w:r>
          </w:p>
        </w:tc>
      </w:tr>
      <w:tr w:rsidR="00F94516" w:rsidRPr="00DF0C3D" w14:paraId="2458DBFD" w14:textId="77777777" w:rsidTr="009F5A1C">
        <w:tc>
          <w:tcPr>
            <w:tcW w:w="3000" w:type="pct"/>
            <w:noWrap/>
            <w:hideMark/>
          </w:tcPr>
          <w:p w14:paraId="6EB1A7C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Flourish Australia</w:t>
            </w:r>
          </w:p>
        </w:tc>
        <w:tc>
          <w:tcPr>
            <w:tcW w:w="2000" w:type="pct"/>
            <w:noWrap/>
            <w:hideMark/>
          </w:tcPr>
          <w:p w14:paraId="307F728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James Herbertson</w:t>
            </w:r>
          </w:p>
        </w:tc>
      </w:tr>
      <w:tr w:rsidR="00F94516" w:rsidRPr="00DF0C3D" w14:paraId="21422D4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FFC4EE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Greenacres</w:t>
            </w:r>
          </w:p>
        </w:tc>
        <w:tc>
          <w:tcPr>
            <w:tcW w:w="2000" w:type="pct"/>
            <w:noWrap/>
            <w:hideMark/>
          </w:tcPr>
          <w:p w14:paraId="0D6CC80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 Christodoulou</w:t>
            </w:r>
          </w:p>
        </w:tc>
      </w:tr>
      <w:tr w:rsidR="00F94516" w:rsidRPr="00DF0C3D" w14:paraId="3C268CBB" w14:textId="77777777" w:rsidTr="009F5A1C">
        <w:tc>
          <w:tcPr>
            <w:tcW w:w="3000" w:type="pct"/>
            <w:noWrap/>
            <w:hideMark/>
          </w:tcPr>
          <w:p w14:paraId="02CFBEE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00" w:type="pct"/>
            <w:noWrap/>
            <w:hideMark/>
          </w:tcPr>
          <w:p w14:paraId="76DA9F8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Peter Willis</w:t>
            </w:r>
          </w:p>
        </w:tc>
      </w:tr>
      <w:tr w:rsidR="00F94516" w:rsidRPr="00DF0C3D" w14:paraId="23972DF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DF1C39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00" w:type="pct"/>
            <w:noWrap/>
            <w:hideMark/>
          </w:tcPr>
          <w:p w14:paraId="2EE85F2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Steve Sloan</w:t>
            </w:r>
          </w:p>
        </w:tc>
      </w:tr>
      <w:tr w:rsidR="00F94516" w:rsidRPr="00DF0C3D" w14:paraId="3C2B61A8" w14:textId="77777777" w:rsidTr="009F5A1C">
        <w:tc>
          <w:tcPr>
            <w:tcW w:w="3000" w:type="pct"/>
            <w:noWrap/>
            <w:hideMark/>
          </w:tcPr>
          <w:p w14:paraId="79CB2B8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252C3B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Graeme West</w:t>
            </w:r>
          </w:p>
        </w:tc>
      </w:tr>
      <w:tr w:rsidR="00F94516" w:rsidRPr="00DF0C3D" w14:paraId="77D30F6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74E2E8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3D5B6F8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Philippa Angley</w:t>
            </w:r>
          </w:p>
        </w:tc>
      </w:tr>
      <w:tr w:rsidR="00F94516" w:rsidRPr="00DF0C3D" w14:paraId="144A1838" w14:textId="77777777" w:rsidTr="009F5A1C">
        <w:tc>
          <w:tcPr>
            <w:tcW w:w="3000" w:type="pct"/>
            <w:noWrap/>
            <w:hideMark/>
          </w:tcPr>
          <w:p w14:paraId="7703799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Nexus Inc.</w:t>
            </w:r>
          </w:p>
        </w:tc>
        <w:tc>
          <w:tcPr>
            <w:tcW w:w="2000" w:type="pct"/>
            <w:noWrap/>
            <w:hideMark/>
          </w:tcPr>
          <w:p w14:paraId="5B5CDAF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Mark Jessop</w:t>
            </w:r>
          </w:p>
        </w:tc>
      </w:tr>
      <w:tr w:rsidR="00F94516" w:rsidRPr="00DF0C3D" w14:paraId="7DFD25B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98FDCE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Northcott</w:t>
            </w:r>
          </w:p>
        </w:tc>
        <w:tc>
          <w:tcPr>
            <w:tcW w:w="2000" w:type="pct"/>
            <w:noWrap/>
            <w:hideMark/>
          </w:tcPr>
          <w:p w14:paraId="1F1B865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John Preston</w:t>
            </w:r>
          </w:p>
        </w:tc>
      </w:tr>
      <w:tr w:rsidR="00F94516" w:rsidRPr="00DF0C3D" w14:paraId="180D9F54" w14:textId="77777777" w:rsidTr="009F5A1C">
        <w:tc>
          <w:tcPr>
            <w:tcW w:w="3000" w:type="pct"/>
            <w:noWrap/>
            <w:hideMark/>
          </w:tcPr>
          <w:p w14:paraId="739C0E0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44D41A9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Greg Ward</w:t>
            </w:r>
          </w:p>
        </w:tc>
      </w:tr>
      <w:tr w:rsidR="00F94516" w:rsidRPr="00DF0C3D" w14:paraId="0CB9CE7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DA6060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4541E9F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Jeremy Brown</w:t>
            </w:r>
          </w:p>
        </w:tc>
      </w:tr>
      <w:tr w:rsidR="00F94516" w:rsidRPr="00DF0C3D" w14:paraId="071E35DC" w14:textId="77777777" w:rsidTr="009F5A1C">
        <w:tc>
          <w:tcPr>
            <w:tcW w:w="3000" w:type="pct"/>
            <w:noWrap/>
            <w:hideMark/>
          </w:tcPr>
          <w:p w14:paraId="4F32C9B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Rocky Bay</w:t>
            </w:r>
          </w:p>
        </w:tc>
        <w:tc>
          <w:tcPr>
            <w:tcW w:w="2000" w:type="pct"/>
            <w:noWrap/>
            <w:hideMark/>
          </w:tcPr>
          <w:p w14:paraId="6A70DEB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Adam Maxwell</w:t>
            </w:r>
          </w:p>
        </w:tc>
      </w:tr>
      <w:tr w:rsidR="00F94516" w:rsidRPr="00DF0C3D" w14:paraId="5AFDC4F8"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D04DEB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Stride</w:t>
            </w:r>
          </w:p>
        </w:tc>
        <w:tc>
          <w:tcPr>
            <w:tcW w:w="2000" w:type="pct"/>
            <w:noWrap/>
            <w:hideMark/>
          </w:tcPr>
          <w:p w14:paraId="2EDFCE6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Emma Thomas</w:t>
            </w:r>
          </w:p>
        </w:tc>
      </w:tr>
      <w:tr w:rsidR="00F94516" w:rsidRPr="00DF0C3D" w14:paraId="7ABFE38D" w14:textId="77777777" w:rsidTr="009F5A1C">
        <w:tc>
          <w:tcPr>
            <w:tcW w:w="3000" w:type="pct"/>
            <w:noWrap/>
            <w:hideMark/>
          </w:tcPr>
          <w:p w14:paraId="547A347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Sunnyfield</w:t>
            </w:r>
          </w:p>
        </w:tc>
        <w:tc>
          <w:tcPr>
            <w:tcW w:w="2000" w:type="pct"/>
            <w:noWrap/>
            <w:hideMark/>
          </w:tcPr>
          <w:p w14:paraId="6F3C637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Belinda Gannon </w:t>
            </w:r>
          </w:p>
        </w:tc>
      </w:tr>
      <w:tr w:rsidR="00F94516" w:rsidRPr="00DF0C3D" w14:paraId="72F0855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E89A20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Sunnyfield</w:t>
            </w:r>
          </w:p>
        </w:tc>
        <w:tc>
          <w:tcPr>
            <w:tcW w:w="2000" w:type="pct"/>
            <w:noWrap/>
            <w:hideMark/>
          </w:tcPr>
          <w:p w14:paraId="71194EC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Matt Parrott</w:t>
            </w:r>
          </w:p>
        </w:tc>
      </w:tr>
      <w:tr w:rsidR="00F94516" w:rsidRPr="00DF0C3D" w14:paraId="5C161CF5" w14:textId="77777777" w:rsidTr="009F5A1C">
        <w:tc>
          <w:tcPr>
            <w:tcW w:w="3000" w:type="pct"/>
            <w:noWrap/>
            <w:hideMark/>
          </w:tcPr>
          <w:p w14:paraId="1037E1B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 Disability Trust</w:t>
            </w:r>
          </w:p>
        </w:tc>
        <w:tc>
          <w:tcPr>
            <w:tcW w:w="2000" w:type="pct"/>
            <w:noWrap/>
            <w:hideMark/>
          </w:tcPr>
          <w:p w14:paraId="4ADB59F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Suze Mandicos</w:t>
            </w:r>
          </w:p>
        </w:tc>
      </w:tr>
    </w:tbl>
    <w:p w14:paraId="5761DBDD" w14:textId="77777777" w:rsidR="00F94516" w:rsidRPr="00DF0C3D" w:rsidRDefault="00F94516" w:rsidP="00242A08">
      <w:pPr>
        <w:pStyle w:val="Heading3"/>
      </w:pPr>
      <w:r w:rsidRPr="00DF0C3D">
        <w:t>Working Group 4 – Temporary Transformation Payment</w:t>
      </w:r>
    </w:p>
    <w:tbl>
      <w:tblPr>
        <w:tblStyle w:val="GridTable4-Accent12"/>
        <w:tblW w:w="5000" w:type="pct"/>
        <w:tblInd w:w="0" w:type="dxa"/>
        <w:tblLook w:val="0420" w:firstRow="1" w:lastRow="0" w:firstColumn="0" w:lastColumn="0" w:noHBand="0" w:noVBand="1"/>
        <w:tblCaption w:val="Working Group 4 members"/>
        <w:tblDescription w:val="Working Group members by attendee name and organisation represented."/>
      </w:tblPr>
      <w:tblGrid>
        <w:gridCol w:w="5437"/>
        <w:gridCol w:w="3624"/>
      </w:tblGrid>
      <w:tr w:rsidR="00F94516" w:rsidRPr="00DF0C3D" w14:paraId="02105FC5"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603C8699"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0D048935"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6594D04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936ADCE" w14:textId="72A0499C"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51B69C3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Jennifer Luff</w:t>
            </w:r>
          </w:p>
        </w:tc>
      </w:tr>
      <w:tr w:rsidR="00F94516" w:rsidRPr="00DF0C3D" w14:paraId="2A38A537" w14:textId="77777777" w:rsidTr="009F5A1C">
        <w:tc>
          <w:tcPr>
            <w:tcW w:w="3000" w:type="pct"/>
            <w:noWrap/>
            <w:hideMark/>
          </w:tcPr>
          <w:p w14:paraId="19077197" w14:textId="77777777" w:rsidR="00F94516" w:rsidRPr="00DF0C3D" w:rsidRDefault="00BD3D91"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Spectrum Australia (Aspect)</w:t>
            </w:r>
          </w:p>
        </w:tc>
        <w:tc>
          <w:tcPr>
            <w:tcW w:w="2000" w:type="pct"/>
            <w:noWrap/>
            <w:hideMark/>
          </w:tcPr>
          <w:p w14:paraId="4D9D650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Nghi Hua</w:t>
            </w:r>
          </w:p>
        </w:tc>
      </w:tr>
      <w:tr w:rsidR="00F94516" w:rsidRPr="00DF0C3D" w14:paraId="61E3312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A26FE4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24F4E43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Lynsey McDonnell</w:t>
            </w:r>
          </w:p>
        </w:tc>
      </w:tr>
      <w:tr w:rsidR="00F94516" w:rsidRPr="00DF0C3D" w14:paraId="6E627D9C" w14:textId="77777777" w:rsidTr="009F5A1C">
        <w:tc>
          <w:tcPr>
            <w:tcW w:w="3000" w:type="pct"/>
            <w:noWrap/>
            <w:hideMark/>
          </w:tcPr>
          <w:p w14:paraId="63E24B1C" w14:textId="77777777" w:rsidR="00F94516" w:rsidRPr="00DF0C3D" w:rsidRDefault="00D5291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Bedford</w:t>
            </w:r>
          </w:p>
        </w:tc>
        <w:tc>
          <w:tcPr>
            <w:tcW w:w="2000" w:type="pct"/>
            <w:noWrap/>
            <w:hideMark/>
          </w:tcPr>
          <w:p w14:paraId="7B68611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Tahlia Gradara</w:t>
            </w:r>
          </w:p>
        </w:tc>
      </w:tr>
      <w:tr w:rsidR="00F94516" w:rsidRPr="00DF0C3D" w14:paraId="122938C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379AF0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CareChoice</w:t>
            </w:r>
          </w:p>
        </w:tc>
        <w:tc>
          <w:tcPr>
            <w:tcW w:w="2000" w:type="pct"/>
            <w:noWrap/>
            <w:hideMark/>
          </w:tcPr>
          <w:p w14:paraId="7E3D566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Michelle Eriksen</w:t>
            </w:r>
          </w:p>
        </w:tc>
      </w:tr>
      <w:tr w:rsidR="00F94516" w:rsidRPr="00DF0C3D" w14:paraId="733BA03D" w14:textId="77777777" w:rsidTr="009F5A1C">
        <w:tc>
          <w:tcPr>
            <w:tcW w:w="3000" w:type="pct"/>
            <w:noWrap/>
            <w:hideMark/>
          </w:tcPr>
          <w:p w14:paraId="52736E4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Centacare</w:t>
            </w:r>
          </w:p>
        </w:tc>
        <w:tc>
          <w:tcPr>
            <w:tcW w:w="2000" w:type="pct"/>
            <w:noWrap/>
            <w:hideMark/>
          </w:tcPr>
          <w:p w14:paraId="315A60A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Derek Millar</w:t>
            </w:r>
          </w:p>
        </w:tc>
      </w:tr>
      <w:tr w:rsidR="00F94516" w:rsidRPr="00DF0C3D" w14:paraId="37FE0B9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17F4AB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Community Living Australia</w:t>
            </w:r>
          </w:p>
        </w:tc>
        <w:tc>
          <w:tcPr>
            <w:tcW w:w="2000" w:type="pct"/>
            <w:noWrap/>
            <w:hideMark/>
          </w:tcPr>
          <w:p w14:paraId="1B62CA7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Mark Kulinski</w:t>
            </w:r>
          </w:p>
        </w:tc>
      </w:tr>
      <w:tr w:rsidR="00F94516" w:rsidRPr="00DF0C3D" w14:paraId="648CC226" w14:textId="77777777" w:rsidTr="009F5A1C">
        <w:tc>
          <w:tcPr>
            <w:tcW w:w="3000" w:type="pct"/>
            <w:noWrap/>
            <w:hideMark/>
          </w:tcPr>
          <w:p w14:paraId="280FDAA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Dared Disability</w:t>
            </w:r>
          </w:p>
        </w:tc>
        <w:tc>
          <w:tcPr>
            <w:tcW w:w="2000" w:type="pct"/>
            <w:noWrap/>
            <w:hideMark/>
          </w:tcPr>
          <w:p w14:paraId="03440BF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Daly</w:t>
            </w:r>
          </w:p>
        </w:tc>
      </w:tr>
      <w:tr w:rsidR="00F94516" w:rsidRPr="00DF0C3D" w14:paraId="3263000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701127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Ermha</w:t>
            </w:r>
          </w:p>
        </w:tc>
        <w:tc>
          <w:tcPr>
            <w:tcW w:w="2000" w:type="pct"/>
            <w:noWrap/>
            <w:hideMark/>
          </w:tcPr>
          <w:p w14:paraId="4F2DFD8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Bowers</w:t>
            </w:r>
          </w:p>
        </w:tc>
      </w:tr>
      <w:tr w:rsidR="00F94516" w:rsidRPr="00DF0C3D" w14:paraId="23CA520B" w14:textId="77777777" w:rsidTr="009F5A1C">
        <w:tc>
          <w:tcPr>
            <w:tcW w:w="3000" w:type="pct"/>
            <w:noWrap/>
            <w:hideMark/>
          </w:tcPr>
          <w:p w14:paraId="1B04CEE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Flourish Australia</w:t>
            </w:r>
          </w:p>
        </w:tc>
        <w:tc>
          <w:tcPr>
            <w:tcW w:w="2000" w:type="pct"/>
            <w:noWrap/>
            <w:hideMark/>
          </w:tcPr>
          <w:p w14:paraId="228357C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Megan Hancock</w:t>
            </w:r>
          </w:p>
        </w:tc>
      </w:tr>
      <w:tr w:rsidR="00F94516" w:rsidRPr="00DF0C3D" w14:paraId="6DA9680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3BA3C0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00" w:type="pct"/>
            <w:noWrap/>
            <w:hideMark/>
          </w:tcPr>
          <w:p w14:paraId="3A9E803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Lliam Caulfield</w:t>
            </w:r>
          </w:p>
        </w:tc>
      </w:tr>
      <w:tr w:rsidR="00F94516" w:rsidRPr="00DF0C3D" w14:paraId="3AFF6156" w14:textId="77777777" w:rsidTr="009F5A1C">
        <w:tc>
          <w:tcPr>
            <w:tcW w:w="3000" w:type="pct"/>
            <w:noWrap/>
            <w:hideMark/>
          </w:tcPr>
          <w:p w14:paraId="1708377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00" w:type="pct"/>
            <w:noWrap/>
            <w:hideMark/>
          </w:tcPr>
          <w:p w14:paraId="3144E48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Nelson Contador</w:t>
            </w:r>
          </w:p>
        </w:tc>
      </w:tr>
      <w:tr w:rsidR="00F94516" w:rsidRPr="00DF0C3D" w14:paraId="2720993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24601B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2BCFC1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Henry Newton</w:t>
            </w:r>
          </w:p>
        </w:tc>
      </w:tr>
      <w:tr w:rsidR="00F94516" w:rsidRPr="00DF0C3D" w14:paraId="37430733" w14:textId="77777777" w:rsidTr="009F5A1C">
        <w:tc>
          <w:tcPr>
            <w:tcW w:w="3000" w:type="pct"/>
            <w:noWrap/>
            <w:hideMark/>
          </w:tcPr>
          <w:p w14:paraId="28A27AB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7C49D37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Karen Stace</w:t>
            </w:r>
          </w:p>
        </w:tc>
      </w:tr>
      <w:tr w:rsidR="00F94516" w:rsidRPr="00DF0C3D" w14:paraId="6988032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178109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Nextt</w:t>
            </w:r>
          </w:p>
        </w:tc>
        <w:tc>
          <w:tcPr>
            <w:tcW w:w="2000" w:type="pct"/>
            <w:noWrap/>
            <w:hideMark/>
          </w:tcPr>
          <w:p w14:paraId="1620206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Simon Wright</w:t>
            </w:r>
          </w:p>
        </w:tc>
      </w:tr>
      <w:tr w:rsidR="00F94516" w:rsidRPr="00DF0C3D" w14:paraId="629AC00B" w14:textId="77777777" w:rsidTr="009F5A1C">
        <w:tc>
          <w:tcPr>
            <w:tcW w:w="3000" w:type="pct"/>
            <w:noWrap/>
            <w:hideMark/>
          </w:tcPr>
          <w:p w14:paraId="21EEEDE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Northcott</w:t>
            </w:r>
          </w:p>
        </w:tc>
        <w:tc>
          <w:tcPr>
            <w:tcW w:w="2000" w:type="pct"/>
            <w:noWrap/>
            <w:hideMark/>
          </w:tcPr>
          <w:p w14:paraId="662989D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John Preston</w:t>
            </w:r>
          </w:p>
        </w:tc>
      </w:tr>
      <w:tr w:rsidR="00F94516" w:rsidRPr="00DF0C3D" w14:paraId="08F4252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5C6614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Rocky Bay</w:t>
            </w:r>
          </w:p>
        </w:tc>
        <w:tc>
          <w:tcPr>
            <w:tcW w:w="2000" w:type="pct"/>
            <w:noWrap/>
            <w:hideMark/>
          </w:tcPr>
          <w:p w14:paraId="068DCCB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Adam Maxwell</w:t>
            </w:r>
          </w:p>
        </w:tc>
      </w:tr>
      <w:tr w:rsidR="00F94516" w:rsidRPr="00DF0C3D" w14:paraId="0862C666" w14:textId="77777777" w:rsidTr="009F5A1C">
        <w:tc>
          <w:tcPr>
            <w:tcW w:w="3000" w:type="pct"/>
            <w:noWrap/>
            <w:hideMark/>
          </w:tcPr>
          <w:p w14:paraId="1941653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Sunnyfield</w:t>
            </w:r>
          </w:p>
        </w:tc>
        <w:tc>
          <w:tcPr>
            <w:tcW w:w="2000" w:type="pct"/>
            <w:noWrap/>
            <w:hideMark/>
          </w:tcPr>
          <w:p w14:paraId="7CD4BCF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Peter Dixon</w:t>
            </w:r>
          </w:p>
        </w:tc>
      </w:tr>
    </w:tbl>
    <w:p w14:paraId="5061E908" w14:textId="77777777" w:rsidR="00F94516" w:rsidRPr="00DF0C3D" w:rsidRDefault="00F94516" w:rsidP="00242A08">
      <w:pPr>
        <w:pStyle w:val="Heading3"/>
      </w:pPr>
      <w:r w:rsidRPr="00DF0C3D">
        <w:t>Working Group 5 – Therapy supports</w:t>
      </w:r>
    </w:p>
    <w:tbl>
      <w:tblPr>
        <w:tblStyle w:val="GridTable4-Accent12"/>
        <w:tblW w:w="5000" w:type="pct"/>
        <w:tblInd w:w="0" w:type="dxa"/>
        <w:tblLook w:val="0420" w:firstRow="1" w:lastRow="0" w:firstColumn="0" w:lastColumn="0" w:noHBand="0" w:noVBand="1"/>
        <w:tblCaption w:val="Working Group 5 members"/>
        <w:tblDescription w:val="Working Group members by attendee name and organisation represented."/>
      </w:tblPr>
      <w:tblGrid>
        <w:gridCol w:w="5437"/>
        <w:gridCol w:w="3624"/>
      </w:tblGrid>
      <w:tr w:rsidR="00F94516" w:rsidRPr="00DF0C3D" w14:paraId="5372CC33"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5735B7AA"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42D3D3D8"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2EFA6C9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610AC59" w14:textId="3277855F"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78B0BAC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Rowley</w:t>
            </w:r>
          </w:p>
        </w:tc>
      </w:tr>
      <w:tr w:rsidR="00F94516" w:rsidRPr="00DF0C3D" w14:paraId="7AB9A9DE" w14:textId="77777777" w:rsidTr="009F5A1C">
        <w:tc>
          <w:tcPr>
            <w:tcW w:w="3000" w:type="pct"/>
            <w:noWrap/>
            <w:hideMark/>
          </w:tcPr>
          <w:p w14:paraId="58249FEA" w14:textId="21330813"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Ability First</w:t>
            </w:r>
            <w:r w:rsidR="008E7F98">
              <w:rPr>
                <w:rFonts w:asciiTheme="minorHAnsi" w:eastAsia="Times New Roman" w:hAnsiTheme="minorHAnsi" w:cstheme="minorHAnsi"/>
                <w:szCs w:val="16"/>
                <w:lang w:eastAsia="en-AU"/>
              </w:rPr>
              <w:t xml:space="preserve"> Australia</w:t>
            </w:r>
          </w:p>
        </w:tc>
        <w:tc>
          <w:tcPr>
            <w:tcW w:w="2000" w:type="pct"/>
            <w:noWrap/>
            <w:hideMark/>
          </w:tcPr>
          <w:p w14:paraId="1017C3A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Bink</w:t>
            </w:r>
          </w:p>
        </w:tc>
      </w:tr>
      <w:tr w:rsidR="00F94516" w:rsidRPr="00DF0C3D" w14:paraId="53105C3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FB69F7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Allied Health Professions Australia</w:t>
            </w:r>
          </w:p>
        </w:tc>
        <w:tc>
          <w:tcPr>
            <w:tcW w:w="2000" w:type="pct"/>
            <w:noWrap/>
            <w:hideMark/>
          </w:tcPr>
          <w:p w14:paraId="5C0F53D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Dr Chris Atmore </w:t>
            </w:r>
          </w:p>
        </w:tc>
      </w:tr>
      <w:tr w:rsidR="00F94516" w:rsidRPr="00DF0C3D" w14:paraId="7AD8F7D4" w14:textId="77777777" w:rsidTr="009F5A1C">
        <w:tc>
          <w:tcPr>
            <w:tcW w:w="3000" w:type="pct"/>
            <w:noWrap/>
            <w:hideMark/>
          </w:tcPr>
          <w:p w14:paraId="35AF50A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AMTA</w:t>
            </w:r>
          </w:p>
        </w:tc>
        <w:tc>
          <w:tcPr>
            <w:tcW w:w="2000" w:type="pct"/>
            <w:noWrap/>
            <w:hideMark/>
          </w:tcPr>
          <w:p w14:paraId="21B6BF6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Helen Cameron </w:t>
            </w:r>
          </w:p>
        </w:tc>
      </w:tr>
      <w:tr w:rsidR="00F94516" w:rsidRPr="00DF0C3D" w14:paraId="579A807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0A86910" w14:textId="77777777" w:rsidR="00F94516" w:rsidRPr="00DF0C3D" w:rsidRDefault="00BD3D91"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Spectrum Australia (Aspect)</w:t>
            </w:r>
          </w:p>
        </w:tc>
        <w:tc>
          <w:tcPr>
            <w:tcW w:w="2000" w:type="pct"/>
            <w:noWrap/>
            <w:hideMark/>
          </w:tcPr>
          <w:p w14:paraId="07D37E2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Maryanne Pease</w:t>
            </w:r>
          </w:p>
        </w:tc>
      </w:tr>
      <w:tr w:rsidR="00F94516" w:rsidRPr="00DF0C3D" w14:paraId="72B305B2" w14:textId="77777777" w:rsidTr="009F5A1C">
        <w:tc>
          <w:tcPr>
            <w:tcW w:w="3000" w:type="pct"/>
            <w:noWrap/>
            <w:hideMark/>
          </w:tcPr>
          <w:p w14:paraId="5D3E61B1" w14:textId="77777777" w:rsidR="00F94516" w:rsidRPr="00DF0C3D" w:rsidRDefault="00BD3D91"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Spectrum Australia (Aspect)</w:t>
            </w:r>
          </w:p>
        </w:tc>
        <w:tc>
          <w:tcPr>
            <w:tcW w:w="2000" w:type="pct"/>
            <w:noWrap/>
            <w:hideMark/>
          </w:tcPr>
          <w:p w14:paraId="3D3699B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Rachel Kerslake</w:t>
            </w:r>
          </w:p>
        </w:tc>
      </w:tr>
      <w:tr w:rsidR="00F94516" w:rsidRPr="00DF0C3D" w14:paraId="78C041F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8EE7B2B" w14:textId="77777777" w:rsidR="00F94516" w:rsidRPr="00DF0C3D" w:rsidRDefault="00BD3D91"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Spectrum Australia (Aspect)</w:t>
            </w:r>
          </w:p>
        </w:tc>
        <w:tc>
          <w:tcPr>
            <w:tcW w:w="2000" w:type="pct"/>
            <w:noWrap/>
            <w:hideMark/>
          </w:tcPr>
          <w:p w14:paraId="4FF8040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Rebecca Keane</w:t>
            </w:r>
          </w:p>
        </w:tc>
      </w:tr>
      <w:tr w:rsidR="00F94516" w:rsidRPr="00DF0C3D" w14:paraId="19BBD224" w14:textId="77777777" w:rsidTr="009F5A1C">
        <w:tc>
          <w:tcPr>
            <w:tcW w:w="3000" w:type="pct"/>
            <w:noWrap/>
            <w:hideMark/>
          </w:tcPr>
          <w:p w14:paraId="02B0438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Audiology Australia</w:t>
            </w:r>
          </w:p>
        </w:tc>
        <w:tc>
          <w:tcPr>
            <w:tcW w:w="2000" w:type="pct"/>
            <w:noWrap/>
            <w:hideMark/>
          </w:tcPr>
          <w:p w14:paraId="3F1B69E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Feiya Zhang</w:t>
            </w:r>
          </w:p>
        </w:tc>
      </w:tr>
      <w:tr w:rsidR="00F94516" w:rsidRPr="00DF0C3D" w14:paraId="5D7A6D0B"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579712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lastRenderedPageBreak/>
              <w:t>Australian Association of Social Workers</w:t>
            </w:r>
          </w:p>
        </w:tc>
        <w:tc>
          <w:tcPr>
            <w:tcW w:w="2000" w:type="pct"/>
            <w:noWrap/>
            <w:hideMark/>
          </w:tcPr>
          <w:p w14:paraId="2EF73A0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Sharon Paetzold</w:t>
            </w:r>
          </w:p>
        </w:tc>
      </w:tr>
      <w:tr w:rsidR="00F94516" w:rsidRPr="00DF0C3D" w14:paraId="53857138" w14:textId="77777777" w:rsidTr="009F5A1C">
        <w:tc>
          <w:tcPr>
            <w:tcW w:w="3000" w:type="pct"/>
            <w:noWrap/>
            <w:hideMark/>
          </w:tcPr>
          <w:p w14:paraId="3CB62FE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Association of Social Workers</w:t>
            </w:r>
          </w:p>
        </w:tc>
        <w:tc>
          <w:tcPr>
            <w:tcW w:w="2000" w:type="pct"/>
            <w:noWrap/>
            <w:hideMark/>
          </w:tcPr>
          <w:p w14:paraId="3458F39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Sophie Staughton</w:t>
            </w:r>
          </w:p>
        </w:tc>
      </w:tr>
      <w:tr w:rsidR="00F94516" w:rsidRPr="00DF0C3D" w14:paraId="1EAA9A4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155663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Clinical Psychology Association</w:t>
            </w:r>
          </w:p>
        </w:tc>
        <w:tc>
          <w:tcPr>
            <w:tcW w:w="2000" w:type="pct"/>
            <w:noWrap/>
            <w:hideMark/>
          </w:tcPr>
          <w:p w14:paraId="043FCD1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Caroline Hunt</w:t>
            </w:r>
          </w:p>
        </w:tc>
      </w:tr>
      <w:tr w:rsidR="00F94516" w:rsidRPr="00DF0C3D" w14:paraId="1DAF6CBE" w14:textId="77777777" w:rsidTr="009F5A1C">
        <w:tc>
          <w:tcPr>
            <w:tcW w:w="3000" w:type="pct"/>
            <w:noWrap/>
            <w:hideMark/>
          </w:tcPr>
          <w:p w14:paraId="11EE84B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Clinical Psychology Association</w:t>
            </w:r>
          </w:p>
        </w:tc>
        <w:tc>
          <w:tcPr>
            <w:tcW w:w="2000" w:type="pct"/>
            <w:noWrap/>
            <w:hideMark/>
          </w:tcPr>
          <w:p w14:paraId="06664D4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Dr Paul Gertler</w:t>
            </w:r>
          </w:p>
        </w:tc>
      </w:tr>
      <w:tr w:rsidR="00F94516" w:rsidRPr="00DF0C3D" w14:paraId="2B75C21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DEB879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Clinical Psychology Association</w:t>
            </w:r>
          </w:p>
        </w:tc>
        <w:tc>
          <w:tcPr>
            <w:tcW w:w="2000" w:type="pct"/>
            <w:noWrap/>
            <w:hideMark/>
          </w:tcPr>
          <w:p w14:paraId="7FBDB28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Monique Shipp</w:t>
            </w:r>
          </w:p>
        </w:tc>
      </w:tr>
      <w:tr w:rsidR="00F94516" w:rsidRPr="00DF0C3D" w14:paraId="5762E3C5" w14:textId="77777777" w:rsidTr="009F5A1C">
        <w:tc>
          <w:tcPr>
            <w:tcW w:w="3000" w:type="pct"/>
            <w:noWrap/>
            <w:hideMark/>
          </w:tcPr>
          <w:p w14:paraId="5FA32A3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Orthoptic Board</w:t>
            </w:r>
          </w:p>
        </w:tc>
        <w:tc>
          <w:tcPr>
            <w:tcW w:w="2000" w:type="pct"/>
            <w:noWrap/>
            <w:hideMark/>
          </w:tcPr>
          <w:p w14:paraId="11968B1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Sue Silveira</w:t>
            </w:r>
          </w:p>
        </w:tc>
      </w:tr>
      <w:tr w:rsidR="00F94516" w:rsidRPr="00DF0C3D" w14:paraId="45D7061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7C8E46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Physiotherapy Association</w:t>
            </w:r>
          </w:p>
        </w:tc>
        <w:tc>
          <w:tcPr>
            <w:tcW w:w="2000" w:type="pct"/>
            <w:noWrap/>
            <w:hideMark/>
          </w:tcPr>
          <w:p w14:paraId="40EFAD4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Carole Sarasa</w:t>
            </w:r>
          </w:p>
        </w:tc>
      </w:tr>
      <w:tr w:rsidR="00F94516" w:rsidRPr="00DF0C3D" w14:paraId="1521B2CB" w14:textId="77777777" w:rsidTr="009F5A1C">
        <w:tc>
          <w:tcPr>
            <w:tcW w:w="3000" w:type="pct"/>
            <w:noWrap/>
            <w:hideMark/>
          </w:tcPr>
          <w:p w14:paraId="6511418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Physiotherapy Association</w:t>
            </w:r>
          </w:p>
        </w:tc>
        <w:tc>
          <w:tcPr>
            <w:tcW w:w="2000" w:type="pct"/>
            <w:noWrap/>
            <w:hideMark/>
          </w:tcPr>
          <w:p w14:paraId="620C839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Dan Miles</w:t>
            </w:r>
          </w:p>
        </w:tc>
      </w:tr>
      <w:tr w:rsidR="00F94516" w:rsidRPr="00DF0C3D" w14:paraId="3645380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8D4D54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Physiotherapy Association</w:t>
            </w:r>
          </w:p>
        </w:tc>
        <w:tc>
          <w:tcPr>
            <w:tcW w:w="2000" w:type="pct"/>
            <w:noWrap/>
            <w:hideMark/>
          </w:tcPr>
          <w:p w14:paraId="28072C8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Julienne Locke</w:t>
            </w:r>
          </w:p>
        </w:tc>
      </w:tr>
      <w:tr w:rsidR="00F94516" w:rsidRPr="00DF0C3D" w14:paraId="542E2EB6" w14:textId="77777777" w:rsidTr="009F5A1C">
        <w:tc>
          <w:tcPr>
            <w:tcW w:w="3000" w:type="pct"/>
            <w:noWrap/>
            <w:hideMark/>
          </w:tcPr>
          <w:p w14:paraId="1883225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Physiotherapy Association</w:t>
            </w:r>
          </w:p>
        </w:tc>
        <w:tc>
          <w:tcPr>
            <w:tcW w:w="2000" w:type="pct"/>
            <w:noWrap/>
            <w:hideMark/>
          </w:tcPr>
          <w:p w14:paraId="79C9F7A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Simon Tatz</w:t>
            </w:r>
          </w:p>
        </w:tc>
      </w:tr>
      <w:tr w:rsidR="00F94516" w:rsidRPr="00DF0C3D" w14:paraId="6229589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AC2D7C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Australian Psychological Society </w:t>
            </w:r>
          </w:p>
        </w:tc>
        <w:tc>
          <w:tcPr>
            <w:tcW w:w="2000" w:type="pct"/>
            <w:noWrap/>
            <w:hideMark/>
          </w:tcPr>
          <w:p w14:paraId="6FDBE69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Tamara Cavenett</w:t>
            </w:r>
          </w:p>
        </w:tc>
      </w:tr>
      <w:tr w:rsidR="00F94516" w:rsidRPr="00DF0C3D" w14:paraId="423EA477" w14:textId="77777777" w:rsidTr="009F5A1C">
        <w:tc>
          <w:tcPr>
            <w:tcW w:w="3000" w:type="pct"/>
            <w:noWrap/>
            <w:hideMark/>
          </w:tcPr>
          <w:p w14:paraId="6739565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Association Of Western Australia</w:t>
            </w:r>
          </w:p>
        </w:tc>
        <w:tc>
          <w:tcPr>
            <w:tcW w:w="2000" w:type="pct"/>
            <w:noWrap/>
            <w:hideMark/>
          </w:tcPr>
          <w:p w14:paraId="1DB19F7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Nicola Abernethy</w:t>
            </w:r>
          </w:p>
        </w:tc>
      </w:tr>
      <w:tr w:rsidR="00F94516" w:rsidRPr="00DF0C3D" w14:paraId="3562D9A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838511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Autism Queensland</w:t>
            </w:r>
          </w:p>
        </w:tc>
        <w:tc>
          <w:tcPr>
            <w:tcW w:w="2000" w:type="pct"/>
            <w:noWrap/>
            <w:hideMark/>
          </w:tcPr>
          <w:p w14:paraId="238B630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Valerie Preston</w:t>
            </w:r>
          </w:p>
        </w:tc>
      </w:tr>
      <w:tr w:rsidR="00F94516" w:rsidRPr="00DF0C3D" w14:paraId="08EE7461" w14:textId="77777777" w:rsidTr="009F5A1C">
        <w:tc>
          <w:tcPr>
            <w:tcW w:w="3000" w:type="pct"/>
            <w:noWrap/>
            <w:hideMark/>
          </w:tcPr>
          <w:p w14:paraId="2C4410B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Better Rehabilitation </w:t>
            </w:r>
          </w:p>
        </w:tc>
        <w:tc>
          <w:tcPr>
            <w:tcW w:w="2000" w:type="pct"/>
            <w:noWrap/>
            <w:hideMark/>
          </w:tcPr>
          <w:p w14:paraId="4A430A4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David Pettersson</w:t>
            </w:r>
          </w:p>
        </w:tc>
      </w:tr>
      <w:tr w:rsidR="00F94516" w:rsidRPr="00DF0C3D" w14:paraId="4836BF18"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EF3694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Carpentaria Disability Services</w:t>
            </w:r>
          </w:p>
        </w:tc>
        <w:tc>
          <w:tcPr>
            <w:tcW w:w="2000" w:type="pct"/>
            <w:noWrap/>
            <w:hideMark/>
          </w:tcPr>
          <w:p w14:paraId="1B19CF6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Fiona Tipping</w:t>
            </w:r>
          </w:p>
        </w:tc>
      </w:tr>
      <w:tr w:rsidR="00F94516" w:rsidRPr="00DF0C3D" w14:paraId="509EADD5" w14:textId="77777777" w:rsidTr="009F5A1C">
        <w:tc>
          <w:tcPr>
            <w:tcW w:w="3000" w:type="pct"/>
            <w:noWrap/>
            <w:hideMark/>
          </w:tcPr>
          <w:p w14:paraId="774DCE4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7EEFCD2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Alison O’Toole</w:t>
            </w:r>
          </w:p>
        </w:tc>
      </w:tr>
      <w:tr w:rsidR="00F94516" w:rsidRPr="00DF0C3D" w14:paraId="72450E8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27F9BA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2483E06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 Ford</w:t>
            </w:r>
          </w:p>
        </w:tc>
      </w:tr>
      <w:tr w:rsidR="00F94516" w:rsidRPr="00DF0C3D" w14:paraId="3A336BC5" w14:textId="77777777" w:rsidTr="009F5A1C">
        <w:tc>
          <w:tcPr>
            <w:tcW w:w="3000" w:type="pct"/>
            <w:noWrap/>
            <w:hideMark/>
          </w:tcPr>
          <w:p w14:paraId="5E4C6BC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Cerebral Palsy Alliance</w:t>
            </w:r>
          </w:p>
        </w:tc>
        <w:tc>
          <w:tcPr>
            <w:tcW w:w="2000" w:type="pct"/>
            <w:noWrap/>
            <w:hideMark/>
          </w:tcPr>
          <w:p w14:paraId="34D0680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Paul Henderson</w:t>
            </w:r>
          </w:p>
        </w:tc>
      </w:tr>
      <w:tr w:rsidR="00F94516" w:rsidRPr="00DF0C3D" w14:paraId="382FAF4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1BA4A3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Dietitians Australia</w:t>
            </w:r>
          </w:p>
        </w:tc>
        <w:tc>
          <w:tcPr>
            <w:tcW w:w="2000" w:type="pct"/>
            <w:noWrap/>
            <w:hideMark/>
          </w:tcPr>
          <w:p w14:paraId="42BF190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Aimee McLeod</w:t>
            </w:r>
          </w:p>
        </w:tc>
      </w:tr>
      <w:tr w:rsidR="00F94516" w:rsidRPr="00DF0C3D" w14:paraId="1E696682" w14:textId="77777777" w:rsidTr="009F5A1C">
        <w:tc>
          <w:tcPr>
            <w:tcW w:w="3000" w:type="pct"/>
            <w:noWrap/>
            <w:hideMark/>
          </w:tcPr>
          <w:p w14:paraId="186333A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Dietitians Australia</w:t>
            </w:r>
          </w:p>
        </w:tc>
        <w:tc>
          <w:tcPr>
            <w:tcW w:w="2000" w:type="pct"/>
            <w:noWrap/>
            <w:hideMark/>
          </w:tcPr>
          <w:p w14:paraId="30C205E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Carmel Curlewis</w:t>
            </w:r>
          </w:p>
        </w:tc>
      </w:tr>
      <w:tr w:rsidR="00F94516" w:rsidRPr="00DF0C3D" w14:paraId="5C5197E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C8E38C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Dietitians Australia</w:t>
            </w:r>
          </w:p>
        </w:tc>
        <w:tc>
          <w:tcPr>
            <w:tcW w:w="2000" w:type="pct"/>
            <w:noWrap/>
            <w:hideMark/>
          </w:tcPr>
          <w:p w14:paraId="07261DC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Jodie Sheraton</w:t>
            </w:r>
          </w:p>
        </w:tc>
      </w:tr>
      <w:tr w:rsidR="00F94516" w:rsidRPr="00DF0C3D" w14:paraId="7330C082" w14:textId="77777777" w:rsidTr="009F5A1C">
        <w:tc>
          <w:tcPr>
            <w:tcW w:w="3000" w:type="pct"/>
            <w:noWrap/>
            <w:hideMark/>
          </w:tcPr>
          <w:p w14:paraId="413CC09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Early Start Australia</w:t>
            </w:r>
          </w:p>
        </w:tc>
        <w:tc>
          <w:tcPr>
            <w:tcW w:w="2000" w:type="pct"/>
            <w:noWrap/>
            <w:hideMark/>
          </w:tcPr>
          <w:p w14:paraId="52B48A7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Karen Brown</w:t>
            </w:r>
          </w:p>
        </w:tc>
      </w:tr>
      <w:tr w:rsidR="00F94516" w:rsidRPr="00DF0C3D" w14:paraId="0A6F040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0562DC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Endeavour Foundation</w:t>
            </w:r>
          </w:p>
        </w:tc>
        <w:tc>
          <w:tcPr>
            <w:tcW w:w="2000" w:type="pct"/>
            <w:noWrap/>
            <w:hideMark/>
          </w:tcPr>
          <w:p w14:paraId="7527943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Jenny Madden</w:t>
            </w:r>
          </w:p>
        </w:tc>
      </w:tr>
      <w:tr w:rsidR="00F94516" w:rsidRPr="00DF0C3D" w14:paraId="5187083D" w14:textId="77777777" w:rsidTr="009F5A1C">
        <w:tc>
          <w:tcPr>
            <w:tcW w:w="3000" w:type="pct"/>
            <w:noWrap/>
            <w:hideMark/>
          </w:tcPr>
          <w:p w14:paraId="5FF9B9B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Exercise &amp; Sports Science Australia (ESSA)</w:t>
            </w:r>
          </w:p>
        </w:tc>
        <w:tc>
          <w:tcPr>
            <w:tcW w:w="2000" w:type="pct"/>
            <w:noWrap/>
            <w:hideMark/>
          </w:tcPr>
          <w:p w14:paraId="0A57488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Carla Vasoli</w:t>
            </w:r>
          </w:p>
        </w:tc>
      </w:tr>
      <w:tr w:rsidR="00F94516" w:rsidRPr="00DF0C3D" w14:paraId="0AAD425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453DCC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Firstchance</w:t>
            </w:r>
          </w:p>
        </w:tc>
        <w:tc>
          <w:tcPr>
            <w:tcW w:w="2000" w:type="pct"/>
            <w:noWrap/>
            <w:hideMark/>
          </w:tcPr>
          <w:p w14:paraId="6049CF9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Darleen Taylor</w:t>
            </w:r>
          </w:p>
        </w:tc>
      </w:tr>
      <w:tr w:rsidR="00F94516" w:rsidRPr="00DF0C3D" w14:paraId="46CDBD83" w14:textId="77777777" w:rsidTr="009F5A1C">
        <w:tc>
          <w:tcPr>
            <w:tcW w:w="3000" w:type="pct"/>
            <w:noWrap/>
            <w:hideMark/>
          </w:tcPr>
          <w:p w14:paraId="33D630A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Macarthur Disability Services</w:t>
            </w:r>
          </w:p>
        </w:tc>
        <w:tc>
          <w:tcPr>
            <w:tcW w:w="2000" w:type="pct"/>
            <w:noWrap/>
            <w:hideMark/>
          </w:tcPr>
          <w:p w14:paraId="3B159A5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Brenda Odewahn </w:t>
            </w:r>
          </w:p>
        </w:tc>
      </w:tr>
      <w:tr w:rsidR="00F94516" w:rsidRPr="00DF0C3D" w14:paraId="723C014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DEC2B3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Melbourne City Mission</w:t>
            </w:r>
          </w:p>
        </w:tc>
        <w:tc>
          <w:tcPr>
            <w:tcW w:w="2000" w:type="pct"/>
            <w:noWrap/>
            <w:hideMark/>
          </w:tcPr>
          <w:p w14:paraId="4843F5D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Ben Spooner</w:t>
            </w:r>
          </w:p>
        </w:tc>
      </w:tr>
      <w:tr w:rsidR="00F94516" w:rsidRPr="00DF0C3D" w14:paraId="28DB1F34" w14:textId="77777777" w:rsidTr="009F5A1C">
        <w:tc>
          <w:tcPr>
            <w:tcW w:w="3000" w:type="pct"/>
            <w:noWrap/>
            <w:hideMark/>
          </w:tcPr>
          <w:p w14:paraId="030A643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Melbourne City Mission</w:t>
            </w:r>
          </w:p>
        </w:tc>
        <w:tc>
          <w:tcPr>
            <w:tcW w:w="2000" w:type="pct"/>
            <w:noWrap/>
            <w:hideMark/>
          </w:tcPr>
          <w:p w14:paraId="40B2DD2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Sally Moore</w:t>
            </w:r>
          </w:p>
        </w:tc>
      </w:tr>
      <w:tr w:rsidR="00F94516" w:rsidRPr="00DF0C3D" w14:paraId="28A0011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948C5E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Montrose Therapy &amp; Respite Services</w:t>
            </w:r>
          </w:p>
        </w:tc>
        <w:tc>
          <w:tcPr>
            <w:tcW w:w="2000" w:type="pct"/>
            <w:noWrap/>
            <w:hideMark/>
          </w:tcPr>
          <w:p w14:paraId="77DE5CE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Kerrie Mahon</w:t>
            </w:r>
          </w:p>
        </w:tc>
      </w:tr>
      <w:tr w:rsidR="00F94516" w:rsidRPr="00DF0C3D" w14:paraId="118CAC6B" w14:textId="77777777" w:rsidTr="009F5A1C">
        <w:tc>
          <w:tcPr>
            <w:tcW w:w="3000" w:type="pct"/>
            <w:noWrap/>
            <w:hideMark/>
          </w:tcPr>
          <w:p w14:paraId="1D566EC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17E399B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Philippa Angley</w:t>
            </w:r>
          </w:p>
        </w:tc>
      </w:tr>
      <w:tr w:rsidR="00F94516" w:rsidRPr="00DF0C3D" w14:paraId="453F7545"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CBF3B6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NeuroRehab Allied Health Network</w:t>
            </w:r>
          </w:p>
        </w:tc>
        <w:tc>
          <w:tcPr>
            <w:tcW w:w="2000" w:type="pct"/>
            <w:noWrap/>
            <w:hideMark/>
          </w:tcPr>
          <w:p w14:paraId="2F575AB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Steve Woollard</w:t>
            </w:r>
          </w:p>
        </w:tc>
      </w:tr>
      <w:tr w:rsidR="00F94516" w:rsidRPr="00DF0C3D" w14:paraId="25A33291" w14:textId="77777777" w:rsidTr="009F5A1C">
        <w:tc>
          <w:tcPr>
            <w:tcW w:w="3000" w:type="pct"/>
            <w:noWrap/>
            <w:hideMark/>
          </w:tcPr>
          <w:p w14:paraId="2E82B5A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NextSense</w:t>
            </w:r>
          </w:p>
        </w:tc>
        <w:tc>
          <w:tcPr>
            <w:tcW w:w="2000" w:type="pct"/>
            <w:noWrap/>
            <w:hideMark/>
          </w:tcPr>
          <w:p w14:paraId="677F9C7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Steen</w:t>
            </w:r>
          </w:p>
        </w:tc>
      </w:tr>
      <w:tr w:rsidR="00F94516" w:rsidRPr="00DF0C3D" w14:paraId="5EAA1A1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0D79F4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NextSense</w:t>
            </w:r>
          </w:p>
        </w:tc>
        <w:tc>
          <w:tcPr>
            <w:tcW w:w="2000" w:type="pct"/>
            <w:noWrap/>
            <w:hideMark/>
          </w:tcPr>
          <w:p w14:paraId="6B05F58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Sharon Nann </w:t>
            </w:r>
          </w:p>
        </w:tc>
      </w:tr>
      <w:tr w:rsidR="00F94516" w:rsidRPr="00DF0C3D" w14:paraId="7E80FC61" w14:textId="77777777" w:rsidTr="009F5A1C">
        <w:tc>
          <w:tcPr>
            <w:tcW w:w="3000" w:type="pct"/>
            <w:noWrap/>
            <w:hideMark/>
          </w:tcPr>
          <w:p w14:paraId="3EB87B2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NextSense</w:t>
            </w:r>
          </w:p>
        </w:tc>
        <w:tc>
          <w:tcPr>
            <w:tcW w:w="2000" w:type="pct"/>
            <w:noWrap/>
            <w:hideMark/>
          </w:tcPr>
          <w:p w14:paraId="4659CFA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Shy Bastianpillai</w:t>
            </w:r>
          </w:p>
        </w:tc>
      </w:tr>
      <w:tr w:rsidR="00F94516" w:rsidRPr="00DF0C3D" w14:paraId="1494A315"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55F21F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Noah's Ark</w:t>
            </w:r>
          </w:p>
        </w:tc>
        <w:tc>
          <w:tcPr>
            <w:tcW w:w="2000" w:type="pct"/>
            <w:noWrap/>
            <w:hideMark/>
          </w:tcPr>
          <w:p w14:paraId="1DA66C4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Roxanne Higgins</w:t>
            </w:r>
          </w:p>
        </w:tc>
      </w:tr>
      <w:tr w:rsidR="00F94516" w:rsidRPr="00DF0C3D" w14:paraId="25E71EBC" w14:textId="77777777" w:rsidTr="009F5A1C">
        <w:tc>
          <w:tcPr>
            <w:tcW w:w="3000" w:type="pct"/>
            <w:noWrap/>
            <w:hideMark/>
          </w:tcPr>
          <w:p w14:paraId="2541147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Northcott</w:t>
            </w:r>
          </w:p>
        </w:tc>
        <w:tc>
          <w:tcPr>
            <w:tcW w:w="2000" w:type="pct"/>
            <w:noWrap/>
            <w:hideMark/>
          </w:tcPr>
          <w:p w14:paraId="4CBA65F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Danielle Coogan</w:t>
            </w:r>
          </w:p>
        </w:tc>
      </w:tr>
      <w:tr w:rsidR="00F94516" w:rsidRPr="00DF0C3D" w14:paraId="56F0DA9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E92CFE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513E1D2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Jeremy Brown</w:t>
            </w:r>
          </w:p>
        </w:tc>
      </w:tr>
      <w:tr w:rsidR="00F94516" w:rsidRPr="00DF0C3D" w14:paraId="24FBBDD5" w14:textId="77777777" w:rsidTr="009F5A1C">
        <w:tc>
          <w:tcPr>
            <w:tcW w:w="3000" w:type="pct"/>
            <w:noWrap/>
            <w:hideMark/>
          </w:tcPr>
          <w:p w14:paraId="70FE13D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Occupational Therapy Australia</w:t>
            </w:r>
          </w:p>
        </w:tc>
        <w:tc>
          <w:tcPr>
            <w:tcW w:w="2000" w:type="pct"/>
            <w:noWrap/>
            <w:hideMark/>
          </w:tcPr>
          <w:p w14:paraId="5E4C022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Sarah Jones </w:t>
            </w:r>
          </w:p>
        </w:tc>
      </w:tr>
      <w:tr w:rsidR="00F94516" w:rsidRPr="00DF0C3D" w14:paraId="2AA4051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8AE4D2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Physio Inq</w:t>
            </w:r>
          </w:p>
        </w:tc>
        <w:tc>
          <w:tcPr>
            <w:tcW w:w="2000" w:type="pct"/>
            <w:noWrap/>
            <w:hideMark/>
          </w:tcPr>
          <w:p w14:paraId="01D3850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David Shearer</w:t>
            </w:r>
          </w:p>
        </w:tc>
      </w:tr>
      <w:tr w:rsidR="00F94516" w:rsidRPr="00DF0C3D" w14:paraId="4D22557B" w14:textId="77777777" w:rsidTr="009F5A1C">
        <w:tc>
          <w:tcPr>
            <w:tcW w:w="3000" w:type="pct"/>
            <w:noWrap/>
            <w:hideMark/>
          </w:tcPr>
          <w:p w14:paraId="7162F94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Rocky Bay</w:t>
            </w:r>
          </w:p>
        </w:tc>
        <w:tc>
          <w:tcPr>
            <w:tcW w:w="2000" w:type="pct"/>
            <w:noWrap/>
            <w:hideMark/>
          </w:tcPr>
          <w:p w14:paraId="7D01E7B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Adam Maxwell</w:t>
            </w:r>
          </w:p>
        </w:tc>
      </w:tr>
      <w:tr w:rsidR="00F94516" w:rsidRPr="00DF0C3D" w14:paraId="76A2792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93623F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Rocky Bay</w:t>
            </w:r>
          </w:p>
        </w:tc>
        <w:tc>
          <w:tcPr>
            <w:tcW w:w="2000" w:type="pct"/>
            <w:noWrap/>
            <w:hideMark/>
          </w:tcPr>
          <w:p w14:paraId="6D0F14E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Mia Huntley</w:t>
            </w:r>
          </w:p>
        </w:tc>
      </w:tr>
      <w:tr w:rsidR="00F94516" w:rsidRPr="00DF0C3D" w14:paraId="5ACCC0BE" w14:textId="77777777" w:rsidTr="009F5A1C">
        <w:tc>
          <w:tcPr>
            <w:tcW w:w="3000" w:type="pct"/>
            <w:noWrap/>
            <w:hideMark/>
          </w:tcPr>
          <w:p w14:paraId="520F8C4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Scope (Aust) Ltd</w:t>
            </w:r>
          </w:p>
        </w:tc>
        <w:tc>
          <w:tcPr>
            <w:tcW w:w="2000" w:type="pct"/>
            <w:noWrap/>
            <w:hideMark/>
          </w:tcPr>
          <w:p w14:paraId="3985BDB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Hanson</w:t>
            </w:r>
          </w:p>
        </w:tc>
      </w:tr>
      <w:tr w:rsidR="00F94516" w:rsidRPr="00DF0C3D" w14:paraId="09E69EF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C0B24F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Scope (Aust) Ltd</w:t>
            </w:r>
          </w:p>
        </w:tc>
        <w:tc>
          <w:tcPr>
            <w:tcW w:w="2000" w:type="pct"/>
            <w:noWrap/>
            <w:hideMark/>
          </w:tcPr>
          <w:p w14:paraId="52971AA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Richard Drew</w:t>
            </w:r>
          </w:p>
        </w:tc>
      </w:tr>
      <w:tr w:rsidR="00F94516" w:rsidRPr="00DF0C3D" w14:paraId="3557F709" w14:textId="77777777" w:rsidTr="009F5A1C">
        <w:tc>
          <w:tcPr>
            <w:tcW w:w="3000" w:type="pct"/>
            <w:noWrap/>
            <w:hideMark/>
          </w:tcPr>
          <w:p w14:paraId="6F6C12F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Speech Pathology Australia</w:t>
            </w:r>
          </w:p>
        </w:tc>
        <w:tc>
          <w:tcPr>
            <w:tcW w:w="2000" w:type="pct"/>
            <w:noWrap/>
            <w:hideMark/>
          </w:tcPr>
          <w:p w14:paraId="2021376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Erin West</w:t>
            </w:r>
          </w:p>
        </w:tc>
      </w:tr>
      <w:tr w:rsidR="00F94516" w:rsidRPr="00DF0C3D" w14:paraId="25DEA4B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AACF51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Spinal Cord Injuries Australia</w:t>
            </w:r>
          </w:p>
        </w:tc>
        <w:tc>
          <w:tcPr>
            <w:tcW w:w="2000" w:type="pct"/>
            <w:noWrap/>
            <w:hideMark/>
          </w:tcPr>
          <w:p w14:paraId="2842CDD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Sam Mitchell</w:t>
            </w:r>
          </w:p>
        </w:tc>
      </w:tr>
      <w:tr w:rsidR="00F94516" w:rsidRPr="00DF0C3D" w14:paraId="7E7F4339" w14:textId="77777777" w:rsidTr="009F5A1C">
        <w:tc>
          <w:tcPr>
            <w:tcW w:w="3000" w:type="pct"/>
            <w:noWrap/>
            <w:hideMark/>
          </w:tcPr>
          <w:p w14:paraId="6960E50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 Giles</w:t>
            </w:r>
          </w:p>
        </w:tc>
        <w:tc>
          <w:tcPr>
            <w:tcW w:w="2000" w:type="pct"/>
            <w:noWrap/>
            <w:hideMark/>
          </w:tcPr>
          <w:p w14:paraId="453E34E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Billing</w:t>
            </w:r>
          </w:p>
        </w:tc>
      </w:tr>
      <w:tr w:rsidR="00F94516" w:rsidRPr="00DF0C3D" w14:paraId="13355F0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342D75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Stride</w:t>
            </w:r>
          </w:p>
        </w:tc>
        <w:tc>
          <w:tcPr>
            <w:tcW w:w="2000" w:type="pct"/>
            <w:noWrap/>
            <w:hideMark/>
          </w:tcPr>
          <w:p w14:paraId="664C2BB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Emma Thomas</w:t>
            </w:r>
          </w:p>
        </w:tc>
      </w:tr>
      <w:tr w:rsidR="00F94516" w:rsidRPr="00DF0C3D" w14:paraId="15C75AD9" w14:textId="77777777" w:rsidTr="009F5A1C">
        <w:tc>
          <w:tcPr>
            <w:tcW w:w="3000" w:type="pct"/>
            <w:noWrap/>
            <w:hideMark/>
          </w:tcPr>
          <w:p w14:paraId="018C343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 Australian Orthotic Prosthetic Association</w:t>
            </w:r>
          </w:p>
        </w:tc>
        <w:tc>
          <w:tcPr>
            <w:tcW w:w="2000" w:type="pct"/>
            <w:noWrap/>
            <w:hideMark/>
          </w:tcPr>
          <w:p w14:paraId="7ABBE82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Dr Emily Ridgewell</w:t>
            </w:r>
          </w:p>
        </w:tc>
      </w:tr>
      <w:tr w:rsidR="00F94516" w:rsidRPr="00DF0C3D" w14:paraId="171DABA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BF4FAF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 Australian Orthotic Prosthetic Association</w:t>
            </w:r>
          </w:p>
        </w:tc>
        <w:tc>
          <w:tcPr>
            <w:tcW w:w="2000" w:type="pct"/>
            <w:noWrap/>
            <w:hideMark/>
          </w:tcPr>
          <w:p w14:paraId="204BCDA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Natasha Korbut</w:t>
            </w:r>
          </w:p>
        </w:tc>
      </w:tr>
      <w:tr w:rsidR="00F94516" w:rsidRPr="00DF0C3D" w14:paraId="348AE95F" w14:textId="77777777" w:rsidTr="009F5A1C">
        <w:tc>
          <w:tcPr>
            <w:tcW w:w="3000" w:type="pct"/>
            <w:noWrap/>
            <w:hideMark/>
          </w:tcPr>
          <w:p w14:paraId="684E142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Therapy Pro</w:t>
            </w:r>
          </w:p>
        </w:tc>
        <w:tc>
          <w:tcPr>
            <w:tcW w:w="2000" w:type="pct"/>
            <w:noWrap/>
            <w:hideMark/>
          </w:tcPr>
          <w:p w14:paraId="1668261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Phil Laidlaw</w:t>
            </w:r>
          </w:p>
        </w:tc>
      </w:tr>
      <w:tr w:rsidR="00F94516" w:rsidRPr="00DF0C3D" w14:paraId="4FCB0F3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027BC4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Vision Australia</w:t>
            </w:r>
          </w:p>
        </w:tc>
        <w:tc>
          <w:tcPr>
            <w:tcW w:w="2000" w:type="pct"/>
            <w:noWrap/>
            <w:hideMark/>
          </w:tcPr>
          <w:p w14:paraId="1F6DBBD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Caitlin McMorrow</w:t>
            </w:r>
          </w:p>
        </w:tc>
      </w:tr>
      <w:tr w:rsidR="00F94516" w:rsidRPr="00DF0C3D" w14:paraId="55B1A234" w14:textId="77777777" w:rsidTr="009F5A1C">
        <w:tc>
          <w:tcPr>
            <w:tcW w:w="3000" w:type="pct"/>
            <w:noWrap/>
            <w:hideMark/>
          </w:tcPr>
          <w:p w14:paraId="3C13F6C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Vision Australia</w:t>
            </w:r>
          </w:p>
        </w:tc>
        <w:tc>
          <w:tcPr>
            <w:tcW w:w="2000" w:type="pct"/>
            <w:noWrap/>
            <w:hideMark/>
          </w:tcPr>
          <w:p w14:paraId="64EF919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 Edwards</w:t>
            </w:r>
          </w:p>
        </w:tc>
      </w:tr>
      <w:tr w:rsidR="00F94516" w:rsidRPr="00DF0C3D" w14:paraId="09C04D9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AA875E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Yooralla</w:t>
            </w:r>
          </w:p>
        </w:tc>
        <w:tc>
          <w:tcPr>
            <w:tcW w:w="2000" w:type="pct"/>
            <w:noWrap/>
            <w:hideMark/>
          </w:tcPr>
          <w:p w14:paraId="4BBF6CD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Cassie Kenyon</w:t>
            </w:r>
          </w:p>
        </w:tc>
      </w:tr>
    </w:tbl>
    <w:p w14:paraId="316DD554" w14:textId="77777777" w:rsidR="00F94516" w:rsidRPr="00DF0C3D" w:rsidRDefault="00F94516" w:rsidP="00242A08">
      <w:pPr>
        <w:pStyle w:val="Heading3"/>
      </w:pPr>
      <w:r w:rsidRPr="00DF0C3D">
        <w:lastRenderedPageBreak/>
        <w:t>Working Group 6 – Nursing supports</w:t>
      </w:r>
    </w:p>
    <w:tbl>
      <w:tblPr>
        <w:tblStyle w:val="GridTable4-Accent12"/>
        <w:tblW w:w="5000" w:type="pct"/>
        <w:tblInd w:w="0" w:type="dxa"/>
        <w:tblLook w:val="0420" w:firstRow="1" w:lastRow="0" w:firstColumn="0" w:lastColumn="0" w:noHBand="0" w:noVBand="1"/>
        <w:tblCaption w:val="Working Group 6 members"/>
        <w:tblDescription w:val="Working Group members by attendee name and organisation represented."/>
      </w:tblPr>
      <w:tblGrid>
        <w:gridCol w:w="5437"/>
        <w:gridCol w:w="3624"/>
      </w:tblGrid>
      <w:tr w:rsidR="00F94516" w:rsidRPr="00DF0C3D" w14:paraId="4CD5C648" w14:textId="77777777" w:rsidTr="00A025A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5D9DBCD3" w14:textId="77777777" w:rsidR="00F94516" w:rsidRPr="00DF0C3D" w:rsidRDefault="00F94516" w:rsidP="009F5A1C">
            <w:pPr>
              <w:keepNext/>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0761C52B" w14:textId="77777777" w:rsidR="00F94516" w:rsidRPr="00DF0C3D" w:rsidRDefault="00F94516" w:rsidP="009F5A1C">
            <w:pPr>
              <w:keepNext/>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579BFDE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02492D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Achieve Australia</w:t>
            </w:r>
          </w:p>
        </w:tc>
        <w:tc>
          <w:tcPr>
            <w:tcW w:w="2000" w:type="pct"/>
            <w:noWrap/>
            <w:hideMark/>
          </w:tcPr>
          <w:p w14:paraId="562153E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Tina McManus</w:t>
            </w:r>
          </w:p>
        </w:tc>
      </w:tr>
      <w:tr w:rsidR="00F94516" w:rsidRPr="00DF0C3D" w14:paraId="3125420D" w14:textId="77777777" w:rsidTr="009F5A1C">
        <w:tc>
          <w:tcPr>
            <w:tcW w:w="3000" w:type="pct"/>
            <w:noWrap/>
            <w:hideMark/>
          </w:tcPr>
          <w:p w14:paraId="1667BFD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 Home Care</w:t>
            </w:r>
          </w:p>
        </w:tc>
        <w:tc>
          <w:tcPr>
            <w:tcW w:w="2000" w:type="pct"/>
            <w:noWrap/>
            <w:hideMark/>
          </w:tcPr>
          <w:p w14:paraId="253659F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Christian Lenzarini</w:t>
            </w:r>
          </w:p>
        </w:tc>
      </w:tr>
      <w:tr w:rsidR="00F94516" w:rsidRPr="00DF0C3D" w14:paraId="4EDE9DA5"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D63BBD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Australian Primary Health Care Nurses Association (APNA)</w:t>
            </w:r>
          </w:p>
        </w:tc>
        <w:tc>
          <w:tcPr>
            <w:tcW w:w="2000" w:type="pct"/>
            <w:noWrap/>
            <w:hideMark/>
          </w:tcPr>
          <w:p w14:paraId="762A467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Jayne Lehmann</w:t>
            </w:r>
          </w:p>
        </w:tc>
      </w:tr>
      <w:tr w:rsidR="00F94516" w:rsidRPr="00DF0C3D" w14:paraId="3EDFE2CA" w14:textId="77777777" w:rsidTr="009F5A1C">
        <w:tc>
          <w:tcPr>
            <w:tcW w:w="3000" w:type="pct"/>
            <w:noWrap/>
            <w:hideMark/>
          </w:tcPr>
          <w:p w14:paraId="4D52AF5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Blue Care</w:t>
            </w:r>
          </w:p>
        </w:tc>
        <w:tc>
          <w:tcPr>
            <w:tcW w:w="2000" w:type="pct"/>
            <w:noWrap/>
            <w:hideMark/>
          </w:tcPr>
          <w:p w14:paraId="781E564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 Martinaglia</w:t>
            </w:r>
          </w:p>
        </w:tc>
      </w:tr>
      <w:tr w:rsidR="00F94516" w:rsidRPr="00DF0C3D" w14:paraId="074134DA"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E0C3DD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Blue Care</w:t>
            </w:r>
          </w:p>
        </w:tc>
        <w:tc>
          <w:tcPr>
            <w:tcW w:w="2000" w:type="pct"/>
            <w:noWrap/>
            <w:hideMark/>
          </w:tcPr>
          <w:p w14:paraId="26AE495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Sue Macgregor</w:t>
            </w:r>
          </w:p>
        </w:tc>
      </w:tr>
      <w:tr w:rsidR="00F94516" w:rsidRPr="00DF0C3D" w14:paraId="5F34FF0C" w14:textId="77777777" w:rsidTr="009F5A1C">
        <w:tc>
          <w:tcPr>
            <w:tcW w:w="3000" w:type="pct"/>
            <w:noWrap/>
            <w:hideMark/>
          </w:tcPr>
          <w:p w14:paraId="6B954E4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Canberra Health Services</w:t>
            </w:r>
          </w:p>
        </w:tc>
        <w:tc>
          <w:tcPr>
            <w:tcW w:w="2000" w:type="pct"/>
            <w:noWrap/>
            <w:hideMark/>
          </w:tcPr>
          <w:p w14:paraId="59E91E1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Barbara Bolton</w:t>
            </w:r>
          </w:p>
        </w:tc>
      </w:tr>
      <w:tr w:rsidR="00F94516" w:rsidRPr="00DF0C3D" w14:paraId="699FD0F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F29584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CareChoice</w:t>
            </w:r>
          </w:p>
        </w:tc>
        <w:tc>
          <w:tcPr>
            <w:tcW w:w="2000" w:type="pct"/>
            <w:noWrap/>
            <w:hideMark/>
          </w:tcPr>
          <w:p w14:paraId="402BC13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Michelle Eriksen</w:t>
            </w:r>
          </w:p>
        </w:tc>
      </w:tr>
      <w:tr w:rsidR="00F94516" w:rsidRPr="00DF0C3D" w14:paraId="444AB56A" w14:textId="77777777" w:rsidTr="009F5A1C">
        <w:tc>
          <w:tcPr>
            <w:tcW w:w="3000" w:type="pct"/>
            <w:noWrap/>
            <w:hideMark/>
          </w:tcPr>
          <w:p w14:paraId="331F7A5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Civic Disability Services Ltd</w:t>
            </w:r>
          </w:p>
        </w:tc>
        <w:tc>
          <w:tcPr>
            <w:tcW w:w="2000" w:type="pct"/>
            <w:noWrap/>
            <w:hideMark/>
          </w:tcPr>
          <w:p w14:paraId="59A5AF8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Rebecca VanLierop</w:t>
            </w:r>
          </w:p>
        </w:tc>
      </w:tr>
      <w:tr w:rsidR="00F94516" w:rsidRPr="00DF0C3D" w14:paraId="0D7042D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11E7D4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Continence Foundation of Australia</w:t>
            </w:r>
          </w:p>
        </w:tc>
        <w:tc>
          <w:tcPr>
            <w:tcW w:w="2000" w:type="pct"/>
            <w:noWrap/>
            <w:hideMark/>
          </w:tcPr>
          <w:p w14:paraId="09B8B12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Janie Thompson</w:t>
            </w:r>
          </w:p>
        </w:tc>
      </w:tr>
      <w:tr w:rsidR="00F94516" w:rsidRPr="00DF0C3D" w14:paraId="6CF397B5" w14:textId="77777777" w:rsidTr="009F5A1C">
        <w:tc>
          <w:tcPr>
            <w:tcW w:w="3000" w:type="pct"/>
            <w:noWrap/>
            <w:hideMark/>
          </w:tcPr>
          <w:p w14:paraId="26C1F1A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Eskleigh Foundation</w:t>
            </w:r>
          </w:p>
        </w:tc>
        <w:tc>
          <w:tcPr>
            <w:tcW w:w="2000" w:type="pct"/>
            <w:noWrap/>
            <w:hideMark/>
          </w:tcPr>
          <w:p w14:paraId="795FD82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Sharlene Knight</w:t>
            </w:r>
          </w:p>
        </w:tc>
      </w:tr>
      <w:tr w:rsidR="00F94516" w:rsidRPr="00DF0C3D" w14:paraId="2D4C687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80FED0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Home Care Nurses Australia </w:t>
            </w:r>
          </w:p>
        </w:tc>
        <w:tc>
          <w:tcPr>
            <w:tcW w:w="2000" w:type="pct"/>
            <w:noWrap/>
            <w:hideMark/>
          </w:tcPr>
          <w:p w14:paraId="7604B2C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Busi Faulkner</w:t>
            </w:r>
          </w:p>
        </w:tc>
      </w:tr>
      <w:tr w:rsidR="00F94516" w:rsidRPr="00DF0C3D" w14:paraId="544D7097" w14:textId="77777777" w:rsidTr="009F5A1C">
        <w:tc>
          <w:tcPr>
            <w:tcW w:w="3000" w:type="pct"/>
            <w:noWrap/>
            <w:hideMark/>
          </w:tcPr>
          <w:p w14:paraId="674FAE8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Intensive Care at Home</w:t>
            </w:r>
          </w:p>
        </w:tc>
        <w:tc>
          <w:tcPr>
            <w:tcW w:w="2000" w:type="pct"/>
            <w:noWrap/>
            <w:hideMark/>
          </w:tcPr>
          <w:p w14:paraId="76E8994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Patrik Hutzel</w:t>
            </w:r>
          </w:p>
        </w:tc>
      </w:tr>
      <w:tr w:rsidR="00F94516" w:rsidRPr="00DF0C3D" w14:paraId="3BDA70E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9E5406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NNA Direct Support Service</w:t>
            </w:r>
          </w:p>
        </w:tc>
        <w:tc>
          <w:tcPr>
            <w:tcW w:w="2000" w:type="pct"/>
            <w:noWrap/>
            <w:hideMark/>
          </w:tcPr>
          <w:p w14:paraId="2AE55AD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Ellen Banks</w:t>
            </w:r>
          </w:p>
        </w:tc>
      </w:tr>
      <w:tr w:rsidR="00F94516" w:rsidRPr="00DF0C3D" w14:paraId="7CB2FEA8" w14:textId="77777777" w:rsidTr="009F5A1C">
        <w:tc>
          <w:tcPr>
            <w:tcW w:w="3000" w:type="pct"/>
            <w:noWrap/>
            <w:hideMark/>
          </w:tcPr>
          <w:p w14:paraId="462AFBE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NNA Direct Support Service</w:t>
            </w:r>
          </w:p>
        </w:tc>
        <w:tc>
          <w:tcPr>
            <w:tcW w:w="2000" w:type="pct"/>
            <w:noWrap/>
            <w:hideMark/>
          </w:tcPr>
          <w:p w14:paraId="7A0DC10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Joanne Kernot</w:t>
            </w:r>
          </w:p>
        </w:tc>
      </w:tr>
      <w:tr w:rsidR="00F94516" w:rsidRPr="00DF0C3D" w14:paraId="3251FFB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9E0806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Yooralla</w:t>
            </w:r>
          </w:p>
        </w:tc>
        <w:tc>
          <w:tcPr>
            <w:tcW w:w="2000" w:type="pct"/>
            <w:noWrap/>
            <w:hideMark/>
          </w:tcPr>
          <w:p w14:paraId="34AB7FC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Kristy McMurray</w:t>
            </w:r>
          </w:p>
        </w:tc>
      </w:tr>
    </w:tbl>
    <w:p w14:paraId="0ECAC939" w14:textId="77777777" w:rsidR="00F94516" w:rsidRPr="00DF0C3D" w:rsidRDefault="00F94516" w:rsidP="00242A08">
      <w:pPr>
        <w:pStyle w:val="Heading3"/>
      </w:pPr>
      <w:r w:rsidRPr="00DF0C3D">
        <w:t>Working Group 7 – Plan Management</w:t>
      </w:r>
    </w:p>
    <w:tbl>
      <w:tblPr>
        <w:tblStyle w:val="GridTable4-Accent12"/>
        <w:tblW w:w="5000" w:type="pct"/>
        <w:tblInd w:w="0" w:type="dxa"/>
        <w:tblLook w:val="0420" w:firstRow="1" w:lastRow="0" w:firstColumn="0" w:lastColumn="0" w:noHBand="0" w:noVBand="1"/>
        <w:tblCaption w:val="Working Group 7 members"/>
        <w:tblDescription w:val="Working Group members by attendee name and organisation represented."/>
      </w:tblPr>
      <w:tblGrid>
        <w:gridCol w:w="5437"/>
        <w:gridCol w:w="3624"/>
      </w:tblGrid>
      <w:tr w:rsidR="00F94516" w:rsidRPr="00DF0C3D" w14:paraId="0BD63E91" w14:textId="77777777" w:rsidTr="00A025A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149651B9"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65C9DAA8"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3C3F5F5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52B0AD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AIIM Choices</w:t>
            </w:r>
          </w:p>
        </w:tc>
        <w:tc>
          <w:tcPr>
            <w:tcW w:w="2000" w:type="pct"/>
            <w:noWrap/>
            <w:hideMark/>
          </w:tcPr>
          <w:p w14:paraId="4F4C46A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Sandy Powell</w:t>
            </w:r>
          </w:p>
        </w:tc>
      </w:tr>
      <w:tr w:rsidR="00F94516" w:rsidRPr="00DF0C3D" w14:paraId="2BF7D1C3" w14:textId="77777777" w:rsidTr="009F5A1C">
        <w:tc>
          <w:tcPr>
            <w:tcW w:w="3000" w:type="pct"/>
            <w:noWrap/>
            <w:hideMark/>
          </w:tcPr>
          <w:p w14:paraId="663A65C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All Disability Plan Management</w:t>
            </w:r>
          </w:p>
        </w:tc>
        <w:tc>
          <w:tcPr>
            <w:tcW w:w="2000" w:type="pct"/>
            <w:noWrap/>
            <w:hideMark/>
          </w:tcPr>
          <w:p w14:paraId="69603C5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 Hollis</w:t>
            </w:r>
          </w:p>
        </w:tc>
      </w:tr>
      <w:tr w:rsidR="00F94516" w:rsidRPr="00DF0C3D" w14:paraId="0C9235B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D36FED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21DBE94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Emer Hickey</w:t>
            </w:r>
          </w:p>
        </w:tc>
      </w:tr>
      <w:tr w:rsidR="00F94516" w:rsidRPr="00DF0C3D" w14:paraId="66E9911E" w14:textId="77777777" w:rsidTr="009F5A1C">
        <w:tc>
          <w:tcPr>
            <w:tcW w:w="3000" w:type="pct"/>
            <w:noWrap/>
            <w:hideMark/>
          </w:tcPr>
          <w:p w14:paraId="6022B7C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2EF0CCB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Gareth Rees</w:t>
            </w:r>
          </w:p>
        </w:tc>
      </w:tr>
      <w:tr w:rsidR="00F94516" w:rsidRPr="00DF0C3D" w14:paraId="5EDC811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9711E8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Budget Net</w:t>
            </w:r>
          </w:p>
        </w:tc>
        <w:tc>
          <w:tcPr>
            <w:tcW w:w="2000" w:type="pct"/>
            <w:noWrap/>
            <w:hideMark/>
          </w:tcPr>
          <w:p w14:paraId="73AD6A8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Coyne</w:t>
            </w:r>
          </w:p>
        </w:tc>
      </w:tr>
      <w:tr w:rsidR="00F94516" w:rsidRPr="00DF0C3D" w14:paraId="3AE39303" w14:textId="77777777" w:rsidTr="009F5A1C">
        <w:tc>
          <w:tcPr>
            <w:tcW w:w="3000" w:type="pct"/>
            <w:noWrap/>
            <w:hideMark/>
          </w:tcPr>
          <w:p w14:paraId="4C50B36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Connect Plan Management</w:t>
            </w:r>
          </w:p>
        </w:tc>
        <w:tc>
          <w:tcPr>
            <w:tcW w:w="2000" w:type="pct"/>
            <w:noWrap/>
            <w:hideMark/>
          </w:tcPr>
          <w:p w14:paraId="4EFF802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Anthony Oostenbroek</w:t>
            </w:r>
          </w:p>
        </w:tc>
      </w:tr>
      <w:tr w:rsidR="00F94516" w:rsidRPr="00DF0C3D" w14:paraId="3CC8F75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78B9AD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Disability Intermediaries Australia</w:t>
            </w:r>
          </w:p>
        </w:tc>
        <w:tc>
          <w:tcPr>
            <w:tcW w:w="2000" w:type="pct"/>
            <w:noWrap/>
            <w:hideMark/>
          </w:tcPr>
          <w:p w14:paraId="51BF8E7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Jess Harper</w:t>
            </w:r>
          </w:p>
        </w:tc>
      </w:tr>
      <w:tr w:rsidR="00F94516" w:rsidRPr="00DF0C3D" w14:paraId="2DC6C2AF" w14:textId="77777777" w:rsidTr="009F5A1C">
        <w:tc>
          <w:tcPr>
            <w:tcW w:w="3000" w:type="pct"/>
            <w:noWrap/>
            <w:hideMark/>
          </w:tcPr>
          <w:p w14:paraId="04C6BB5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Disability Intermediaries Australia</w:t>
            </w:r>
          </w:p>
        </w:tc>
        <w:tc>
          <w:tcPr>
            <w:tcW w:w="2000" w:type="pct"/>
            <w:noWrap/>
            <w:hideMark/>
          </w:tcPr>
          <w:p w14:paraId="570D216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Nicolas Phipps</w:t>
            </w:r>
          </w:p>
        </w:tc>
      </w:tr>
      <w:tr w:rsidR="00F94516" w:rsidRPr="00DF0C3D" w14:paraId="4AE506D5"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D2786B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Ermha</w:t>
            </w:r>
          </w:p>
        </w:tc>
        <w:tc>
          <w:tcPr>
            <w:tcW w:w="2000" w:type="pct"/>
            <w:noWrap/>
            <w:hideMark/>
          </w:tcPr>
          <w:p w14:paraId="306918B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Jackie Ashmore</w:t>
            </w:r>
          </w:p>
        </w:tc>
      </w:tr>
      <w:tr w:rsidR="00F94516" w:rsidRPr="00DF0C3D" w14:paraId="63527576" w14:textId="77777777" w:rsidTr="009F5A1C">
        <w:tc>
          <w:tcPr>
            <w:tcW w:w="3000" w:type="pct"/>
            <w:noWrap/>
            <w:hideMark/>
          </w:tcPr>
          <w:p w14:paraId="4F43ECA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First2Care</w:t>
            </w:r>
          </w:p>
        </w:tc>
        <w:tc>
          <w:tcPr>
            <w:tcW w:w="2000" w:type="pct"/>
            <w:noWrap/>
            <w:hideMark/>
          </w:tcPr>
          <w:p w14:paraId="7BD9886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Peter Whitey</w:t>
            </w:r>
          </w:p>
        </w:tc>
      </w:tr>
      <w:tr w:rsidR="00F94516" w:rsidRPr="00DF0C3D" w14:paraId="3910A9F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D7129E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Leisure Networks Association</w:t>
            </w:r>
          </w:p>
        </w:tc>
        <w:tc>
          <w:tcPr>
            <w:tcW w:w="2000" w:type="pct"/>
            <w:noWrap/>
            <w:hideMark/>
          </w:tcPr>
          <w:p w14:paraId="29623ED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Paul Davies</w:t>
            </w:r>
          </w:p>
        </w:tc>
      </w:tr>
      <w:tr w:rsidR="00F94516" w:rsidRPr="00DF0C3D" w14:paraId="5BED3F57" w14:textId="77777777" w:rsidTr="009F5A1C">
        <w:tc>
          <w:tcPr>
            <w:tcW w:w="3000" w:type="pct"/>
            <w:noWrap/>
            <w:hideMark/>
          </w:tcPr>
          <w:p w14:paraId="4F558B5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Manage it</w:t>
            </w:r>
          </w:p>
        </w:tc>
        <w:tc>
          <w:tcPr>
            <w:tcW w:w="2000" w:type="pct"/>
            <w:noWrap/>
            <w:hideMark/>
          </w:tcPr>
          <w:p w14:paraId="1FCECF2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Colin Andison</w:t>
            </w:r>
          </w:p>
        </w:tc>
      </w:tr>
      <w:tr w:rsidR="00F94516" w:rsidRPr="00DF0C3D" w14:paraId="59499452"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7A3CD5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Maple Plan</w:t>
            </w:r>
          </w:p>
        </w:tc>
        <w:tc>
          <w:tcPr>
            <w:tcW w:w="2000" w:type="pct"/>
            <w:noWrap/>
            <w:hideMark/>
          </w:tcPr>
          <w:p w14:paraId="2209493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Christopher Holt</w:t>
            </w:r>
          </w:p>
        </w:tc>
      </w:tr>
      <w:tr w:rsidR="00F94516" w:rsidRPr="00DF0C3D" w14:paraId="7DF27002" w14:textId="77777777" w:rsidTr="009F5A1C">
        <w:tc>
          <w:tcPr>
            <w:tcW w:w="3000" w:type="pct"/>
            <w:noWrap/>
            <w:hideMark/>
          </w:tcPr>
          <w:p w14:paraId="76CBFE7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Moira</w:t>
            </w:r>
          </w:p>
        </w:tc>
        <w:tc>
          <w:tcPr>
            <w:tcW w:w="2000" w:type="pct"/>
            <w:noWrap/>
            <w:hideMark/>
          </w:tcPr>
          <w:p w14:paraId="0AEE95B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Fahmy Singh</w:t>
            </w:r>
          </w:p>
        </w:tc>
      </w:tr>
      <w:tr w:rsidR="00F94516" w:rsidRPr="00DF0C3D" w14:paraId="2BD1677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8BFF77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National Disability Services </w:t>
            </w:r>
          </w:p>
        </w:tc>
        <w:tc>
          <w:tcPr>
            <w:tcW w:w="2000" w:type="pct"/>
            <w:noWrap/>
            <w:hideMark/>
          </w:tcPr>
          <w:p w14:paraId="578531B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Jim Vanopoulos</w:t>
            </w:r>
          </w:p>
        </w:tc>
      </w:tr>
      <w:tr w:rsidR="00F94516" w:rsidRPr="00DF0C3D" w14:paraId="44B47FE9" w14:textId="77777777" w:rsidTr="009F5A1C">
        <w:tc>
          <w:tcPr>
            <w:tcW w:w="3000" w:type="pct"/>
            <w:noWrap/>
            <w:hideMark/>
          </w:tcPr>
          <w:p w14:paraId="1B7B113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NDSP Plan Managers</w:t>
            </w:r>
          </w:p>
        </w:tc>
        <w:tc>
          <w:tcPr>
            <w:tcW w:w="2000" w:type="pct"/>
            <w:noWrap/>
            <w:hideMark/>
          </w:tcPr>
          <w:p w14:paraId="5B50C57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Graham Oades</w:t>
            </w:r>
          </w:p>
        </w:tc>
      </w:tr>
      <w:tr w:rsidR="00F94516" w:rsidRPr="00DF0C3D" w14:paraId="209178B6"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B9BD60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Nexia Canberra</w:t>
            </w:r>
          </w:p>
        </w:tc>
        <w:tc>
          <w:tcPr>
            <w:tcW w:w="2000" w:type="pct"/>
            <w:noWrap/>
            <w:hideMark/>
          </w:tcPr>
          <w:p w14:paraId="046E8FD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Billy Kang</w:t>
            </w:r>
          </w:p>
        </w:tc>
      </w:tr>
      <w:tr w:rsidR="00F94516" w:rsidRPr="00DF0C3D" w14:paraId="17E56D9B" w14:textId="77777777" w:rsidTr="009F5A1C">
        <w:tc>
          <w:tcPr>
            <w:tcW w:w="3000" w:type="pct"/>
            <w:noWrap/>
            <w:hideMark/>
          </w:tcPr>
          <w:p w14:paraId="07D0A1C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Parent to Parent Association Qld</w:t>
            </w:r>
          </w:p>
        </w:tc>
        <w:tc>
          <w:tcPr>
            <w:tcW w:w="2000" w:type="pct"/>
            <w:noWrap/>
            <w:hideMark/>
          </w:tcPr>
          <w:p w14:paraId="69DB29F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Kevin Reilly </w:t>
            </w:r>
          </w:p>
        </w:tc>
      </w:tr>
      <w:tr w:rsidR="00F94516" w:rsidRPr="00DF0C3D" w14:paraId="67F6D28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7AA7F5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Plan Partners</w:t>
            </w:r>
          </w:p>
        </w:tc>
        <w:tc>
          <w:tcPr>
            <w:tcW w:w="2000" w:type="pct"/>
            <w:noWrap/>
            <w:hideMark/>
          </w:tcPr>
          <w:p w14:paraId="42E50B7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Sean Dempsey </w:t>
            </w:r>
          </w:p>
        </w:tc>
      </w:tr>
      <w:tr w:rsidR="00F94516" w:rsidRPr="00DF0C3D" w14:paraId="67487959" w14:textId="77777777" w:rsidTr="009F5A1C">
        <w:tc>
          <w:tcPr>
            <w:tcW w:w="3000" w:type="pct"/>
            <w:noWrap/>
            <w:hideMark/>
          </w:tcPr>
          <w:p w14:paraId="02F6E17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Scorpion Business Services</w:t>
            </w:r>
          </w:p>
        </w:tc>
        <w:tc>
          <w:tcPr>
            <w:tcW w:w="2000" w:type="pct"/>
            <w:noWrap/>
            <w:hideMark/>
          </w:tcPr>
          <w:p w14:paraId="5433EE4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Karen Frost</w:t>
            </w:r>
          </w:p>
        </w:tc>
      </w:tr>
      <w:tr w:rsidR="00F94516" w:rsidRPr="00DF0C3D" w14:paraId="77683F48"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264499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Tweed Coast Plan Management</w:t>
            </w:r>
          </w:p>
        </w:tc>
        <w:tc>
          <w:tcPr>
            <w:tcW w:w="2000" w:type="pct"/>
            <w:noWrap/>
            <w:hideMark/>
          </w:tcPr>
          <w:p w14:paraId="3C67DBC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Jude</w:t>
            </w:r>
            <w:r w:rsidR="00E91826" w:rsidRPr="00DF0C3D">
              <w:rPr>
                <w:rFonts w:asciiTheme="minorHAnsi" w:eastAsia="Times New Roman" w:hAnsiTheme="minorHAnsi" w:cstheme="minorHAnsi"/>
                <w:szCs w:val="16"/>
                <w:lang w:eastAsia="en-AU"/>
              </w:rPr>
              <w:t xml:space="preserve"> </w:t>
            </w:r>
            <w:r w:rsidRPr="00DF0C3D">
              <w:rPr>
                <w:rFonts w:asciiTheme="minorHAnsi" w:eastAsia="Times New Roman" w:hAnsiTheme="minorHAnsi" w:cstheme="minorHAnsi"/>
                <w:szCs w:val="16"/>
                <w:lang w:eastAsia="en-AU"/>
              </w:rPr>
              <w:t>McColm</w:t>
            </w:r>
          </w:p>
        </w:tc>
      </w:tr>
      <w:tr w:rsidR="00F94516" w:rsidRPr="00DF0C3D" w14:paraId="616F7315" w14:textId="77777777" w:rsidTr="009F5A1C">
        <w:tc>
          <w:tcPr>
            <w:tcW w:w="3000" w:type="pct"/>
            <w:noWrap/>
            <w:hideMark/>
          </w:tcPr>
          <w:p w14:paraId="7550980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Your Plan Manager</w:t>
            </w:r>
          </w:p>
        </w:tc>
        <w:tc>
          <w:tcPr>
            <w:tcW w:w="2000" w:type="pct"/>
            <w:noWrap/>
            <w:hideMark/>
          </w:tcPr>
          <w:p w14:paraId="2FE4391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Tanya Walford</w:t>
            </w:r>
          </w:p>
        </w:tc>
      </w:tr>
    </w:tbl>
    <w:p w14:paraId="0B9EE844" w14:textId="77777777" w:rsidR="00F94516" w:rsidRPr="00DF0C3D" w:rsidRDefault="00F94516" w:rsidP="00242A08">
      <w:pPr>
        <w:pStyle w:val="Heading3"/>
      </w:pPr>
      <w:r w:rsidRPr="00DF0C3D">
        <w:t>Working Group 8 – Support Coordination</w:t>
      </w:r>
    </w:p>
    <w:tbl>
      <w:tblPr>
        <w:tblStyle w:val="GridTable4-Accent12"/>
        <w:tblW w:w="5000" w:type="pct"/>
        <w:tblInd w:w="0" w:type="dxa"/>
        <w:tblLook w:val="0420" w:firstRow="1" w:lastRow="0" w:firstColumn="0" w:lastColumn="0" w:noHBand="0" w:noVBand="1"/>
        <w:tblCaption w:val="Working Group 8 members"/>
        <w:tblDescription w:val="Working Group members by attendee name and organisation represented."/>
      </w:tblPr>
      <w:tblGrid>
        <w:gridCol w:w="5437"/>
        <w:gridCol w:w="3624"/>
      </w:tblGrid>
      <w:tr w:rsidR="00F94516" w:rsidRPr="00DF0C3D" w14:paraId="1FAE2765"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6A4120F0"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5F9985C8"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617C6FB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72A0A1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22D1B0E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Emer Hickey</w:t>
            </w:r>
          </w:p>
        </w:tc>
      </w:tr>
      <w:tr w:rsidR="00F94516" w:rsidRPr="00DF0C3D" w14:paraId="692A07F5" w14:textId="77777777" w:rsidTr="009F5A1C">
        <w:tc>
          <w:tcPr>
            <w:tcW w:w="3000" w:type="pct"/>
            <w:noWrap/>
            <w:hideMark/>
          </w:tcPr>
          <w:p w14:paraId="7DD6017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1602169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Gareth Rees</w:t>
            </w:r>
          </w:p>
        </w:tc>
      </w:tr>
      <w:tr w:rsidR="00F94516" w:rsidRPr="00DF0C3D" w14:paraId="3EF4AAC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C801F1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Disability Intermediaries Australia</w:t>
            </w:r>
          </w:p>
        </w:tc>
        <w:tc>
          <w:tcPr>
            <w:tcW w:w="2000" w:type="pct"/>
            <w:noWrap/>
            <w:hideMark/>
          </w:tcPr>
          <w:p w14:paraId="2A34999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Jess Harper</w:t>
            </w:r>
          </w:p>
        </w:tc>
      </w:tr>
      <w:tr w:rsidR="00F94516" w:rsidRPr="00DF0C3D" w14:paraId="726598F3" w14:textId="77777777" w:rsidTr="009F5A1C">
        <w:tc>
          <w:tcPr>
            <w:tcW w:w="3000" w:type="pct"/>
            <w:noWrap/>
            <w:hideMark/>
          </w:tcPr>
          <w:p w14:paraId="4B47FF8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Disability Intermediaries Australia</w:t>
            </w:r>
          </w:p>
        </w:tc>
        <w:tc>
          <w:tcPr>
            <w:tcW w:w="2000" w:type="pct"/>
            <w:noWrap/>
            <w:hideMark/>
          </w:tcPr>
          <w:p w14:paraId="24231EE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Nicolas Phipps</w:t>
            </w:r>
          </w:p>
        </w:tc>
      </w:tr>
      <w:tr w:rsidR="00F94516" w:rsidRPr="00DF0C3D" w14:paraId="4FCD209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EA986F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Each </w:t>
            </w:r>
          </w:p>
        </w:tc>
        <w:tc>
          <w:tcPr>
            <w:tcW w:w="2000" w:type="pct"/>
            <w:noWrap/>
            <w:hideMark/>
          </w:tcPr>
          <w:p w14:paraId="08AC29D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Kerry Boyd</w:t>
            </w:r>
          </w:p>
        </w:tc>
      </w:tr>
      <w:tr w:rsidR="00F94516" w:rsidRPr="00DF0C3D" w14:paraId="53B9CA36" w14:textId="77777777" w:rsidTr="009F5A1C">
        <w:tc>
          <w:tcPr>
            <w:tcW w:w="3000" w:type="pct"/>
            <w:noWrap/>
            <w:hideMark/>
          </w:tcPr>
          <w:p w14:paraId="0B67859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Each </w:t>
            </w:r>
          </w:p>
        </w:tc>
        <w:tc>
          <w:tcPr>
            <w:tcW w:w="2000" w:type="pct"/>
            <w:noWrap/>
            <w:hideMark/>
          </w:tcPr>
          <w:p w14:paraId="1D7CB1B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Lisa Gort </w:t>
            </w:r>
          </w:p>
        </w:tc>
      </w:tr>
      <w:tr w:rsidR="00F94516" w:rsidRPr="00DF0C3D" w14:paraId="6C674BF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198F5D9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Facilitatrix</w:t>
            </w:r>
          </w:p>
        </w:tc>
        <w:tc>
          <w:tcPr>
            <w:tcW w:w="2000" w:type="pct"/>
            <w:noWrap/>
            <w:hideMark/>
          </w:tcPr>
          <w:p w14:paraId="2C058FB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Caitriona Byrne</w:t>
            </w:r>
          </w:p>
        </w:tc>
      </w:tr>
      <w:tr w:rsidR="00F94516" w:rsidRPr="00DF0C3D" w14:paraId="64CC4C8F" w14:textId="77777777" w:rsidTr="009F5A1C">
        <w:tc>
          <w:tcPr>
            <w:tcW w:w="3000" w:type="pct"/>
            <w:noWrap/>
            <w:hideMark/>
          </w:tcPr>
          <w:p w14:paraId="51DA904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Facilitatrix</w:t>
            </w:r>
          </w:p>
        </w:tc>
        <w:tc>
          <w:tcPr>
            <w:tcW w:w="2000" w:type="pct"/>
            <w:noWrap/>
            <w:hideMark/>
          </w:tcPr>
          <w:p w14:paraId="48DD171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Caroline Marshall</w:t>
            </w:r>
          </w:p>
        </w:tc>
      </w:tr>
      <w:tr w:rsidR="00F94516" w:rsidRPr="00DF0C3D" w14:paraId="7DE3FF1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CA1FD6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genU</w:t>
            </w:r>
          </w:p>
        </w:tc>
        <w:tc>
          <w:tcPr>
            <w:tcW w:w="2000" w:type="pct"/>
            <w:noWrap/>
            <w:hideMark/>
          </w:tcPr>
          <w:p w14:paraId="3D83A1D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Brandon Howard</w:t>
            </w:r>
          </w:p>
        </w:tc>
      </w:tr>
      <w:tr w:rsidR="00F94516" w:rsidRPr="00DF0C3D" w14:paraId="487350C2" w14:textId="77777777" w:rsidTr="009F5A1C">
        <w:tc>
          <w:tcPr>
            <w:tcW w:w="3000" w:type="pct"/>
            <w:noWrap/>
            <w:hideMark/>
          </w:tcPr>
          <w:p w14:paraId="2EBDA3E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lastRenderedPageBreak/>
              <w:t>genU</w:t>
            </w:r>
          </w:p>
        </w:tc>
        <w:tc>
          <w:tcPr>
            <w:tcW w:w="2000" w:type="pct"/>
            <w:noWrap/>
            <w:hideMark/>
          </w:tcPr>
          <w:p w14:paraId="3C4544F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Schree Barry</w:t>
            </w:r>
          </w:p>
        </w:tc>
      </w:tr>
      <w:tr w:rsidR="00F94516" w:rsidRPr="00DF0C3D" w14:paraId="38A4240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AEDEF9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Golden City Support Services</w:t>
            </w:r>
          </w:p>
        </w:tc>
        <w:tc>
          <w:tcPr>
            <w:tcW w:w="2000" w:type="pct"/>
            <w:noWrap/>
            <w:hideMark/>
          </w:tcPr>
          <w:p w14:paraId="650CD71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Shelley Moore</w:t>
            </w:r>
          </w:p>
        </w:tc>
      </w:tr>
      <w:tr w:rsidR="00F94516" w:rsidRPr="00DF0C3D" w14:paraId="3D1F99E6" w14:textId="77777777" w:rsidTr="009F5A1C">
        <w:tc>
          <w:tcPr>
            <w:tcW w:w="3000" w:type="pct"/>
            <w:noWrap/>
            <w:hideMark/>
          </w:tcPr>
          <w:p w14:paraId="0C082EB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00" w:type="pct"/>
            <w:noWrap/>
            <w:hideMark/>
          </w:tcPr>
          <w:p w14:paraId="30F4DF1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Nelson Contador</w:t>
            </w:r>
          </w:p>
        </w:tc>
      </w:tr>
      <w:tr w:rsidR="00F94516" w:rsidRPr="00DF0C3D" w14:paraId="741331B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05FE1E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00" w:type="pct"/>
            <w:noWrap/>
            <w:hideMark/>
          </w:tcPr>
          <w:p w14:paraId="796A0A1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Nicole Harrop</w:t>
            </w:r>
          </w:p>
        </w:tc>
      </w:tr>
      <w:tr w:rsidR="00F94516" w:rsidRPr="00DF0C3D" w14:paraId="0C1D72E5" w14:textId="77777777" w:rsidTr="009F5A1C">
        <w:tc>
          <w:tcPr>
            <w:tcW w:w="3000" w:type="pct"/>
            <w:noWrap/>
            <w:hideMark/>
          </w:tcPr>
          <w:p w14:paraId="1F67E5D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Macarthur Disability Services</w:t>
            </w:r>
          </w:p>
        </w:tc>
        <w:tc>
          <w:tcPr>
            <w:tcW w:w="2000" w:type="pct"/>
            <w:noWrap/>
            <w:hideMark/>
          </w:tcPr>
          <w:p w14:paraId="6FEA572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Brenda Odewahn </w:t>
            </w:r>
          </w:p>
        </w:tc>
      </w:tr>
      <w:tr w:rsidR="00F94516" w:rsidRPr="00DF0C3D" w14:paraId="4ED04E6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0CD6FD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Melbourne City Mission</w:t>
            </w:r>
          </w:p>
        </w:tc>
        <w:tc>
          <w:tcPr>
            <w:tcW w:w="2000" w:type="pct"/>
            <w:noWrap/>
            <w:hideMark/>
          </w:tcPr>
          <w:p w14:paraId="444965B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Ben Spooner</w:t>
            </w:r>
          </w:p>
        </w:tc>
      </w:tr>
      <w:tr w:rsidR="00F94516" w:rsidRPr="00DF0C3D" w14:paraId="026F2BD2" w14:textId="77777777" w:rsidTr="009F5A1C">
        <w:tc>
          <w:tcPr>
            <w:tcW w:w="3000" w:type="pct"/>
            <w:noWrap/>
            <w:hideMark/>
          </w:tcPr>
          <w:p w14:paraId="285C003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Melbourne City Mission</w:t>
            </w:r>
          </w:p>
        </w:tc>
        <w:tc>
          <w:tcPr>
            <w:tcW w:w="2000" w:type="pct"/>
            <w:noWrap/>
            <w:hideMark/>
          </w:tcPr>
          <w:p w14:paraId="6C7FEB3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Julia Henning</w:t>
            </w:r>
          </w:p>
        </w:tc>
      </w:tr>
      <w:tr w:rsidR="00F94516" w:rsidRPr="00DF0C3D" w14:paraId="356BED98"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DF0C99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Mercy Community</w:t>
            </w:r>
          </w:p>
        </w:tc>
        <w:tc>
          <w:tcPr>
            <w:tcW w:w="2000" w:type="pct"/>
            <w:noWrap/>
            <w:hideMark/>
          </w:tcPr>
          <w:p w14:paraId="197194F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Kimberley Dillon</w:t>
            </w:r>
          </w:p>
        </w:tc>
      </w:tr>
      <w:tr w:rsidR="00F94516" w:rsidRPr="00DF0C3D" w14:paraId="50D3EC68" w14:textId="77777777" w:rsidTr="009F5A1C">
        <w:tc>
          <w:tcPr>
            <w:tcW w:w="3000" w:type="pct"/>
            <w:noWrap/>
            <w:hideMark/>
          </w:tcPr>
          <w:p w14:paraId="0886A65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Mind Australia</w:t>
            </w:r>
          </w:p>
        </w:tc>
        <w:tc>
          <w:tcPr>
            <w:tcW w:w="2000" w:type="pct"/>
            <w:noWrap/>
            <w:hideMark/>
          </w:tcPr>
          <w:p w14:paraId="30A8A52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Elena Slodecki</w:t>
            </w:r>
          </w:p>
        </w:tc>
      </w:tr>
      <w:tr w:rsidR="00F94516" w:rsidRPr="00DF0C3D" w14:paraId="16DC7C8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D21309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Mind Australia</w:t>
            </w:r>
          </w:p>
        </w:tc>
        <w:tc>
          <w:tcPr>
            <w:tcW w:w="2000" w:type="pct"/>
            <w:noWrap/>
            <w:hideMark/>
          </w:tcPr>
          <w:p w14:paraId="2D50FBE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Nicola Ballenden</w:t>
            </w:r>
          </w:p>
        </w:tc>
      </w:tr>
      <w:tr w:rsidR="00F94516" w:rsidRPr="00DF0C3D" w14:paraId="70895B07" w14:textId="77777777" w:rsidTr="009F5A1C">
        <w:tc>
          <w:tcPr>
            <w:tcW w:w="3000" w:type="pct"/>
            <w:noWrap/>
            <w:hideMark/>
          </w:tcPr>
          <w:p w14:paraId="23A0FB1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71CD6AD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Karen Stace</w:t>
            </w:r>
          </w:p>
        </w:tc>
      </w:tr>
      <w:tr w:rsidR="00F94516" w:rsidRPr="00DF0C3D" w14:paraId="3FF279F3"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07604F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Stride</w:t>
            </w:r>
          </w:p>
        </w:tc>
        <w:tc>
          <w:tcPr>
            <w:tcW w:w="2000" w:type="pct"/>
            <w:noWrap/>
            <w:hideMark/>
          </w:tcPr>
          <w:p w14:paraId="2AA9677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Emma Thomas</w:t>
            </w:r>
          </w:p>
        </w:tc>
      </w:tr>
      <w:tr w:rsidR="00F94516" w:rsidRPr="00DF0C3D" w14:paraId="4F174CA4" w14:textId="77777777" w:rsidTr="009F5A1C">
        <w:tc>
          <w:tcPr>
            <w:tcW w:w="3000" w:type="pct"/>
            <w:noWrap/>
            <w:hideMark/>
          </w:tcPr>
          <w:p w14:paraId="543D2A9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Stride</w:t>
            </w:r>
          </w:p>
        </w:tc>
        <w:tc>
          <w:tcPr>
            <w:tcW w:w="2000" w:type="pct"/>
            <w:noWrap/>
            <w:hideMark/>
          </w:tcPr>
          <w:p w14:paraId="49975EA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Juliet Middleton</w:t>
            </w:r>
          </w:p>
        </w:tc>
      </w:tr>
      <w:tr w:rsidR="00F94516" w:rsidRPr="00DF0C3D" w14:paraId="62E129E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BE401D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Support Coordination Academy</w:t>
            </w:r>
          </w:p>
        </w:tc>
        <w:tc>
          <w:tcPr>
            <w:tcW w:w="2000" w:type="pct"/>
            <w:noWrap/>
            <w:hideMark/>
          </w:tcPr>
          <w:p w14:paraId="0527CC9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Mary Ingerton</w:t>
            </w:r>
          </w:p>
        </w:tc>
      </w:tr>
      <w:tr w:rsidR="00F94516" w:rsidRPr="00DF0C3D" w14:paraId="17C4DBAA" w14:textId="77777777" w:rsidTr="009F5A1C">
        <w:tc>
          <w:tcPr>
            <w:tcW w:w="3000" w:type="pct"/>
            <w:noWrap/>
            <w:hideMark/>
          </w:tcPr>
          <w:p w14:paraId="73125E3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Wellways</w:t>
            </w:r>
            <w:r w:rsidR="00107450" w:rsidRPr="00DF0C3D">
              <w:rPr>
                <w:rFonts w:asciiTheme="minorHAnsi" w:eastAsia="Times New Roman" w:hAnsiTheme="minorHAnsi" w:cstheme="minorHAnsi"/>
                <w:szCs w:val="16"/>
                <w:lang w:eastAsia="en-AU"/>
              </w:rPr>
              <w:t xml:space="preserve"> Australia</w:t>
            </w:r>
          </w:p>
        </w:tc>
        <w:tc>
          <w:tcPr>
            <w:tcW w:w="2000" w:type="pct"/>
            <w:noWrap/>
            <w:hideMark/>
          </w:tcPr>
          <w:p w14:paraId="22B513C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Laura Collister</w:t>
            </w:r>
          </w:p>
        </w:tc>
      </w:tr>
      <w:tr w:rsidR="00F94516" w:rsidRPr="00DF0C3D" w14:paraId="358BEF9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62BD3D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Wellways</w:t>
            </w:r>
            <w:r w:rsidR="00107450" w:rsidRPr="00DF0C3D">
              <w:rPr>
                <w:rFonts w:asciiTheme="minorHAnsi" w:eastAsia="Times New Roman" w:hAnsiTheme="minorHAnsi" w:cstheme="minorHAnsi"/>
                <w:szCs w:val="16"/>
                <w:lang w:eastAsia="en-AU"/>
              </w:rPr>
              <w:t xml:space="preserve"> Australia</w:t>
            </w:r>
          </w:p>
        </w:tc>
        <w:tc>
          <w:tcPr>
            <w:tcW w:w="2000" w:type="pct"/>
            <w:noWrap/>
            <w:hideMark/>
          </w:tcPr>
          <w:p w14:paraId="0A6A92B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Ashenden</w:t>
            </w:r>
          </w:p>
        </w:tc>
      </w:tr>
      <w:tr w:rsidR="00F94516" w:rsidRPr="00DF0C3D" w14:paraId="27FDEC49" w14:textId="77777777" w:rsidTr="009F5A1C">
        <w:tc>
          <w:tcPr>
            <w:tcW w:w="3000" w:type="pct"/>
            <w:noWrap/>
            <w:hideMark/>
          </w:tcPr>
          <w:p w14:paraId="5474588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Wellways</w:t>
            </w:r>
            <w:r w:rsidR="00107450" w:rsidRPr="00DF0C3D">
              <w:rPr>
                <w:rFonts w:asciiTheme="minorHAnsi" w:eastAsia="Times New Roman" w:hAnsiTheme="minorHAnsi" w:cstheme="minorHAnsi"/>
                <w:szCs w:val="16"/>
                <w:lang w:eastAsia="en-AU"/>
              </w:rPr>
              <w:t xml:space="preserve"> Australia</w:t>
            </w:r>
          </w:p>
        </w:tc>
        <w:tc>
          <w:tcPr>
            <w:tcW w:w="2000" w:type="pct"/>
            <w:noWrap/>
            <w:hideMark/>
          </w:tcPr>
          <w:p w14:paraId="0E748AC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Nikki Wynne</w:t>
            </w:r>
          </w:p>
        </w:tc>
      </w:tr>
      <w:tr w:rsidR="00F94516" w:rsidRPr="00DF0C3D" w14:paraId="509E48A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35E722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Your Plan Manager</w:t>
            </w:r>
          </w:p>
        </w:tc>
        <w:tc>
          <w:tcPr>
            <w:tcW w:w="2000" w:type="pct"/>
            <w:noWrap/>
            <w:hideMark/>
          </w:tcPr>
          <w:p w14:paraId="694D2C0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Tanya Walford</w:t>
            </w:r>
          </w:p>
        </w:tc>
      </w:tr>
    </w:tbl>
    <w:p w14:paraId="635524A6" w14:textId="77777777" w:rsidR="00F94516" w:rsidRPr="00DF0C3D" w:rsidRDefault="00F94516" w:rsidP="00242A08">
      <w:pPr>
        <w:pStyle w:val="Heading3"/>
      </w:pPr>
      <w:r w:rsidRPr="00DF0C3D">
        <w:t>Working Group 9 – Regional and Remote</w:t>
      </w:r>
    </w:p>
    <w:tbl>
      <w:tblPr>
        <w:tblStyle w:val="GridTable4-Accent12"/>
        <w:tblW w:w="5000" w:type="pct"/>
        <w:tblInd w:w="0" w:type="dxa"/>
        <w:tblLayout w:type="fixed"/>
        <w:tblLook w:val="0420" w:firstRow="1" w:lastRow="0" w:firstColumn="0" w:lastColumn="0" w:noHBand="0" w:noVBand="1"/>
        <w:tblCaption w:val="Working Group 9 members"/>
        <w:tblDescription w:val="Working Group members by attendee name and organisation represented."/>
      </w:tblPr>
      <w:tblGrid>
        <w:gridCol w:w="5408"/>
        <w:gridCol w:w="3653"/>
      </w:tblGrid>
      <w:tr w:rsidR="00F94516" w:rsidRPr="00DF0C3D" w14:paraId="6B223D86"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2984" w:type="pct"/>
            <w:noWrap/>
            <w:hideMark/>
          </w:tcPr>
          <w:p w14:paraId="546BDE2D"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16" w:type="pct"/>
            <w:noWrap/>
            <w:hideMark/>
          </w:tcPr>
          <w:p w14:paraId="49375770"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3834A6FB"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1B9F35B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16" w:type="pct"/>
            <w:noWrap/>
            <w:hideMark/>
          </w:tcPr>
          <w:p w14:paraId="45DC870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Christine Gibson</w:t>
            </w:r>
          </w:p>
        </w:tc>
      </w:tr>
      <w:tr w:rsidR="00F94516" w:rsidRPr="00DF0C3D" w14:paraId="0C8D692C" w14:textId="77777777" w:rsidTr="009F5A1C">
        <w:tc>
          <w:tcPr>
            <w:tcW w:w="2984" w:type="pct"/>
            <w:noWrap/>
            <w:hideMark/>
          </w:tcPr>
          <w:p w14:paraId="56F6AEB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16" w:type="pct"/>
            <w:noWrap/>
            <w:hideMark/>
          </w:tcPr>
          <w:p w14:paraId="5098AF6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Nichole Kostal</w:t>
            </w:r>
          </w:p>
        </w:tc>
      </w:tr>
      <w:tr w:rsidR="00F94516" w:rsidRPr="00DF0C3D" w14:paraId="418AE171"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2808684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Council of Regional Disability Organisations</w:t>
            </w:r>
          </w:p>
        </w:tc>
        <w:tc>
          <w:tcPr>
            <w:tcW w:w="2016" w:type="pct"/>
            <w:noWrap/>
            <w:hideMark/>
          </w:tcPr>
          <w:p w14:paraId="6595DEA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Kathy Hough</w:t>
            </w:r>
          </w:p>
        </w:tc>
      </w:tr>
      <w:tr w:rsidR="00F94516" w:rsidRPr="00DF0C3D" w14:paraId="326C3D72" w14:textId="77777777" w:rsidTr="009F5A1C">
        <w:tc>
          <w:tcPr>
            <w:tcW w:w="2984" w:type="pct"/>
            <w:noWrap/>
            <w:hideMark/>
          </w:tcPr>
          <w:p w14:paraId="07F777C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Department of Communities Tasmania</w:t>
            </w:r>
          </w:p>
        </w:tc>
        <w:tc>
          <w:tcPr>
            <w:tcW w:w="2016" w:type="pct"/>
            <w:noWrap/>
            <w:hideMark/>
          </w:tcPr>
          <w:p w14:paraId="3BBBE5D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Ingrid Ganley</w:t>
            </w:r>
          </w:p>
        </w:tc>
      </w:tr>
      <w:tr w:rsidR="00F94516" w:rsidRPr="00DF0C3D" w14:paraId="3DB536BF"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7D7E12E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Department of Communities Tasmania</w:t>
            </w:r>
          </w:p>
        </w:tc>
        <w:tc>
          <w:tcPr>
            <w:tcW w:w="2016" w:type="pct"/>
            <w:noWrap/>
            <w:hideMark/>
          </w:tcPr>
          <w:p w14:paraId="68A9307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Wendy Yardy</w:t>
            </w:r>
          </w:p>
        </w:tc>
      </w:tr>
      <w:tr w:rsidR="00F94516" w:rsidRPr="00DF0C3D" w14:paraId="1105E71B" w14:textId="77777777" w:rsidTr="009F5A1C">
        <w:tc>
          <w:tcPr>
            <w:tcW w:w="2984" w:type="pct"/>
            <w:noWrap/>
            <w:hideMark/>
          </w:tcPr>
          <w:p w14:paraId="6C021E5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Department of Seniors and Disability Services and Aboriginal and Torres Strait Islander Partnerships</w:t>
            </w:r>
          </w:p>
        </w:tc>
        <w:tc>
          <w:tcPr>
            <w:tcW w:w="2016" w:type="pct"/>
            <w:noWrap/>
            <w:hideMark/>
          </w:tcPr>
          <w:p w14:paraId="2852F17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Elizabeth Rowe</w:t>
            </w:r>
          </w:p>
        </w:tc>
      </w:tr>
      <w:tr w:rsidR="00F94516" w:rsidRPr="00DF0C3D" w14:paraId="49053204"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2A7FA2D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Department of Seniors and Disability Services and Aboriginal and Torres Strait Islander Partnerships</w:t>
            </w:r>
          </w:p>
        </w:tc>
        <w:tc>
          <w:tcPr>
            <w:tcW w:w="2016" w:type="pct"/>
            <w:noWrap/>
            <w:hideMark/>
          </w:tcPr>
          <w:p w14:paraId="7D97F0F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Melissa Fallon</w:t>
            </w:r>
          </w:p>
        </w:tc>
      </w:tr>
      <w:tr w:rsidR="00F94516" w:rsidRPr="00DF0C3D" w14:paraId="1A392AA2" w14:textId="77777777" w:rsidTr="009F5A1C">
        <w:tc>
          <w:tcPr>
            <w:tcW w:w="2984" w:type="pct"/>
            <w:noWrap/>
            <w:hideMark/>
          </w:tcPr>
          <w:p w14:paraId="675C931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East Kimberly Job Pathway</w:t>
            </w:r>
          </w:p>
        </w:tc>
        <w:tc>
          <w:tcPr>
            <w:tcW w:w="2016" w:type="pct"/>
            <w:noWrap/>
            <w:hideMark/>
          </w:tcPr>
          <w:p w14:paraId="6584298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Laura Little</w:t>
            </w:r>
          </w:p>
        </w:tc>
      </w:tr>
      <w:tr w:rsidR="00F94516" w:rsidRPr="00DF0C3D" w14:paraId="0F431C2A"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1E254A7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16" w:type="pct"/>
            <w:noWrap/>
            <w:hideMark/>
          </w:tcPr>
          <w:p w14:paraId="17A77BB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Lliam Caulfield</w:t>
            </w:r>
          </w:p>
        </w:tc>
      </w:tr>
      <w:tr w:rsidR="00F94516" w:rsidRPr="00DF0C3D" w14:paraId="66B9E416" w14:textId="77777777" w:rsidTr="009F5A1C">
        <w:tc>
          <w:tcPr>
            <w:tcW w:w="2984" w:type="pct"/>
            <w:noWrap/>
            <w:hideMark/>
          </w:tcPr>
          <w:p w14:paraId="1C9C3F9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w:t>
            </w:r>
            <w:r w:rsidR="00682A4E" w:rsidRPr="00DF0C3D">
              <w:rPr>
                <w:rFonts w:asciiTheme="minorHAnsi" w:eastAsia="Times New Roman" w:hAnsiTheme="minorHAnsi" w:cstheme="minorHAnsi"/>
                <w:szCs w:val="16"/>
                <w:lang w:eastAsia="en-AU"/>
              </w:rPr>
              <w:t>U</w:t>
            </w:r>
            <w:r w:rsidRPr="00DF0C3D">
              <w:rPr>
                <w:rFonts w:asciiTheme="minorHAnsi" w:eastAsia="Times New Roman" w:hAnsiTheme="minorHAnsi" w:cstheme="minorHAnsi"/>
                <w:szCs w:val="16"/>
                <w:lang w:eastAsia="en-AU"/>
              </w:rPr>
              <w:t>p</w:t>
            </w:r>
          </w:p>
        </w:tc>
        <w:tc>
          <w:tcPr>
            <w:tcW w:w="2016" w:type="pct"/>
            <w:noWrap/>
            <w:hideMark/>
          </w:tcPr>
          <w:p w14:paraId="313F5C0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Larissa Silva</w:t>
            </w:r>
          </w:p>
        </w:tc>
      </w:tr>
      <w:tr w:rsidR="00F94516" w:rsidRPr="00DF0C3D" w14:paraId="70263D0A"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047009A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Ingham Disability Support Services</w:t>
            </w:r>
          </w:p>
        </w:tc>
        <w:tc>
          <w:tcPr>
            <w:tcW w:w="2016" w:type="pct"/>
            <w:noWrap/>
            <w:hideMark/>
          </w:tcPr>
          <w:p w14:paraId="592EB6C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Liz Sutton</w:t>
            </w:r>
          </w:p>
        </w:tc>
      </w:tr>
      <w:tr w:rsidR="00F94516" w:rsidRPr="00DF0C3D" w14:paraId="4490B053" w14:textId="77777777" w:rsidTr="009F5A1C">
        <w:tc>
          <w:tcPr>
            <w:tcW w:w="2984" w:type="pct"/>
            <w:noWrap/>
            <w:hideMark/>
          </w:tcPr>
          <w:p w14:paraId="06009F8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Life Without Barriers</w:t>
            </w:r>
          </w:p>
        </w:tc>
        <w:tc>
          <w:tcPr>
            <w:tcW w:w="2016" w:type="pct"/>
            <w:noWrap/>
            <w:hideMark/>
          </w:tcPr>
          <w:p w14:paraId="60F57B8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Scott Ferguson</w:t>
            </w:r>
          </w:p>
        </w:tc>
      </w:tr>
      <w:tr w:rsidR="00F94516" w:rsidRPr="00DF0C3D" w14:paraId="7481DA17"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7DC9488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Midway Community Care</w:t>
            </w:r>
          </w:p>
        </w:tc>
        <w:tc>
          <w:tcPr>
            <w:tcW w:w="2016" w:type="pct"/>
            <w:noWrap/>
            <w:hideMark/>
          </w:tcPr>
          <w:p w14:paraId="2DF03DD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Heath Flanagan</w:t>
            </w:r>
          </w:p>
        </w:tc>
      </w:tr>
      <w:tr w:rsidR="00F94516" w:rsidRPr="00DF0C3D" w14:paraId="5D65A0BE" w14:textId="77777777" w:rsidTr="009F5A1C">
        <w:tc>
          <w:tcPr>
            <w:tcW w:w="2984" w:type="pct"/>
            <w:noWrap/>
            <w:hideMark/>
          </w:tcPr>
          <w:p w14:paraId="349894E6" w14:textId="77777777" w:rsidR="00F94516" w:rsidRPr="00DF0C3D" w:rsidRDefault="00A169FD"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MJD Fo</w:t>
            </w:r>
            <w:r w:rsidR="00F94516" w:rsidRPr="00DF0C3D">
              <w:rPr>
                <w:rFonts w:asciiTheme="minorHAnsi" w:eastAsia="Times New Roman" w:hAnsiTheme="minorHAnsi" w:cstheme="minorHAnsi"/>
                <w:szCs w:val="16"/>
                <w:lang w:eastAsia="en-AU"/>
              </w:rPr>
              <w:t>undation</w:t>
            </w:r>
          </w:p>
        </w:tc>
        <w:tc>
          <w:tcPr>
            <w:tcW w:w="2016" w:type="pct"/>
            <w:noWrap/>
            <w:hideMark/>
          </w:tcPr>
          <w:p w14:paraId="5C950EC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Nadia Lindop </w:t>
            </w:r>
          </w:p>
        </w:tc>
      </w:tr>
      <w:tr w:rsidR="00F94516" w:rsidRPr="00DF0C3D" w14:paraId="417C60AF"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1ED483C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16" w:type="pct"/>
            <w:noWrap/>
            <w:hideMark/>
          </w:tcPr>
          <w:p w14:paraId="59D0FCB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Ian Montague</w:t>
            </w:r>
          </w:p>
        </w:tc>
      </w:tr>
      <w:tr w:rsidR="00F94516" w:rsidRPr="00DF0C3D" w14:paraId="05E1A876" w14:textId="77777777" w:rsidTr="009F5A1C">
        <w:tc>
          <w:tcPr>
            <w:tcW w:w="2984" w:type="pct"/>
            <w:noWrap/>
            <w:hideMark/>
          </w:tcPr>
          <w:p w14:paraId="5B95EFB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16" w:type="pct"/>
            <w:noWrap/>
            <w:hideMark/>
          </w:tcPr>
          <w:p w14:paraId="221B218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Cathryn Blight</w:t>
            </w:r>
          </w:p>
        </w:tc>
      </w:tr>
      <w:tr w:rsidR="00F94516" w:rsidRPr="00DF0C3D" w14:paraId="466957B9"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3D0872B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NSW Disability Secretariat</w:t>
            </w:r>
          </w:p>
        </w:tc>
        <w:tc>
          <w:tcPr>
            <w:tcW w:w="2016" w:type="pct"/>
            <w:noWrap/>
            <w:hideMark/>
          </w:tcPr>
          <w:p w14:paraId="0826752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Amanda Viner</w:t>
            </w:r>
          </w:p>
        </w:tc>
      </w:tr>
      <w:tr w:rsidR="00F94516" w:rsidRPr="00DF0C3D" w14:paraId="58CC4DFE" w14:textId="77777777" w:rsidTr="009F5A1C">
        <w:tc>
          <w:tcPr>
            <w:tcW w:w="2984" w:type="pct"/>
            <w:noWrap/>
            <w:hideMark/>
          </w:tcPr>
          <w:p w14:paraId="5257260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NSW Disability Secretariat</w:t>
            </w:r>
          </w:p>
        </w:tc>
        <w:tc>
          <w:tcPr>
            <w:tcW w:w="2016" w:type="pct"/>
            <w:noWrap/>
            <w:hideMark/>
          </w:tcPr>
          <w:p w14:paraId="745AC1D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Brian Woods</w:t>
            </w:r>
          </w:p>
        </w:tc>
      </w:tr>
      <w:tr w:rsidR="00F94516" w:rsidRPr="00DF0C3D" w14:paraId="0FD942E9"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30D8FC4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Occupational Therapy Australia</w:t>
            </w:r>
          </w:p>
        </w:tc>
        <w:tc>
          <w:tcPr>
            <w:tcW w:w="2016" w:type="pct"/>
            <w:noWrap/>
            <w:hideMark/>
          </w:tcPr>
          <w:p w14:paraId="0F5375C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Michael Barrett</w:t>
            </w:r>
          </w:p>
        </w:tc>
      </w:tr>
      <w:tr w:rsidR="00F94516" w:rsidRPr="00DF0C3D" w14:paraId="1DDD536B" w14:textId="77777777" w:rsidTr="009F5A1C">
        <w:tc>
          <w:tcPr>
            <w:tcW w:w="2984" w:type="pct"/>
            <w:noWrap/>
            <w:hideMark/>
          </w:tcPr>
          <w:p w14:paraId="1CE8974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Office of Disability</w:t>
            </w:r>
          </w:p>
        </w:tc>
        <w:tc>
          <w:tcPr>
            <w:tcW w:w="2016" w:type="pct"/>
            <w:noWrap/>
            <w:hideMark/>
          </w:tcPr>
          <w:p w14:paraId="2201105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Michelle McColm</w:t>
            </w:r>
          </w:p>
        </w:tc>
      </w:tr>
      <w:tr w:rsidR="00F94516" w:rsidRPr="00DF0C3D" w14:paraId="1814ADBC"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4ED5F9F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Speech Pathology Australia</w:t>
            </w:r>
          </w:p>
        </w:tc>
        <w:tc>
          <w:tcPr>
            <w:tcW w:w="2016" w:type="pct"/>
            <w:noWrap/>
            <w:hideMark/>
          </w:tcPr>
          <w:p w14:paraId="01E3B7F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Erin West</w:t>
            </w:r>
          </w:p>
        </w:tc>
      </w:tr>
      <w:tr w:rsidR="00F94516" w:rsidRPr="00DF0C3D" w14:paraId="77E83070" w14:textId="77777777" w:rsidTr="009F5A1C">
        <w:tc>
          <w:tcPr>
            <w:tcW w:w="2984" w:type="pct"/>
            <w:noWrap/>
            <w:hideMark/>
          </w:tcPr>
          <w:p w14:paraId="6C59D19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 Giles</w:t>
            </w:r>
          </w:p>
        </w:tc>
        <w:tc>
          <w:tcPr>
            <w:tcW w:w="2016" w:type="pct"/>
            <w:noWrap/>
            <w:hideMark/>
          </w:tcPr>
          <w:p w14:paraId="4CC9E1C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Andrew Billing</w:t>
            </w:r>
          </w:p>
        </w:tc>
      </w:tr>
      <w:tr w:rsidR="00F94516" w:rsidRPr="00DF0C3D" w14:paraId="7BD1F45C" w14:textId="77777777" w:rsidTr="009F5A1C">
        <w:trPr>
          <w:cnfStyle w:val="000000100000" w:firstRow="0" w:lastRow="0" w:firstColumn="0" w:lastColumn="0" w:oddVBand="0" w:evenVBand="0" w:oddHBand="1" w:evenHBand="0" w:firstRowFirstColumn="0" w:firstRowLastColumn="0" w:lastRowFirstColumn="0" w:lastRowLastColumn="0"/>
        </w:trPr>
        <w:tc>
          <w:tcPr>
            <w:tcW w:w="2984" w:type="pct"/>
            <w:noWrap/>
            <w:hideMark/>
          </w:tcPr>
          <w:p w14:paraId="2197370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Through Life Physio</w:t>
            </w:r>
          </w:p>
        </w:tc>
        <w:tc>
          <w:tcPr>
            <w:tcW w:w="2016" w:type="pct"/>
            <w:noWrap/>
            <w:hideMark/>
          </w:tcPr>
          <w:p w14:paraId="412677E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Helen</w:t>
            </w:r>
          </w:p>
        </w:tc>
      </w:tr>
      <w:tr w:rsidR="00F94516" w:rsidRPr="00DF0C3D" w14:paraId="0E631609" w14:textId="77777777" w:rsidTr="009F5A1C">
        <w:tc>
          <w:tcPr>
            <w:tcW w:w="2984" w:type="pct"/>
            <w:noWrap/>
            <w:hideMark/>
          </w:tcPr>
          <w:p w14:paraId="409876C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WA Department of Communities</w:t>
            </w:r>
          </w:p>
        </w:tc>
        <w:tc>
          <w:tcPr>
            <w:tcW w:w="2016" w:type="pct"/>
            <w:noWrap/>
            <w:hideMark/>
          </w:tcPr>
          <w:p w14:paraId="3411151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Suzanne Velarde</w:t>
            </w:r>
          </w:p>
        </w:tc>
      </w:tr>
    </w:tbl>
    <w:p w14:paraId="0A51025B" w14:textId="77777777" w:rsidR="00F94516" w:rsidRPr="00DF0C3D" w:rsidRDefault="00F94516" w:rsidP="00A169FD">
      <w:pPr>
        <w:pStyle w:val="Heading3"/>
      </w:pPr>
      <w:r w:rsidRPr="00DF0C3D">
        <w:t>Working Group 10 – Queensland</w:t>
      </w:r>
    </w:p>
    <w:tbl>
      <w:tblPr>
        <w:tblStyle w:val="GridTable4-Accent12"/>
        <w:tblW w:w="5000" w:type="pct"/>
        <w:tblInd w:w="0" w:type="dxa"/>
        <w:tblLook w:val="0420" w:firstRow="1" w:lastRow="0" w:firstColumn="0" w:lastColumn="0" w:noHBand="0" w:noVBand="1"/>
        <w:tblCaption w:val="Working Group 10 members"/>
        <w:tblDescription w:val="Working Group members by attendee name and organisation represented."/>
      </w:tblPr>
      <w:tblGrid>
        <w:gridCol w:w="5437"/>
        <w:gridCol w:w="3624"/>
      </w:tblGrid>
      <w:tr w:rsidR="00F94516" w:rsidRPr="00DF0C3D" w14:paraId="3831929F" w14:textId="77777777" w:rsidTr="009F5A1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60D4218B" w14:textId="77777777" w:rsidR="00F94516" w:rsidRPr="00DF0C3D" w:rsidRDefault="00F94516" w:rsidP="00A169FD">
            <w:pPr>
              <w:keepNext/>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4517AC16" w14:textId="77777777" w:rsidR="00F94516" w:rsidRPr="00DF0C3D" w:rsidRDefault="00F94516" w:rsidP="00A169FD">
            <w:pPr>
              <w:keepNext/>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769F339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0D2B44D" w14:textId="77777777" w:rsidR="00F94516" w:rsidRPr="00DF0C3D" w:rsidRDefault="00F94516" w:rsidP="00A169FD">
            <w:pPr>
              <w:keepNext/>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121 Care</w:t>
            </w:r>
          </w:p>
        </w:tc>
        <w:tc>
          <w:tcPr>
            <w:tcW w:w="2000" w:type="pct"/>
            <w:noWrap/>
            <w:hideMark/>
          </w:tcPr>
          <w:p w14:paraId="0E5BE650" w14:textId="77777777" w:rsidR="00F94516" w:rsidRPr="00DF0C3D" w:rsidRDefault="00F94516" w:rsidP="00A169FD">
            <w:pPr>
              <w:keepNext/>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Kym Chomley</w:t>
            </w:r>
          </w:p>
        </w:tc>
      </w:tr>
      <w:tr w:rsidR="00F94516" w:rsidRPr="00DF0C3D" w14:paraId="325D86B1" w14:textId="77777777" w:rsidTr="009F5A1C">
        <w:tc>
          <w:tcPr>
            <w:tcW w:w="3000" w:type="pct"/>
            <w:noWrap/>
            <w:hideMark/>
          </w:tcPr>
          <w:p w14:paraId="548B58A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CPL - Choice Passion Life</w:t>
            </w:r>
          </w:p>
        </w:tc>
        <w:tc>
          <w:tcPr>
            <w:tcW w:w="2000" w:type="pct"/>
            <w:noWrap/>
            <w:hideMark/>
          </w:tcPr>
          <w:p w14:paraId="00D6253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Murray Sandon</w:t>
            </w:r>
          </w:p>
        </w:tc>
      </w:tr>
      <w:tr w:rsidR="00F94516" w:rsidRPr="00DF0C3D" w14:paraId="69C5E948"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9050F7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Department of Employment, Small Business, and Training</w:t>
            </w:r>
          </w:p>
        </w:tc>
        <w:tc>
          <w:tcPr>
            <w:tcW w:w="2000" w:type="pct"/>
            <w:noWrap/>
            <w:hideMark/>
          </w:tcPr>
          <w:p w14:paraId="623015E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Tim Maloney</w:t>
            </w:r>
          </w:p>
        </w:tc>
      </w:tr>
      <w:tr w:rsidR="00F94516" w:rsidRPr="00DF0C3D" w14:paraId="3CE02BB0" w14:textId="77777777" w:rsidTr="009F5A1C">
        <w:tc>
          <w:tcPr>
            <w:tcW w:w="3000" w:type="pct"/>
            <w:noWrap/>
            <w:hideMark/>
          </w:tcPr>
          <w:p w14:paraId="6893543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lastRenderedPageBreak/>
              <w:t>Endeavour Foundation</w:t>
            </w:r>
          </w:p>
        </w:tc>
        <w:tc>
          <w:tcPr>
            <w:tcW w:w="2000" w:type="pct"/>
            <w:noWrap/>
            <w:hideMark/>
          </w:tcPr>
          <w:p w14:paraId="77135CE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Eric Teed</w:t>
            </w:r>
          </w:p>
        </w:tc>
      </w:tr>
      <w:tr w:rsidR="00F94516" w:rsidRPr="00DF0C3D" w14:paraId="0DD56B17"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EF8DF1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Endeavour Foundation</w:t>
            </w:r>
          </w:p>
        </w:tc>
        <w:tc>
          <w:tcPr>
            <w:tcW w:w="2000" w:type="pct"/>
            <w:noWrap/>
            <w:hideMark/>
          </w:tcPr>
          <w:p w14:paraId="2C92911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Jennifer Knight</w:t>
            </w:r>
          </w:p>
        </w:tc>
      </w:tr>
      <w:tr w:rsidR="00F94516" w:rsidRPr="00DF0C3D" w14:paraId="4F575DC8" w14:textId="77777777" w:rsidTr="009F5A1C">
        <w:tc>
          <w:tcPr>
            <w:tcW w:w="3000" w:type="pct"/>
            <w:noWrap/>
            <w:hideMark/>
          </w:tcPr>
          <w:p w14:paraId="4F7A004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Ingham Disability Support Services</w:t>
            </w:r>
          </w:p>
        </w:tc>
        <w:tc>
          <w:tcPr>
            <w:tcW w:w="2000" w:type="pct"/>
            <w:noWrap/>
            <w:hideMark/>
          </w:tcPr>
          <w:p w14:paraId="1668D8F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Liz Sutton</w:t>
            </w:r>
          </w:p>
        </w:tc>
      </w:tr>
      <w:tr w:rsidR="00F94516" w:rsidRPr="00DF0C3D" w14:paraId="2A46E8E8"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5B59F6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3B0A21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Ian Montague</w:t>
            </w:r>
          </w:p>
        </w:tc>
      </w:tr>
      <w:tr w:rsidR="00F94516" w:rsidRPr="00DF0C3D" w14:paraId="08C5C4CB" w14:textId="77777777" w:rsidTr="009F5A1C">
        <w:tc>
          <w:tcPr>
            <w:tcW w:w="3000" w:type="pct"/>
            <w:noWrap/>
            <w:hideMark/>
          </w:tcPr>
          <w:p w14:paraId="7D61C79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Xavier</w:t>
            </w:r>
          </w:p>
        </w:tc>
        <w:tc>
          <w:tcPr>
            <w:tcW w:w="2000" w:type="pct"/>
            <w:noWrap/>
            <w:hideMark/>
          </w:tcPr>
          <w:p w14:paraId="2B34199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Richard Littler</w:t>
            </w:r>
          </w:p>
        </w:tc>
      </w:tr>
      <w:tr w:rsidR="00F94516" w:rsidRPr="00DF0C3D" w14:paraId="06C6B4F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61B4F8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Yumba Bimbi Support Services</w:t>
            </w:r>
          </w:p>
        </w:tc>
        <w:tc>
          <w:tcPr>
            <w:tcW w:w="2000" w:type="pct"/>
            <w:noWrap/>
            <w:hideMark/>
          </w:tcPr>
          <w:p w14:paraId="00C7A9B8"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Rachel Freeman</w:t>
            </w:r>
          </w:p>
        </w:tc>
      </w:tr>
    </w:tbl>
    <w:p w14:paraId="101A09C8" w14:textId="77777777" w:rsidR="00F94516" w:rsidRPr="00DF0C3D" w:rsidRDefault="00F94516" w:rsidP="00242A08">
      <w:pPr>
        <w:pStyle w:val="Heading3"/>
      </w:pPr>
      <w:r w:rsidRPr="00DF0C3D">
        <w:t>Working Group 11 – South Australia</w:t>
      </w:r>
    </w:p>
    <w:tbl>
      <w:tblPr>
        <w:tblStyle w:val="GridTable4-Accent12"/>
        <w:tblW w:w="5000" w:type="pct"/>
        <w:tblInd w:w="0" w:type="dxa"/>
        <w:tblLook w:val="0420" w:firstRow="1" w:lastRow="0" w:firstColumn="0" w:lastColumn="0" w:noHBand="0" w:noVBand="1"/>
        <w:tblCaption w:val="Working Group 11 members"/>
        <w:tblDescription w:val="Working Group members by attendee name and organisation represented."/>
      </w:tblPr>
      <w:tblGrid>
        <w:gridCol w:w="5437"/>
        <w:gridCol w:w="3624"/>
      </w:tblGrid>
      <w:tr w:rsidR="00F94516" w:rsidRPr="00DF0C3D" w14:paraId="50F92F7F" w14:textId="77777777" w:rsidTr="00A025A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51F601A7"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65AA4A81"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7FF7F27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2A005EA" w14:textId="77777777" w:rsidR="00F94516" w:rsidRPr="00DF0C3D" w:rsidRDefault="00D52918"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Bedford</w:t>
            </w:r>
          </w:p>
        </w:tc>
        <w:tc>
          <w:tcPr>
            <w:tcW w:w="2000" w:type="pct"/>
            <w:noWrap/>
            <w:hideMark/>
          </w:tcPr>
          <w:p w14:paraId="500F8F4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Rebecca Greenfield</w:t>
            </w:r>
          </w:p>
        </w:tc>
      </w:tr>
      <w:tr w:rsidR="00F94516" w:rsidRPr="00DF0C3D" w14:paraId="6800459C" w14:textId="77777777" w:rsidTr="009F5A1C">
        <w:tc>
          <w:tcPr>
            <w:tcW w:w="3000" w:type="pct"/>
            <w:noWrap/>
            <w:hideMark/>
          </w:tcPr>
          <w:p w14:paraId="661D394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Benevolent Society </w:t>
            </w:r>
          </w:p>
        </w:tc>
        <w:tc>
          <w:tcPr>
            <w:tcW w:w="2000" w:type="pct"/>
            <w:noWrap/>
            <w:hideMark/>
          </w:tcPr>
          <w:p w14:paraId="0A2C7E9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Josie Kitch</w:t>
            </w:r>
          </w:p>
        </w:tc>
      </w:tr>
      <w:tr w:rsidR="00F94516" w:rsidRPr="00DF0C3D" w14:paraId="5786B7C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D7B4FB4"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Cocoon SDA Homes</w:t>
            </w:r>
          </w:p>
        </w:tc>
        <w:tc>
          <w:tcPr>
            <w:tcW w:w="2000" w:type="pct"/>
            <w:noWrap/>
            <w:hideMark/>
          </w:tcPr>
          <w:p w14:paraId="2EADAB0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Donna Maidment</w:t>
            </w:r>
          </w:p>
        </w:tc>
      </w:tr>
      <w:tr w:rsidR="00F94516" w:rsidRPr="00DF0C3D" w14:paraId="36F65473" w14:textId="77777777" w:rsidTr="009F5A1C">
        <w:tc>
          <w:tcPr>
            <w:tcW w:w="3000" w:type="pct"/>
            <w:noWrap/>
            <w:hideMark/>
          </w:tcPr>
          <w:p w14:paraId="6644584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HCO</w:t>
            </w:r>
          </w:p>
        </w:tc>
        <w:tc>
          <w:tcPr>
            <w:tcW w:w="2000" w:type="pct"/>
            <w:noWrap/>
            <w:hideMark/>
          </w:tcPr>
          <w:p w14:paraId="66FA9A1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Sue Horsnell</w:t>
            </w:r>
          </w:p>
        </w:tc>
      </w:tr>
      <w:tr w:rsidR="00F94516" w:rsidRPr="00DF0C3D" w14:paraId="38528ECD"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3128F6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00" w:type="pct"/>
            <w:noWrap/>
            <w:hideMark/>
          </w:tcPr>
          <w:p w14:paraId="1A1525A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Eliza Wallace</w:t>
            </w:r>
          </w:p>
        </w:tc>
      </w:tr>
      <w:tr w:rsidR="00F94516" w:rsidRPr="00DF0C3D" w14:paraId="0F74A901" w14:textId="77777777" w:rsidTr="009F5A1C">
        <w:tc>
          <w:tcPr>
            <w:tcW w:w="3000" w:type="pct"/>
            <w:noWrap/>
            <w:hideMark/>
          </w:tcPr>
          <w:p w14:paraId="523D101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Lutheran Disability Services Inc</w:t>
            </w:r>
          </w:p>
        </w:tc>
        <w:tc>
          <w:tcPr>
            <w:tcW w:w="2000" w:type="pct"/>
            <w:noWrap/>
            <w:hideMark/>
          </w:tcPr>
          <w:p w14:paraId="0B9FE08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John Van Ruth</w:t>
            </w:r>
          </w:p>
        </w:tc>
      </w:tr>
      <w:tr w:rsidR="00F94516" w:rsidRPr="00DF0C3D" w14:paraId="46EE9C4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98453A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348AABD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Janine Lenigas</w:t>
            </w:r>
          </w:p>
        </w:tc>
      </w:tr>
      <w:tr w:rsidR="00F94516" w:rsidRPr="00DF0C3D" w14:paraId="371EAE0A" w14:textId="77777777" w:rsidTr="009F5A1C">
        <w:tc>
          <w:tcPr>
            <w:tcW w:w="3000" w:type="pct"/>
            <w:noWrap/>
            <w:hideMark/>
          </w:tcPr>
          <w:p w14:paraId="4AEE862B"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3B9DFDC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Cathryn Blight</w:t>
            </w:r>
          </w:p>
        </w:tc>
      </w:tr>
      <w:tr w:rsidR="00F94516" w:rsidRPr="00DF0C3D" w14:paraId="55DC3D6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F07862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Novita</w:t>
            </w:r>
          </w:p>
        </w:tc>
        <w:tc>
          <w:tcPr>
            <w:tcW w:w="2000" w:type="pct"/>
            <w:noWrap/>
            <w:hideMark/>
          </w:tcPr>
          <w:p w14:paraId="4EB376AA"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 xml:space="preserve">Greg Ward </w:t>
            </w:r>
          </w:p>
        </w:tc>
      </w:tr>
    </w:tbl>
    <w:p w14:paraId="7D2DB7D1" w14:textId="77777777" w:rsidR="00F94516" w:rsidRPr="00DF0C3D" w:rsidRDefault="00F94516" w:rsidP="00242A08">
      <w:pPr>
        <w:pStyle w:val="Heading3"/>
      </w:pPr>
      <w:r w:rsidRPr="00DF0C3D">
        <w:t>Working Group 12 – Western Australia</w:t>
      </w:r>
    </w:p>
    <w:tbl>
      <w:tblPr>
        <w:tblStyle w:val="GridTable4-Accent12"/>
        <w:tblW w:w="5000" w:type="pct"/>
        <w:tblInd w:w="0" w:type="dxa"/>
        <w:tblLook w:val="0420" w:firstRow="1" w:lastRow="0" w:firstColumn="0" w:lastColumn="0" w:noHBand="0" w:noVBand="1"/>
        <w:tblCaption w:val="Working Group 12 members"/>
        <w:tblDescription w:val="Working Group members by attendee name and organisation represented."/>
      </w:tblPr>
      <w:tblGrid>
        <w:gridCol w:w="5437"/>
        <w:gridCol w:w="3624"/>
      </w:tblGrid>
      <w:tr w:rsidR="00F94516" w:rsidRPr="00DF0C3D" w14:paraId="3FF527C8" w14:textId="77777777" w:rsidTr="00A025AC">
        <w:trPr>
          <w:cnfStyle w:val="100000000000" w:firstRow="1" w:lastRow="0" w:firstColumn="0" w:lastColumn="0" w:oddVBand="0" w:evenVBand="0" w:oddHBand="0" w:evenHBand="0" w:firstRowFirstColumn="0" w:firstRowLastColumn="0" w:lastRowFirstColumn="0" w:lastRowLastColumn="0"/>
          <w:tblHeader/>
        </w:trPr>
        <w:tc>
          <w:tcPr>
            <w:tcW w:w="3000" w:type="pct"/>
            <w:noWrap/>
            <w:hideMark/>
          </w:tcPr>
          <w:p w14:paraId="5DF1CDBA"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Organisation represented</w:t>
            </w:r>
          </w:p>
        </w:tc>
        <w:tc>
          <w:tcPr>
            <w:tcW w:w="2000" w:type="pct"/>
            <w:noWrap/>
            <w:hideMark/>
          </w:tcPr>
          <w:p w14:paraId="206E3BB4"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Attendee to at least one session</w:t>
            </w:r>
          </w:p>
        </w:tc>
      </w:tr>
      <w:tr w:rsidR="00F94516" w:rsidRPr="00DF0C3D" w14:paraId="001C072E"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B03F0C2"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213818CC"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Lyn-Lee The</w:t>
            </w:r>
          </w:p>
        </w:tc>
      </w:tr>
      <w:tr w:rsidR="00F94516" w:rsidRPr="00DF0C3D" w14:paraId="65A087DE" w14:textId="77777777" w:rsidTr="009F5A1C">
        <w:tc>
          <w:tcPr>
            <w:tcW w:w="3000" w:type="pct"/>
            <w:noWrap/>
            <w:hideMark/>
          </w:tcPr>
          <w:p w14:paraId="4E4C249C"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Avivo</w:t>
            </w:r>
          </w:p>
        </w:tc>
        <w:tc>
          <w:tcPr>
            <w:tcW w:w="2000" w:type="pct"/>
            <w:noWrap/>
            <w:hideMark/>
          </w:tcPr>
          <w:p w14:paraId="5A2557A7"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Lynsey McDonnell</w:t>
            </w:r>
          </w:p>
        </w:tc>
      </w:tr>
      <w:tr w:rsidR="00F94516" w:rsidRPr="00DF0C3D" w14:paraId="3722E69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5A89468F"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Cocoon SDA Homes</w:t>
            </w:r>
          </w:p>
        </w:tc>
        <w:tc>
          <w:tcPr>
            <w:tcW w:w="2000" w:type="pct"/>
            <w:noWrap/>
            <w:hideMark/>
          </w:tcPr>
          <w:p w14:paraId="5F64BFE7"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Donna Maidment</w:t>
            </w:r>
          </w:p>
        </w:tc>
      </w:tr>
      <w:tr w:rsidR="00F94516" w:rsidRPr="00DF0C3D" w14:paraId="13C2916E" w14:textId="77777777" w:rsidTr="009F5A1C">
        <w:tc>
          <w:tcPr>
            <w:tcW w:w="3000" w:type="pct"/>
            <w:noWrap/>
            <w:hideMark/>
          </w:tcPr>
          <w:p w14:paraId="50F541B7"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East Kimberly Job Pathway</w:t>
            </w:r>
          </w:p>
        </w:tc>
        <w:tc>
          <w:tcPr>
            <w:tcW w:w="2000" w:type="pct"/>
            <w:noWrap/>
            <w:hideMark/>
          </w:tcPr>
          <w:p w14:paraId="6BE6E3EB"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Laura Little</w:t>
            </w:r>
          </w:p>
        </w:tc>
      </w:tr>
      <w:tr w:rsidR="00F94516" w:rsidRPr="00DF0C3D" w14:paraId="721D7160"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2A51E18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Far North Community Services</w:t>
            </w:r>
          </w:p>
        </w:tc>
        <w:tc>
          <w:tcPr>
            <w:tcW w:w="2000" w:type="pct"/>
            <w:noWrap/>
            <w:hideMark/>
          </w:tcPr>
          <w:p w14:paraId="2245FD91"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Kathy Hough</w:t>
            </w:r>
          </w:p>
        </w:tc>
      </w:tr>
      <w:tr w:rsidR="00F94516" w:rsidRPr="00DF0C3D" w14:paraId="28510E68" w14:textId="77777777" w:rsidTr="009F5A1C">
        <w:tc>
          <w:tcPr>
            <w:tcW w:w="3000" w:type="pct"/>
            <w:noWrap/>
            <w:hideMark/>
          </w:tcPr>
          <w:p w14:paraId="6E935793"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HireUp</w:t>
            </w:r>
          </w:p>
        </w:tc>
        <w:tc>
          <w:tcPr>
            <w:tcW w:w="2000" w:type="pct"/>
            <w:noWrap/>
            <w:hideMark/>
          </w:tcPr>
          <w:p w14:paraId="25938B3B"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Eliza Wallace</w:t>
            </w:r>
          </w:p>
        </w:tc>
      </w:tr>
      <w:tr w:rsidR="00F94516" w:rsidRPr="00DF0C3D" w14:paraId="4C6E4151"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8A2798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Midway Community Care</w:t>
            </w:r>
          </w:p>
        </w:tc>
        <w:tc>
          <w:tcPr>
            <w:tcW w:w="2000" w:type="pct"/>
            <w:noWrap/>
            <w:hideMark/>
          </w:tcPr>
          <w:p w14:paraId="1C1E2B42"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Heath Flanagan</w:t>
            </w:r>
          </w:p>
        </w:tc>
      </w:tr>
      <w:tr w:rsidR="00F94516" w:rsidRPr="00DF0C3D" w14:paraId="1EB45945" w14:textId="77777777" w:rsidTr="009F5A1C">
        <w:tc>
          <w:tcPr>
            <w:tcW w:w="3000" w:type="pct"/>
            <w:noWrap/>
            <w:hideMark/>
          </w:tcPr>
          <w:p w14:paraId="3CCC9F10"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10FEEC1A"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Coralie Flatters</w:t>
            </w:r>
          </w:p>
        </w:tc>
      </w:tr>
      <w:tr w:rsidR="00F94516" w:rsidRPr="00DF0C3D" w14:paraId="1FD96FF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07D16BE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National Disability Services</w:t>
            </w:r>
          </w:p>
        </w:tc>
        <w:tc>
          <w:tcPr>
            <w:tcW w:w="2000" w:type="pct"/>
            <w:noWrap/>
            <w:hideMark/>
          </w:tcPr>
          <w:p w14:paraId="082573D5"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Jim Vanopoulos</w:t>
            </w:r>
          </w:p>
        </w:tc>
      </w:tr>
      <w:tr w:rsidR="00F94516" w:rsidRPr="00DF0C3D" w14:paraId="41BE9C40" w14:textId="77777777" w:rsidTr="009F5A1C">
        <w:tc>
          <w:tcPr>
            <w:tcW w:w="3000" w:type="pct"/>
            <w:noWrap/>
            <w:hideMark/>
          </w:tcPr>
          <w:p w14:paraId="73A962C5"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Nulsen Group</w:t>
            </w:r>
          </w:p>
        </w:tc>
        <w:tc>
          <w:tcPr>
            <w:tcW w:w="2000" w:type="pct"/>
            <w:noWrap/>
            <w:hideMark/>
          </w:tcPr>
          <w:p w14:paraId="443F0C10"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Gordon Trewern</w:t>
            </w:r>
          </w:p>
        </w:tc>
      </w:tr>
      <w:tr w:rsidR="00F94516" w:rsidRPr="00DF0C3D" w14:paraId="41883F7C"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487D264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SensesWA</w:t>
            </w:r>
          </w:p>
        </w:tc>
        <w:tc>
          <w:tcPr>
            <w:tcW w:w="2000" w:type="pct"/>
            <w:noWrap/>
            <w:hideMark/>
          </w:tcPr>
          <w:p w14:paraId="04335D20"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Sarah Love</w:t>
            </w:r>
          </w:p>
        </w:tc>
      </w:tr>
      <w:tr w:rsidR="00F94516" w:rsidRPr="00DF0C3D" w14:paraId="4050ECCA" w14:textId="77777777" w:rsidTr="009F5A1C">
        <w:tc>
          <w:tcPr>
            <w:tcW w:w="3000" w:type="pct"/>
            <w:noWrap/>
            <w:hideMark/>
          </w:tcPr>
          <w:p w14:paraId="22F84DFE"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 Jude's Health Care Services</w:t>
            </w:r>
          </w:p>
        </w:tc>
        <w:tc>
          <w:tcPr>
            <w:tcW w:w="2000" w:type="pct"/>
            <w:noWrap/>
            <w:hideMark/>
          </w:tcPr>
          <w:p w14:paraId="2AD4C9DD"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Binu Joseph</w:t>
            </w:r>
          </w:p>
        </w:tc>
      </w:tr>
      <w:tr w:rsidR="00F94516" w:rsidRPr="00DF0C3D" w14:paraId="2FE6E119"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7B98E27D"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St Jude's Health Care Services</w:t>
            </w:r>
          </w:p>
        </w:tc>
        <w:tc>
          <w:tcPr>
            <w:tcW w:w="2000" w:type="pct"/>
            <w:noWrap/>
            <w:hideMark/>
          </w:tcPr>
          <w:p w14:paraId="3335BED6"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Danyel Zalsman</w:t>
            </w:r>
          </w:p>
        </w:tc>
      </w:tr>
      <w:tr w:rsidR="00F94516" w:rsidRPr="00DF0C3D" w14:paraId="76A66EE6" w14:textId="77777777" w:rsidTr="009F5A1C">
        <w:tc>
          <w:tcPr>
            <w:tcW w:w="3000" w:type="pct"/>
            <w:noWrap/>
            <w:hideMark/>
          </w:tcPr>
          <w:p w14:paraId="47564F41"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WA Department of Communities</w:t>
            </w:r>
          </w:p>
        </w:tc>
        <w:tc>
          <w:tcPr>
            <w:tcW w:w="2000" w:type="pct"/>
            <w:noWrap/>
            <w:hideMark/>
          </w:tcPr>
          <w:p w14:paraId="552B3BEA"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Marion Hailes-MacDonald</w:t>
            </w:r>
          </w:p>
        </w:tc>
      </w:tr>
      <w:tr w:rsidR="00F94516" w:rsidRPr="00DF0C3D" w14:paraId="76406DAF"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69F96729"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WA Department of Communities</w:t>
            </w:r>
          </w:p>
        </w:tc>
        <w:tc>
          <w:tcPr>
            <w:tcW w:w="2000" w:type="pct"/>
            <w:noWrap/>
            <w:hideMark/>
          </w:tcPr>
          <w:p w14:paraId="1FF7889B"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Suzanne Velarde</w:t>
            </w:r>
          </w:p>
        </w:tc>
      </w:tr>
      <w:tr w:rsidR="00F94516" w:rsidRPr="00DF0C3D" w14:paraId="2539C115" w14:textId="77777777" w:rsidTr="009F5A1C">
        <w:tc>
          <w:tcPr>
            <w:tcW w:w="3000" w:type="pct"/>
            <w:noWrap/>
            <w:hideMark/>
          </w:tcPr>
          <w:p w14:paraId="20BCC870" w14:textId="77777777" w:rsidR="00F94516" w:rsidRPr="00DF0C3D" w:rsidRDefault="00174D1B"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Western Australian Association for Mental Health (WAAHM)</w:t>
            </w:r>
          </w:p>
        </w:tc>
        <w:tc>
          <w:tcPr>
            <w:tcW w:w="2000" w:type="pct"/>
            <w:noWrap/>
            <w:hideMark/>
          </w:tcPr>
          <w:p w14:paraId="05623FE4"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Tabetha McCallum</w:t>
            </w:r>
          </w:p>
        </w:tc>
      </w:tr>
      <w:tr w:rsidR="00F94516" w:rsidRPr="00DF0C3D" w14:paraId="20B80184" w14:textId="77777777" w:rsidTr="009F5A1C">
        <w:trPr>
          <w:cnfStyle w:val="000000100000" w:firstRow="0" w:lastRow="0" w:firstColumn="0" w:lastColumn="0" w:oddVBand="0" w:evenVBand="0" w:oddHBand="1" w:evenHBand="0" w:firstRowFirstColumn="0" w:firstRowLastColumn="0" w:lastRowFirstColumn="0" w:lastRowLastColumn="0"/>
        </w:trPr>
        <w:tc>
          <w:tcPr>
            <w:tcW w:w="3000" w:type="pct"/>
            <w:noWrap/>
            <w:hideMark/>
          </w:tcPr>
          <w:p w14:paraId="33B0FF66" w14:textId="77777777" w:rsidR="00F94516" w:rsidRPr="00DF0C3D" w:rsidRDefault="00F94516" w:rsidP="00A169FD">
            <w:pPr>
              <w:spacing w:before="0" w:after="0" w:line="24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Western Australian Association for Mental Health</w:t>
            </w:r>
            <w:r w:rsidR="00174D1B" w:rsidRPr="00DF0C3D">
              <w:rPr>
                <w:rFonts w:asciiTheme="minorHAnsi" w:eastAsia="Times New Roman" w:hAnsiTheme="minorHAnsi" w:cstheme="minorHAnsi"/>
                <w:szCs w:val="16"/>
                <w:lang w:eastAsia="en-AU"/>
              </w:rPr>
              <w:t xml:space="preserve"> (WAAHM)</w:t>
            </w:r>
          </w:p>
        </w:tc>
        <w:tc>
          <w:tcPr>
            <w:tcW w:w="2000" w:type="pct"/>
            <w:noWrap/>
            <w:hideMark/>
          </w:tcPr>
          <w:p w14:paraId="2842AB72" w14:textId="77777777" w:rsidR="00F94516" w:rsidRPr="00DF0C3D" w:rsidRDefault="00F94516" w:rsidP="00F94516">
            <w:pPr>
              <w:spacing w:line="200" w:lineRule="atLeast"/>
              <w:rPr>
                <w:rFonts w:asciiTheme="minorHAnsi" w:eastAsia="Times New Roman" w:hAnsiTheme="minorHAnsi" w:cstheme="minorHAnsi"/>
                <w:szCs w:val="16"/>
                <w:lang w:eastAsia="en-AU"/>
              </w:rPr>
            </w:pPr>
            <w:r w:rsidRPr="00DF0C3D">
              <w:rPr>
                <w:rFonts w:asciiTheme="minorHAnsi" w:eastAsia="Times New Roman" w:hAnsiTheme="minorHAnsi" w:cstheme="minorHAnsi"/>
                <w:szCs w:val="16"/>
                <w:lang w:eastAsia="en-AU"/>
              </w:rPr>
              <w:t>Nicole Fitch</w:t>
            </w:r>
          </w:p>
        </w:tc>
      </w:tr>
    </w:tbl>
    <w:p w14:paraId="4E1EFB45" w14:textId="4A0CF857" w:rsidR="00E91826" w:rsidRPr="00DF0C3D" w:rsidRDefault="00E91826" w:rsidP="00F94516"/>
    <w:p w14:paraId="6E9FFC6B" w14:textId="77777777" w:rsidR="008D7B78" w:rsidRPr="00DF0C3D" w:rsidRDefault="008D7B78" w:rsidP="00F94516">
      <w:pPr>
        <w:sectPr w:rsidR="008D7B78"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159A6980" w14:textId="0563CF7B" w:rsidR="00F94516" w:rsidRPr="00DF0C3D" w:rsidRDefault="00D17BF5" w:rsidP="00E91826">
      <w:pPr>
        <w:pStyle w:val="Heading1"/>
        <w:numPr>
          <w:ilvl w:val="0"/>
          <w:numId w:val="0"/>
        </w:numPr>
        <w:ind w:left="567" w:hanging="567"/>
      </w:pPr>
      <w:bookmarkStart w:id="478" w:name="_Toc106272631"/>
      <w:r w:rsidRPr="00DF0C3D">
        <w:lastRenderedPageBreak/>
        <w:t>Appendix</w:t>
      </w:r>
      <w:r w:rsidR="00E91826" w:rsidRPr="00DF0C3D">
        <w:t xml:space="preserve"> C – </w:t>
      </w:r>
      <w:r w:rsidRPr="00DF0C3D">
        <w:t>C</w:t>
      </w:r>
      <w:r w:rsidR="00E91826" w:rsidRPr="00DF0C3D">
        <w:t xml:space="preserve">omparative </w:t>
      </w:r>
      <w:r w:rsidR="0046005C" w:rsidRPr="00DF0C3D">
        <w:t>Analysis of Pricing Arrangements in Government Insurance and Funding Schemes</w:t>
      </w:r>
      <w:bookmarkEnd w:id="478"/>
    </w:p>
    <w:p w14:paraId="41D7CD1E" w14:textId="7F3D57CE" w:rsidR="00217E3E" w:rsidRPr="00DF0C3D" w:rsidRDefault="00217E3E" w:rsidP="00217E3E">
      <w:pPr>
        <w:rPr>
          <w:rFonts w:eastAsia="Times New Roman" w:cs="Times New Roman"/>
        </w:rPr>
      </w:pPr>
      <w:r w:rsidRPr="00DF0C3D">
        <w:rPr>
          <w:rFonts w:eastAsia="Times New Roman" w:cs="Times New Roman"/>
        </w:rPr>
        <w:t xml:space="preserve">The NDIS is not the only government insurance or funding scheme that pays for therapy supports. The comparison of therapy price limits across public schemes discussed in this report is based on </w:t>
      </w:r>
      <w:r w:rsidR="00133BF2">
        <w:rPr>
          <w:rFonts w:eastAsia="Times New Roman" w:cs="Times New Roman"/>
        </w:rPr>
        <w:t>the NDIA</w:t>
      </w:r>
      <w:r w:rsidRPr="00DF0C3D">
        <w:rPr>
          <w:rFonts w:eastAsia="Times New Roman" w:cs="Times New Roman"/>
        </w:rPr>
        <w:t>’s calculations using: information published by other schemes as at 31 March 2022; and additional information obtained directly through engagement with other schemes. Seventeen Schemes were reached out to and provided information:</w:t>
      </w:r>
    </w:p>
    <w:p w14:paraId="28ECC93D" w14:textId="66D11FBA" w:rsidR="00217E3E" w:rsidRPr="00DF0C3D" w:rsidRDefault="000E0954" w:rsidP="00217E3E">
      <w:pPr>
        <w:ind w:firstLine="284"/>
        <w:rPr>
          <w:rFonts w:eastAsia="Times New Roman" w:cs="Times New Roman"/>
          <w:u w:val="single"/>
        </w:rPr>
      </w:pPr>
      <w:r w:rsidRPr="00DF0C3D">
        <w:rPr>
          <w:rFonts w:eastAsia="Times New Roman" w:cs="Times New Roman"/>
          <w:u w:val="single"/>
        </w:rPr>
        <w:t>National</w:t>
      </w:r>
    </w:p>
    <w:p w14:paraId="7A01A055" w14:textId="37B8F349" w:rsidR="00217E3E" w:rsidRPr="00DF0C3D" w:rsidRDefault="00217E3E" w:rsidP="00217E3E">
      <w:pPr>
        <w:pStyle w:val="DotPoint"/>
        <w:ind w:left="568" w:hanging="284"/>
      </w:pPr>
      <w:r w:rsidRPr="00DF0C3D">
        <w:t>ComCare</w:t>
      </w:r>
    </w:p>
    <w:p w14:paraId="2B70C7F4" w14:textId="77777777" w:rsidR="00217E3E" w:rsidRPr="00DF0C3D" w:rsidRDefault="00217E3E" w:rsidP="00217E3E">
      <w:pPr>
        <w:pStyle w:val="DotPoint"/>
        <w:ind w:left="568" w:hanging="284"/>
      </w:pPr>
      <w:r w:rsidRPr="00DF0C3D">
        <w:t>Department of Veterans’ Affairs (DVA)</w:t>
      </w:r>
    </w:p>
    <w:p w14:paraId="20B3A4D9" w14:textId="2BCC1F90" w:rsidR="00217E3E" w:rsidRPr="00DF0C3D" w:rsidRDefault="00217E3E" w:rsidP="00217E3E">
      <w:pPr>
        <w:pStyle w:val="DotPoint"/>
        <w:ind w:left="568" w:hanging="284"/>
      </w:pPr>
      <w:r w:rsidRPr="00DF0C3D">
        <w:rPr>
          <w:rFonts w:cs="Arial"/>
        </w:rPr>
        <w:t>Disability Support for Older Australians (DSOA) Program</w:t>
      </w:r>
    </w:p>
    <w:p w14:paraId="249FCA4C" w14:textId="77777777" w:rsidR="00217E3E" w:rsidRPr="00DF0C3D" w:rsidRDefault="00217E3E" w:rsidP="00217E3E">
      <w:pPr>
        <w:pStyle w:val="DotPoint"/>
        <w:ind w:left="568" w:hanging="284"/>
      </w:pPr>
      <w:r w:rsidRPr="00DF0C3D">
        <w:t>Medicare Benefit Scheme (MBS)</w:t>
      </w:r>
    </w:p>
    <w:p w14:paraId="6F77CB9C" w14:textId="2D67AA84" w:rsidR="00217E3E" w:rsidRPr="00DF0C3D" w:rsidRDefault="000E0954" w:rsidP="000E0954">
      <w:pPr>
        <w:pStyle w:val="DotPoint"/>
        <w:numPr>
          <w:ilvl w:val="0"/>
          <w:numId w:val="0"/>
        </w:numPr>
        <w:ind w:left="284"/>
        <w:rPr>
          <w:u w:val="single"/>
        </w:rPr>
      </w:pPr>
      <w:r w:rsidRPr="00DF0C3D">
        <w:rPr>
          <w:u w:val="single"/>
        </w:rPr>
        <w:t>New South Wales</w:t>
      </w:r>
    </w:p>
    <w:p w14:paraId="479EB679" w14:textId="77777777" w:rsidR="000E0954" w:rsidRPr="00DF0C3D" w:rsidRDefault="000E0954" w:rsidP="000E0954">
      <w:pPr>
        <w:pStyle w:val="DotPoint"/>
        <w:ind w:left="568" w:hanging="284"/>
      </w:pPr>
      <w:r w:rsidRPr="00DF0C3D">
        <w:t>State Insurance Regulatory Authority (SIRA)</w:t>
      </w:r>
    </w:p>
    <w:p w14:paraId="58378892" w14:textId="7E3AB3D8" w:rsidR="000E0954" w:rsidRPr="00DF0C3D" w:rsidRDefault="000E0954" w:rsidP="000E0954">
      <w:pPr>
        <w:pStyle w:val="DotPoint"/>
        <w:numPr>
          <w:ilvl w:val="0"/>
          <w:numId w:val="0"/>
        </w:numPr>
        <w:ind w:left="284"/>
        <w:rPr>
          <w:u w:val="single"/>
        </w:rPr>
      </w:pPr>
      <w:r w:rsidRPr="00DF0C3D">
        <w:rPr>
          <w:u w:val="single"/>
        </w:rPr>
        <w:t>Victoria</w:t>
      </w:r>
    </w:p>
    <w:p w14:paraId="23854C85" w14:textId="3DDC7031" w:rsidR="000E0954" w:rsidRPr="00DF0C3D" w:rsidRDefault="000E0954" w:rsidP="000E0954">
      <w:pPr>
        <w:pStyle w:val="DotPoint"/>
        <w:ind w:left="568" w:hanging="284"/>
      </w:pPr>
      <w:r w:rsidRPr="00DF0C3D">
        <w:t>Home and Community Care Program for Younger People (HACC-PYP)</w:t>
      </w:r>
    </w:p>
    <w:p w14:paraId="142958AE" w14:textId="77777777" w:rsidR="000E0954" w:rsidRPr="00DF0C3D" w:rsidRDefault="000E0954" w:rsidP="000E0954">
      <w:pPr>
        <w:pStyle w:val="DotPoint"/>
        <w:ind w:left="568" w:hanging="284"/>
      </w:pPr>
      <w:r w:rsidRPr="00DF0C3D">
        <w:t>Victims of Crime Assistance Tribunal (VOCAT)</w:t>
      </w:r>
    </w:p>
    <w:p w14:paraId="6D2C547F" w14:textId="77777777" w:rsidR="000E0954" w:rsidRPr="00DF0C3D" w:rsidRDefault="000E0954" w:rsidP="000E0954">
      <w:pPr>
        <w:pStyle w:val="DotPoint"/>
        <w:ind w:left="568" w:hanging="284"/>
      </w:pPr>
      <w:r w:rsidRPr="00DF0C3D">
        <w:t xml:space="preserve">Victorian Transport Accident Commission (TAC) </w:t>
      </w:r>
    </w:p>
    <w:p w14:paraId="58B28F7C" w14:textId="77777777" w:rsidR="000E0954" w:rsidRPr="00DF0C3D" w:rsidRDefault="000E0954" w:rsidP="000E0954">
      <w:pPr>
        <w:pStyle w:val="DotPoint"/>
        <w:ind w:left="568" w:hanging="284"/>
      </w:pPr>
      <w:r w:rsidRPr="00DF0C3D">
        <w:t>WorkSafe VIC</w:t>
      </w:r>
    </w:p>
    <w:p w14:paraId="2D125749" w14:textId="0F4F8D4A" w:rsidR="000E0954" w:rsidRPr="00DF0C3D" w:rsidRDefault="000E0954" w:rsidP="000E0954">
      <w:pPr>
        <w:pStyle w:val="DotPoint"/>
        <w:numPr>
          <w:ilvl w:val="0"/>
          <w:numId w:val="0"/>
        </w:numPr>
        <w:ind w:left="284"/>
        <w:rPr>
          <w:u w:val="single"/>
        </w:rPr>
      </w:pPr>
      <w:r w:rsidRPr="00DF0C3D">
        <w:rPr>
          <w:u w:val="single"/>
        </w:rPr>
        <w:t>Queensland</w:t>
      </w:r>
    </w:p>
    <w:p w14:paraId="697396D0" w14:textId="0C468EAD" w:rsidR="000E0954" w:rsidRPr="00DF0C3D" w:rsidRDefault="000E0954" w:rsidP="000E0954">
      <w:pPr>
        <w:pStyle w:val="DotPoint"/>
        <w:ind w:left="568" w:hanging="284"/>
      </w:pPr>
      <w:r w:rsidRPr="00DF0C3D">
        <w:t>National Injury Insurance Scheme Queensland (NIISQ)</w:t>
      </w:r>
    </w:p>
    <w:p w14:paraId="767D4C50" w14:textId="77777777" w:rsidR="000E0954" w:rsidRPr="00DF0C3D" w:rsidRDefault="000E0954" w:rsidP="000E0954">
      <w:pPr>
        <w:pStyle w:val="DotPoint"/>
        <w:ind w:left="568" w:hanging="284"/>
      </w:pPr>
      <w:r w:rsidRPr="00DF0C3D">
        <w:t>WorkCover QLD</w:t>
      </w:r>
    </w:p>
    <w:p w14:paraId="79EC0C92" w14:textId="551EEC94" w:rsidR="000E0954" w:rsidRPr="00DF0C3D" w:rsidRDefault="000E0954" w:rsidP="000E0954">
      <w:pPr>
        <w:pStyle w:val="DotPoint"/>
        <w:numPr>
          <w:ilvl w:val="0"/>
          <w:numId w:val="0"/>
        </w:numPr>
        <w:ind w:left="284"/>
        <w:rPr>
          <w:u w:val="single"/>
        </w:rPr>
      </w:pPr>
      <w:r w:rsidRPr="00DF0C3D">
        <w:rPr>
          <w:u w:val="single"/>
        </w:rPr>
        <w:t>South Australia</w:t>
      </w:r>
    </w:p>
    <w:p w14:paraId="5C9F05B8" w14:textId="72F109D8" w:rsidR="00217E3E" w:rsidRPr="00DF0C3D" w:rsidRDefault="00217E3E" w:rsidP="00217E3E">
      <w:pPr>
        <w:pStyle w:val="DotPoint"/>
        <w:ind w:left="568" w:hanging="284"/>
      </w:pPr>
      <w:r w:rsidRPr="00DF0C3D">
        <w:t>Lifetime Support Scheme (LSS)</w:t>
      </w:r>
    </w:p>
    <w:p w14:paraId="75BFCC82" w14:textId="77777777" w:rsidR="000E0954" w:rsidRPr="00DF0C3D" w:rsidRDefault="000E0954" w:rsidP="000E0954">
      <w:pPr>
        <w:pStyle w:val="DotPoint"/>
        <w:ind w:left="568" w:hanging="284"/>
      </w:pPr>
      <w:r w:rsidRPr="00DF0C3D">
        <w:t>Return To Work SA (RTWSA)</w:t>
      </w:r>
    </w:p>
    <w:p w14:paraId="24138999" w14:textId="77130C23" w:rsidR="000E0954" w:rsidRPr="00DF0C3D" w:rsidRDefault="000E0954" w:rsidP="000E0954">
      <w:pPr>
        <w:pStyle w:val="DotPoint"/>
        <w:numPr>
          <w:ilvl w:val="0"/>
          <w:numId w:val="0"/>
        </w:numPr>
        <w:ind w:left="284"/>
        <w:rPr>
          <w:u w:val="single"/>
        </w:rPr>
      </w:pPr>
      <w:r w:rsidRPr="00DF0C3D">
        <w:rPr>
          <w:u w:val="single"/>
        </w:rPr>
        <w:t>West</w:t>
      </w:r>
      <w:r w:rsidR="008913B9">
        <w:rPr>
          <w:u w:val="single"/>
        </w:rPr>
        <w:t>ern</w:t>
      </w:r>
      <w:r w:rsidRPr="00DF0C3D">
        <w:rPr>
          <w:u w:val="single"/>
        </w:rPr>
        <w:t xml:space="preserve"> Australia</w:t>
      </w:r>
    </w:p>
    <w:p w14:paraId="5BAB51FD" w14:textId="77777777" w:rsidR="00217E3E" w:rsidRPr="00DF0C3D" w:rsidRDefault="00217E3E" w:rsidP="00217E3E">
      <w:pPr>
        <w:pStyle w:val="DotPoint"/>
        <w:ind w:left="568" w:hanging="284"/>
      </w:pPr>
      <w:r w:rsidRPr="00DF0C3D">
        <w:t>Lifetime Care and Support Scheme (LTCSS)</w:t>
      </w:r>
    </w:p>
    <w:p w14:paraId="5D9C527B" w14:textId="230E6A84" w:rsidR="00217E3E" w:rsidRPr="00DF0C3D" w:rsidRDefault="00217E3E" w:rsidP="00217E3E">
      <w:pPr>
        <w:pStyle w:val="DotPoint"/>
        <w:ind w:left="568" w:hanging="284"/>
      </w:pPr>
      <w:r w:rsidRPr="00DF0C3D">
        <w:t>WorkCover WA</w:t>
      </w:r>
    </w:p>
    <w:p w14:paraId="7B191F71" w14:textId="4FBD0795" w:rsidR="000E0954" w:rsidRPr="00DF0C3D" w:rsidRDefault="000E0954" w:rsidP="000E0954">
      <w:pPr>
        <w:pStyle w:val="DotPoint"/>
        <w:numPr>
          <w:ilvl w:val="0"/>
          <w:numId w:val="0"/>
        </w:numPr>
        <w:ind w:left="284"/>
        <w:rPr>
          <w:u w:val="single"/>
        </w:rPr>
      </w:pPr>
      <w:r w:rsidRPr="00DF0C3D">
        <w:rPr>
          <w:u w:val="single"/>
        </w:rPr>
        <w:t>Tasmania</w:t>
      </w:r>
    </w:p>
    <w:p w14:paraId="0FA7898E" w14:textId="13818C7C" w:rsidR="000E0954" w:rsidRPr="00DF0C3D" w:rsidRDefault="000E0954" w:rsidP="000E0954">
      <w:pPr>
        <w:pStyle w:val="DotPoint"/>
        <w:ind w:left="568" w:hanging="284"/>
      </w:pPr>
      <w:r w:rsidRPr="00DF0C3D">
        <w:t>Motor Accidents Insurance Board (MAIB)</w:t>
      </w:r>
    </w:p>
    <w:p w14:paraId="689A2604" w14:textId="0155215D" w:rsidR="000E0954" w:rsidRPr="00DF0C3D" w:rsidRDefault="000E0954" w:rsidP="000E0954">
      <w:pPr>
        <w:pStyle w:val="DotPoint"/>
        <w:numPr>
          <w:ilvl w:val="0"/>
          <w:numId w:val="0"/>
        </w:numPr>
        <w:ind w:left="284"/>
        <w:rPr>
          <w:u w:val="single"/>
        </w:rPr>
      </w:pPr>
      <w:r w:rsidRPr="00DF0C3D">
        <w:rPr>
          <w:u w:val="single"/>
        </w:rPr>
        <w:t>Australia</w:t>
      </w:r>
      <w:r w:rsidR="00863CF8">
        <w:rPr>
          <w:u w:val="single"/>
        </w:rPr>
        <w:t>n</w:t>
      </w:r>
      <w:r w:rsidRPr="00DF0C3D">
        <w:rPr>
          <w:u w:val="single"/>
        </w:rPr>
        <w:t xml:space="preserve"> Capital Territory</w:t>
      </w:r>
    </w:p>
    <w:p w14:paraId="3CFE43A5" w14:textId="77777777" w:rsidR="000E0954" w:rsidRPr="00DF0C3D" w:rsidRDefault="000E0954" w:rsidP="000E0954">
      <w:pPr>
        <w:pStyle w:val="DotPoint"/>
        <w:ind w:left="568" w:hanging="284"/>
      </w:pPr>
      <w:r w:rsidRPr="00DF0C3D">
        <w:t>Catastrophic Injuries Support (CIS) Scheme</w:t>
      </w:r>
    </w:p>
    <w:p w14:paraId="3099CEAC" w14:textId="36D25C08" w:rsidR="00217E3E" w:rsidRPr="00DF0C3D" w:rsidRDefault="00217E3E" w:rsidP="00217E3E">
      <w:pPr>
        <w:rPr>
          <w:rFonts w:eastAsia="Times New Roman" w:cs="Times New Roman"/>
        </w:rPr>
      </w:pPr>
      <w:r w:rsidRPr="00DF0C3D">
        <w:rPr>
          <w:rFonts w:eastAsia="Times New Roman" w:cs="Times New Roman"/>
        </w:rPr>
        <w:lastRenderedPageBreak/>
        <w:t xml:space="preserve">The tables below show the price for a therapy session as published by other schemes, as well as the effective hourly price calculated by the NDIA. </w:t>
      </w:r>
      <w:r w:rsidR="000E0954" w:rsidRPr="00DF0C3D">
        <w:rPr>
          <w:rFonts w:cs="Arial"/>
        </w:rPr>
        <w:t xml:space="preserve">The </w:t>
      </w:r>
      <w:r w:rsidR="000E0954" w:rsidRPr="00DF0C3D">
        <w:rPr>
          <w:rFonts w:eastAsia="Times New Roman" w:cs="Times New Roman"/>
        </w:rPr>
        <w:t xml:space="preserve">DSOA Program indicated that their arrangements are aligned with NDIS definitions and price limits. They are therefore not included in the tables. The NIISQ similarly indicated that it uses the NDIS pricing arrangements as a benchmark. They are therefore not included in the tables. </w:t>
      </w:r>
      <w:r w:rsidRPr="00DF0C3D">
        <w:rPr>
          <w:rFonts w:eastAsia="Times New Roman" w:cs="Times New Roman"/>
        </w:rPr>
        <w:t>The CIS Scheme indicated that they sometimes used the NDIS price limits and sometimes set their own price limits. Their data is included in the tables.</w:t>
      </w:r>
    </w:p>
    <w:p w14:paraId="179A66AB" w14:textId="77777777" w:rsidR="00217E3E" w:rsidRPr="00DF0C3D" w:rsidRDefault="00217E3E" w:rsidP="00217E3E">
      <w:pPr>
        <w:rPr>
          <w:rFonts w:eastAsia="Times New Roman" w:cs="Times New Roman"/>
        </w:rPr>
      </w:pPr>
      <w:r w:rsidRPr="00DF0C3D">
        <w:rPr>
          <w:rFonts w:eastAsia="Times New Roman" w:cs="Times New Roman"/>
        </w:rPr>
        <w:t>To calculate the effective hourly price limit, NDIA looked for information about the regulated length of therapy sessions (for example, the NDIS’ price limits for therapy are per hour). Where this was not already available, we asked for this information from other schemes. For comparability, the NDIA generally used standard or subsequent consultations where possible whilst noting many Schemes have differentiated items and/or pricing for initial consultations and standard/extended consultations.</w:t>
      </w:r>
    </w:p>
    <w:p w14:paraId="19615ADB" w14:textId="77777777" w:rsidR="00217E3E" w:rsidRPr="00DF0C3D" w:rsidRDefault="00217E3E" w:rsidP="00217E3E">
      <w:pPr>
        <w:rPr>
          <w:rFonts w:eastAsia="Times New Roman" w:cs="Times New Roman"/>
        </w:rPr>
      </w:pPr>
      <w:r w:rsidRPr="00DF0C3D">
        <w:rPr>
          <w:rFonts w:eastAsia="Times New Roman" w:cs="Times New Roman"/>
        </w:rPr>
        <w:t xml:space="preserve">The NDIA were able to calculate the effective hourly price where the length of a session was provided as a required length (for example, price per 20 minutes); as a required minimum length (for example, price for at least 20 minutes); or as an average session time based on the observed length of sessions. In all other cases, the NDIA were unable to calculate the effective hourly price. </w:t>
      </w:r>
    </w:p>
    <w:p w14:paraId="46E747E5" w14:textId="77777777" w:rsidR="00217E3E" w:rsidRPr="00DF0C3D" w:rsidRDefault="00217E3E" w:rsidP="00217E3E">
      <w:pPr>
        <w:rPr>
          <w:rFonts w:eastAsia="Times New Roman" w:cs="Times New Roman"/>
        </w:rPr>
      </w:pPr>
      <w:r w:rsidRPr="00DF0C3D">
        <w:rPr>
          <w:rFonts w:eastAsia="Times New Roman" w:cs="Times New Roman"/>
        </w:rPr>
        <w:t>The analysis below improves the comparability of the NDIS’ price limits for therapy with that of other schemes; however it does not allow for a full comparison of pricing arrangements. To do so, it is necessary to understand the arrangements that other schemes make for non</w:t>
      </w:r>
      <w:r w:rsidRPr="00DF0C3D">
        <w:rPr>
          <w:rFonts w:eastAsia="Times New Roman" w:cs="Times New Roman"/>
        </w:rPr>
        <w:noBreakHyphen/>
        <w:t>face</w:t>
      </w:r>
      <w:r w:rsidRPr="00DF0C3D">
        <w:rPr>
          <w:rFonts w:eastAsia="Times New Roman" w:cs="Times New Roman"/>
        </w:rPr>
        <w:noBreakHyphen/>
        <w:t>to</w:t>
      </w:r>
      <w:r w:rsidRPr="00DF0C3D">
        <w:rPr>
          <w:rFonts w:eastAsia="Times New Roman" w:cs="Times New Roman"/>
        </w:rPr>
        <w:noBreakHyphen/>
        <w:t>face delivery, travel, non</w:t>
      </w:r>
      <w:r w:rsidRPr="00DF0C3D">
        <w:rPr>
          <w:rFonts w:eastAsia="Times New Roman" w:cs="Times New Roman"/>
        </w:rPr>
        <w:noBreakHyphen/>
        <w:t>attendance or short</w:t>
      </w:r>
      <w:r w:rsidRPr="00DF0C3D">
        <w:rPr>
          <w:rFonts w:eastAsia="Times New Roman" w:cs="Times New Roman"/>
        </w:rPr>
        <w:noBreakHyphen/>
        <w:t>notice cancellations, what quality and safety regulation is imposed on providers, and finally whether the price is intended to cover the entire cost of the support or if the client can be asked to make a co-contribution.</w:t>
      </w:r>
    </w:p>
    <w:p w14:paraId="31BDE8D8" w14:textId="1F82A4A6" w:rsidR="00217E3E" w:rsidRPr="00DF0C3D" w:rsidRDefault="00217E3E" w:rsidP="00DF1764">
      <w:pPr>
        <w:pStyle w:val="Caption"/>
      </w:pPr>
      <w:bookmarkStart w:id="479" w:name="_Toc108620570"/>
      <w:r w:rsidRPr="00DF0C3D">
        <w:t xml:space="preserve">Exhibit </w:t>
      </w:r>
      <w:r w:rsidR="002B459B">
        <w:fldChar w:fldCharType="begin"/>
      </w:r>
      <w:r w:rsidR="002B459B">
        <w:instrText xml:space="preserve"> SEQ Exhibit \* ARABIC </w:instrText>
      </w:r>
      <w:r w:rsidR="002B459B">
        <w:fldChar w:fldCharType="separate"/>
      </w:r>
      <w:r w:rsidR="0015299C">
        <w:rPr>
          <w:noProof/>
        </w:rPr>
        <w:t>82</w:t>
      </w:r>
      <w:r w:rsidR="002B459B">
        <w:rPr>
          <w:noProof/>
        </w:rPr>
        <w:fldChar w:fldCharType="end"/>
      </w:r>
      <w:r w:rsidRPr="00DF0C3D">
        <w:t>: Comparison of pricing across public schemes — Audiologist</w:t>
      </w:r>
      <w:bookmarkEnd w:id="479"/>
      <w:r w:rsidRPr="00DF0C3D">
        <w:t xml:space="preserve"> </w:t>
      </w:r>
    </w:p>
    <w:tbl>
      <w:tblPr>
        <w:tblStyle w:val="GridTable4-Accent12"/>
        <w:tblW w:w="9209" w:type="dxa"/>
        <w:tblInd w:w="-5" w:type="dxa"/>
        <w:tblLook w:val="0420" w:firstRow="1" w:lastRow="0" w:firstColumn="0" w:lastColumn="0" w:noHBand="0" w:noVBand="1"/>
        <w:tblCaption w:val="Comparison of pricing across public schemes - Audiologist"/>
        <w:tblDescription w:val="Comparison of pricing for audiologists across public schemes including the Scheme, location it is applied, length of session, average length of session if known, published price of a session and the effective hourly price of a session."/>
      </w:tblPr>
      <w:tblGrid>
        <w:gridCol w:w="2150"/>
        <w:gridCol w:w="1244"/>
        <w:gridCol w:w="1453"/>
        <w:gridCol w:w="1454"/>
        <w:gridCol w:w="1454"/>
        <w:gridCol w:w="1454"/>
      </w:tblGrid>
      <w:tr w:rsidR="00217E3E" w:rsidRPr="00DF0C3D" w14:paraId="3EAAF199" w14:textId="77777777" w:rsidTr="00217E3E">
        <w:trPr>
          <w:cnfStyle w:val="100000000000" w:firstRow="1" w:lastRow="0" w:firstColumn="0" w:lastColumn="0" w:oddVBand="0" w:evenVBand="0" w:oddHBand="0" w:evenHBand="0" w:firstRowFirstColumn="0" w:firstRowLastColumn="0" w:lastRowFirstColumn="0" w:lastRowLastColumn="0"/>
          <w:tblHeader/>
        </w:trPr>
        <w:tc>
          <w:tcPr>
            <w:tcW w:w="2150" w:type="dxa"/>
          </w:tcPr>
          <w:p w14:paraId="5D9A7957" w14:textId="77777777" w:rsidR="00217E3E" w:rsidRPr="00DF0C3D" w:rsidRDefault="00217E3E" w:rsidP="00217E3E">
            <w:pPr>
              <w:spacing w:line="200" w:lineRule="atLeast"/>
              <w:rPr>
                <w:rFonts w:eastAsia="Times New Roman" w:cs="Arial"/>
                <w:szCs w:val="16"/>
              </w:rPr>
            </w:pPr>
            <w:r w:rsidRPr="00DF0C3D">
              <w:rPr>
                <w:rFonts w:eastAsia="Times New Roman" w:cs="Arial"/>
                <w:szCs w:val="16"/>
              </w:rPr>
              <w:t>Scheme</w:t>
            </w:r>
          </w:p>
        </w:tc>
        <w:tc>
          <w:tcPr>
            <w:tcW w:w="1244" w:type="dxa"/>
          </w:tcPr>
          <w:p w14:paraId="0A2DD467" w14:textId="77777777" w:rsidR="00217E3E" w:rsidRPr="00DF0C3D" w:rsidRDefault="00217E3E" w:rsidP="00217E3E">
            <w:pPr>
              <w:spacing w:line="200" w:lineRule="atLeast"/>
              <w:jc w:val="center"/>
              <w:rPr>
                <w:rFonts w:eastAsia="Times New Roman" w:cs="Arial"/>
                <w:szCs w:val="16"/>
              </w:rPr>
            </w:pPr>
            <w:r w:rsidRPr="00DF0C3D">
              <w:rPr>
                <w:rFonts w:eastAsia="Times New Roman" w:cs="Arial"/>
                <w:szCs w:val="16"/>
              </w:rPr>
              <w:t>Location</w:t>
            </w:r>
          </w:p>
        </w:tc>
        <w:tc>
          <w:tcPr>
            <w:tcW w:w="1453" w:type="dxa"/>
          </w:tcPr>
          <w:p w14:paraId="1B3A2612" w14:textId="77777777" w:rsidR="00217E3E" w:rsidRPr="00DF0C3D" w:rsidRDefault="00217E3E" w:rsidP="00217E3E">
            <w:pPr>
              <w:spacing w:line="200" w:lineRule="atLeast"/>
              <w:jc w:val="center"/>
              <w:rPr>
                <w:rFonts w:eastAsia="Times New Roman" w:cs="Arial"/>
                <w:szCs w:val="16"/>
              </w:rPr>
            </w:pPr>
            <w:r w:rsidRPr="00DF0C3D">
              <w:rPr>
                <w:rFonts w:eastAsia="Times New Roman" w:cs="Arial"/>
                <w:szCs w:val="16"/>
              </w:rPr>
              <w:t>Length of session if regulated (minutes)</w:t>
            </w:r>
          </w:p>
        </w:tc>
        <w:tc>
          <w:tcPr>
            <w:tcW w:w="1454" w:type="dxa"/>
          </w:tcPr>
          <w:p w14:paraId="20D3524A" w14:textId="77777777" w:rsidR="00217E3E" w:rsidRPr="00DF0C3D" w:rsidRDefault="00217E3E" w:rsidP="00217E3E">
            <w:pPr>
              <w:spacing w:line="200" w:lineRule="atLeast"/>
              <w:jc w:val="center"/>
              <w:rPr>
                <w:rFonts w:eastAsia="Times New Roman" w:cs="Arial"/>
                <w:szCs w:val="16"/>
              </w:rPr>
            </w:pPr>
            <w:r w:rsidRPr="00DF0C3D">
              <w:rPr>
                <w:rFonts w:eastAsia="Times New Roman" w:cs="Arial"/>
                <w:szCs w:val="16"/>
              </w:rPr>
              <w:t>Average length of session if known (minutes)</w:t>
            </w:r>
          </w:p>
        </w:tc>
        <w:tc>
          <w:tcPr>
            <w:tcW w:w="1454" w:type="dxa"/>
          </w:tcPr>
          <w:p w14:paraId="66089AE0" w14:textId="77777777" w:rsidR="00217E3E" w:rsidRPr="00DF0C3D" w:rsidRDefault="00217E3E" w:rsidP="00217E3E">
            <w:pPr>
              <w:spacing w:line="200" w:lineRule="atLeast"/>
              <w:jc w:val="center"/>
              <w:rPr>
                <w:rFonts w:eastAsia="Times New Roman" w:cs="Arial"/>
                <w:szCs w:val="16"/>
              </w:rPr>
            </w:pPr>
            <w:r w:rsidRPr="00DF0C3D">
              <w:rPr>
                <w:rFonts w:eastAsia="Times New Roman" w:cs="Arial"/>
                <w:szCs w:val="16"/>
              </w:rPr>
              <w:t>Published Price of a Session</w:t>
            </w:r>
          </w:p>
        </w:tc>
        <w:tc>
          <w:tcPr>
            <w:tcW w:w="1454" w:type="dxa"/>
          </w:tcPr>
          <w:p w14:paraId="732A73D7" w14:textId="77777777" w:rsidR="00217E3E" w:rsidRPr="00DF0C3D" w:rsidRDefault="00217E3E" w:rsidP="00217E3E">
            <w:pPr>
              <w:spacing w:line="200" w:lineRule="atLeast"/>
              <w:jc w:val="center"/>
              <w:rPr>
                <w:rFonts w:eastAsia="Times New Roman" w:cs="Arial"/>
                <w:szCs w:val="16"/>
              </w:rPr>
            </w:pPr>
            <w:r w:rsidRPr="00DF0C3D">
              <w:rPr>
                <w:rFonts w:eastAsia="Times New Roman" w:cs="Arial"/>
                <w:szCs w:val="16"/>
              </w:rPr>
              <w:t>Effective Hourly Price of a Session</w:t>
            </w:r>
          </w:p>
        </w:tc>
      </w:tr>
      <w:tr w:rsidR="00217E3E" w:rsidRPr="00DF0C3D" w14:paraId="5A9E9D0D" w14:textId="77777777" w:rsidTr="00217E3E">
        <w:trPr>
          <w:cnfStyle w:val="000000100000" w:firstRow="0" w:lastRow="0" w:firstColumn="0" w:lastColumn="0" w:oddVBand="0" w:evenVBand="0" w:oddHBand="1" w:evenHBand="0" w:firstRowFirstColumn="0" w:firstRowLastColumn="0" w:lastRowFirstColumn="0" w:lastRowLastColumn="0"/>
        </w:trPr>
        <w:tc>
          <w:tcPr>
            <w:tcW w:w="2150" w:type="dxa"/>
          </w:tcPr>
          <w:p w14:paraId="3F03430A"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MBS</w:t>
            </w:r>
          </w:p>
        </w:tc>
        <w:tc>
          <w:tcPr>
            <w:tcW w:w="1244" w:type="dxa"/>
          </w:tcPr>
          <w:p w14:paraId="7B2FA2E8"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National</w:t>
            </w:r>
          </w:p>
        </w:tc>
        <w:tc>
          <w:tcPr>
            <w:tcW w:w="1453" w:type="dxa"/>
          </w:tcPr>
          <w:p w14:paraId="6D899B09"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20 (at least)</w:t>
            </w:r>
          </w:p>
        </w:tc>
        <w:tc>
          <w:tcPr>
            <w:tcW w:w="1454" w:type="dxa"/>
          </w:tcPr>
          <w:p w14:paraId="530D92BE"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4AC36135"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$64.80</w:t>
            </w:r>
          </w:p>
        </w:tc>
        <w:tc>
          <w:tcPr>
            <w:tcW w:w="1454" w:type="dxa"/>
          </w:tcPr>
          <w:p w14:paraId="44751475"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$194.40</w:t>
            </w:r>
          </w:p>
        </w:tc>
      </w:tr>
      <w:tr w:rsidR="00217E3E" w:rsidRPr="00DF0C3D" w14:paraId="26B6F7E7" w14:textId="77777777" w:rsidTr="00217E3E">
        <w:tc>
          <w:tcPr>
            <w:tcW w:w="2150" w:type="dxa"/>
          </w:tcPr>
          <w:p w14:paraId="11FBDFAE"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NDIS – Non-Remote</w:t>
            </w:r>
          </w:p>
        </w:tc>
        <w:tc>
          <w:tcPr>
            <w:tcW w:w="1244" w:type="dxa"/>
          </w:tcPr>
          <w:p w14:paraId="06C0D587"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National</w:t>
            </w:r>
          </w:p>
        </w:tc>
        <w:tc>
          <w:tcPr>
            <w:tcW w:w="1453" w:type="dxa"/>
          </w:tcPr>
          <w:p w14:paraId="2ECC622D"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60</w:t>
            </w:r>
          </w:p>
        </w:tc>
        <w:tc>
          <w:tcPr>
            <w:tcW w:w="1454" w:type="dxa"/>
          </w:tcPr>
          <w:p w14:paraId="71DF32C9"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1AAC2C14"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$193.99</w:t>
            </w:r>
          </w:p>
        </w:tc>
        <w:tc>
          <w:tcPr>
            <w:tcW w:w="1454" w:type="dxa"/>
          </w:tcPr>
          <w:p w14:paraId="5A23B3D6"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$193.99</w:t>
            </w:r>
          </w:p>
        </w:tc>
      </w:tr>
      <w:tr w:rsidR="00217E3E" w:rsidRPr="00DF0C3D" w14:paraId="74A7042A" w14:textId="77777777" w:rsidTr="00217E3E">
        <w:trPr>
          <w:cnfStyle w:val="000000100000" w:firstRow="0" w:lastRow="0" w:firstColumn="0" w:lastColumn="0" w:oddVBand="0" w:evenVBand="0" w:oddHBand="1" w:evenHBand="0" w:firstRowFirstColumn="0" w:firstRowLastColumn="0" w:lastRowFirstColumn="0" w:lastRowLastColumn="0"/>
        </w:trPr>
        <w:tc>
          <w:tcPr>
            <w:tcW w:w="2150" w:type="dxa"/>
          </w:tcPr>
          <w:p w14:paraId="5451269E"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NDIS - Remote</w:t>
            </w:r>
          </w:p>
        </w:tc>
        <w:tc>
          <w:tcPr>
            <w:tcW w:w="1244" w:type="dxa"/>
          </w:tcPr>
          <w:p w14:paraId="48436319"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National</w:t>
            </w:r>
          </w:p>
        </w:tc>
        <w:tc>
          <w:tcPr>
            <w:tcW w:w="1453" w:type="dxa"/>
          </w:tcPr>
          <w:p w14:paraId="5C3D9EE8"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60</w:t>
            </w:r>
          </w:p>
        </w:tc>
        <w:tc>
          <w:tcPr>
            <w:tcW w:w="1454" w:type="dxa"/>
          </w:tcPr>
          <w:p w14:paraId="4306088B"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5982834D"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$271.59</w:t>
            </w:r>
          </w:p>
        </w:tc>
        <w:tc>
          <w:tcPr>
            <w:tcW w:w="1454" w:type="dxa"/>
          </w:tcPr>
          <w:p w14:paraId="7EF413C2"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$271.59</w:t>
            </w:r>
          </w:p>
        </w:tc>
      </w:tr>
      <w:tr w:rsidR="00217E3E" w:rsidRPr="00DF0C3D" w14:paraId="77BCEF0C" w14:textId="77777777" w:rsidTr="00217E3E">
        <w:tc>
          <w:tcPr>
            <w:tcW w:w="2150" w:type="dxa"/>
          </w:tcPr>
          <w:p w14:paraId="4657C7DA"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NDIS - Very Remote</w:t>
            </w:r>
          </w:p>
        </w:tc>
        <w:tc>
          <w:tcPr>
            <w:tcW w:w="1244" w:type="dxa"/>
          </w:tcPr>
          <w:p w14:paraId="309AD521"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National</w:t>
            </w:r>
          </w:p>
        </w:tc>
        <w:tc>
          <w:tcPr>
            <w:tcW w:w="1453" w:type="dxa"/>
          </w:tcPr>
          <w:p w14:paraId="3EEF3226"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60</w:t>
            </w:r>
          </w:p>
        </w:tc>
        <w:tc>
          <w:tcPr>
            <w:tcW w:w="1454" w:type="dxa"/>
          </w:tcPr>
          <w:p w14:paraId="7963A981"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7F6AA18F"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$290.99</w:t>
            </w:r>
          </w:p>
        </w:tc>
        <w:tc>
          <w:tcPr>
            <w:tcW w:w="1454" w:type="dxa"/>
          </w:tcPr>
          <w:p w14:paraId="38C4FA23"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$290.99</w:t>
            </w:r>
          </w:p>
        </w:tc>
      </w:tr>
      <w:tr w:rsidR="00217E3E" w:rsidRPr="00DF0C3D" w14:paraId="2CE2EABC" w14:textId="77777777" w:rsidTr="00217E3E">
        <w:trPr>
          <w:cnfStyle w:val="000000100000" w:firstRow="0" w:lastRow="0" w:firstColumn="0" w:lastColumn="0" w:oddVBand="0" w:evenVBand="0" w:oddHBand="1" w:evenHBand="0" w:firstRowFirstColumn="0" w:firstRowLastColumn="0" w:lastRowFirstColumn="0" w:lastRowLastColumn="0"/>
        </w:trPr>
        <w:tc>
          <w:tcPr>
            <w:tcW w:w="2150" w:type="dxa"/>
          </w:tcPr>
          <w:p w14:paraId="262B9380"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RTWSA</w:t>
            </w:r>
          </w:p>
        </w:tc>
        <w:tc>
          <w:tcPr>
            <w:tcW w:w="1244" w:type="dxa"/>
          </w:tcPr>
          <w:p w14:paraId="70C65DF4"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SA</w:t>
            </w:r>
          </w:p>
        </w:tc>
        <w:tc>
          <w:tcPr>
            <w:tcW w:w="1453" w:type="dxa"/>
          </w:tcPr>
          <w:p w14:paraId="050F4C49"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Flat fee</w:t>
            </w:r>
          </w:p>
        </w:tc>
        <w:tc>
          <w:tcPr>
            <w:tcW w:w="1454" w:type="dxa"/>
          </w:tcPr>
          <w:p w14:paraId="36EE3CB3"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6C9B70FF"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$198.20</w:t>
            </w:r>
          </w:p>
        </w:tc>
        <w:tc>
          <w:tcPr>
            <w:tcW w:w="1454" w:type="dxa"/>
          </w:tcPr>
          <w:p w14:paraId="224ADBE7" w14:textId="77777777" w:rsidR="00217E3E" w:rsidRPr="00DF0C3D" w:rsidRDefault="00217E3E" w:rsidP="00217E3E">
            <w:pPr>
              <w:spacing w:line="200" w:lineRule="atLeast"/>
              <w:jc w:val="center"/>
              <w:rPr>
                <w:rFonts w:eastAsia="Times New Roman" w:cs="Arial"/>
                <w:bCs/>
                <w:color w:val="000000"/>
                <w:szCs w:val="16"/>
              </w:rPr>
            </w:pPr>
          </w:p>
        </w:tc>
      </w:tr>
      <w:tr w:rsidR="00217E3E" w:rsidRPr="00DF0C3D" w14:paraId="500561F8" w14:textId="77777777" w:rsidTr="00217E3E">
        <w:tc>
          <w:tcPr>
            <w:tcW w:w="2150" w:type="dxa"/>
          </w:tcPr>
          <w:p w14:paraId="18540285"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WorkCover QLD</w:t>
            </w:r>
          </w:p>
        </w:tc>
        <w:tc>
          <w:tcPr>
            <w:tcW w:w="1244" w:type="dxa"/>
          </w:tcPr>
          <w:p w14:paraId="69F16215"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QLD</w:t>
            </w:r>
          </w:p>
        </w:tc>
        <w:tc>
          <w:tcPr>
            <w:tcW w:w="1453" w:type="dxa"/>
          </w:tcPr>
          <w:p w14:paraId="6C4CC18D"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Flat fee</w:t>
            </w:r>
          </w:p>
        </w:tc>
        <w:tc>
          <w:tcPr>
            <w:tcW w:w="1454" w:type="dxa"/>
          </w:tcPr>
          <w:p w14:paraId="57AA3D13"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38F5EFAC"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$245.00</w:t>
            </w:r>
          </w:p>
        </w:tc>
        <w:tc>
          <w:tcPr>
            <w:tcW w:w="1454" w:type="dxa"/>
          </w:tcPr>
          <w:p w14:paraId="4DF8774B" w14:textId="77777777" w:rsidR="00217E3E" w:rsidRPr="00DF0C3D" w:rsidRDefault="00217E3E" w:rsidP="00217E3E">
            <w:pPr>
              <w:spacing w:line="200" w:lineRule="atLeast"/>
              <w:jc w:val="center"/>
              <w:rPr>
                <w:rFonts w:eastAsia="Times New Roman" w:cs="Arial"/>
                <w:bCs/>
                <w:color w:val="000000"/>
                <w:szCs w:val="16"/>
              </w:rPr>
            </w:pPr>
          </w:p>
        </w:tc>
      </w:tr>
      <w:tr w:rsidR="00217E3E" w:rsidRPr="00DF0C3D" w14:paraId="4F539E26" w14:textId="77777777" w:rsidTr="00217E3E">
        <w:trPr>
          <w:cnfStyle w:val="000000100000" w:firstRow="0" w:lastRow="0" w:firstColumn="0" w:lastColumn="0" w:oddVBand="0" w:evenVBand="0" w:oddHBand="1" w:evenHBand="0" w:firstRowFirstColumn="0" w:firstRowLastColumn="0" w:lastRowFirstColumn="0" w:lastRowLastColumn="0"/>
        </w:trPr>
        <w:tc>
          <w:tcPr>
            <w:tcW w:w="2150" w:type="dxa"/>
          </w:tcPr>
          <w:p w14:paraId="798C4C3E" w14:textId="77777777" w:rsidR="00217E3E" w:rsidRPr="00DF0C3D" w:rsidRDefault="00217E3E" w:rsidP="00217E3E">
            <w:pPr>
              <w:spacing w:line="200" w:lineRule="atLeast"/>
              <w:rPr>
                <w:rFonts w:eastAsia="Times New Roman" w:cs="Arial"/>
                <w:bCs/>
                <w:color w:val="000000"/>
                <w:szCs w:val="16"/>
              </w:rPr>
            </w:pPr>
            <w:r w:rsidRPr="00DF0C3D">
              <w:rPr>
                <w:rFonts w:eastAsia="Times New Roman" w:cs="Arial"/>
                <w:bCs/>
                <w:color w:val="000000"/>
                <w:szCs w:val="16"/>
              </w:rPr>
              <w:t>WorkSafe VIC</w:t>
            </w:r>
          </w:p>
        </w:tc>
        <w:tc>
          <w:tcPr>
            <w:tcW w:w="1244" w:type="dxa"/>
          </w:tcPr>
          <w:p w14:paraId="1655EEF9"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VIC</w:t>
            </w:r>
          </w:p>
        </w:tc>
        <w:tc>
          <w:tcPr>
            <w:tcW w:w="1453" w:type="dxa"/>
          </w:tcPr>
          <w:p w14:paraId="79BD7117" w14:textId="77777777" w:rsidR="00217E3E" w:rsidRPr="00DF0C3D" w:rsidRDefault="00217E3E" w:rsidP="00217E3E">
            <w:pPr>
              <w:spacing w:line="200" w:lineRule="atLeast"/>
              <w:jc w:val="center"/>
              <w:rPr>
                <w:rFonts w:eastAsia="Times New Roman" w:cs="Arial"/>
                <w:bCs/>
                <w:color w:val="000000"/>
                <w:szCs w:val="16"/>
              </w:rPr>
            </w:pPr>
          </w:p>
        </w:tc>
        <w:tc>
          <w:tcPr>
            <w:tcW w:w="1454" w:type="dxa"/>
          </w:tcPr>
          <w:p w14:paraId="73A866C1"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60</w:t>
            </w:r>
          </w:p>
        </w:tc>
        <w:tc>
          <w:tcPr>
            <w:tcW w:w="1454" w:type="dxa"/>
          </w:tcPr>
          <w:p w14:paraId="1E7AED6E"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$187.00</w:t>
            </w:r>
          </w:p>
        </w:tc>
        <w:tc>
          <w:tcPr>
            <w:tcW w:w="1454" w:type="dxa"/>
          </w:tcPr>
          <w:p w14:paraId="6CF35D6A" w14:textId="77777777" w:rsidR="00217E3E" w:rsidRPr="00DF0C3D" w:rsidRDefault="00217E3E" w:rsidP="00217E3E">
            <w:pPr>
              <w:spacing w:line="200" w:lineRule="atLeast"/>
              <w:jc w:val="center"/>
              <w:rPr>
                <w:rFonts w:eastAsia="Times New Roman" w:cs="Arial"/>
                <w:bCs/>
                <w:color w:val="000000"/>
                <w:szCs w:val="16"/>
              </w:rPr>
            </w:pPr>
            <w:r w:rsidRPr="00DF0C3D">
              <w:rPr>
                <w:rFonts w:eastAsia="Times New Roman" w:cs="Arial"/>
                <w:bCs/>
                <w:color w:val="000000"/>
                <w:szCs w:val="16"/>
              </w:rPr>
              <w:t>$187.00</w:t>
            </w:r>
          </w:p>
        </w:tc>
      </w:tr>
    </w:tbl>
    <w:p w14:paraId="55E6EE59" w14:textId="19331DBF" w:rsidR="00217E3E" w:rsidRPr="00DF0C3D" w:rsidRDefault="00217E3E" w:rsidP="00DF1764">
      <w:pPr>
        <w:pStyle w:val="Caption"/>
      </w:pPr>
      <w:bookmarkStart w:id="480" w:name="_Toc108620571"/>
      <w:r w:rsidRPr="00DF0C3D">
        <w:t xml:space="preserve">Exhibit </w:t>
      </w:r>
      <w:r w:rsidR="002B459B">
        <w:fldChar w:fldCharType="begin"/>
      </w:r>
      <w:r w:rsidR="002B459B">
        <w:instrText xml:space="preserve"> SEQ Exhibit \* ARABIC </w:instrText>
      </w:r>
      <w:r w:rsidR="002B459B">
        <w:fldChar w:fldCharType="separate"/>
      </w:r>
      <w:r w:rsidR="0015299C">
        <w:rPr>
          <w:noProof/>
        </w:rPr>
        <w:t>83</w:t>
      </w:r>
      <w:r w:rsidR="002B459B">
        <w:rPr>
          <w:noProof/>
        </w:rPr>
        <w:fldChar w:fldCharType="end"/>
      </w:r>
      <w:r w:rsidRPr="00DF0C3D">
        <w:t>: Comparison of pricing across public schemes — Counsellor</w:t>
      </w:r>
      <w:bookmarkEnd w:id="480"/>
    </w:p>
    <w:tbl>
      <w:tblPr>
        <w:tblStyle w:val="GridTable4-Accent12"/>
        <w:tblW w:w="9204" w:type="dxa"/>
        <w:tblInd w:w="-5" w:type="dxa"/>
        <w:tblLook w:val="0420" w:firstRow="1" w:lastRow="0" w:firstColumn="0" w:lastColumn="0" w:noHBand="0" w:noVBand="1"/>
        <w:tblCaption w:val="Comparison of pricing across public schemes — Counsellor"/>
        <w:tblDescription w:val="Comparison of pricing for counsellor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03423254"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17529E4E"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578FE53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465A12E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0893F52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2F3156E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12DEAA9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3FAC506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1D917617"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CIS Scheme</w:t>
            </w:r>
          </w:p>
        </w:tc>
        <w:tc>
          <w:tcPr>
            <w:tcW w:w="1275" w:type="dxa"/>
          </w:tcPr>
          <w:p w14:paraId="706C2553"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WA</w:t>
            </w:r>
          </w:p>
        </w:tc>
        <w:tc>
          <w:tcPr>
            <w:tcW w:w="1418" w:type="dxa"/>
          </w:tcPr>
          <w:p w14:paraId="7FE0D13E"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7" w:type="dxa"/>
          </w:tcPr>
          <w:p w14:paraId="6EC82D88" w14:textId="77777777" w:rsidR="00217E3E" w:rsidRPr="00DF0C3D" w:rsidRDefault="00217E3E" w:rsidP="00217E3E">
            <w:pPr>
              <w:spacing w:line="200" w:lineRule="atLeast"/>
              <w:jc w:val="center"/>
              <w:rPr>
                <w:rFonts w:eastAsia="Times New Roman" w:cs="Arial"/>
                <w:color w:val="000000"/>
                <w:szCs w:val="16"/>
              </w:rPr>
            </w:pPr>
          </w:p>
        </w:tc>
        <w:tc>
          <w:tcPr>
            <w:tcW w:w="1418" w:type="dxa"/>
          </w:tcPr>
          <w:p w14:paraId="1087BDE9"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$262.35</w:t>
            </w:r>
          </w:p>
        </w:tc>
        <w:tc>
          <w:tcPr>
            <w:tcW w:w="1559" w:type="dxa"/>
          </w:tcPr>
          <w:p w14:paraId="428D3EBA"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$262.35</w:t>
            </w:r>
          </w:p>
        </w:tc>
      </w:tr>
      <w:tr w:rsidR="00217E3E" w:rsidRPr="00DF0C3D" w14:paraId="4F091D90" w14:textId="77777777" w:rsidTr="00217E3E">
        <w:tc>
          <w:tcPr>
            <w:tcW w:w="2117" w:type="dxa"/>
          </w:tcPr>
          <w:p w14:paraId="5095F375"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HACC-PYP</w:t>
            </w:r>
          </w:p>
        </w:tc>
        <w:tc>
          <w:tcPr>
            <w:tcW w:w="1275" w:type="dxa"/>
          </w:tcPr>
          <w:p w14:paraId="23A9C07F"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VIC</w:t>
            </w:r>
          </w:p>
        </w:tc>
        <w:tc>
          <w:tcPr>
            <w:tcW w:w="1418" w:type="dxa"/>
          </w:tcPr>
          <w:p w14:paraId="424A9EAE" w14:textId="77777777" w:rsidR="00217E3E" w:rsidRPr="00DF0C3D" w:rsidRDefault="00217E3E" w:rsidP="00217E3E">
            <w:pPr>
              <w:spacing w:line="200" w:lineRule="atLeast"/>
              <w:jc w:val="center"/>
              <w:rPr>
                <w:rFonts w:eastAsia="Times New Roman" w:cs="Arial"/>
                <w:color w:val="000000"/>
                <w:szCs w:val="16"/>
              </w:rPr>
            </w:pPr>
          </w:p>
        </w:tc>
        <w:tc>
          <w:tcPr>
            <w:tcW w:w="1417" w:type="dxa"/>
          </w:tcPr>
          <w:p w14:paraId="43B64B2F" w14:textId="77777777" w:rsidR="00217E3E" w:rsidRPr="00DF0C3D" w:rsidRDefault="00217E3E" w:rsidP="00217E3E">
            <w:pPr>
              <w:spacing w:line="200" w:lineRule="atLeast"/>
              <w:jc w:val="center"/>
              <w:rPr>
                <w:rFonts w:eastAsia="Times New Roman" w:cs="Arial"/>
                <w:color w:val="000000"/>
                <w:szCs w:val="16"/>
              </w:rPr>
            </w:pPr>
          </w:p>
        </w:tc>
        <w:tc>
          <w:tcPr>
            <w:tcW w:w="1418" w:type="dxa"/>
          </w:tcPr>
          <w:p w14:paraId="436F18F9" w14:textId="77777777" w:rsidR="00217E3E" w:rsidRPr="00DF0C3D" w:rsidRDefault="00217E3E" w:rsidP="00217E3E">
            <w:pPr>
              <w:spacing w:line="200" w:lineRule="atLeast"/>
              <w:jc w:val="center"/>
              <w:rPr>
                <w:rFonts w:eastAsia="Times New Roman" w:cs="Arial"/>
                <w:color w:val="000000"/>
                <w:szCs w:val="16"/>
              </w:rPr>
            </w:pPr>
          </w:p>
        </w:tc>
        <w:tc>
          <w:tcPr>
            <w:tcW w:w="1559" w:type="dxa"/>
          </w:tcPr>
          <w:p w14:paraId="181DEC90"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$108.36</w:t>
            </w:r>
          </w:p>
        </w:tc>
      </w:tr>
      <w:tr w:rsidR="00217E3E" w:rsidRPr="00DF0C3D" w14:paraId="0E41C26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2BC00191"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MAIB</w:t>
            </w:r>
          </w:p>
        </w:tc>
        <w:tc>
          <w:tcPr>
            <w:tcW w:w="1275" w:type="dxa"/>
            <w:hideMark/>
          </w:tcPr>
          <w:p w14:paraId="0008F2DE"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TAS</w:t>
            </w:r>
          </w:p>
        </w:tc>
        <w:tc>
          <w:tcPr>
            <w:tcW w:w="1418" w:type="dxa"/>
            <w:hideMark/>
          </w:tcPr>
          <w:p w14:paraId="7259E44B"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7" w:type="dxa"/>
            <w:hideMark/>
          </w:tcPr>
          <w:p w14:paraId="7D98138B"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8" w:type="dxa"/>
            <w:hideMark/>
          </w:tcPr>
          <w:p w14:paraId="4E32C48A"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$240.00</w:t>
            </w:r>
          </w:p>
        </w:tc>
        <w:tc>
          <w:tcPr>
            <w:tcW w:w="1559" w:type="dxa"/>
            <w:hideMark/>
          </w:tcPr>
          <w:p w14:paraId="0CAAC484"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$240.00</w:t>
            </w:r>
          </w:p>
        </w:tc>
      </w:tr>
      <w:tr w:rsidR="00217E3E" w:rsidRPr="00DF0C3D" w14:paraId="4DF468F9" w14:textId="77777777" w:rsidTr="00217E3E">
        <w:tc>
          <w:tcPr>
            <w:tcW w:w="2117" w:type="dxa"/>
            <w:hideMark/>
          </w:tcPr>
          <w:p w14:paraId="0BCB1FEB"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 xml:space="preserve">NDIS </w:t>
            </w:r>
            <w:r w:rsidRPr="00DF0C3D">
              <w:rPr>
                <w:rFonts w:eastAsia="Times New Roman" w:cs="Arial"/>
                <w:color w:val="000000"/>
                <w:szCs w:val="16"/>
              </w:rPr>
              <w:softHyphen/>
            </w:r>
            <w:r w:rsidRPr="00DF0C3D">
              <w:rPr>
                <w:rFonts w:eastAsia="Times New Roman" w:cs="Arial"/>
                <w:color w:val="000000"/>
                <w:szCs w:val="16"/>
              </w:rPr>
              <w:softHyphen/>
              <w:t>– Non-Remote</w:t>
            </w:r>
          </w:p>
        </w:tc>
        <w:tc>
          <w:tcPr>
            <w:tcW w:w="1275" w:type="dxa"/>
            <w:hideMark/>
          </w:tcPr>
          <w:p w14:paraId="0A942695"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National</w:t>
            </w:r>
          </w:p>
        </w:tc>
        <w:tc>
          <w:tcPr>
            <w:tcW w:w="1418" w:type="dxa"/>
            <w:hideMark/>
          </w:tcPr>
          <w:p w14:paraId="7098DC0C"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7" w:type="dxa"/>
          </w:tcPr>
          <w:p w14:paraId="333EA1DC"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04D4452D"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$156.16</w:t>
            </w:r>
          </w:p>
        </w:tc>
        <w:tc>
          <w:tcPr>
            <w:tcW w:w="1559" w:type="dxa"/>
            <w:hideMark/>
          </w:tcPr>
          <w:p w14:paraId="5E6E7110"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$156.16</w:t>
            </w:r>
          </w:p>
        </w:tc>
      </w:tr>
      <w:tr w:rsidR="00217E3E" w:rsidRPr="00DF0C3D" w14:paraId="0A47550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46C0375"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NDIS - Remote</w:t>
            </w:r>
          </w:p>
        </w:tc>
        <w:tc>
          <w:tcPr>
            <w:tcW w:w="1275" w:type="dxa"/>
            <w:hideMark/>
          </w:tcPr>
          <w:p w14:paraId="2ECD61AB"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National</w:t>
            </w:r>
          </w:p>
        </w:tc>
        <w:tc>
          <w:tcPr>
            <w:tcW w:w="1418" w:type="dxa"/>
            <w:hideMark/>
          </w:tcPr>
          <w:p w14:paraId="18289F83"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7" w:type="dxa"/>
          </w:tcPr>
          <w:p w14:paraId="697C1584"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58525A3E"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$218.62</w:t>
            </w:r>
          </w:p>
        </w:tc>
        <w:tc>
          <w:tcPr>
            <w:tcW w:w="1559" w:type="dxa"/>
            <w:hideMark/>
          </w:tcPr>
          <w:p w14:paraId="6A5CEEF0"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$218.62</w:t>
            </w:r>
          </w:p>
        </w:tc>
      </w:tr>
      <w:tr w:rsidR="00217E3E" w:rsidRPr="00DF0C3D" w14:paraId="2960B6C0" w14:textId="77777777" w:rsidTr="00217E3E">
        <w:tc>
          <w:tcPr>
            <w:tcW w:w="2117" w:type="dxa"/>
            <w:hideMark/>
          </w:tcPr>
          <w:p w14:paraId="6D963107"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lastRenderedPageBreak/>
              <w:t>NDIS - Very Remote</w:t>
            </w:r>
          </w:p>
        </w:tc>
        <w:tc>
          <w:tcPr>
            <w:tcW w:w="1275" w:type="dxa"/>
            <w:hideMark/>
          </w:tcPr>
          <w:p w14:paraId="35E3D5ED"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National</w:t>
            </w:r>
          </w:p>
        </w:tc>
        <w:tc>
          <w:tcPr>
            <w:tcW w:w="1418" w:type="dxa"/>
            <w:hideMark/>
          </w:tcPr>
          <w:p w14:paraId="0092ACA9"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7" w:type="dxa"/>
          </w:tcPr>
          <w:p w14:paraId="15F66E6B"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29F6B9FE"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$234.24</w:t>
            </w:r>
          </w:p>
        </w:tc>
        <w:tc>
          <w:tcPr>
            <w:tcW w:w="1559" w:type="dxa"/>
            <w:hideMark/>
          </w:tcPr>
          <w:p w14:paraId="794A1050"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$234.24</w:t>
            </w:r>
          </w:p>
        </w:tc>
      </w:tr>
      <w:tr w:rsidR="00217E3E" w:rsidRPr="00DF0C3D" w14:paraId="00F1BBD5"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7E4FB259"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SIRA</w:t>
            </w:r>
          </w:p>
        </w:tc>
        <w:tc>
          <w:tcPr>
            <w:tcW w:w="1275" w:type="dxa"/>
            <w:hideMark/>
          </w:tcPr>
          <w:p w14:paraId="5279EEED"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NSW</w:t>
            </w:r>
          </w:p>
        </w:tc>
        <w:tc>
          <w:tcPr>
            <w:tcW w:w="1418" w:type="dxa"/>
            <w:hideMark/>
          </w:tcPr>
          <w:p w14:paraId="2ACFD7D6"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30</w:t>
            </w:r>
          </w:p>
        </w:tc>
        <w:tc>
          <w:tcPr>
            <w:tcW w:w="1417" w:type="dxa"/>
          </w:tcPr>
          <w:p w14:paraId="0297E923"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18D7A6A1"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$79.40</w:t>
            </w:r>
          </w:p>
        </w:tc>
        <w:tc>
          <w:tcPr>
            <w:tcW w:w="1559" w:type="dxa"/>
            <w:hideMark/>
          </w:tcPr>
          <w:p w14:paraId="242029D6"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$158.80</w:t>
            </w:r>
          </w:p>
        </w:tc>
      </w:tr>
      <w:tr w:rsidR="00217E3E" w:rsidRPr="00DF0C3D" w14:paraId="72CEE075" w14:textId="77777777" w:rsidTr="00217E3E">
        <w:tc>
          <w:tcPr>
            <w:tcW w:w="2117" w:type="dxa"/>
            <w:hideMark/>
          </w:tcPr>
          <w:p w14:paraId="54BF79A0"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VOCAT</w:t>
            </w:r>
          </w:p>
        </w:tc>
        <w:tc>
          <w:tcPr>
            <w:tcW w:w="1275" w:type="dxa"/>
            <w:hideMark/>
          </w:tcPr>
          <w:p w14:paraId="50A9BF26"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VIC</w:t>
            </w:r>
          </w:p>
        </w:tc>
        <w:tc>
          <w:tcPr>
            <w:tcW w:w="1418" w:type="dxa"/>
            <w:hideMark/>
          </w:tcPr>
          <w:p w14:paraId="1B16F9D0" w14:textId="77777777" w:rsidR="00217E3E" w:rsidRPr="00DF0C3D" w:rsidRDefault="00217E3E" w:rsidP="00217E3E">
            <w:pPr>
              <w:spacing w:line="200" w:lineRule="atLeast"/>
              <w:jc w:val="center"/>
              <w:rPr>
                <w:rFonts w:eastAsia="Times New Roman" w:cs="Arial"/>
                <w:color w:val="000000"/>
                <w:szCs w:val="16"/>
              </w:rPr>
            </w:pPr>
          </w:p>
        </w:tc>
        <w:tc>
          <w:tcPr>
            <w:tcW w:w="1417" w:type="dxa"/>
          </w:tcPr>
          <w:p w14:paraId="5B7A4E58"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7E1C5F21"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$150.00</w:t>
            </w:r>
          </w:p>
        </w:tc>
        <w:tc>
          <w:tcPr>
            <w:tcW w:w="1559" w:type="dxa"/>
            <w:hideMark/>
          </w:tcPr>
          <w:p w14:paraId="217A7B0A" w14:textId="77777777" w:rsidR="00217E3E" w:rsidRPr="00DF0C3D" w:rsidRDefault="00217E3E" w:rsidP="00217E3E">
            <w:pPr>
              <w:spacing w:line="200" w:lineRule="atLeast"/>
              <w:jc w:val="center"/>
              <w:rPr>
                <w:rFonts w:eastAsia="Times New Roman" w:cs="Arial"/>
                <w:color w:val="000000"/>
                <w:szCs w:val="16"/>
              </w:rPr>
            </w:pPr>
          </w:p>
        </w:tc>
      </w:tr>
      <w:tr w:rsidR="00217E3E" w:rsidRPr="00DF0C3D" w14:paraId="39F4E18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585E0B1"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WorkCover QLD</w:t>
            </w:r>
          </w:p>
        </w:tc>
        <w:tc>
          <w:tcPr>
            <w:tcW w:w="1275" w:type="dxa"/>
            <w:hideMark/>
          </w:tcPr>
          <w:p w14:paraId="7C09A743"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QLD</w:t>
            </w:r>
          </w:p>
        </w:tc>
        <w:tc>
          <w:tcPr>
            <w:tcW w:w="1418" w:type="dxa"/>
            <w:hideMark/>
          </w:tcPr>
          <w:p w14:paraId="1962A1B0"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60</w:t>
            </w:r>
          </w:p>
        </w:tc>
        <w:tc>
          <w:tcPr>
            <w:tcW w:w="1417" w:type="dxa"/>
          </w:tcPr>
          <w:p w14:paraId="77E1A996"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2733D8BA"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$140.00</w:t>
            </w:r>
          </w:p>
        </w:tc>
        <w:tc>
          <w:tcPr>
            <w:tcW w:w="1559" w:type="dxa"/>
            <w:hideMark/>
          </w:tcPr>
          <w:p w14:paraId="0B0E2D84"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$140.00</w:t>
            </w:r>
          </w:p>
        </w:tc>
      </w:tr>
      <w:tr w:rsidR="00217E3E" w:rsidRPr="00DF0C3D" w14:paraId="41CEF039" w14:textId="77777777" w:rsidTr="00217E3E">
        <w:tc>
          <w:tcPr>
            <w:tcW w:w="2117" w:type="dxa"/>
            <w:hideMark/>
          </w:tcPr>
          <w:p w14:paraId="027D5B01" w14:textId="77777777" w:rsidR="00217E3E" w:rsidRPr="00DF0C3D" w:rsidRDefault="00217E3E" w:rsidP="00217E3E">
            <w:pPr>
              <w:spacing w:line="200" w:lineRule="atLeast"/>
              <w:rPr>
                <w:rFonts w:eastAsia="Times New Roman" w:cs="Arial"/>
                <w:color w:val="000000"/>
                <w:szCs w:val="16"/>
              </w:rPr>
            </w:pPr>
            <w:r w:rsidRPr="00DF0C3D">
              <w:rPr>
                <w:rFonts w:eastAsia="Times New Roman" w:cs="Arial"/>
                <w:color w:val="000000"/>
                <w:szCs w:val="16"/>
              </w:rPr>
              <w:t>WorkSafe VIC</w:t>
            </w:r>
          </w:p>
        </w:tc>
        <w:tc>
          <w:tcPr>
            <w:tcW w:w="1275" w:type="dxa"/>
            <w:hideMark/>
          </w:tcPr>
          <w:p w14:paraId="1E18F01C"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VIC</w:t>
            </w:r>
          </w:p>
        </w:tc>
        <w:tc>
          <w:tcPr>
            <w:tcW w:w="1418" w:type="dxa"/>
            <w:hideMark/>
          </w:tcPr>
          <w:p w14:paraId="3DC0253C"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30</w:t>
            </w:r>
          </w:p>
        </w:tc>
        <w:tc>
          <w:tcPr>
            <w:tcW w:w="1417" w:type="dxa"/>
          </w:tcPr>
          <w:p w14:paraId="0F614F15" w14:textId="77777777" w:rsidR="00217E3E" w:rsidRPr="00DF0C3D" w:rsidRDefault="00217E3E" w:rsidP="00217E3E">
            <w:pPr>
              <w:spacing w:line="200" w:lineRule="atLeast"/>
              <w:jc w:val="center"/>
              <w:rPr>
                <w:rFonts w:eastAsia="Times New Roman" w:cs="Arial"/>
                <w:color w:val="000000"/>
                <w:szCs w:val="16"/>
              </w:rPr>
            </w:pPr>
          </w:p>
        </w:tc>
        <w:tc>
          <w:tcPr>
            <w:tcW w:w="1418" w:type="dxa"/>
            <w:hideMark/>
          </w:tcPr>
          <w:p w14:paraId="23239BC4"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$68.59</w:t>
            </w:r>
          </w:p>
        </w:tc>
        <w:tc>
          <w:tcPr>
            <w:tcW w:w="1559" w:type="dxa"/>
            <w:hideMark/>
          </w:tcPr>
          <w:p w14:paraId="281B7E74" w14:textId="77777777" w:rsidR="00217E3E" w:rsidRPr="00DF0C3D" w:rsidRDefault="00217E3E" w:rsidP="00217E3E">
            <w:pPr>
              <w:spacing w:line="200" w:lineRule="atLeast"/>
              <w:jc w:val="center"/>
              <w:rPr>
                <w:rFonts w:eastAsia="Times New Roman" w:cs="Arial"/>
                <w:color w:val="000000"/>
                <w:szCs w:val="16"/>
              </w:rPr>
            </w:pPr>
            <w:r w:rsidRPr="00DF0C3D">
              <w:rPr>
                <w:rFonts w:eastAsia="Times New Roman" w:cs="Arial"/>
                <w:color w:val="000000"/>
                <w:szCs w:val="16"/>
              </w:rPr>
              <w:t>$137.18</w:t>
            </w:r>
          </w:p>
        </w:tc>
      </w:tr>
    </w:tbl>
    <w:p w14:paraId="3AE28A82" w14:textId="07D32E35" w:rsidR="00217E3E" w:rsidRPr="00DF0C3D" w:rsidRDefault="00217E3E" w:rsidP="00DF1764">
      <w:pPr>
        <w:pStyle w:val="Caption"/>
      </w:pPr>
      <w:bookmarkStart w:id="481" w:name="_Toc108620572"/>
      <w:r w:rsidRPr="00DF0C3D">
        <w:t xml:space="preserve">Exhibit </w:t>
      </w:r>
      <w:r w:rsidR="002B459B">
        <w:fldChar w:fldCharType="begin"/>
      </w:r>
      <w:r w:rsidR="002B459B">
        <w:instrText xml:space="preserve"> SEQ Exhibit \* ARABIC </w:instrText>
      </w:r>
      <w:r w:rsidR="002B459B">
        <w:fldChar w:fldCharType="separate"/>
      </w:r>
      <w:r w:rsidR="0015299C">
        <w:rPr>
          <w:noProof/>
        </w:rPr>
        <w:t>84</w:t>
      </w:r>
      <w:r w:rsidR="002B459B">
        <w:rPr>
          <w:noProof/>
        </w:rPr>
        <w:fldChar w:fldCharType="end"/>
      </w:r>
      <w:r w:rsidRPr="00DF0C3D">
        <w:t>: Comparison of pricing across public schemes — Dietitian</w:t>
      </w:r>
      <w:bookmarkEnd w:id="481"/>
    </w:p>
    <w:tbl>
      <w:tblPr>
        <w:tblStyle w:val="GridTable4-Accent12"/>
        <w:tblW w:w="9204" w:type="dxa"/>
        <w:tblInd w:w="-5" w:type="dxa"/>
        <w:tblLook w:val="0420" w:firstRow="1" w:lastRow="0" w:firstColumn="0" w:lastColumn="0" w:noHBand="0" w:noVBand="1"/>
        <w:tblCaption w:val="Comparison of pricing across public schemes — Dietitian"/>
        <w:tblDescription w:val="Comparison of pricing for dietitian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02290D33"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1FE861DD"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30FF1D7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4619872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5C632D8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63D7452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5484B53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1A830B89"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7BEC078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CIS Scheme*</w:t>
            </w:r>
          </w:p>
        </w:tc>
        <w:tc>
          <w:tcPr>
            <w:tcW w:w="1275" w:type="dxa"/>
          </w:tcPr>
          <w:p w14:paraId="28EAF55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58D29C8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60</w:t>
            </w:r>
          </w:p>
        </w:tc>
        <w:tc>
          <w:tcPr>
            <w:tcW w:w="1417" w:type="dxa"/>
          </w:tcPr>
          <w:p w14:paraId="22CB373E" w14:textId="77777777" w:rsidR="00217E3E" w:rsidRPr="00DF0C3D" w:rsidRDefault="00217E3E" w:rsidP="00217E3E">
            <w:pPr>
              <w:jc w:val="center"/>
              <w:rPr>
                <w:rFonts w:eastAsia="Times New Roman" w:cs="Arial"/>
                <w:color w:val="000000"/>
                <w:szCs w:val="16"/>
                <w:lang w:eastAsia="en-AU"/>
              </w:rPr>
            </w:pPr>
          </w:p>
        </w:tc>
        <w:tc>
          <w:tcPr>
            <w:tcW w:w="1418" w:type="dxa"/>
          </w:tcPr>
          <w:p w14:paraId="6912FD5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c>
          <w:tcPr>
            <w:tcW w:w="1559" w:type="dxa"/>
          </w:tcPr>
          <w:p w14:paraId="188DFF2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r>
      <w:tr w:rsidR="00217E3E" w:rsidRPr="00DF0C3D" w14:paraId="53063D40" w14:textId="77777777" w:rsidTr="00217E3E">
        <w:tc>
          <w:tcPr>
            <w:tcW w:w="2117" w:type="dxa"/>
            <w:hideMark/>
          </w:tcPr>
          <w:p w14:paraId="305E445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DVA</w:t>
            </w:r>
          </w:p>
        </w:tc>
        <w:tc>
          <w:tcPr>
            <w:tcW w:w="1275" w:type="dxa"/>
            <w:hideMark/>
          </w:tcPr>
          <w:p w14:paraId="2B71631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37F3A29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w:t>
            </w:r>
          </w:p>
        </w:tc>
        <w:tc>
          <w:tcPr>
            <w:tcW w:w="1417" w:type="dxa"/>
          </w:tcPr>
          <w:p w14:paraId="18B0E235"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4E2C7F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$66.90</w:t>
            </w:r>
          </w:p>
        </w:tc>
        <w:tc>
          <w:tcPr>
            <w:tcW w:w="1559" w:type="dxa"/>
            <w:hideMark/>
          </w:tcPr>
          <w:p w14:paraId="1B1D6DB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$133.80</w:t>
            </w:r>
          </w:p>
        </w:tc>
      </w:tr>
      <w:tr w:rsidR="00217E3E" w:rsidRPr="00DF0C3D" w14:paraId="5DFB9C5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1689632" w14:textId="77777777" w:rsidR="00217E3E" w:rsidRPr="00DF0C3D" w:rsidRDefault="00217E3E" w:rsidP="00217E3E">
            <w:pPr>
              <w:rPr>
                <w:rFonts w:eastAsia="Times New Roman" w:cs="Arial"/>
                <w:b/>
                <w:bCs/>
                <w:color w:val="000000"/>
                <w:szCs w:val="16"/>
                <w:lang w:eastAsia="en-AU"/>
              </w:rPr>
            </w:pPr>
            <w:r w:rsidRPr="00DF0C3D">
              <w:rPr>
                <w:rFonts w:eastAsia="Times New Roman" w:cs="Arial"/>
                <w:color w:val="000000"/>
                <w:szCs w:val="16"/>
              </w:rPr>
              <w:t>HACC-PYP</w:t>
            </w:r>
          </w:p>
        </w:tc>
        <w:tc>
          <w:tcPr>
            <w:tcW w:w="1275" w:type="dxa"/>
            <w:hideMark/>
          </w:tcPr>
          <w:p w14:paraId="1456BCC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5E94019E" w14:textId="77777777" w:rsidR="00217E3E" w:rsidRPr="00DF0C3D" w:rsidRDefault="00217E3E" w:rsidP="00217E3E">
            <w:pPr>
              <w:jc w:val="center"/>
              <w:rPr>
                <w:rFonts w:eastAsia="Times New Roman" w:cs="Arial"/>
                <w:color w:val="000000"/>
                <w:szCs w:val="16"/>
                <w:lang w:eastAsia="en-AU"/>
              </w:rPr>
            </w:pPr>
          </w:p>
        </w:tc>
        <w:tc>
          <w:tcPr>
            <w:tcW w:w="1417" w:type="dxa"/>
          </w:tcPr>
          <w:p w14:paraId="6F0EEB81"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2A6D9D4A" w14:textId="77777777" w:rsidR="00217E3E" w:rsidRPr="00DF0C3D" w:rsidRDefault="00217E3E" w:rsidP="00217E3E">
            <w:pPr>
              <w:jc w:val="center"/>
              <w:rPr>
                <w:rFonts w:eastAsia="Times New Roman" w:cs="Arial"/>
                <w:color w:val="000000"/>
                <w:szCs w:val="16"/>
                <w:lang w:eastAsia="en-AU"/>
              </w:rPr>
            </w:pPr>
          </w:p>
        </w:tc>
        <w:tc>
          <w:tcPr>
            <w:tcW w:w="1559" w:type="dxa"/>
            <w:hideMark/>
          </w:tcPr>
          <w:p w14:paraId="4A37E93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$108.36</w:t>
            </w:r>
          </w:p>
        </w:tc>
      </w:tr>
      <w:tr w:rsidR="00217E3E" w:rsidRPr="00DF0C3D" w14:paraId="7AFB4207" w14:textId="77777777" w:rsidTr="00217E3E">
        <w:tc>
          <w:tcPr>
            <w:tcW w:w="2117" w:type="dxa"/>
            <w:hideMark/>
          </w:tcPr>
          <w:p w14:paraId="18A9342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MBS</w:t>
            </w:r>
          </w:p>
        </w:tc>
        <w:tc>
          <w:tcPr>
            <w:tcW w:w="1275" w:type="dxa"/>
            <w:hideMark/>
          </w:tcPr>
          <w:p w14:paraId="2E43B79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76E7888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20-30</w:t>
            </w:r>
          </w:p>
        </w:tc>
        <w:tc>
          <w:tcPr>
            <w:tcW w:w="1417" w:type="dxa"/>
          </w:tcPr>
          <w:p w14:paraId="2B6E81DC"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4978997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$90.00</w:t>
            </w:r>
          </w:p>
        </w:tc>
        <w:tc>
          <w:tcPr>
            <w:tcW w:w="1559" w:type="dxa"/>
            <w:hideMark/>
          </w:tcPr>
          <w:p w14:paraId="32A4E53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$270.00</w:t>
            </w:r>
          </w:p>
        </w:tc>
      </w:tr>
      <w:tr w:rsidR="00217E3E" w:rsidRPr="00DF0C3D" w14:paraId="5BE004C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142103D3"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MAIB</w:t>
            </w:r>
          </w:p>
        </w:tc>
        <w:tc>
          <w:tcPr>
            <w:tcW w:w="1275" w:type="dxa"/>
            <w:hideMark/>
          </w:tcPr>
          <w:p w14:paraId="519C841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7C84BA1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 (at least)</w:t>
            </w:r>
          </w:p>
        </w:tc>
        <w:tc>
          <w:tcPr>
            <w:tcW w:w="1417" w:type="dxa"/>
          </w:tcPr>
          <w:p w14:paraId="0AE45D6D"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75E0DA5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$64.80</w:t>
            </w:r>
          </w:p>
        </w:tc>
        <w:tc>
          <w:tcPr>
            <w:tcW w:w="1559" w:type="dxa"/>
            <w:hideMark/>
          </w:tcPr>
          <w:p w14:paraId="4E24265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$194.40</w:t>
            </w:r>
          </w:p>
        </w:tc>
      </w:tr>
      <w:tr w:rsidR="00217E3E" w:rsidRPr="00DF0C3D" w14:paraId="72230C3F" w14:textId="77777777" w:rsidTr="00217E3E">
        <w:tc>
          <w:tcPr>
            <w:tcW w:w="2117" w:type="dxa"/>
            <w:hideMark/>
          </w:tcPr>
          <w:p w14:paraId="3C23A447"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hideMark/>
          </w:tcPr>
          <w:p w14:paraId="3E61FFC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509F244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04408D18"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3B71938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c>
          <w:tcPr>
            <w:tcW w:w="1559" w:type="dxa"/>
            <w:hideMark/>
          </w:tcPr>
          <w:p w14:paraId="0F34A82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r>
      <w:tr w:rsidR="00217E3E" w:rsidRPr="00DF0C3D" w14:paraId="6764EDF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4599BC4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Remote</w:t>
            </w:r>
          </w:p>
        </w:tc>
        <w:tc>
          <w:tcPr>
            <w:tcW w:w="1275" w:type="dxa"/>
            <w:hideMark/>
          </w:tcPr>
          <w:p w14:paraId="35D9DA1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018FC74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03DD7186"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158DD0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c>
          <w:tcPr>
            <w:tcW w:w="1559" w:type="dxa"/>
            <w:hideMark/>
          </w:tcPr>
          <w:p w14:paraId="29240F1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r>
      <w:tr w:rsidR="00217E3E" w:rsidRPr="00DF0C3D" w14:paraId="15DC38F9" w14:textId="77777777" w:rsidTr="00217E3E">
        <w:tc>
          <w:tcPr>
            <w:tcW w:w="2117" w:type="dxa"/>
            <w:hideMark/>
          </w:tcPr>
          <w:p w14:paraId="260A883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Very Remote</w:t>
            </w:r>
          </w:p>
        </w:tc>
        <w:tc>
          <w:tcPr>
            <w:tcW w:w="1275" w:type="dxa"/>
            <w:hideMark/>
          </w:tcPr>
          <w:p w14:paraId="7D19154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46530AF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AD826B4"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151AF1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$290.99</w:t>
            </w:r>
          </w:p>
        </w:tc>
        <w:tc>
          <w:tcPr>
            <w:tcW w:w="1559" w:type="dxa"/>
            <w:hideMark/>
          </w:tcPr>
          <w:p w14:paraId="45B6EE2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$290.99</w:t>
            </w:r>
          </w:p>
        </w:tc>
      </w:tr>
      <w:tr w:rsidR="00217E3E" w:rsidRPr="00DF0C3D" w14:paraId="32E79488"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3C826F4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TAC</w:t>
            </w:r>
          </w:p>
        </w:tc>
        <w:tc>
          <w:tcPr>
            <w:tcW w:w="1275" w:type="dxa"/>
          </w:tcPr>
          <w:p w14:paraId="72F35021"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VIC</w:t>
            </w:r>
          </w:p>
        </w:tc>
        <w:tc>
          <w:tcPr>
            <w:tcW w:w="1418" w:type="dxa"/>
          </w:tcPr>
          <w:p w14:paraId="7B55E650"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45-60</w:t>
            </w:r>
          </w:p>
        </w:tc>
        <w:tc>
          <w:tcPr>
            <w:tcW w:w="1417" w:type="dxa"/>
          </w:tcPr>
          <w:p w14:paraId="297193A9" w14:textId="77777777" w:rsidR="00217E3E" w:rsidRPr="00DF0C3D" w:rsidRDefault="00217E3E" w:rsidP="00217E3E">
            <w:pPr>
              <w:jc w:val="center"/>
              <w:rPr>
                <w:rFonts w:eastAsia="Times New Roman" w:cs="Arial"/>
                <w:color w:val="000000"/>
                <w:szCs w:val="16"/>
              </w:rPr>
            </w:pPr>
          </w:p>
        </w:tc>
        <w:tc>
          <w:tcPr>
            <w:tcW w:w="1418" w:type="dxa"/>
          </w:tcPr>
          <w:p w14:paraId="053A72F8"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$100.12</w:t>
            </w:r>
          </w:p>
        </w:tc>
        <w:tc>
          <w:tcPr>
            <w:tcW w:w="1559" w:type="dxa"/>
          </w:tcPr>
          <w:p w14:paraId="2E594CE4"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$133.49</w:t>
            </w:r>
          </w:p>
        </w:tc>
      </w:tr>
      <w:tr w:rsidR="00217E3E" w:rsidRPr="00DF0C3D" w14:paraId="40BA8A42" w14:textId="77777777" w:rsidTr="00217E3E">
        <w:tc>
          <w:tcPr>
            <w:tcW w:w="2117" w:type="dxa"/>
          </w:tcPr>
          <w:p w14:paraId="7939E6B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WorkCover QLD</w:t>
            </w:r>
          </w:p>
        </w:tc>
        <w:tc>
          <w:tcPr>
            <w:tcW w:w="1275" w:type="dxa"/>
          </w:tcPr>
          <w:p w14:paraId="3D55EFD9"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QLD</w:t>
            </w:r>
          </w:p>
        </w:tc>
        <w:tc>
          <w:tcPr>
            <w:tcW w:w="1418" w:type="dxa"/>
          </w:tcPr>
          <w:p w14:paraId="24DF362B" w14:textId="77777777" w:rsidR="00217E3E" w:rsidRPr="00DF0C3D" w:rsidRDefault="00217E3E" w:rsidP="00217E3E">
            <w:pPr>
              <w:jc w:val="center"/>
              <w:rPr>
                <w:rFonts w:eastAsia="Times New Roman" w:cs="Arial"/>
                <w:color w:val="000000"/>
                <w:szCs w:val="16"/>
              </w:rPr>
            </w:pPr>
          </w:p>
        </w:tc>
        <w:tc>
          <w:tcPr>
            <w:tcW w:w="1417" w:type="dxa"/>
          </w:tcPr>
          <w:p w14:paraId="222DDD66" w14:textId="77777777" w:rsidR="00217E3E" w:rsidRPr="00DF0C3D" w:rsidRDefault="00217E3E" w:rsidP="00217E3E">
            <w:pPr>
              <w:jc w:val="center"/>
              <w:rPr>
                <w:rFonts w:eastAsia="Times New Roman" w:cs="Arial"/>
                <w:color w:val="000000"/>
                <w:szCs w:val="16"/>
              </w:rPr>
            </w:pPr>
          </w:p>
        </w:tc>
        <w:tc>
          <w:tcPr>
            <w:tcW w:w="1418" w:type="dxa"/>
          </w:tcPr>
          <w:p w14:paraId="54935A5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$115.00</w:t>
            </w:r>
          </w:p>
        </w:tc>
        <w:tc>
          <w:tcPr>
            <w:tcW w:w="1559" w:type="dxa"/>
          </w:tcPr>
          <w:p w14:paraId="33FE6020" w14:textId="77777777" w:rsidR="00217E3E" w:rsidRPr="00DF0C3D" w:rsidRDefault="00217E3E" w:rsidP="00217E3E">
            <w:pPr>
              <w:jc w:val="center"/>
              <w:rPr>
                <w:rFonts w:eastAsia="Times New Roman" w:cs="Arial"/>
                <w:color w:val="000000"/>
                <w:szCs w:val="16"/>
              </w:rPr>
            </w:pPr>
          </w:p>
        </w:tc>
      </w:tr>
      <w:tr w:rsidR="00217E3E" w:rsidRPr="00DF0C3D" w14:paraId="46D8143F"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4F56EFA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WorkSafe VIC</w:t>
            </w:r>
          </w:p>
        </w:tc>
        <w:tc>
          <w:tcPr>
            <w:tcW w:w="1275" w:type="dxa"/>
          </w:tcPr>
          <w:p w14:paraId="5533AB4F"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VIC</w:t>
            </w:r>
          </w:p>
        </w:tc>
        <w:tc>
          <w:tcPr>
            <w:tcW w:w="1418" w:type="dxa"/>
          </w:tcPr>
          <w:p w14:paraId="3A3FDBE7"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30</w:t>
            </w:r>
          </w:p>
        </w:tc>
        <w:tc>
          <w:tcPr>
            <w:tcW w:w="1417" w:type="dxa"/>
          </w:tcPr>
          <w:p w14:paraId="3EE3FD77" w14:textId="77777777" w:rsidR="00217E3E" w:rsidRPr="00DF0C3D" w:rsidRDefault="00217E3E" w:rsidP="00217E3E">
            <w:pPr>
              <w:jc w:val="center"/>
              <w:rPr>
                <w:rFonts w:eastAsia="Times New Roman" w:cs="Arial"/>
                <w:color w:val="000000"/>
                <w:szCs w:val="16"/>
              </w:rPr>
            </w:pPr>
          </w:p>
        </w:tc>
        <w:tc>
          <w:tcPr>
            <w:tcW w:w="1418" w:type="dxa"/>
          </w:tcPr>
          <w:p w14:paraId="4B7FA22F"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$49.35</w:t>
            </w:r>
          </w:p>
        </w:tc>
        <w:tc>
          <w:tcPr>
            <w:tcW w:w="1559" w:type="dxa"/>
          </w:tcPr>
          <w:p w14:paraId="7A7DCAC0"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$98.70</w:t>
            </w:r>
          </w:p>
        </w:tc>
      </w:tr>
    </w:tbl>
    <w:p w14:paraId="6A8D8F53" w14:textId="77777777" w:rsidR="00217E3E" w:rsidRPr="00DF0C3D" w:rsidRDefault="00217E3E" w:rsidP="00DF1764">
      <w:pPr>
        <w:spacing w:before="0"/>
        <w:jc w:val="center"/>
        <w:rPr>
          <w:rFonts w:eastAsia="Times New Roman" w:cs="Times New Roman"/>
          <w:sz w:val="16"/>
          <w:szCs w:val="16"/>
        </w:rPr>
      </w:pPr>
      <w:r w:rsidRPr="00DF0C3D">
        <w:rPr>
          <w:rFonts w:eastAsia="Times New Roman" w:cs="Times New Roman"/>
          <w:sz w:val="16"/>
          <w:szCs w:val="16"/>
        </w:rPr>
        <w:t>NOTE: CIS Scheme reported that they typically used the NDIS price limit as their rate.</w:t>
      </w:r>
    </w:p>
    <w:p w14:paraId="53C04635" w14:textId="6DC56B6C" w:rsidR="00217E3E" w:rsidRPr="00DF0C3D" w:rsidRDefault="00217E3E" w:rsidP="00DF1764">
      <w:pPr>
        <w:pStyle w:val="Caption"/>
      </w:pPr>
      <w:bookmarkStart w:id="482" w:name="_Toc108620573"/>
      <w:r w:rsidRPr="00DF0C3D">
        <w:t xml:space="preserve">Exhibit </w:t>
      </w:r>
      <w:r w:rsidR="002B459B">
        <w:fldChar w:fldCharType="begin"/>
      </w:r>
      <w:r w:rsidR="002B459B">
        <w:instrText xml:space="preserve"> SEQ Exhibit \* ARABIC </w:instrText>
      </w:r>
      <w:r w:rsidR="002B459B">
        <w:fldChar w:fldCharType="separate"/>
      </w:r>
      <w:r w:rsidR="0015299C">
        <w:rPr>
          <w:noProof/>
        </w:rPr>
        <w:t>85</w:t>
      </w:r>
      <w:r w:rsidR="002B459B">
        <w:rPr>
          <w:noProof/>
        </w:rPr>
        <w:fldChar w:fldCharType="end"/>
      </w:r>
      <w:r w:rsidRPr="00DF0C3D">
        <w:t>: Comparison of pricing across public schemes — Exercise Physiologist</w:t>
      </w:r>
      <w:bookmarkEnd w:id="482"/>
    </w:p>
    <w:tbl>
      <w:tblPr>
        <w:tblStyle w:val="GridTable4-Accent12"/>
        <w:tblW w:w="9204" w:type="dxa"/>
        <w:tblInd w:w="-5" w:type="dxa"/>
        <w:tblLook w:val="0420" w:firstRow="1" w:lastRow="0" w:firstColumn="0" w:lastColumn="0" w:noHBand="0" w:noVBand="1"/>
        <w:tblCaption w:val="Comparison of pricing across public schemes - Exercise Physiologist"/>
        <w:tblDescription w:val="Comparison of pricing for exercise physiologist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3AA53FC0"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12523E0B"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7822D6D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6B99658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76D7C68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4EE7F99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345EF9E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4C39C7E0"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708B6AC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CIS Scheme</w:t>
            </w:r>
          </w:p>
        </w:tc>
        <w:tc>
          <w:tcPr>
            <w:tcW w:w="1275" w:type="dxa"/>
          </w:tcPr>
          <w:p w14:paraId="2F8B95A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18F9073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24962012" w14:textId="77777777" w:rsidR="00217E3E" w:rsidRPr="00DF0C3D" w:rsidRDefault="00217E3E" w:rsidP="00217E3E">
            <w:pPr>
              <w:jc w:val="center"/>
              <w:rPr>
                <w:rFonts w:eastAsia="Times New Roman" w:cs="Arial"/>
                <w:color w:val="000000"/>
                <w:szCs w:val="16"/>
                <w:lang w:eastAsia="en-AU"/>
              </w:rPr>
            </w:pPr>
          </w:p>
        </w:tc>
        <w:tc>
          <w:tcPr>
            <w:tcW w:w="1418" w:type="dxa"/>
          </w:tcPr>
          <w:p w14:paraId="2E5925A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$207.05</w:t>
            </w:r>
          </w:p>
        </w:tc>
        <w:tc>
          <w:tcPr>
            <w:tcW w:w="1559" w:type="dxa"/>
          </w:tcPr>
          <w:p w14:paraId="2D05A28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$207.05</w:t>
            </w:r>
          </w:p>
        </w:tc>
      </w:tr>
      <w:tr w:rsidR="00217E3E" w:rsidRPr="00DF0C3D" w14:paraId="70A7B540" w14:textId="77777777" w:rsidTr="00217E3E">
        <w:tc>
          <w:tcPr>
            <w:tcW w:w="2117" w:type="dxa"/>
          </w:tcPr>
          <w:p w14:paraId="5FB5AF3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DVA</w:t>
            </w:r>
          </w:p>
        </w:tc>
        <w:tc>
          <w:tcPr>
            <w:tcW w:w="1275" w:type="dxa"/>
          </w:tcPr>
          <w:p w14:paraId="5810D9AE"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National</w:t>
            </w:r>
          </w:p>
        </w:tc>
        <w:tc>
          <w:tcPr>
            <w:tcW w:w="1418" w:type="dxa"/>
          </w:tcPr>
          <w:p w14:paraId="197BC13A"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30</w:t>
            </w:r>
          </w:p>
        </w:tc>
        <w:tc>
          <w:tcPr>
            <w:tcW w:w="1417" w:type="dxa"/>
          </w:tcPr>
          <w:p w14:paraId="3BB09FD1" w14:textId="77777777" w:rsidR="00217E3E" w:rsidRPr="00DF0C3D" w:rsidRDefault="00217E3E" w:rsidP="00217E3E">
            <w:pPr>
              <w:jc w:val="center"/>
              <w:rPr>
                <w:rFonts w:eastAsia="Times New Roman" w:cs="Arial"/>
                <w:color w:val="000000"/>
                <w:szCs w:val="16"/>
              </w:rPr>
            </w:pPr>
          </w:p>
        </w:tc>
        <w:tc>
          <w:tcPr>
            <w:tcW w:w="1418" w:type="dxa"/>
          </w:tcPr>
          <w:p w14:paraId="01EFF54A"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$66.90</w:t>
            </w:r>
          </w:p>
        </w:tc>
        <w:tc>
          <w:tcPr>
            <w:tcW w:w="1559" w:type="dxa"/>
          </w:tcPr>
          <w:p w14:paraId="6DA1BB9F"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$133.80</w:t>
            </w:r>
          </w:p>
        </w:tc>
      </w:tr>
      <w:tr w:rsidR="00217E3E" w:rsidRPr="00DF0C3D" w14:paraId="23271197"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CE15E25" w14:textId="77777777" w:rsidR="00217E3E" w:rsidRPr="00DF0C3D" w:rsidRDefault="00217E3E" w:rsidP="00217E3E">
            <w:pPr>
              <w:rPr>
                <w:rFonts w:eastAsia="Times New Roman" w:cs="Arial"/>
                <w:b/>
                <w:bCs/>
                <w:color w:val="000000"/>
                <w:szCs w:val="16"/>
                <w:lang w:eastAsia="en-AU"/>
              </w:rPr>
            </w:pPr>
            <w:r w:rsidRPr="00DF0C3D">
              <w:rPr>
                <w:rFonts w:eastAsia="Times New Roman" w:cs="Arial"/>
                <w:color w:val="000000"/>
                <w:szCs w:val="16"/>
              </w:rPr>
              <w:t>HACC-PYP</w:t>
            </w:r>
          </w:p>
        </w:tc>
        <w:tc>
          <w:tcPr>
            <w:tcW w:w="1275" w:type="dxa"/>
            <w:hideMark/>
          </w:tcPr>
          <w:p w14:paraId="1CE5A21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3086F397" w14:textId="77777777" w:rsidR="00217E3E" w:rsidRPr="00DF0C3D" w:rsidRDefault="00217E3E" w:rsidP="00217E3E">
            <w:pPr>
              <w:jc w:val="center"/>
              <w:rPr>
                <w:rFonts w:eastAsia="Times New Roman" w:cs="Arial"/>
                <w:color w:val="000000"/>
                <w:szCs w:val="16"/>
                <w:lang w:eastAsia="en-AU"/>
              </w:rPr>
            </w:pPr>
          </w:p>
        </w:tc>
        <w:tc>
          <w:tcPr>
            <w:tcW w:w="1417" w:type="dxa"/>
          </w:tcPr>
          <w:p w14:paraId="443BAF0A"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40B6DB8A" w14:textId="77777777" w:rsidR="00217E3E" w:rsidRPr="00DF0C3D" w:rsidRDefault="00217E3E" w:rsidP="00217E3E">
            <w:pPr>
              <w:jc w:val="center"/>
              <w:rPr>
                <w:rFonts w:eastAsia="Times New Roman" w:cs="Arial"/>
                <w:color w:val="000000"/>
                <w:szCs w:val="16"/>
                <w:lang w:eastAsia="en-AU"/>
              </w:rPr>
            </w:pPr>
          </w:p>
        </w:tc>
        <w:tc>
          <w:tcPr>
            <w:tcW w:w="1559" w:type="dxa"/>
            <w:hideMark/>
          </w:tcPr>
          <w:p w14:paraId="42110CD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$108.36</w:t>
            </w:r>
          </w:p>
        </w:tc>
      </w:tr>
      <w:tr w:rsidR="00217E3E" w:rsidRPr="00DF0C3D" w14:paraId="30C02064" w14:textId="77777777" w:rsidTr="00217E3E">
        <w:tc>
          <w:tcPr>
            <w:tcW w:w="2117" w:type="dxa"/>
            <w:hideMark/>
          </w:tcPr>
          <w:p w14:paraId="2CDA942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LSS</w:t>
            </w:r>
          </w:p>
        </w:tc>
        <w:tc>
          <w:tcPr>
            <w:tcW w:w="1275" w:type="dxa"/>
            <w:hideMark/>
          </w:tcPr>
          <w:p w14:paraId="5871EB1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418" w:type="dxa"/>
            <w:hideMark/>
          </w:tcPr>
          <w:p w14:paraId="2554AC2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3C5DCD28"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759441B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$150.90</w:t>
            </w:r>
          </w:p>
        </w:tc>
        <w:tc>
          <w:tcPr>
            <w:tcW w:w="1559" w:type="dxa"/>
            <w:hideMark/>
          </w:tcPr>
          <w:p w14:paraId="53A9B63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$150.90</w:t>
            </w:r>
          </w:p>
        </w:tc>
      </w:tr>
      <w:tr w:rsidR="00217E3E" w:rsidRPr="00DF0C3D" w14:paraId="48139F8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55A76FF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MBS</w:t>
            </w:r>
          </w:p>
        </w:tc>
        <w:tc>
          <w:tcPr>
            <w:tcW w:w="1275" w:type="dxa"/>
            <w:hideMark/>
          </w:tcPr>
          <w:p w14:paraId="137E8C0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TAS</w:t>
            </w:r>
          </w:p>
        </w:tc>
        <w:tc>
          <w:tcPr>
            <w:tcW w:w="1418" w:type="dxa"/>
            <w:hideMark/>
          </w:tcPr>
          <w:p w14:paraId="78CEBEB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50 (at least)</w:t>
            </w:r>
          </w:p>
        </w:tc>
        <w:tc>
          <w:tcPr>
            <w:tcW w:w="1417" w:type="dxa"/>
            <w:hideMark/>
          </w:tcPr>
          <w:p w14:paraId="2E77219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50 (at least)</w:t>
            </w:r>
          </w:p>
        </w:tc>
        <w:tc>
          <w:tcPr>
            <w:tcW w:w="1418" w:type="dxa"/>
            <w:hideMark/>
          </w:tcPr>
          <w:p w14:paraId="2B51414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$93.09</w:t>
            </w:r>
          </w:p>
        </w:tc>
        <w:tc>
          <w:tcPr>
            <w:tcW w:w="1559" w:type="dxa"/>
            <w:hideMark/>
          </w:tcPr>
          <w:p w14:paraId="67411D7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$111.71</w:t>
            </w:r>
          </w:p>
        </w:tc>
      </w:tr>
      <w:tr w:rsidR="00217E3E" w:rsidRPr="00DF0C3D" w14:paraId="31AC09E1" w14:textId="77777777" w:rsidTr="00217E3E">
        <w:tc>
          <w:tcPr>
            <w:tcW w:w="2117" w:type="dxa"/>
            <w:hideMark/>
          </w:tcPr>
          <w:p w14:paraId="33DB6385"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MAIB</w:t>
            </w:r>
          </w:p>
        </w:tc>
        <w:tc>
          <w:tcPr>
            <w:tcW w:w="1275" w:type="dxa"/>
            <w:hideMark/>
          </w:tcPr>
          <w:p w14:paraId="0285B39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5E48871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 (at least)</w:t>
            </w:r>
          </w:p>
        </w:tc>
        <w:tc>
          <w:tcPr>
            <w:tcW w:w="1417" w:type="dxa"/>
            <w:hideMark/>
          </w:tcPr>
          <w:p w14:paraId="1F74781F"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2310F2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$64.80</w:t>
            </w:r>
          </w:p>
        </w:tc>
        <w:tc>
          <w:tcPr>
            <w:tcW w:w="1559" w:type="dxa"/>
            <w:hideMark/>
          </w:tcPr>
          <w:p w14:paraId="3F1F5FD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$194.40</w:t>
            </w:r>
          </w:p>
        </w:tc>
      </w:tr>
      <w:tr w:rsidR="00217E3E" w:rsidRPr="00DF0C3D" w14:paraId="386961F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003C99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hideMark/>
          </w:tcPr>
          <w:p w14:paraId="1C5A73D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5519BBF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574DD969"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09A7EB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$166.99</w:t>
            </w:r>
          </w:p>
        </w:tc>
        <w:tc>
          <w:tcPr>
            <w:tcW w:w="1559" w:type="dxa"/>
            <w:hideMark/>
          </w:tcPr>
          <w:p w14:paraId="21FB153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$166.99</w:t>
            </w:r>
          </w:p>
        </w:tc>
      </w:tr>
      <w:tr w:rsidR="00217E3E" w:rsidRPr="00DF0C3D" w14:paraId="54F992F5" w14:textId="77777777" w:rsidTr="00217E3E">
        <w:tc>
          <w:tcPr>
            <w:tcW w:w="2117" w:type="dxa"/>
            <w:hideMark/>
          </w:tcPr>
          <w:p w14:paraId="3DE097D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Remote</w:t>
            </w:r>
          </w:p>
        </w:tc>
        <w:tc>
          <w:tcPr>
            <w:tcW w:w="1275" w:type="dxa"/>
            <w:hideMark/>
          </w:tcPr>
          <w:p w14:paraId="6C2E4C7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4738CCB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6911A38D"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4BC3EB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$233.79</w:t>
            </w:r>
          </w:p>
        </w:tc>
        <w:tc>
          <w:tcPr>
            <w:tcW w:w="1559" w:type="dxa"/>
            <w:hideMark/>
          </w:tcPr>
          <w:p w14:paraId="24BF2BA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$233.79</w:t>
            </w:r>
          </w:p>
        </w:tc>
      </w:tr>
      <w:tr w:rsidR="00217E3E" w:rsidRPr="00DF0C3D" w14:paraId="0A8922B5"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587A82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Very Remote</w:t>
            </w:r>
          </w:p>
        </w:tc>
        <w:tc>
          <w:tcPr>
            <w:tcW w:w="1275" w:type="dxa"/>
            <w:hideMark/>
          </w:tcPr>
          <w:p w14:paraId="404BCB1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36BC390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6DE3C5E9"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62C60B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$250.49</w:t>
            </w:r>
          </w:p>
        </w:tc>
        <w:tc>
          <w:tcPr>
            <w:tcW w:w="1559" w:type="dxa"/>
            <w:hideMark/>
          </w:tcPr>
          <w:p w14:paraId="7F87746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$250.49</w:t>
            </w:r>
          </w:p>
        </w:tc>
      </w:tr>
      <w:tr w:rsidR="00217E3E" w:rsidRPr="00DF0C3D" w14:paraId="15006756" w14:textId="77777777" w:rsidTr="00217E3E">
        <w:tc>
          <w:tcPr>
            <w:tcW w:w="2117" w:type="dxa"/>
            <w:hideMark/>
          </w:tcPr>
          <w:p w14:paraId="4A052F5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RTWSA</w:t>
            </w:r>
          </w:p>
        </w:tc>
        <w:tc>
          <w:tcPr>
            <w:tcW w:w="1275" w:type="dxa"/>
            <w:hideMark/>
          </w:tcPr>
          <w:p w14:paraId="43F57E7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418" w:type="dxa"/>
            <w:hideMark/>
          </w:tcPr>
          <w:p w14:paraId="3C02342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3B96FB6E"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2A38873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$150.90</w:t>
            </w:r>
          </w:p>
        </w:tc>
        <w:tc>
          <w:tcPr>
            <w:tcW w:w="1559" w:type="dxa"/>
            <w:hideMark/>
          </w:tcPr>
          <w:p w14:paraId="55A77A0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$150.90</w:t>
            </w:r>
          </w:p>
        </w:tc>
      </w:tr>
      <w:tr w:rsidR="00217E3E" w:rsidRPr="00DF0C3D" w14:paraId="499973FD"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4B890218"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TAC</w:t>
            </w:r>
          </w:p>
        </w:tc>
        <w:tc>
          <w:tcPr>
            <w:tcW w:w="1275" w:type="dxa"/>
            <w:hideMark/>
          </w:tcPr>
          <w:p w14:paraId="622220D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5253CFC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4579534"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F03F2C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$100.60</w:t>
            </w:r>
          </w:p>
        </w:tc>
        <w:tc>
          <w:tcPr>
            <w:tcW w:w="1559" w:type="dxa"/>
            <w:hideMark/>
          </w:tcPr>
          <w:p w14:paraId="3584FAE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$100.60</w:t>
            </w:r>
          </w:p>
        </w:tc>
      </w:tr>
      <w:tr w:rsidR="00217E3E" w:rsidRPr="00DF0C3D" w14:paraId="4A35C67D" w14:textId="77777777" w:rsidTr="00217E3E">
        <w:tc>
          <w:tcPr>
            <w:tcW w:w="2117" w:type="dxa"/>
            <w:hideMark/>
          </w:tcPr>
          <w:p w14:paraId="1F037A1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WorkCover QLD</w:t>
            </w:r>
          </w:p>
        </w:tc>
        <w:tc>
          <w:tcPr>
            <w:tcW w:w="1275" w:type="dxa"/>
            <w:hideMark/>
          </w:tcPr>
          <w:p w14:paraId="6370962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QLD</w:t>
            </w:r>
          </w:p>
        </w:tc>
        <w:tc>
          <w:tcPr>
            <w:tcW w:w="1418" w:type="dxa"/>
            <w:hideMark/>
          </w:tcPr>
          <w:p w14:paraId="713C69E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35B76456"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79111A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$189.00</w:t>
            </w:r>
          </w:p>
        </w:tc>
        <w:tc>
          <w:tcPr>
            <w:tcW w:w="1559" w:type="dxa"/>
            <w:hideMark/>
          </w:tcPr>
          <w:p w14:paraId="7360234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$189.00</w:t>
            </w:r>
          </w:p>
        </w:tc>
      </w:tr>
      <w:tr w:rsidR="00217E3E" w:rsidRPr="00DF0C3D" w14:paraId="64B247E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C0C7AB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WorkCover WA</w:t>
            </w:r>
          </w:p>
        </w:tc>
        <w:tc>
          <w:tcPr>
            <w:tcW w:w="1275" w:type="dxa"/>
            <w:hideMark/>
          </w:tcPr>
          <w:p w14:paraId="55CC4EA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hideMark/>
          </w:tcPr>
          <w:p w14:paraId="19F2B29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0EBA14BD"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13BA4DE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$207.05</w:t>
            </w:r>
          </w:p>
        </w:tc>
        <w:tc>
          <w:tcPr>
            <w:tcW w:w="1559" w:type="dxa"/>
            <w:hideMark/>
          </w:tcPr>
          <w:p w14:paraId="6D4AABE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$207.05</w:t>
            </w:r>
          </w:p>
        </w:tc>
      </w:tr>
      <w:tr w:rsidR="00217E3E" w:rsidRPr="00DF0C3D" w14:paraId="7CDFDF8F" w14:textId="77777777" w:rsidTr="00217E3E">
        <w:tc>
          <w:tcPr>
            <w:tcW w:w="2117" w:type="dxa"/>
            <w:hideMark/>
          </w:tcPr>
          <w:p w14:paraId="267CB08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WorkSafe VIC</w:t>
            </w:r>
          </w:p>
        </w:tc>
        <w:tc>
          <w:tcPr>
            <w:tcW w:w="1275" w:type="dxa"/>
            <w:hideMark/>
          </w:tcPr>
          <w:p w14:paraId="188BDA9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484DC69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w:t>
            </w:r>
          </w:p>
        </w:tc>
        <w:tc>
          <w:tcPr>
            <w:tcW w:w="1417" w:type="dxa"/>
          </w:tcPr>
          <w:p w14:paraId="6AC98D96"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149ACC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$61.41</w:t>
            </w:r>
          </w:p>
        </w:tc>
        <w:tc>
          <w:tcPr>
            <w:tcW w:w="1559" w:type="dxa"/>
            <w:hideMark/>
          </w:tcPr>
          <w:p w14:paraId="1277115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$122.82</w:t>
            </w:r>
          </w:p>
        </w:tc>
      </w:tr>
    </w:tbl>
    <w:p w14:paraId="33906550" w14:textId="0BECE7A7" w:rsidR="00217E3E" w:rsidRPr="00DF0C3D" w:rsidRDefault="00217E3E" w:rsidP="00DF1764">
      <w:pPr>
        <w:pStyle w:val="Caption"/>
      </w:pPr>
      <w:bookmarkStart w:id="483" w:name="_Toc108620574"/>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86</w:t>
      </w:r>
      <w:r w:rsidR="002B459B">
        <w:rPr>
          <w:noProof/>
        </w:rPr>
        <w:fldChar w:fldCharType="end"/>
      </w:r>
      <w:r w:rsidRPr="00DF0C3D">
        <w:t>: Comparison of pricing across public schemes — Occupational Therapist</w:t>
      </w:r>
      <w:bookmarkEnd w:id="483"/>
    </w:p>
    <w:tbl>
      <w:tblPr>
        <w:tblStyle w:val="GridTable4-Accent12"/>
        <w:tblW w:w="9204" w:type="dxa"/>
        <w:tblInd w:w="-5" w:type="dxa"/>
        <w:tblLook w:val="0420" w:firstRow="1" w:lastRow="0" w:firstColumn="0" w:lastColumn="0" w:noHBand="0" w:noVBand="1"/>
        <w:tblCaption w:val="Comparison of pricing across public schemes - Occupational Therapist"/>
        <w:tblDescription w:val="Comparison of pricing for occupational therapist across public schemes including the Scheme, location it is applied, length of session, average length of session if known, published price of a session and the effective hourly price of a session."/>
      </w:tblPr>
      <w:tblGrid>
        <w:gridCol w:w="1984"/>
        <w:gridCol w:w="1227"/>
        <w:gridCol w:w="1360"/>
        <w:gridCol w:w="1359"/>
        <w:gridCol w:w="1412"/>
        <w:gridCol w:w="1862"/>
      </w:tblGrid>
      <w:tr w:rsidR="00217E3E" w:rsidRPr="00DF0C3D" w14:paraId="219C84E9"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1984" w:type="dxa"/>
          </w:tcPr>
          <w:p w14:paraId="458B8B59" w14:textId="77777777" w:rsidR="00217E3E" w:rsidRPr="00DF0C3D" w:rsidRDefault="00217E3E" w:rsidP="00217E3E">
            <w:pPr>
              <w:keepNext/>
              <w:rPr>
                <w:rFonts w:eastAsia="Times New Roman" w:cs="Arial"/>
                <w:color w:val="000000"/>
                <w:szCs w:val="16"/>
                <w:lang w:eastAsia="en-AU"/>
              </w:rPr>
            </w:pPr>
            <w:r w:rsidRPr="00DF0C3D">
              <w:rPr>
                <w:rFonts w:eastAsia="Times New Roman" w:cs="Arial"/>
                <w:szCs w:val="16"/>
              </w:rPr>
              <w:t>Scheme</w:t>
            </w:r>
          </w:p>
        </w:tc>
        <w:tc>
          <w:tcPr>
            <w:tcW w:w="1227" w:type="dxa"/>
          </w:tcPr>
          <w:p w14:paraId="156DB4A5"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szCs w:val="16"/>
              </w:rPr>
              <w:t>Location</w:t>
            </w:r>
          </w:p>
        </w:tc>
        <w:tc>
          <w:tcPr>
            <w:tcW w:w="1360" w:type="dxa"/>
          </w:tcPr>
          <w:p w14:paraId="2CB7D338"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359" w:type="dxa"/>
          </w:tcPr>
          <w:p w14:paraId="232EC471"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2" w:type="dxa"/>
          </w:tcPr>
          <w:p w14:paraId="5432E643"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szCs w:val="16"/>
              </w:rPr>
              <w:t>Published Price of a Session</w:t>
            </w:r>
          </w:p>
        </w:tc>
        <w:tc>
          <w:tcPr>
            <w:tcW w:w="1862" w:type="dxa"/>
          </w:tcPr>
          <w:p w14:paraId="3FB86F8F"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10ABF86F"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tcPr>
          <w:p w14:paraId="0CA3AED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CIS Scheme</w:t>
            </w:r>
          </w:p>
        </w:tc>
        <w:tc>
          <w:tcPr>
            <w:tcW w:w="1227" w:type="dxa"/>
          </w:tcPr>
          <w:p w14:paraId="7E766F6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WA</w:t>
            </w:r>
          </w:p>
        </w:tc>
        <w:tc>
          <w:tcPr>
            <w:tcW w:w="1360" w:type="dxa"/>
          </w:tcPr>
          <w:p w14:paraId="209C965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30-44</w:t>
            </w:r>
          </w:p>
        </w:tc>
        <w:tc>
          <w:tcPr>
            <w:tcW w:w="1359" w:type="dxa"/>
          </w:tcPr>
          <w:p w14:paraId="32404BDE" w14:textId="77777777" w:rsidR="00217E3E" w:rsidRPr="00DF0C3D" w:rsidRDefault="00217E3E" w:rsidP="00217E3E">
            <w:pPr>
              <w:jc w:val="center"/>
              <w:rPr>
                <w:rFonts w:eastAsia="Times New Roman" w:cs="Arial"/>
                <w:color w:val="000000"/>
                <w:szCs w:val="16"/>
                <w:lang w:eastAsia="en-AU"/>
              </w:rPr>
            </w:pPr>
          </w:p>
        </w:tc>
        <w:tc>
          <w:tcPr>
            <w:tcW w:w="1412" w:type="dxa"/>
          </w:tcPr>
          <w:p w14:paraId="67AB495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$102.40</w:t>
            </w:r>
          </w:p>
        </w:tc>
        <w:tc>
          <w:tcPr>
            <w:tcW w:w="1862" w:type="dxa"/>
          </w:tcPr>
          <w:p w14:paraId="312918D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$204.80</w:t>
            </w:r>
          </w:p>
        </w:tc>
      </w:tr>
      <w:tr w:rsidR="00217E3E" w:rsidRPr="00DF0C3D" w14:paraId="557656D3" w14:textId="77777777" w:rsidTr="00217E3E">
        <w:tc>
          <w:tcPr>
            <w:tcW w:w="1984" w:type="dxa"/>
          </w:tcPr>
          <w:p w14:paraId="3066708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ComCare (SA)</w:t>
            </w:r>
          </w:p>
        </w:tc>
        <w:tc>
          <w:tcPr>
            <w:tcW w:w="1227" w:type="dxa"/>
          </w:tcPr>
          <w:p w14:paraId="64F69E7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SA</w:t>
            </w:r>
          </w:p>
        </w:tc>
        <w:tc>
          <w:tcPr>
            <w:tcW w:w="1360" w:type="dxa"/>
          </w:tcPr>
          <w:p w14:paraId="642AFFE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60</w:t>
            </w:r>
          </w:p>
        </w:tc>
        <w:tc>
          <w:tcPr>
            <w:tcW w:w="1359" w:type="dxa"/>
          </w:tcPr>
          <w:p w14:paraId="60A7CFE7" w14:textId="77777777" w:rsidR="00217E3E" w:rsidRPr="00DF0C3D" w:rsidRDefault="00217E3E" w:rsidP="00217E3E">
            <w:pPr>
              <w:jc w:val="center"/>
              <w:rPr>
                <w:rFonts w:eastAsia="Times New Roman" w:cs="Arial"/>
                <w:bCs/>
                <w:color w:val="000000"/>
                <w:szCs w:val="16"/>
                <w:lang w:eastAsia="en-AU"/>
              </w:rPr>
            </w:pPr>
          </w:p>
        </w:tc>
        <w:tc>
          <w:tcPr>
            <w:tcW w:w="1412" w:type="dxa"/>
          </w:tcPr>
          <w:p w14:paraId="20DFB75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$190.30</w:t>
            </w:r>
          </w:p>
        </w:tc>
        <w:tc>
          <w:tcPr>
            <w:tcW w:w="1862" w:type="dxa"/>
          </w:tcPr>
          <w:p w14:paraId="4189906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$190.30</w:t>
            </w:r>
          </w:p>
        </w:tc>
      </w:tr>
      <w:tr w:rsidR="00217E3E" w:rsidRPr="00DF0C3D" w14:paraId="2ACC1546"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hideMark/>
          </w:tcPr>
          <w:p w14:paraId="37EDC37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ComCare (QLD)</w:t>
            </w:r>
          </w:p>
        </w:tc>
        <w:tc>
          <w:tcPr>
            <w:tcW w:w="1227" w:type="dxa"/>
            <w:hideMark/>
          </w:tcPr>
          <w:p w14:paraId="37701B1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QLD</w:t>
            </w:r>
          </w:p>
        </w:tc>
        <w:tc>
          <w:tcPr>
            <w:tcW w:w="1360" w:type="dxa"/>
            <w:hideMark/>
          </w:tcPr>
          <w:p w14:paraId="62CB6AE3" w14:textId="77777777" w:rsidR="00217E3E" w:rsidRPr="00DF0C3D" w:rsidRDefault="00217E3E" w:rsidP="00217E3E">
            <w:pPr>
              <w:jc w:val="center"/>
              <w:rPr>
                <w:rFonts w:eastAsia="Times New Roman" w:cs="Arial"/>
                <w:color w:val="000000"/>
                <w:szCs w:val="16"/>
                <w:lang w:eastAsia="en-AU"/>
              </w:rPr>
            </w:pPr>
          </w:p>
        </w:tc>
        <w:tc>
          <w:tcPr>
            <w:tcW w:w="1359" w:type="dxa"/>
          </w:tcPr>
          <w:p w14:paraId="30D06F24" w14:textId="77777777" w:rsidR="00217E3E" w:rsidRPr="00DF0C3D" w:rsidRDefault="00217E3E" w:rsidP="00217E3E">
            <w:pPr>
              <w:jc w:val="center"/>
              <w:rPr>
                <w:rFonts w:eastAsia="Times New Roman" w:cs="Arial"/>
                <w:color w:val="000000"/>
                <w:szCs w:val="16"/>
                <w:lang w:eastAsia="en-AU"/>
              </w:rPr>
            </w:pPr>
          </w:p>
        </w:tc>
        <w:tc>
          <w:tcPr>
            <w:tcW w:w="1412" w:type="dxa"/>
            <w:hideMark/>
          </w:tcPr>
          <w:p w14:paraId="4744886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$80.00</w:t>
            </w:r>
          </w:p>
        </w:tc>
        <w:tc>
          <w:tcPr>
            <w:tcW w:w="1862" w:type="dxa"/>
          </w:tcPr>
          <w:p w14:paraId="2B31A678" w14:textId="77777777" w:rsidR="00217E3E" w:rsidRPr="00DF0C3D" w:rsidRDefault="00217E3E" w:rsidP="00217E3E">
            <w:pPr>
              <w:jc w:val="center"/>
              <w:rPr>
                <w:rFonts w:eastAsia="Times New Roman" w:cs="Arial"/>
                <w:color w:val="000000"/>
                <w:szCs w:val="16"/>
                <w:lang w:eastAsia="en-AU"/>
              </w:rPr>
            </w:pPr>
          </w:p>
        </w:tc>
      </w:tr>
      <w:tr w:rsidR="00217E3E" w:rsidRPr="00DF0C3D" w14:paraId="6F8BAC0B" w14:textId="77777777" w:rsidTr="00217E3E">
        <w:tc>
          <w:tcPr>
            <w:tcW w:w="1984" w:type="dxa"/>
            <w:hideMark/>
          </w:tcPr>
          <w:p w14:paraId="7258E37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ComCare (VIC)</w:t>
            </w:r>
          </w:p>
        </w:tc>
        <w:tc>
          <w:tcPr>
            <w:tcW w:w="1227" w:type="dxa"/>
            <w:hideMark/>
          </w:tcPr>
          <w:p w14:paraId="571A24B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VIC</w:t>
            </w:r>
          </w:p>
        </w:tc>
        <w:tc>
          <w:tcPr>
            <w:tcW w:w="1360" w:type="dxa"/>
            <w:hideMark/>
          </w:tcPr>
          <w:p w14:paraId="20FE6E7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 xml:space="preserve">up to 30 </w:t>
            </w:r>
          </w:p>
        </w:tc>
        <w:tc>
          <w:tcPr>
            <w:tcW w:w="1359" w:type="dxa"/>
          </w:tcPr>
          <w:p w14:paraId="5BDFE494" w14:textId="77777777" w:rsidR="00217E3E" w:rsidRPr="00DF0C3D" w:rsidRDefault="00217E3E" w:rsidP="00217E3E">
            <w:pPr>
              <w:jc w:val="center"/>
              <w:rPr>
                <w:rFonts w:eastAsia="Times New Roman" w:cs="Arial"/>
                <w:bCs/>
                <w:color w:val="000000"/>
                <w:szCs w:val="16"/>
                <w:lang w:eastAsia="en-AU"/>
              </w:rPr>
            </w:pPr>
          </w:p>
        </w:tc>
        <w:tc>
          <w:tcPr>
            <w:tcW w:w="1412" w:type="dxa"/>
            <w:hideMark/>
          </w:tcPr>
          <w:p w14:paraId="3750E17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$50.77</w:t>
            </w:r>
          </w:p>
        </w:tc>
        <w:tc>
          <w:tcPr>
            <w:tcW w:w="1862" w:type="dxa"/>
          </w:tcPr>
          <w:p w14:paraId="34E5D0E5" w14:textId="77777777" w:rsidR="00217E3E" w:rsidRPr="00DF0C3D" w:rsidRDefault="00217E3E" w:rsidP="00217E3E">
            <w:pPr>
              <w:jc w:val="center"/>
              <w:rPr>
                <w:rFonts w:eastAsia="Times New Roman" w:cs="Arial"/>
                <w:bCs/>
                <w:color w:val="000000"/>
                <w:szCs w:val="16"/>
                <w:lang w:eastAsia="en-AU"/>
              </w:rPr>
            </w:pPr>
          </w:p>
        </w:tc>
      </w:tr>
      <w:tr w:rsidR="00217E3E" w:rsidRPr="00DF0C3D" w14:paraId="57AB6A41"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hideMark/>
          </w:tcPr>
          <w:p w14:paraId="5C540D71"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ComCare (WA)</w:t>
            </w:r>
          </w:p>
        </w:tc>
        <w:tc>
          <w:tcPr>
            <w:tcW w:w="1227" w:type="dxa"/>
            <w:hideMark/>
          </w:tcPr>
          <w:p w14:paraId="1F94942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WA</w:t>
            </w:r>
          </w:p>
        </w:tc>
        <w:tc>
          <w:tcPr>
            <w:tcW w:w="1360" w:type="dxa"/>
            <w:hideMark/>
          </w:tcPr>
          <w:p w14:paraId="220539F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30-45</w:t>
            </w:r>
          </w:p>
        </w:tc>
        <w:tc>
          <w:tcPr>
            <w:tcW w:w="1359" w:type="dxa"/>
          </w:tcPr>
          <w:p w14:paraId="3D8CCA36" w14:textId="77777777" w:rsidR="00217E3E" w:rsidRPr="00DF0C3D" w:rsidRDefault="00217E3E" w:rsidP="00217E3E">
            <w:pPr>
              <w:jc w:val="center"/>
              <w:rPr>
                <w:rFonts w:eastAsia="Times New Roman" w:cs="Arial"/>
                <w:color w:val="000000"/>
                <w:szCs w:val="16"/>
                <w:lang w:eastAsia="en-AU"/>
              </w:rPr>
            </w:pPr>
          </w:p>
        </w:tc>
        <w:tc>
          <w:tcPr>
            <w:tcW w:w="1412" w:type="dxa"/>
            <w:hideMark/>
          </w:tcPr>
          <w:p w14:paraId="5D36568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$102.40</w:t>
            </w:r>
          </w:p>
        </w:tc>
        <w:tc>
          <w:tcPr>
            <w:tcW w:w="1862" w:type="dxa"/>
            <w:hideMark/>
          </w:tcPr>
          <w:p w14:paraId="08A25BE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$204.80</w:t>
            </w:r>
          </w:p>
        </w:tc>
      </w:tr>
      <w:tr w:rsidR="00217E3E" w:rsidRPr="00DF0C3D" w14:paraId="6C2D4C4B" w14:textId="77777777" w:rsidTr="00217E3E">
        <w:tc>
          <w:tcPr>
            <w:tcW w:w="1984" w:type="dxa"/>
            <w:hideMark/>
          </w:tcPr>
          <w:p w14:paraId="66181D3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DVA</w:t>
            </w:r>
          </w:p>
        </w:tc>
        <w:tc>
          <w:tcPr>
            <w:tcW w:w="1227" w:type="dxa"/>
            <w:hideMark/>
          </w:tcPr>
          <w:p w14:paraId="4625025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National</w:t>
            </w:r>
          </w:p>
        </w:tc>
        <w:tc>
          <w:tcPr>
            <w:tcW w:w="1360" w:type="dxa"/>
            <w:hideMark/>
          </w:tcPr>
          <w:p w14:paraId="14D7DB7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30</w:t>
            </w:r>
          </w:p>
        </w:tc>
        <w:tc>
          <w:tcPr>
            <w:tcW w:w="1359" w:type="dxa"/>
          </w:tcPr>
          <w:p w14:paraId="380C0501" w14:textId="77777777" w:rsidR="00217E3E" w:rsidRPr="00DF0C3D" w:rsidRDefault="00217E3E" w:rsidP="00217E3E">
            <w:pPr>
              <w:jc w:val="center"/>
              <w:rPr>
                <w:rFonts w:eastAsia="Times New Roman" w:cs="Arial"/>
                <w:bCs/>
                <w:color w:val="000000"/>
                <w:szCs w:val="16"/>
                <w:lang w:eastAsia="en-AU"/>
              </w:rPr>
            </w:pPr>
          </w:p>
        </w:tc>
        <w:tc>
          <w:tcPr>
            <w:tcW w:w="1412" w:type="dxa"/>
            <w:hideMark/>
          </w:tcPr>
          <w:p w14:paraId="4028D2D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$116.70</w:t>
            </w:r>
          </w:p>
        </w:tc>
        <w:tc>
          <w:tcPr>
            <w:tcW w:w="1862" w:type="dxa"/>
            <w:hideMark/>
          </w:tcPr>
          <w:p w14:paraId="792DC6B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$233.40</w:t>
            </w:r>
          </w:p>
        </w:tc>
      </w:tr>
      <w:tr w:rsidR="00217E3E" w:rsidRPr="00DF0C3D" w14:paraId="0EDDF097"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hideMark/>
          </w:tcPr>
          <w:p w14:paraId="20D4D627" w14:textId="77777777" w:rsidR="00217E3E" w:rsidRPr="00DF0C3D" w:rsidRDefault="00217E3E" w:rsidP="00217E3E">
            <w:pPr>
              <w:rPr>
                <w:rFonts w:eastAsia="Times New Roman" w:cs="Arial"/>
                <w:b/>
                <w:bCs/>
                <w:color w:val="000000"/>
                <w:szCs w:val="16"/>
                <w:lang w:eastAsia="en-AU"/>
              </w:rPr>
            </w:pPr>
            <w:r w:rsidRPr="00DF0C3D">
              <w:rPr>
                <w:rFonts w:eastAsia="Times New Roman" w:cs="Arial"/>
                <w:color w:val="000000"/>
                <w:szCs w:val="16"/>
              </w:rPr>
              <w:t>HACC-PYP</w:t>
            </w:r>
          </w:p>
        </w:tc>
        <w:tc>
          <w:tcPr>
            <w:tcW w:w="1227" w:type="dxa"/>
            <w:hideMark/>
          </w:tcPr>
          <w:p w14:paraId="2028683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360" w:type="dxa"/>
            <w:hideMark/>
          </w:tcPr>
          <w:p w14:paraId="4932DBD9" w14:textId="77777777" w:rsidR="00217E3E" w:rsidRPr="00DF0C3D" w:rsidRDefault="00217E3E" w:rsidP="00217E3E">
            <w:pPr>
              <w:jc w:val="center"/>
              <w:rPr>
                <w:rFonts w:eastAsia="Times New Roman" w:cs="Arial"/>
                <w:color w:val="000000"/>
                <w:szCs w:val="16"/>
                <w:lang w:eastAsia="en-AU"/>
              </w:rPr>
            </w:pPr>
          </w:p>
        </w:tc>
        <w:tc>
          <w:tcPr>
            <w:tcW w:w="1359" w:type="dxa"/>
          </w:tcPr>
          <w:p w14:paraId="3F28F3D1" w14:textId="77777777" w:rsidR="00217E3E" w:rsidRPr="00DF0C3D" w:rsidRDefault="00217E3E" w:rsidP="00217E3E">
            <w:pPr>
              <w:jc w:val="center"/>
              <w:rPr>
                <w:rFonts w:eastAsia="Times New Roman" w:cs="Arial"/>
                <w:color w:val="000000"/>
                <w:szCs w:val="16"/>
                <w:lang w:eastAsia="en-AU"/>
              </w:rPr>
            </w:pPr>
          </w:p>
        </w:tc>
        <w:tc>
          <w:tcPr>
            <w:tcW w:w="1412" w:type="dxa"/>
            <w:hideMark/>
          </w:tcPr>
          <w:p w14:paraId="211E668E" w14:textId="77777777" w:rsidR="00217E3E" w:rsidRPr="00DF0C3D" w:rsidRDefault="00217E3E" w:rsidP="00217E3E">
            <w:pPr>
              <w:jc w:val="center"/>
              <w:rPr>
                <w:rFonts w:eastAsia="Times New Roman" w:cs="Arial"/>
                <w:color w:val="000000"/>
                <w:szCs w:val="16"/>
                <w:lang w:eastAsia="en-AU"/>
              </w:rPr>
            </w:pPr>
          </w:p>
        </w:tc>
        <w:tc>
          <w:tcPr>
            <w:tcW w:w="1862" w:type="dxa"/>
            <w:hideMark/>
          </w:tcPr>
          <w:p w14:paraId="26510FF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$108.36</w:t>
            </w:r>
          </w:p>
        </w:tc>
      </w:tr>
      <w:tr w:rsidR="00217E3E" w:rsidRPr="00DF0C3D" w14:paraId="3E998CE3" w14:textId="77777777" w:rsidTr="00217E3E">
        <w:tc>
          <w:tcPr>
            <w:tcW w:w="1984" w:type="dxa"/>
            <w:hideMark/>
          </w:tcPr>
          <w:p w14:paraId="7363886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LSS</w:t>
            </w:r>
          </w:p>
        </w:tc>
        <w:tc>
          <w:tcPr>
            <w:tcW w:w="1227" w:type="dxa"/>
            <w:hideMark/>
          </w:tcPr>
          <w:p w14:paraId="4C73BB9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SA</w:t>
            </w:r>
          </w:p>
        </w:tc>
        <w:tc>
          <w:tcPr>
            <w:tcW w:w="1360" w:type="dxa"/>
            <w:hideMark/>
          </w:tcPr>
          <w:p w14:paraId="0EEF8AB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60</w:t>
            </w:r>
          </w:p>
        </w:tc>
        <w:tc>
          <w:tcPr>
            <w:tcW w:w="1359" w:type="dxa"/>
          </w:tcPr>
          <w:p w14:paraId="16A92436" w14:textId="77777777" w:rsidR="00217E3E" w:rsidRPr="00DF0C3D" w:rsidRDefault="00217E3E" w:rsidP="00217E3E">
            <w:pPr>
              <w:jc w:val="center"/>
              <w:rPr>
                <w:rFonts w:eastAsia="Times New Roman" w:cs="Arial"/>
                <w:bCs/>
                <w:color w:val="000000"/>
                <w:szCs w:val="16"/>
                <w:lang w:eastAsia="en-AU"/>
              </w:rPr>
            </w:pPr>
          </w:p>
        </w:tc>
        <w:tc>
          <w:tcPr>
            <w:tcW w:w="1412" w:type="dxa"/>
            <w:hideMark/>
          </w:tcPr>
          <w:p w14:paraId="71DEF90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$190.30</w:t>
            </w:r>
          </w:p>
        </w:tc>
        <w:tc>
          <w:tcPr>
            <w:tcW w:w="1862" w:type="dxa"/>
            <w:hideMark/>
          </w:tcPr>
          <w:p w14:paraId="120400A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$190.30</w:t>
            </w:r>
          </w:p>
        </w:tc>
      </w:tr>
      <w:tr w:rsidR="00217E3E" w:rsidRPr="00DF0C3D" w14:paraId="5381DFE3"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hideMark/>
          </w:tcPr>
          <w:p w14:paraId="23BEBD3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MBS</w:t>
            </w:r>
          </w:p>
        </w:tc>
        <w:tc>
          <w:tcPr>
            <w:tcW w:w="1227" w:type="dxa"/>
            <w:hideMark/>
          </w:tcPr>
          <w:p w14:paraId="676E2EF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National</w:t>
            </w:r>
          </w:p>
        </w:tc>
        <w:tc>
          <w:tcPr>
            <w:tcW w:w="1360" w:type="dxa"/>
            <w:hideMark/>
          </w:tcPr>
          <w:p w14:paraId="090C8BD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20 (at least)</w:t>
            </w:r>
          </w:p>
        </w:tc>
        <w:tc>
          <w:tcPr>
            <w:tcW w:w="1359" w:type="dxa"/>
          </w:tcPr>
          <w:p w14:paraId="415E0708" w14:textId="77777777" w:rsidR="00217E3E" w:rsidRPr="00DF0C3D" w:rsidRDefault="00217E3E" w:rsidP="00217E3E">
            <w:pPr>
              <w:jc w:val="center"/>
              <w:rPr>
                <w:rFonts w:eastAsia="Times New Roman" w:cs="Arial"/>
                <w:color w:val="000000"/>
                <w:szCs w:val="16"/>
                <w:lang w:eastAsia="en-AU"/>
              </w:rPr>
            </w:pPr>
          </w:p>
        </w:tc>
        <w:tc>
          <w:tcPr>
            <w:tcW w:w="1412" w:type="dxa"/>
            <w:hideMark/>
          </w:tcPr>
          <w:p w14:paraId="4F4099C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$64.80</w:t>
            </w:r>
          </w:p>
        </w:tc>
        <w:tc>
          <w:tcPr>
            <w:tcW w:w="1862" w:type="dxa"/>
            <w:hideMark/>
          </w:tcPr>
          <w:p w14:paraId="7C57E89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$194.40</w:t>
            </w:r>
          </w:p>
        </w:tc>
      </w:tr>
      <w:tr w:rsidR="00217E3E" w:rsidRPr="00DF0C3D" w14:paraId="5E6565C6" w14:textId="77777777" w:rsidTr="00217E3E">
        <w:tc>
          <w:tcPr>
            <w:tcW w:w="1984" w:type="dxa"/>
            <w:hideMark/>
          </w:tcPr>
          <w:p w14:paraId="3876DFC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27" w:type="dxa"/>
            <w:hideMark/>
          </w:tcPr>
          <w:p w14:paraId="4374C19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National</w:t>
            </w:r>
          </w:p>
        </w:tc>
        <w:tc>
          <w:tcPr>
            <w:tcW w:w="1360" w:type="dxa"/>
            <w:hideMark/>
          </w:tcPr>
          <w:p w14:paraId="7133C34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60</w:t>
            </w:r>
          </w:p>
        </w:tc>
        <w:tc>
          <w:tcPr>
            <w:tcW w:w="1359" w:type="dxa"/>
          </w:tcPr>
          <w:p w14:paraId="69D84E11" w14:textId="77777777" w:rsidR="00217E3E" w:rsidRPr="00DF0C3D" w:rsidRDefault="00217E3E" w:rsidP="00217E3E">
            <w:pPr>
              <w:jc w:val="center"/>
              <w:rPr>
                <w:rFonts w:eastAsia="Times New Roman" w:cs="Arial"/>
                <w:bCs/>
                <w:color w:val="000000"/>
                <w:szCs w:val="16"/>
                <w:lang w:eastAsia="en-AU"/>
              </w:rPr>
            </w:pPr>
          </w:p>
        </w:tc>
        <w:tc>
          <w:tcPr>
            <w:tcW w:w="1412" w:type="dxa"/>
            <w:hideMark/>
          </w:tcPr>
          <w:p w14:paraId="2A37CE0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$193.99</w:t>
            </w:r>
          </w:p>
        </w:tc>
        <w:tc>
          <w:tcPr>
            <w:tcW w:w="1862" w:type="dxa"/>
            <w:hideMark/>
          </w:tcPr>
          <w:p w14:paraId="39E6981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$193.99</w:t>
            </w:r>
          </w:p>
        </w:tc>
      </w:tr>
      <w:tr w:rsidR="00217E3E" w:rsidRPr="00DF0C3D" w14:paraId="02D40C1A"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hideMark/>
          </w:tcPr>
          <w:p w14:paraId="72FE3857"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Remote</w:t>
            </w:r>
          </w:p>
        </w:tc>
        <w:tc>
          <w:tcPr>
            <w:tcW w:w="1227" w:type="dxa"/>
            <w:hideMark/>
          </w:tcPr>
          <w:p w14:paraId="1DC4528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National</w:t>
            </w:r>
          </w:p>
        </w:tc>
        <w:tc>
          <w:tcPr>
            <w:tcW w:w="1360" w:type="dxa"/>
            <w:hideMark/>
          </w:tcPr>
          <w:p w14:paraId="0F9EAE5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60</w:t>
            </w:r>
          </w:p>
        </w:tc>
        <w:tc>
          <w:tcPr>
            <w:tcW w:w="1359" w:type="dxa"/>
          </w:tcPr>
          <w:p w14:paraId="5592A993" w14:textId="77777777" w:rsidR="00217E3E" w:rsidRPr="00DF0C3D" w:rsidRDefault="00217E3E" w:rsidP="00217E3E">
            <w:pPr>
              <w:jc w:val="center"/>
              <w:rPr>
                <w:rFonts w:eastAsia="Times New Roman" w:cs="Arial"/>
                <w:color w:val="000000"/>
                <w:szCs w:val="16"/>
                <w:lang w:eastAsia="en-AU"/>
              </w:rPr>
            </w:pPr>
          </w:p>
        </w:tc>
        <w:tc>
          <w:tcPr>
            <w:tcW w:w="1412" w:type="dxa"/>
            <w:hideMark/>
          </w:tcPr>
          <w:p w14:paraId="76805D2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$271.59</w:t>
            </w:r>
          </w:p>
        </w:tc>
        <w:tc>
          <w:tcPr>
            <w:tcW w:w="1862" w:type="dxa"/>
            <w:hideMark/>
          </w:tcPr>
          <w:p w14:paraId="3583229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$271.59</w:t>
            </w:r>
          </w:p>
        </w:tc>
      </w:tr>
      <w:tr w:rsidR="00217E3E" w:rsidRPr="00DF0C3D" w14:paraId="053F0095" w14:textId="77777777" w:rsidTr="00217E3E">
        <w:tc>
          <w:tcPr>
            <w:tcW w:w="1984" w:type="dxa"/>
            <w:hideMark/>
          </w:tcPr>
          <w:p w14:paraId="1BE0E8DC"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Very Remote</w:t>
            </w:r>
          </w:p>
        </w:tc>
        <w:tc>
          <w:tcPr>
            <w:tcW w:w="1227" w:type="dxa"/>
            <w:hideMark/>
          </w:tcPr>
          <w:p w14:paraId="1E52083B"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National</w:t>
            </w:r>
          </w:p>
        </w:tc>
        <w:tc>
          <w:tcPr>
            <w:tcW w:w="1360" w:type="dxa"/>
            <w:hideMark/>
          </w:tcPr>
          <w:p w14:paraId="4C1294C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60</w:t>
            </w:r>
          </w:p>
        </w:tc>
        <w:tc>
          <w:tcPr>
            <w:tcW w:w="1359" w:type="dxa"/>
          </w:tcPr>
          <w:p w14:paraId="7FE26BDC" w14:textId="77777777" w:rsidR="00217E3E" w:rsidRPr="00DF0C3D" w:rsidRDefault="00217E3E" w:rsidP="00217E3E">
            <w:pPr>
              <w:jc w:val="center"/>
              <w:rPr>
                <w:rFonts w:eastAsia="Times New Roman" w:cs="Arial"/>
                <w:bCs/>
                <w:color w:val="000000"/>
                <w:szCs w:val="16"/>
                <w:lang w:eastAsia="en-AU"/>
              </w:rPr>
            </w:pPr>
          </w:p>
        </w:tc>
        <w:tc>
          <w:tcPr>
            <w:tcW w:w="1412" w:type="dxa"/>
            <w:hideMark/>
          </w:tcPr>
          <w:p w14:paraId="2C50C16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$290.99</w:t>
            </w:r>
          </w:p>
        </w:tc>
        <w:tc>
          <w:tcPr>
            <w:tcW w:w="1862" w:type="dxa"/>
            <w:hideMark/>
          </w:tcPr>
          <w:p w14:paraId="31181DE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$290.99</w:t>
            </w:r>
          </w:p>
        </w:tc>
      </w:tr>
      <w:tr w:rsidR="00217E3E" w:rsidRPr="00DF0C3D" w14:paraId="0111A33C"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tcPr>
          <w:p w14:paraId="5D05FE5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RTWSA</w:t>
            </w:r>
          </w:p>
        </w:tc>
        <w:tc>
          <w:tcPr>
            <w:tcW w:w="1227" w:type="dxa"/>
          </w:tcPr>
          <w:p w14:paraId="49FA270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SA</w:t>
            </w:r>
          </w:p>
        </w:tc>
        <w:tc>
          <w:tcPr>
            <w:tcW w:w="1360" w:type="dxa"/>
          </w:tcPr>
          <w:p w14:paraId="1CB7AA2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60</w:t>
            </w:r>
          </w:p>
        </w:tc>
        <w:tc>
          <w:tcPr>
            <w:tcW w:w="1359" w:type="dxa"/>
          </w:tcPr>
          <w:p w14:paraId="4D06A07C" w14:textId="77777777" w:rsidR="00217E3E" w:rsidRPr="00DF0C3D" w:rsidRDefault="00217E3E" w:rsidP="00217E3E">
            <w:pPr>
              <w:jc w:val="center"/>
              <w:rPr>
                <w:rFonts w:eastAsia="Times New Roman" w:cs="Arial"/>
                <w:bCs/>
                <w:color w:val="000000"/>
                <w:szCs w:val="16"/>
                <w:lang w:eastAsia="en-AU"/>
              </w:rPr>
            </w:pPr>
          </w:p>
        </w:tc>
        <w:tc>
          <w:tcPr>
            <w:tcW w:w="1412" w:type="dxa"/>
          </w:tcPr>
          <w:p w14:paraId="12478F7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$190.30</w:t>
            </w:r>
          </w:p>
        </w:tc>
        <w:tc>
          <w:tcPr>
            <w:tcW w:w="1862" w:type="dxa"/>
          </w:tcPr>
          <w:p w14:paraId="5E586B1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$190.30</w:t>
            </w:r>
          </w:p>
        </w:tc>
      </w:tr>
      <w:tr w:rsidR="00217E3E" w:rsidRPr="00DF0C3D" w14:paraId="40599D68" w14:textId="77777777" w:rsidTr="00217E3E">
        <w:tc>
          <w:tcPr>
            <w:tcW w:w="1984" w:type="dxa"/>
          </w:tcPr>
          <w:p w14:paraId="1CAFDFA9"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 xml:space="preserve">TAC </w:t>
            </w:r>
          </w:p>
        </w:tc>
        <w:tc>
          <w:tcPr>
            <w:tcW w:w="1227" w:type="dxa"/>
          </w:tcPr>
          <w:p w14:paraId="222405F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VIC</w:t>
            </w:r>
          </w:p>
        </w:tc>
        <w:tc>
          <w:tcPr>
            <w:tcW w:w="1360" w:type="dxa"/>
          </w:tcPr>
          <w:p w14:paraId="5B0613E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31-45</w:t>
            </w:r>
          </w:p>
        </w:tc>
        <w:tc>
          <w:tcPr>
            <w:tcW w:w="1359" w:type="dxa"/>
          </w:tcPr>
          <w:p w14:paraId="1336A9CD" w14:textId="77777777" w:rsidR="00217E3E" w:rsidRPr="00DF0C3D" w:rsidRDefault="00217E3E" w:rsidP="00217E3E">
            <w:pPr>
              <w:jc w:val="center"/>
              <w:rPr>
                <w:rFonts w:eastAsia="Times New Roman" w:cs="Arial"/>
                <w:bCs/>
                <w:color w:val="000000"/>
                <w:szCs w:val="16"/>
                <w:lang w:eastAsia="en-AU"/>
              </w:rPr>
            </w:pPr>
          </w:p>
        </w:tc>
        <w:tc>
          <w:tcPr>
            <w:tcW w:w="1412" w:type="dxa"/>
          </w:tcPr>
          <w:p w14:paraId="331CD8AB"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$74.92</w:t>
            </w:r>
          </w:p>
        </w:tc>
        <w:tc>
          <w:tcPr>
            <w:tcW w:w="1862" w:type="dxa"/>
          </w:tcPr>
          <w:p w14:paraId="74B0DEA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$145.01</w:t>
            </w:r>
          </w:p>
        </w:tc>
      </w:tr>
      <w:tr w:rsidR="00217E3E" w:rsidRPr="00DF0C3D" w14:paraId="7BAD387F"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tcPr>
          <w:p w14:paraId="48F86D3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WorkCover QLD</w:t>
            </w:r>
          </w:p>
        </w:tc>
        <w:tc>
          <w:tcPr>
            <w:tcW w:w="1227" w:type="dxa"/>
          </w:tcPr>
          <w:p w14:paraId="7D83511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QLD</w:t>
            </w:r>
          </w:p>
        </w:tc>
        <w:tc>
          <w:tcPr>
            <w:tcW w:w="1360" w:type="dxa"/>
          </w:tcPr>
          <w:p w14:paraId="31CAC556" w14:textId="77777777" w:rsidR="00217E3E" w:rsidRPr="00DF0C3D" w:rsidRDefault="00217E3E" w:rsidP="00217E3E">
            <w:pPr>
              <w:jc w:val="center"/>
              <w:rPr>
                <w:rFonts w:eastAsia="Times New Roman" w:cs="Arial"/>
                <w:bCs/>
                <w:color w:val="000000"/>
                <w:szCs w:val="16"/>
                <w:lang w:eastAsia="en-AU"/>
              </w:rPr>
            </w:pPr>
          </w:p>
        </w:tc>
        <w:tc>
          <w:tcPr>
            <w:tcW w:w="1359" w:type="dxa"/>
          </w:tcPr>
          <w:p w14:paraId="4B012FF6" w14:textId="77777777" w:rsidR="00217E3E" w:rsidRPr="00DF0C3D" w:rsidRDefault="00217E3E" w:rsidP="00217E3E">
            <w:pPr>
              <w:jc w:val="center"/>
              <w:rPr>
                <w:rFonts w:eastAsia="Times New Roman" w:cs="Arial"/>
                <w:bCs/>
                <w:color w:val="000000"/>
                <w:szCs w:val="16"/>
                <w:lang w:eastAsia="en-AU"/>
              </w:rPr>
            </w:pPr>
          </w:p>
        </w:tc>
        <w:tc>
          <w:tcPr>
            <w:tcW w:w="1412" w:type="dxa"/>
          </w:tcPr>
          <w:p w14:paraId="0799C14B"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$80.00</w:t>
            </w:r>
          </w:p>
        </w:tc>
        <w:tc>
          <w:tcPr>
            <w:tcW w:w="1862" w:type="dxa"/>
          </w:tcPr>
          <w:p w14:paraId="30991451" w14:textId="77777777" w:rsidR="00217E3E" w:rsidRPr="00DF0C3D" w:rsidRDefault="00217E3E" w:rsidP="00217E3E">
            <w:pPr>
              <w:jc w:val="center"/>
              <w:rPr>
                <w:rFonts w:eastAsia="Times New Roman" w:cs="Arial"/>
                <w:bCs/>
                <w:color w:val="000000"/>
                <w:szCs w:val="16"/>
                <w:lang w:eastAsia="en-AU"/>
              </w:rPr>
            </w:pPr>
          </w:p>
        </w:tc>
      </w:tr>
      <w:tr w:rsidR="00217E3E" w:rsidRPr="00DF0C3D" w14:paraId="7686BEE2" w14:textId="77777777" w:rsidTr="00217E3E">
        <w:tc>
          <w:tcPr>
            <w:tcW w:w="1984" w:type="dxa"/>
          </w:tcPr>
          <w:p w14:paraId="3F5D4E8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WorkCover WA</w:t>
            </w:r>
          </w:p>
        </w:tc>
        <w:tc>
          <w:tcPr>
            <w:tcW w:w="1227" w:type="dxa"/>
          </w:tcPr>
          <w:p w14:paraId="79999A2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WA</w:t>
            </w:r>
          </w:p>
        </w:tc>
        <w:tc>
          <w:tcPr>
            <w:tcW w:w="1360" w:type="dxa"/>
          </w:tcPr>
          <w:p w14:paraId="14BADA1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60 (at least)</w:t>
            </w:r>
          </w:p>
        </w:tc>
        <w:tc>
          <w:tcPr>
            <w:tcW w:w="1359" w:type="dxa"/>
          </w:tcPr>
          <w:p w14:paraId="5F4CEEEE" w14:textId="77777777" w:rsidR="00217E3E" w:rsidRPr="00DF0C3D" w:rsidRDefault="00217E3E" w:rsidP="00217E3E">
            <w:pPr>
              <w:jc w:val="center"/>
              <w:rPr>
                <w:rFonts w:eastAsia="Times New Roman" w:cs="Arial"/>
                <w:color w:val="000000"/>
                <w:szCs w:val="16"/>
                <w:lang w:eastAsia="en-AU"/>
              </w:rPr>
            </w:pPr>
          </w:p>
        </w:tc>
        <w:tc>
          <w:tcPr>
            <w:tcW w:w="1412" w:type="dxa"/>
          </w:tcPr>
          <w:p w14:paraId="25770D1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$204.95</w:t>
            </w:r>
          </w:p>
        </w:tc>
        <w:tc>
          <w:tcPr>
            <w:tcW w:w="1862" w:type="dxa"/>
          </w:tcPr>
          <w:p w14:paraId="633EAD2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lang w:eastAsia="en-AU"/>
              </w:rPr>
              <w:t>$204.95</w:t>
            </w:r>
          </w:p>
        </w:tc>
      </w:tr>
      <w:tr w:rsidR="00217E3E" w:rsidRPr="00DF0C3D" w14:paraId="2ECB0DF9" w14:textId="77777777" w:rsidTr="00217E3E">
        <w:trPr>
          <w:cnfStyle w:val="000000100000" w:firstRow="0" w:lastRow="0" w:firstColumn="0" w:lastColumn="0" w:oddVBand="0" w:evenVBand="0" w:oddHBand="1" w:evenHBand="0" w:firstRowFirstColumn="0" w:firstRowLastColumn="0" w:lastRowFirstColumn="0" w:lastRowLastColumn="0"/>
        </w:trPr>
        <w:tc>
          <w:tcPr>
            <w:tcW w:w="1984" w:type="dxa"/>
          </w:tcPr>
          <w:p w14:paraId="2A55EA0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WorkSafe VIC</w:t>
            </w:r>
          </w:p>
        </w:tc>
        <w:tc>
          <w:tcPr>
            <w:tcW w:w="1227" w:type="dxa"/>
          </w:tcPr>
          <w:p w14:paraId="3CFECC4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VIC</w:t>
            </w:r>
          </w:p>
        </w:tc>
        <w:tc>
          <w:tcPr>
            <w:tcW w:w="1360" w:type="dxa"/>
          </w:tcPr>
          <w:p w14:paraId="15EEB3A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30-45</w:t>
            </w:r>
          </w:p>
        </w:tc>
        <w:tc>
          <w:tcPr>
            <w:tcW w:w="1359" w:type="dxa"/>
          </w:tcPr>
          <w:p w14:paraId="016FDA6E" w14:textId="77777777" w:rsidR="00217E3E" w:rsidRPr="00DF0C3D" w:rsidRDefault="00217E3E" w:rsidP="00217E3E">
            <w:pPr>
              <w:jc w:val="center"/>
              <w:rPr>
                <w:rFonts w:eastAsia="Times New Roman" w:cs="Arial"/>
                <w:bCs/>
                <w:color w:val="000000"/>
                <w:szCs w:val="16"/>
                <w:lang w:eastAsia="en-AU"/>
              </w:rPr>
            </w:pPr>
          </w:p>
        </w:tc>
        <w:tc>
          <w:tcPr>
            <w:tcW w:w="1412" w:type="dxa"/>
          </w:tcPr>
          <w:p w14:paraId="3B1B54A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$75.46</w:t>
            </w:r>
          </w:p>
        </w:tc>
        <w:tc>
          <w:tcPr>
            <w:tcW w:w="1862" w:type="dxa"/>
          </w:tcPr>
          <w:p w14:paraId="228A4D7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bCs/>
                <w:color w:val="000000"/>
                <w:szCs w:val="16"/>
                <w:lang w:eastAsia="en-AU"/>
              </w:rPr>
              <w:t>$127.83</w:t>
            </w:r>
          </w:p>
        </w:tc>
      </w:tr>
    </w:tbl>
    <w:p w14:paraId="3EE3DC54" w14:textId="47AC355E" w:rsidR="00217E3E" w:rsidRPr="00DF0C3D" w:rsidRDefault="00217E3E" w:rsidP="00DF1764">
      <w:pPr>
        <w:pStyle w:val="Caption"/>
      </w:pPr>
      <w:bookmarkStart w:id="484" w:name="_Toc108620575"/>
      <w:r w:rsidRPr="00DF0C3D">
        <w:t xml:space="preserve">Exhibit </w:t>
      </w:r>
      <w:r w:rsidR="002B459B">
        <w:fldChar w:fldCharType="begin"/>
      </w:r>
      <w:r w:rsidR="002B459B">
        <w:instrText xml:space="preserve"> SEQ Exhibit \* ARABIC </w:instrText>
      </w:r>
      <w:r w:rsidR="002B459B">
        <w:fldChar w:fldCharType="separate"/>
      </w:r>
      <w:r w:rsidR="0015299C">
        <w:rPr>
          <w:noProof/>
        </w:rPr>
        <w:t>87</w:t>
      </w:r>
      <w:r w:rsidR="002B459B">
        <w:rPr>
          <w:noProof/>
        </w:rPr>
        <w:fldChar w:fldCharType="end"/>
      </w:r>
      <w:r w:rsidRPr="00DF0C3D">
        <w:t>: Comparison of pricing across public schemes — Orthoptist</w:t>
      </w:r>
      <w:bookmarkEnd w:id="484"/>
    </w:p>
    <w:tbl>
      <w:tblPr>
        <w:tblStyle w:val="GridTable4-Accent12"/>
        <w:tblW w:w="9204" w:type="dxa"/>
        <w:tblInd w:w="-5" w:type="dxa"/>
        <w:tblLook w:val="0420" w:firstRow="1" w:lastRow="0" w:firstColumn="0" w:lastColumn="0" w:noHBand="0" w:noVBand="1"/>
        <w:tblCaption w:val="Comparison of pricing across public schemes - Orthoptist"/>
        <w:tblDescription w:val="Comparison of pricing for orthoptist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666684CF"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4688584F"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77B0A7B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4F1EE93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6FE6368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6DC5C3E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56FA965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384F2D77"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0601E70C"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MBS</w:t>
            </w:r>
          </w:p>
        </w:tc>
        <w:tc>
          <w:tcPr>
            <w:tcW w:w="1275" w:type="dxa"/>
          </w:tcPr>
          <w:p w14:paraId="120975C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tcPr>
          <w:p w14:paraId="0FF8128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50 (at least)</w:t>
            </w:r>
          </w:p>
        </w:tc>
        <w:tc>
          <w:tcPr>
            <w:tcW w:w="1417" w:type="dxa"/>
          </w:tcPr>
          <w:p w14:paraId="3AEBD0EF" w14:textId="77777777" w:rsidR="00217E3E" w:rsidRPr="00DF0C3D" w:rsidRDefault="00217E3E" w:rsidP="00217E3E">
            <w:pPr>
              <w:jc w:val="center"/>
              <w:rPr>
                <w:rFonts w:eastAsia="Times New Roman" w:cs="Arial"/>
                <w:color w:val="000000"/>
                <w:szCs w:val="16"/>
                <w:lang w:eastAsia="en-AU"/>
              </w:rPr>
            </w:pPr>
          </w:p>
        </w:tc>
        <w:tc>
          <w:tcPr>
            <w:tcW w:w="1418" w:type="dxa"/>
          </w:tcPr>
          <w:p w14:paraId="03BB3F6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$91.50</w:t>
            </w:r>
          </w:p>
        </w:tc>
        <w:tc>
          <w:tcPr>
            <w:tcW w:w="1559" w:type="dxa"/>
          </w:tcPr>
          <w:p w14:paraId="417B754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$109.80</w:t>
            </w:r>
          </w:p>
        </w:tc>
      </w:tr>
      <w:tr w:rsidR="00217E3E" w:rsidRPr="00DF0C3D" w14:paraId="5D443BC8" w14:textId="77777777" w:rsidTr="00217E3E">
        <w:tc>
          <w:tcPr>
            <w:tcW w:w="2117" w:type="dxa"/>
          </w:tcPr>
          <w:p w14:paraId="508FEDB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tcPr>
          <w:p w14:paraId="3C9E99B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2B7C937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65332C93" w14:textId="77777777" w:rsidR="00217E3E" w:rsidRPr="00DF0C3D" w:rsidRDefault="00217E3E" w:rsidP="00217E3E">
            <w:pPr>
              <w:jc w:val="center"/>
              <w:rPr>
                <w:rFonts w:eastAsia="Times New Roman" w:cs="Arial"/>
                <w:bCs/>
                <w:color w:val="000000"/>
                <w:szCs w:val="16"/>
                <w:lang w:eastAsia="en-AU"/>
              </w:rPr>
            </w:pPr>
          </w:p>
        </w:tc>
        <w:tc>
          <w:tcPr>
            <w:tcW w:w="1418" w:type="dxa"/>
          </w:tcPr>
          <w:p w14:paraId="7742018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c>
          <w:tcPr>
            <w:tcW w:w="1559" w:type="dxa"/>
          </w:tcPr>
          <w:p w14:paraId="3A40A69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r>
      <w:tr w:rsidR="00217E3E" w:rsidRPr="00DF0C3D" w14:paraId="2481DBB6"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1DB65FB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Remote</w:t>
            </w:r>
          </w:p>
        </w:tc>
        <w:tc>
          <w:tcPr>
            <w:tcW w:w="1275" w:type="dxa"/>
            <w:hideMark/>
          </w:tcPr>
          <w:p w14:paraId="7881E2B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29E26E8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6EB6FCCB"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7D0CEA1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c>
          <w:tcPr>
            <w:tcW w:w="1559" w:type="dxa"/>
            <w:hideMark/>
          </w:tcPr>
          <w:p w14:paraId="737D2F0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r>
      <w:tr w:rsidR="00217E3E" w:rsidRPr="00DF0C3D" w14:paraId="3664230D" w14:textId="77777777" w:rsidTr="00217E3E">
        <w:tc>
          <w:tcPr>
            <w:tcW w:w="2117" w:type="dxa"/>
            <w:hideMark/>
          </w:tcPr>
          <w:p w14:paraId="24D6A99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Very Remote</w:t>
            </w:r>
          </w:p>
        </w:tc>
        <w:tc>
          <w:tcPr>
            <w:tcW w:w="1275" w:type="dxa"/>
            <w:hideMark/>
          </w:tcPr>
          <w:p w14:paraId="5A33C7F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0F8C041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09867FCA"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07E1252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c>
          <w:tcPr>
            <w:tcW w:w="1559" w:type="dxa"/>
            <w:hideMark/>
          </w:tcPr>
          <w:p w14:paraId="635B088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r>
      <w:tr w:rsidR="00217E3E" w:rsidRPr="00DF0C3D" w14:paraId="217E9A20"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AA1800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TAC</w:t>
            </w:r>
          </w:p>
        </w:tc>
        <w:tc>
          <w:tcPr>
            <w:tcW w:w="1275" w:type="dxa"/>
            <w:hideMark/>
          </w:tcPr>
          <w:p w14:paraId="60B9E31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5648B813" w14:textId="77777777" w:rsidR="00217E3E" w:rsidRPr="00DF0C3D" w:rsidRDefault="00217E3E" w:rsidP="00217E3E">
            <w:pPr>
              <w:jc w:val="center"/>
              <w:rPr>
                <w:rFonts w:eastAsia="Times New Roman" w:cs="Arial"/>
                <w:color w:val="000000"/>
                <w:szCs w:val="16"/>
                <w:lang w:eastAsia="en-AU"/>
              </w:rPr>
            </w:pPr>
          </w:p>
        </w:tc>
        <w:tc>
          <w:tcPr>
            <w:tcW w:w="1417" w:type="dxa"/>
          </w:tcPr>
          <w:p w14:paraId="3ECA93E2"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7C981CE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$49.11</w:t>
            </w:r>
          </w:p>
        </w:tc>
        <w:tc>
          <w:tcPr>
            <w:tcW w:w="1559" w:type="dxa"/>
            <w:hideMark/>
          </w:tcPr>
          <w:p w14:paraId="729A38B6" w14:textId="77777777" w:rsidR="00217E3E" w:rsidRPr="00DF0C3D" w:rsidRDefault="00217E3E" w:rsidP="00217E3E">
            <w:pPr>
              <w:jc w:val="center"/>
              <w:rPr>
                <w:rFonts w:eastAsia="Times New Roman" w:cs="Arial"/>
                <w:color w:val="000000"/>
                <w:szCs w:val="16"/>
                <w:lang w:eastAsia="en-AU"/>
              </w:rPr>
            </w:pPr>
          </w:p>
        </w:tc>
      </w:tr>
    </w:tbl>
    <w:p w14:paraId="10EB88C8" w14:textId="66C63ABA" w:rsidR="00217E3E" w:rsidRPr="00DF0C3D" w:rsidRDefault="00217E3E" w:rsidP="00DF1764">
      <w:pPr>
        <w:pStyle w:val="Caption"/>
      </w:pPr>
      <w:bookmarkStart w:id="485" w:name="_Toc108620576"/>
      <w:r w:rsidRPr="00DF0C3D">
        <w:t xml:space="preserve">Exhibit </w:t>
      </w:r>
      <w:r w:rsidR="002B459B">
        <w:fldChar w:fldCharType="begin"/>
      </w:r>
      <w:r w:rsidR="002B459B">
        <w:instrText xml:space="preserve"> SEQ Exhibit \* ARABIC </w:instrText>
      </w:r>
      <w:r w:rsidR="002B459B">
        <w:fldChar w:fldCharType="separate"/>
      </w:r>
      <w:r w:rsidR="0015299C">
        <w:rPr>
          <w:noProof/>
        </w:rPr>
        <w:t>88</w:t>
      </w:r>
      <w:r w:rsidR="002B459B">
        <w:rPr>
          <w:noProof/>
        </w:rPr>
        <w:fldChar w:fldCharType="end"/>
      </w:r>
      <w:r w:rsidRPr="00DF0C3D">
        <w:t>: Comparison of pricing across public schemes — Physiotherapist</w:t>
      </w:r>
      <w:bookmarkEnd w:id="485"/>
    </w:p>
    <w:tbl>
      <w:tblPr>
        <w:tblStyle w:val="GridTable4-Accent12"/>
        <w:tblW w:w="9204" w:type="dxa"/>
        <w:tblInd w:w="-5" w:type="dxa"/>
        <w:tblLook w:val="0420" w:firstRow="1" w:lastRow="0" w:firstColumn="0" w:lastColumn="0" w:noHBand="0" w:noVBand="1"/>
        <w:tblCaption w:val="Comparison of pricing across public schemes - Physiotherapist"/>
        <w:tblDescription w:val="Comparison of pricing for physiotherapist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4386ADFB"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36EB1B40"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748141B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1DC3C12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79D6F38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4649588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06D564B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115DF65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20CD51AC"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CIS Scheme</w:t>
            </w:r>
          </w:p>
        </w:tc>
        <w:tc>
          <w:tcPr>
            <w:tcW w:w="1275" w:type="dxa"/>
          </w:tcPr>
          <w:p w14:paraId="7FC3050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77A3E92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Flat fee</w:t>
            </w:r>
          </w:p>
        </w:tc>
        <w:tc>
          <w:tcPr>
            <w:tcW w:w="1417" w:type="dxa"/>
          </w:tcPr>
          <w:p w14:paraId="66356040" w14:textId="77777777" w:rsidR="00217E3E" w:rsidRPr="00DF0C3D" w:rsidRDefault="00217E3E" w:rsidP="00217E3E">
            <w:pPr>
              <w:jc w:val="center"/>
              <w:rPr>
                <w:rFonts w:eastAsia="Times New Roman" w:cs="Arial"/>
                <w:color w:val="000000"/>
                <w:szCs w:val="16"/>
                <w:lang w:eastAsia="en-AU"/>
              </w:rPr>
            </w:pPr>
          </w:p>
        </w:tc>
        <w:tc>
          <w:tcPr>
            <w:tcW w:w="1418" w:type="dxa"/>
          </w:tcPr>
          <w:p w14:paraId="28BA6FA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$72.95</w:t>
            </w:r>
          </w:p>
        </w:tc>
        <w:tc>
          <w:tcPr>
            <w:tcW w:w="1559" w:type="dxa"/>
          </w:tcPr>
          <w:p w14:paraId="135A7C44" w14:textId="77777777" w:rsidR="00217E3E" w:rsidRPr="00DF0C3D" w:rsidRDefault="00217E3E" w:rsidP="00217E3E">
            <w:pPr>
              <w:jc w:val="center"/>
              <w:rPr>
                <w:rFonts w:eastAsia="Times New Roman" w:cs="Arial"/>
                <w:color w:val="000000"/>
                <w:szCs w:val="16"/>
                <w:lang w:eastAsia="en-AU"/>
              </w:rPr>
            </w:pPr>
          </w:p>
        </w:tc>
      </w:tr>
      <w:tr w:rsidR="00217E3E" w:rsidRPr="00DF0C3D" w14:paraId="43C876E0" w14:textId="77777777" w:rsidTr="00217E3E">
        <w:tc>
          <w:tcPr>
            <w:tcW w:w="2117" w:type="dxa"/>
          </w:tcPr>
          <w:p w14:paraId="5CBF9BC7"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(ACT)</w:t>
            </w:r>
          </w:p>
        </w:tc>
        <w:tc>
          <w:tcPr>
            <w:tcW w:w="1275" w:type="dxa"/>
          </w:tcPr>
          <w:p w14:paraId="3DC8020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ACT</w:t>
            </w:r>
          </w:p>
        </w:tc>
        <w:tc>
          <w:tcPr>
            <w:tcW w:w="1418" w:type="dxa"/>
          </w:tcPr>
          <w:p w14:paraId="3D028D20" w14:textId="77777777" w:rsidR="00217E3E" w:rsidRPr="00DF0C3D" w:rsidRDefault="00217E3E" w:rsidP="00217E3E">
            <w:pPr>
              <w:jc w:val="center"/>
              <w:rPr>
                <w:rFonts w:eastAsia="Times New Roman" w:cs="Arial"/>
                <w:bCs/>
                <w:color w:val="000000"/>
                <w:szCs w:val="16"/>
                <w:lang w:eastAsia="en-AU"/>
              </w:rPr>
            </w:pPr>
          </w:p>
        </w:tc>
        <w:tc>
          <w:tcPr>
            <w:tcW w:w="1417" w:type="dxa"/>
          </w:tcPr>
          <w:p w14:paraId="25ECE283" w14:textId="77777777" w:rsidR="00217E3E" w:rsidRPr="00DF0C3D" w:rsidRDefault="00217E3E" w:rsidP="00217E3E">
            <w:pPr>
              <w:jc w:val="center"/>
              <w:rPr>
                <w:rFonts w:eastAsia="Times New Roman" w:cs="Arial"/>
                <w:bCs/>
                <w:color w:val="000000"/>
                <w:szCs w:val="16"/>
                <w:lang w:eastAsia="en-AU"/>
              </w:rPr>
            </w:pPr>
          </w:p>
        </w:tc>
        <w:tc>
          <w:tcPr>
            <w:tcW w:w="1418" w:type="dxa"/>
          </w:tcPr>
          <w:p w14:paraId="0BBA85E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$123.50</w:t>
            </w:r>
          </w:p>
        </w:tc>
        <w:tc>
          <w:tcPr>
            <w:tcW w:w="1559" w:type="dxa"/>
          </w:tcPr>
          <w:p w14:paraId="0DB06968" w14:textId="77777777" w:rsidR="00217E3E" w:rsidRPr="00DF0C3D" w:rsidRDefault="00217E3E" w:rsidP="00217E3E">
            <w:pPr>
              <w:jc w:val="center"/>
              <w:rPr>
                <w:rFonts w:eastAsia="Times New Roman" w:cs="Arial"/>
                <w:bCs/>
                <w:color w:val="000000"/>
                <w:szCs w:val="16"/>
                <w:lang w:eastAsia="en-AU"/>
              </w:rPr>
            </w:pPr>
          </w:p>
        </w:tc>
      </w:tr>
      <w:tr w:rsidR="00217E3E" w:rsidRPr="00DF0C3D" w14:paraId="2E7244F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7C853CC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(NT) - Level 2</w:t>
            </w:r>
          </w:p>
        </w:tc>
        <w:tc>
          <w:tcPr>
            <w:tcW w:w="1275" w:type="dxa"/>
            <w:hideMark/>
          </w:tcPr>
          <w:p w14:paraId="1E796A1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NT</w:t>
            </w:r>
          </w:p>
        </w:tc>
        <w:tc>
          <w:tcPr>
            <w:tcW w:w="1418" w:type="dxa"/>
            <w:hideMark/>
          </w:tcPr>
          <w:p w14:paraId="32E8FA3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2ED3A004"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07AE8E5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$227.49</w:t>
            </w:r>
          </w:p>
        </w:tc>
        <w:tc>
          <w:tcPr>
            <w:tcW w:w="1559" w:type="dxa"/>
            <w:hideMark/>
          </w:tcPr>
          <w:p w14:paraId="4E97BE7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$227.49</w:t>
            </w:r>
          </w:p>
        </w:tc>
      </w:tr>
      <w:tr w:rsidR="00217E3E" w:rsidRPr="00DF0C3D" w14:paraId="5D3FE84A" w14:textId="77777777" w:rsidTr="00217E3E">
        <w:tc>
          <w:tcPr>
            <w:tcW w:w="2117" w:type="dxa"/>
            <w:hideMark/>
          </w:tcPr>
          <w:p w14:paraId="70CD06A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(NT) - Level 1</w:t>
            </w:r>
          </w:p>
        </w:tc>
        <w:tc>
          <w:tcPr>
            <w:tcW w:w="1275" w:type="dxa"/>
            <w:hideMark/>
          </w:tcPr>
          <w:p w14:paraId="0486359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NT</w:t>
            </w:r>
          </w:p>
        </w:tc>
        <w:tc>
          <w:tcPr>
            <w:tcW w:w="1418" w:type="dxa"/>
            <w:hideMark/>
          </w:tcPr>
          <w:p w14:paraId="2BC225B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522CB03F"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17723C8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$181.98</w:t>
            </w:r>
          </w:p>
        </w:tc>
        <w:tc>
          <w:tcPr>
            <w:tcW w:w="1559" w:type="dxa"/>
            <w:hideMark/>
          </w:tcPr>
          <w:p w14:paraId="1488C02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$181.98</w:t>
            </w:r>
          </w:p>
        </w:tc>
      </w:tr>
      <w:tr w:rsidR="00217E3E" w:rsidRPr="00DF0C3D" w14:paraId="55C9C47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77BF3619"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(NSW)</w:t>
            </w:r>
          </w:p>
        </w:tc>
        <w:tc>
          <w:tcPr>
            <w:tcW w:w="1275" w:type="dxa"/>
            <w:hideMark/>
          </w:tcPr>
          <w:p w14:paraId="7D8B476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NSW</w:t>
            </w:r>
          </w:p>
        </w:tc>
        <w:tc>
          <w:tcPr>
            <w:tcW w:w="1418" w:type="dxa"/>
          </w:tcPr>
          <w:p w14:paraId="633F3107" w14:textId="77777777" w:rsidR="00217E3E" w:rsidRPr="00DF0C3D" w:rsidRDefault="00217E3E" w:rsidP="00217E3E">
            <w:pPr>
              <w:jc w:val="center"/>
              <w:rPr>
                <w:rFonts w:eastAsia="Times New Roman" w:cs="Arial"/>
                <w:color w:val="000000"/>
                <w:szCs w:val="16"/>
                <w:lang w:eastAsia="en-AU"/>
              </w:rPr>
            </w:pPr>
          </w:p>
        </w:tc>
        <w:tc>
          <w:tcPr>
            <w:tcW w:w="1417" w:type="dxa"/>
          </w:tcPr>
          <w:p w14:paraId="0A48C811"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252FE49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$125.50</w:t>
            </w:r>
          </w:p>
        </w:tc>
        <w:tc>
          <w:tcPr>
            <w:tcW w:w="1559" w:type="dxa"/>
          </w:tcPr>
          <w:p w14:paraId="3960E8A5" w14:textId="77777777" w:rsidR="00217E3E" w:rsidRPr="00DF0C3D" w:rsidRDefault="00217E3E" w:rsidP="00217E3E">
            <w:pPr>
              <w:jc w:val="center"/>
              <w:rPr>
                <w:rFonts w:eastAsia="Times New Roman" w:cs="Arial"/>
                <w:color w:val="000000"/>
                <w:szCs w:val="16"/>
                <w:lang w:eastAsia="en-AU"/>
              </w:rPr>
            </w:pPr>
          </w:p>
        </w:tc>
      </w:tr>
      <w:tr w:rsidR="00217E3E" w:rsidRPr="00DF0C3D" w14:paraId="6A49B998" w14:textId="77777777" w:rsidTr="00217E3E">
        <w:tc>
          <w:tcPr>
            <w:tcW w:w="2117" w:type="dxa"/>
            <w:hideMark/>
          </w:tcPr>
          <w:p w14:paraId="3883618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(QLD)</w:t>
            </w:r>
          </w:p>
        </w:tc>
        <w:tc>
          <w:tcPr>
            <w:tcW w:w="1275" w:type="dxa"/>
            <w:hideMark/>
          </w:tcPr>
          <w:p w14:paraId="234220E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QLD</w:t>
            </w:r>
          </w:p>
        </w:tc>
        <w:tc>
          <w:tcPr>
            <w:tcW w:w="1418" w:type="dxa"/>
          </w:tcPr>
          <w:p w14:paraId="3AF55772" w14:textId="77777777" w:rsidR="00217E3E" w:rsidRPr="00DF0C3D" w:rsidRDefault="00217E3E" w:rsidP="00217E3E">
            <w:pPr>
              <w:jc w:val="center"/>
              <w:rPr>
                <w:rFonts w:eastAsia="Times New Roman" w:cs="Arial"/>
                <w:bCs/>
                <w:color w:val="000000"/>
                <w:szCs w:val="16"/>
                <w:lang w:eastAsia="en-AU"/>
              </w:rPr>
            </w:pPr>
          </w:p>
        </w:tc>
        <w:tc>
          <w:tcPr>
            <w:tcW w:w="1417" w:type="dxa"/>
          </w:tcPr>
          <w:p w14:paraId="71289138"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3C58054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$153.00</w:t>
            </w:r>
          </w:p>
        </w:tc>
        <w:tc>
          <w:tcPr>
            <w:tcW w:w="1559" w:type="dxa"/>
          </w:tcPr>
          <w:p w14:paraId="17CE8ED2" w14:textId="77777777" w:rsidR="00217E3E" w:rsidRPr="00DF0C3D" w:rsidRDefault="00217E3E" w:rsidP="00217E3E">
            <w:pPr>
              <w:jc w:val="center"/>
              <w:rPr>
                <w:rFonts w:eastAsia="Times New Roman" w:cs="Arial"/>
                <w:bCs/>
                <w:color w:val="000000"/>
                <w:szCs w:val="16"/>
                <w:lang w:eastAsia="en-AU"/>
              </w:rPr>
            </w:pPr>
          </w:p>
        </w:tc>
      </w:tr>
      <w:tr w:rsidR="00217E3E" w:rsidRPr="00DF0C3D" w14:paraId="251BEDDE"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2961FBF9"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(SA)</w:t>
            </w:r>
          </w:p>
        </w:tc>
        <w:tc>
          <w:tcPr>
            <w:tcW w:w="1275" w:type="dxa"/>
            <w:hideMark/>
          </w:tcPr>
          <w:p w14:paraId="2F0C4DA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418" w:type="dxa"/>
          </w:tcPr>
          <w:p w14:paraId="060CFE55" w14:textId="77777777" w:rsidR="00217E3E" w:rsidRPr="00DF0C3D" w:rsidRDefault="00217E3E" w:rsidP="00217E3E">
            <w:pPr>
              <w:jc w:val="center"/>
              <w:rPr>
                <w:rFonts w:eastAsia="Times New Roman" w:cs="Arial"/>
                <w:color w:val="000000"/>
                <w:szCs w:val="16"/>
                <w:lang w:eastAsia="en-AU"/>
              </w:rPr>
            </w:pPr>
          </w:p>
        </w:tc>
        <w:tc>
          <w:tcPr>
            <w:tcW w:w="1417" w:type="dxa"/>
          </w:tcPr>
          <w:p w14:paraId="3B85A87E"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119DCAA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$79.30</w:t>
            </w:r>
          </w:p>
        </w:tc>
        <w:tc>
          <w:tcPr>
            <w:tcW w:w="1559" w:type="dxa"/>
          </w:tcPr>
          <w:p w14:paraId="6D74638C" w14:textId="77777777" w:rsidR="00217E3E" w:rsidRPr="00DF0C3D" w:rsidRDefault="00217E3E" w:rsidP="00217E3E">
            <w:pPr>
              <w:jc w:val="center"/>
              <w:rPr>
                <w:rFonts w:eastAsia="Times New Roman" w:cs="Arial"/>
                <w:color w:val="000000"/>
                <w:szCs w:val="16"/>
                <w:lang w:eastAsia="en-AU"/>
              </w:rPr>
            </w:pPr>
          </w:p>
        </w:tc>
      </w:tr>
      <w:tr w:rsidR="00217E3E" w:rsidRPr="00DF0C3D" w14:paraId="2C94E52E" w14:textId="77777777" w:rsidTr="00217E3E">
        <w:tc>
          <w:tcPr>
            <w:tcW w:w="2117" w:type="dxa"/>
            <w:hideMark/>
          </w:tcPr>
          <w:p w14:paraId="3B8128C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(TAS)</w:t>
            </w:r>
          </w:p>
        </w:tc>
        <w:tc>
          <w:tcPr>
            <w:tcW w:w="1275" w:type="dxa"/>
            <w:hideMark/>
          </w:tcPr>
          <w:p w14:paraId="6507216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TAS</w:t>
            </w:r>
          </w:p>
        </w:tc>
        <w:tc>
          <w:tcPr>
            <w:tcW w:w="1418" w:type="dxa"/>
            <w:hideMark/>
          </w:tcPr>
          <w:p w14:paraId="5D9A547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45 (at least)</w:t>
            </w:r>
          </w:p>
        </w:tc>
        <w:tc>
          <w:tcPr>
            <w:tcW w:w="1417" w:type="dxa"/>
          </w:tcPr>
          <w:p w14:paraId="04A6914E"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0521026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$181.59</w:t>
            </w:r>
          </w:p>
        </w:tc>
        <w:tc>
          <w:tcPr>
            <w:tcW w:w="1559" w:type="dxa"/>
            <w:hideMark/>
          </w:tcPr>
          <w:p w14:paraId="5E66E61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$242.12</w:t>
            </w:r>
          </w:p>
        </w:tc>
      </w:tr>
      <w:tr w:rsidR="00217E3E" w:rsidRPr="00DF0C3D" w14:paraId="1155AEF6"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728E8B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(VIC)</w:t>
            </w:r>
          </w:p>
        </w:tc>
        <w:tc>
          <w:tcPr>
            <w:tcW w:w="1275" w:type="dxa"/>
            <w:hideMark/>
          </w:tcPr>
          <w:p w14:paraId="277531A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tcPr>
          <w:p w14:paraId="55FF1788" w14:textId="77777777" w:rsidR="00217E3E" w:rsidRPr="00DF0C3D" w:rsidRDefault="00217E3E" w:rsidP="00217E3E">
            <w:pPr>
              <w:jc w:val="center"/>
              <w:rPr>
                <w:rFonts w:eastAsia="Times New Roman" w:cs="Arial"/>
                <w:color w:val="000000"/>
                <w:szCs w:val="16"/>
                <w:lang w:eastAsia="en-AU"/>
              </w:rPr>
            </w:pPr>
          </w:p>
        </w:tc>
        <w:tc>
          <w:tcPr>
            <w:tcW w:w="1417" w:type="dxa"/>
          </w:tcPr>
          <w:p w14:paraId="36368EE7"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6150D3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$60.26</w:t>
            </w:r>
          </w:p>
        </w:tc>
        <w:tc>
          <w:tcPr>
            <w:tcW w:w="1559" w:type="dxa"/>
            <w:hideMark/>
          </w:tcPr>
          <w:p w14:paraId="50A97E0E" w14:textId="77777777" w:rsidR="00217E3E" w:rsidRPr="00DF0C3D" w:rsidRDefault="00217E3E" w:rsidP="00217E3E">
            <w:pPr>
              <w:jc w:val="center"/>
              <w:rPr>
                <w:rFonts w:eastAsia="Times New Roman" w:cs="Arial"/>
                <w:color w:val="000000"/>
                <w:szCs w:val="16"/>
                <w:lang w:eastAsia="en-AU"/>
              </w:rPr>
            </w:pPr>
          </w:p>
        </w:tc>
      </w:tr>
      <w:tr w:rsidR="00217E3E" w:rsidRPr="00DF0C3D" w14:paraId="02F178DC" w14:textId="77777777" w:rsidTr="00217E3E">
        <w:tc>
          <w:tcPr>
            <w:tcW w:w="2117" w:type="dxa"/>
            <w:hideMark/>
          </w:tcPr>
          <w:p w14:paraId="1F25DEF9"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 (WA)</w:t>
            </w:r>
          </w:p>
        </w:tc>
        <w:tc>
          <w:tcPr>
            <w:tcW w:w="1275" w:type="dxa"/>
            <w:hideMark/>
          </w:tcPr>
          <w:p w14:paraId="0AE7B48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418" w:type="dxa"/>
          </w:tcPr>
          <w:p w14:paraId="76045542" w14:textId="77777777" w:rsidR="00217E3E" w:rsidRPr="00DF0C3D" w:rsidRDefault="00217E3E" w:rsidP="00217E3E">
            <w:pPr>
              <w:jc w:val="center"/>
              <w:rPr>
                <w:rFonts w:eastAsia="Times New Roman" w:cs="Arial"/>
                <w:bCs/>
                <w:color w:val="000000"/>
                <w:szCs w:val="16"/>
                <w:lang w:eastAsia="en-AU"/>
              </w:rPr>
            </w:pPr>
          </w:p>
        </w:tc>
        <w:tc>
          <w:tcPr>
            <w:tcW w:w="1417" w:type="dxa"/>
          </w:tcPr>
          <w:p w14:paraId="1F47BF1D"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1E7B720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$92.20</w:t>
            </w:r>
          </w:p>
        </w:tc>
        <w:tc>
          <w:tcPr>
            <w:tcW w:w="1559" w:type="dxa"/>
            <w:hideMark/>
          </w:tcPr>
          <w:p w14:paraId="00D19298" w14:textId="77777777" w:rsidR="00217E3E" w:rsidRPr="00DF0C3D" w:rsidRDefault="00217E3E" w:rsidP="00217E3E">
            <w:pPr>
              <w:jc w:val="center"/>
              <w:rPr>
                <w:rFonts w:eastAsia="Times New Roman" w:cs="Arial"/>
                <w:bCs/>
                <w:color w:val="000000"/>
                <w:szCs w:val="16"/>
                <w:lang w:eastAsia="en-AU"/>
              </w:rPr>
            </w:pPr>
          </w:p>
        </w:tc>
      </w:tr>
      <w:tr w:rsidR="00217E3E" w:rsidRPr="00DF0C3D" w14:paraId="2DDFACE9"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4B646C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DVA</w:t>
            </w:r>
          </w:p>
        </w:tc>
        <w:tc>
          <w:tcPr>
            <w:tcW w:w="1275" w:type="dxa"/>
            <w:hideMark/>
          </w:tcPr>
          <w:p w14:paraId="5FC5D76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43E5883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w:t>
            </w:r>
          </w:p>
        </w:tc>
        <w:tc>
          <w:tcPr>
            <w:tcW w:w="1417" w:type="dxa"/>
          </w:tcPr>
          <w:p w14:paraId="57A6B79C"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31DEC68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$66.90</w:t>
            </w:r>
          </w:p>
        </w:tc>
        <w:tc>
          <w:tcPr>
            <w:tcW w:w="1559" w:type="dxa"/>
            <w:hideMark/>
          </w:tcPr>
          <w:p w14:paraId="4A72B6E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$133.80</w:t>
            </w:r>
          </w:p>
        </w:tc>
      </w:tr>
      <w:tr w:rsidR="00217E3E" w:rsidRPr="00DF0C3D" w14:paraId="36ABBC4C" w14:textId="77777777" w:rsidTr="00217E3E">
        <w:tc>
          <w:tcPr>
            <w:tcW w:w="2117" w:type="dxa"/>
            <w:hideMark/>
          </w:tcPr>
          <w:p w14:paraId="78F93D2F" w14:textId="77777777" w:rsidR="00217E3E" w:rsidRPr="00DF0C3D" w:rsidRDefault="00217E3E" w:rsidP="00217E3E">
            <w:pPr>
              <w:rPr>
                <w:rFonts w:eastAsia="Times New Roman" w:cs="Arial"/>
                <w:b/>
                <w:bCs/>
                <w:color w:val="000000"/>
                <w:szCs w:val="16"/>
                <w:lang w:eastAsia="en-AU"/>
              </w:rPr>
            </w:pPr>
            <w:r w:rsidRPr="00DF0C3D">
              <w:rPr>
                <w:rFonts w:eastAsia="Times New Roman" w:cs="Arial"/>
                <w:color w:val="000000"/>
                <w:szCs w:val="16"/>
              </w:rPr>
              <w:t>HACC-PYP</w:t>
            </w:r>
          </w:p>
        </w:tc>
        <w:tc>
          <w:tcPr>
            <w:tcW w:w="1275" w:type="dxa"/>
            <w:hideMark/>
          </w:tcPr>
          <w:p w14:paraId="0CAD2C6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hideMark/>
          </w:tcPr>
          <w:p w14:paraId="6A8D8731" w14:textId="77777777" w:rsidR="00217E3E" w:rsidRPr="00DF0C3D" w:rsidRDefault="00217E3E" w:rsidP="00217E3E">
            <w:pPr>
              <w:jc w:val="center"/>
              <w:rPr>
                <w:rFonts w:eastAsia="Times New Roman" w:cs="Arial"/>
                <w:bCs/>
                <w:color w:val="000000"/>
                <w:szCs w:val="16"/>
                <w:lang w:eastAsia="en-AU"/>
              </w:rPr>
            </w:pPr>
          </w:p>
        </w:tc>
        <w:tc>
          <w:tcPr>
            <w:tcW w:w="1417" w:type="dxa"/>
          </w:tcPr>
          <w:p w14:paraId="528854D7"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532BA77A" w14:textId="77777777" w:rsidR="00217E3E" w:rsidRPr="00DF0C3D" w:rsidRDefault="00217E3E" w:rsidP="00217E3E">
            <w:pPr>
              <w:jc w:val="center"/>
              <w:rPr>
                <w:rFonts w:eastAsia="Times New Roman" w:cs="Arial"/>
                <w:bCs/>
                <w:color w:val="000000"/>
                <w:szCs w:val="16"/>
                <w:lang w:eastAsia="en-AU"/>
              </w:rPr>
            </w:pPr>
          </w:p>
        </w:tc>
        <w:tc>
          <w:tcPr>
            <w:tcW w:w="1559" w:type="dxa"/>
            <w:hideMark/>
          </w:tcPr>
          <w:p w14:paraId="4CC4D85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$108.36</w:t>
            </w:r>
          </w:p>
        </w:tc>
      </w:tr>
      <w:tr w:rsidR="00217E3E" w:rsidRPr="00DF0C3D" w14:paraId="41E0DA5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756388C5"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LSS</w:t>
            </w:r>
          </w:p>
        </w:tc>
        <w:tc>
          <w:tcPr>
            <w:tcW w:w="1275" w:type="dxa"/>
            <w:hideMark/>
          </w:tcPr>
          <w:p w14:paraId="0682F39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418" w:type="dxa"/>
            <w:hideMark/>
          </w:tcPr>
          <w:p w14:paraId="68C8A63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49DD0E4"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563A22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c>
          <w:tcPr>
            <w:tcW w:w="1559" w:type="dxa"/>
            <w:hideMark/>
          </w:tcPr>
          <w:p w14:paraId="3A509E9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r>
      <w:tr w:rsidR="00217E3E" w:rsidRPr="00DF0C3D" w14:paraId="15851F8C" w14:textId="77777777" w:rsidTr="00217E3E">
        <w:tc>
          <w:tcPr>
            <w:tcW w:w="2117" w:type="dxa"/>
          </w:tcPr>
          <w:p w14:paraId="6A24895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lastRenderedPageBreak/>
              <w:t>MAIB</w:t>
            </w:r>
          </w:p>
        </w:tc>
        <w:tc>
          <w:tcPr>
            <w:tcW w:w="1275" w:type="dxa"/>
          </w:tcPr>
          <w:p w14:paraId="16B539E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TAS</w:t>
            </w:r>
          </w:p>
        </w:tc>
        <w:tc>
          <w:tcPr>
            <w:tcW w:w="1418" w:type="dxa"/>
          </w:tcPr>
          <w:p w14:paraId="417C0DD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up to 45</w:t>
            </w:r>
          </w:p>
        </w:tc>
        <w:tc>
          <w:tcPr>
            <w:tcW w:w="1417" w:type="dxa"/>
          </w:tcPr>
          <w:p w14:paraId="4F2BDBA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up to 45</w:t>
            </w:r>
          </w:p>
        </w:tc>
        <w:tc>
          <w:tcPr>
            <w:tcW w:w="1418" w:type="dxa"/>
          </w:tcPr>
          <w:p w14:paraId="60967AB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$72.68</w:t>
            </w:r>
          </w:p>
        </w:tc>
        <w:tc>
          <w:tcPr>
            <w:tcW w:w="1559" w:type="dxa"/>
          </w:tcPr>
          <w:p w14:paraId="07EFCC81" w14:textId="77777777" w:rsidR="00217E3E" w:rsidRPr="00DF0C3D" w:rsidRDefault="00217E3E" w:rsidP="00217E3E">
            <w:pPr>
              <w:jc w:val="center"/>
              <w:rPr>
                <w:rFonts w:eastAsia="Times New Roman" w:cs="Arial"/>
                <w:color w:val="000000"/>
                <w:szCs w:val="16"/>
                <w:lang w:eastAsia="en-AU"/>
              </w:rPr>
            </w:pPr>
          </w:p>
        </w:tc>
      </w:tr>
      <w:tr w:rsidR="00217E3E" w:rsidRPr="00DF0C3D" w14:paraId="78F11039"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2F17F78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MBS</w:t>
            </w:r>
          </w:p>
        </w:tc>
        <w:tc>
          <w:tcPr>
            <w:tcW w:w="1275" w:type="dxa"/>
          </w:tcPr>
          <w:p w14:paraId="4580D72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7ACBDC5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20 (at least)</w:t>
            </w:r>
          </w:p>
        </w:tc>
        <w:tc>
          <w:tcPr>
            <w:tcW w:w="1417" w:type="dxa"/>
          </w:tcPr>
          <w:p w14:paraId="79D0231B" w14:textId="77777777" w:rsidR="00217E3E" w:rsidRPr="00DF0C3D" w:rsidRDefault="00217E3E" w:rsidP="00217E3E">
            <w:pPr>
              <w:jc w:val="center"/>
              <w:rPr>
                <w:rFonts w:eastAsia="Times New Roman" w:cs="Arial"/>
                <w:bCs/>
                <w:color w:val="000000"/>
                <w:szCs w:val="16"/>
                <w:lang w:eastAsia="en-AU"/>
              </w:rPr>
            </w:pPr>
          </w:p>
        </w:tc>
        <w:tc>
          <w:tcPr>
            <w:tcW w:w="1418" w:type="dxa"/>
          </w:tcPr>
          <w:p w14:paraId="40DFC39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$64.80</w:t>
            </w:r>
          </w:p>
        </w:tc>
        <w:tc>
          <w:tcPr>
            <w:tcW w:w="1559" w:type="dxa"/>
          </w:tcPr>
          <w:p w14:paraId="63601AC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$194.40</w:t>
            </w:r>
          </w:p>
        </w:tc>
      </w:tr>
      <w:tr w:rsidR="00217E3E" w:rsidRPr="00DF0C3D" w14:paraId="6D422AEB" w14:textId="77777777" w:rsidTr="00217E3E">
        <w:tc>
          <w:tcPr>
            <w:tcW w:w="2117" w:type="dxa"/>
          </w:tcPr>
          <w:p w14:paraId="53084E2C"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tcPr>
          <w:p w14:paraId="00ABC46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NSW</w:t>
            </w:r>
          </w:p>
        </w:tc>
        <w:tc>
          <w:tcPr>
            <w:tcW w:w="1418" w:type="dxa"/>
          </w:tcPr>
          <w:p w14:paraId="5899814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14013193" w14:textId="77777777" w:rsidR="00217E3E" w:rsidRPr="00DF0C3D" w:rsidRDefault="00217E3E" w:rsidP="00217E3E">
            <w:pPr>
              <w:jc w:val="center"/>
              <w:rPr>
                <w:rFonts w:eastAsia="Times New Roman" w:cs="Arial"/>
                <w:color w:val="000000"/>
                <w:szCs w:val="16"/>
                <w:lang w:eastAsia="en-AU"/>
              </w:rPr>
            </w:pPr>
          </w:p>
        </w:tc>
        <w:tc>
          <w:tcPr>
            <w:tcW w:w="1418" w:type="dxa"/>
          </w:tcPr>
          <w:p w14:paraId="0CD79CD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c>
          <w:tcPr>
            <w:tcW w:w="1559" w:type="dxa"/>
          </w:tcPr>
          <w:p w14:paraId="46A9703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r>
      <w:tr w:rsidR="00217E3E" w:rsidRPr="00DF0C3D" w14:paraId="7CDBEAB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1E7563C6"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188153B6"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VIC</w:t>
            </w:r>
          </w:p>
        </w:tc>
        <w:tc>
          <w:tcPr>
            <w:tcW w:w="1418" w:type="dxa"/>
          </w:tcPr>
          <w:p w14:paraId="34752A1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0DDD4878" w14:textId="77777777" w:rsidR="00217E3E" w:rsidRPr="00DF0C3D" w:rsidRDefault="00217E3E" w:rsidP="00217E3E">
            <w:pPr>
              <w:jc w:val="center"/>
              <w:rPr>
                <w:rFonts w:eastAsia="Times New Roman" w:cs="Arial"/>
                <w:color w:val="000000"/>
                <w:szCs w:val="16"/>
              </w:rPr>
            </w:pPr>
          </w:p>
        </w:tc>
        <w:tc>
          <w:tcPr>
            <w:tcW w:w="1418" w:type="dxa"/>
          </w:tcPr>
          <w:p w14:paraId="7D31E454"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$193.99</w:t>
            </w:r>
          </w:p>
        </w:tc>
        <w:tc>
          <w:tcPr>
            <w:tcW w:w="1559" w:type="dxa"/>
          </w:tcPr>
          <w:p w14:paraId="7E116851"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$193.99</w:t>
            </w:r>
          </w:p>
        </w:tc>
      </w:tr>
      <w:tr w:rsidR="00217E3E" w:rsidRPr="00DF0C3D" w14:paraId="0C611509" w14:textId="77777777" w:rsidTr="00217E3E">
        <w:tc>
          <w:tcPr>
            <w:tcW w:w="2117" w:type="dxa"/>
          </w:tcPr>
          <w:p w14:paraId="1BC8D2CA"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024B548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QLD</w:t>
            </w:r>
          </w:p>
        </w:tc>
        <w:tc>
          <w:tcPr>
            <w:tcW w:w="1418" w:type="dxa"/>
          </w:tcPr>
          <w:p w14:paraId="1EF72513"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0A5615D0" w14:textId="77777777" w:rsidR="00217E3E" w:rsidRPr="00DF0C3D" w:rsidRDefault="00217E3E" w:rsidP="00217E3E">
            <w:pPr>
              <w:jc w:val="center"/>
              <w:rPr>
                <w:rFonts w:eastAsia="Times New Roman" w:cs="Arial"/>
                <w:color w:val="000000"/>
                <w:szCs w:val="16"/>
              </w:rPr>
            </w:pPr>
          </w:p>
        </w:tc>
        <w:tc>
          <w:tcPr>
            <w:tcW w:w="1418" w:type="dxa"/>
          </w:tcPr>
          <w:p w14:paraId="238F70C1"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$193.99</w:t>
            </w:r>
          </w:p>
        </w:tc>
        <w:tc>
          <w:tcPr>
            <w:tcW w:w="1559" w:type="dxa"/>
          </w:tcPr>
          <w:p w14:paraId="50E56BB0"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$193.99</w:t>
            </w:r>
          </w:p>
        </w:tc>
      </w:tr>
      <w:tr w:rsidR="00217E3E" w:rsidRPr="00DF0C3D" w14:paraId="6DFCD89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0370A26F"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13143D97"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ACT</w:t>
            </w:r>
          </w:p>
        </w:tc>
        <w:tc>
          <w:tcPr>
            <w:tcW w:w="1418" w:type="dxa"/>
          </w:tcPr>
          <w:p w14:paraId="0A8B855A"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258789B7" w14:textId="77777777" w:rsidR="00217E3E" w:rsidRPr="00DF0C3D" w:rsidRDefault="00217E3E" w:rsidP="00217E3E">
            <w:pPr>
              <w:jc w:val="center"/>
              <w:rPr>
                <w:rFonts w:eastAsia="Times New Roman" w:cs="Arial"/>
                <w:color w:val="000000"/>
                <w:szCs w:val="16"/>
              </w:rPr>
            </w:pPr>
          </w:p>
        </w:tc>
        <w:tc>
          <w:tcPr>
            <w:tcW w:w="1418" w:type="dxa"/>
          </w:tcPr>
          <w:p w14:paraId="5BBAF7E9"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$193.99</w:t>
            </w:r>
          </w:p>
        </w:tc>
        <w:tc>
          <w:tcPr>
            <w:tcW w:w="1559" w:type="dxa"/>
          </w:tcPr>
          <w:p w14:paraId="2EC59BF5"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$193.99</w:t>
            </w:r>
          </w:p>
        </w:tc>
      </w:tr>
      <w:tr w:rsidR="00217E3E" w:rsidRPr="00DF0C3D" w14:paraId="4437EF91" w14:textId="77777777" w:rsidTr="00217E3E">
        <w:tc>
          <w:tcPr>
            <w:tcW w:w="2117" w:type="dxa"/>
          </w:tcPr>
          <w:p w14:paraId="180D5FB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tcPr>
          <w:p w14:paraId="541CA62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418" w:type="dxa"/>
          </w:tcPr>
          <w:p w14:paraId="6A1ED70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3C2BC524" w14:textId="77777777" w:rsidR="00217E3E" w:rsidRPr="00DF0C3D" w:rsidRDefault="00217E3E" w:rsidP="00217E3E">
            <w:pPr>
              <w:jc w:val="center"/>
              <w:rPr>
                <w:rFonts w:eastAsia="Times New Roman" w:cs="Arial"/>
                <w:bCs/>
                <w:color w:val="000000"/>
                <w:szCs w:val="16"/>
                <w:lang w:eastAsia="en-AU"/>
              </w:rPr>
            </w:pPr>
          </w:p>
        </w:tc>
        <w:tc>
          <w:tcPr>
            <w:tcW w:w="1418" w:type="dxa"/>
          </w:tcPr>
          <w:p w14:paraId="7636C64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$224.62</w:t>
            </w:r>
          </w:p>
        </w:tc>
        <w:tc>
          <w:tcPr>
            <w:tcW w:w="1559" w:type="dxa"/>
          </w:tcPr>
          <w:p w14:paraId="2E606CB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$224.62</w:t>
            </w:r>
          </w:p>
        </w:tc>
      </w:tr>
      <w:tr w:rsidR="00217E3E" w:rsidRPr="00DF0C3D" w14:paraId="5DFC060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30EE58E8"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42D57DD8"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SA</w:t>
            </w:r>
          </w:p>
        </w:tc>
        <w:tc>
          <w:tcPr>
            <w:tcW w:w="1418" w:type="dxa"/>
          </w:tcPr>
          <w:p w14:paraId="13499ED7"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0A5F49A4" w14:textId="77777777" w:rsidR="00217E3E" w:rsidRPr="00DF0C3D" w:rsidRDefault="00217E3E" w:rsidP="00217E3E">
            <w:pPr>
              <w:jc w:val="center"/>
              <w:rPr>
                <w:rFonts w:eastAsia="Times New Roman" w:cs="Arial"/>
                <w:color w:val="000000"/>
                <w:szCs w:val="16"/>
              </w:rPr>
            </w:pPr>
          </w:p>
        </w:tc>
        <w:tc>
          <w:tcPr>
            <w:tcW w:w="1418" w:type="dxa"/>
          </w:tcPr>
          <w:p w14:paraId="0498E083"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$224.62</w:t>
            </w:r>
          </w:p>
        </w:tc>
        <w:tc>
          <w:tcPr>
            <w:tcW w:w="1559" w:type="dxa"/>
          </w:tcPr>
          <w:p w14:paraId="77E9C373"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$224.62</w:t>
            </w:r>
          </w:p>
        </w:tc>
      </w:tr>
      <w:tr w:rsidR="00217E3E" w:rsidRPr="00DF0C3D" w14:paraId="468AD59C" w14:textId="77777777" w:rsidTr="00217E3E">
        <w:tc>
          <w:tcPr>
            <w:tcW w:w="2117" w:type="dxa"/>
          </w:tcPr>
          <w:p w14:paraId="287FAF61"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4577F39B"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TAS</w:t>
            </w:r>
          </w:p>
        </w:tc>
        <w:tc>
          <w:tcPr>
            <w:tcW w:w="1418" w:type="dxa"/>
          </w:tcPr>
          <w:p w14:paraId="25C95335"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3789E030" w14:textId="77777777" w:rsidR="00217E3E" w:rsidRPr="00DF0C3D" w:rsidRDefault="00217E3E" w:rsidP="00217E3E">
            <w:pPr>
              <w:jc w:val="center"/>
              <w:rPr>
                <w:rFonts w:eastAsia="Times New Roman" w:cs="Arial"/>
                <w:color w:val="000000"/>
                <w:szCs w:val="16"/>
              </w:rPr>
            </w:pPr>
          </w:p>
        </w:tc>
        <w:tc>
          <w:tcPr>
            <w:tcW w:w="1418" w:type="dxa"/>
          </w:tcPr>
          <w:p w14:paraId="3F6A534D"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$224.62</w:t>
            </w:r>
          </w:p>
        </w:tc>
        <w:tc>
          <w:tcPr>
            <w:tcW w:w="1559" w:type="dxa"/>
          </w:tcPr>
          <w:p w14:paraId="6D0A7DD9"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$224.62</w:t>
            </w:r>
          </w:p>
        </w:tc>
      </w:tr>
      <w:tr w:rsidR="00217E3E" w:rsidRPr="00DF0C3D" w14:paraId="5D69065E"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57318B2D"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22B51E75"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NT</w:t>
            </w:r>
          </w:p>
        </w:tc>
        <w:tc>
          <w:tcPr>
            <w:tcW w:w="1418" w:type="dxa"/>
          </w:tcPr>
          <w:p w14:paraId="195E3191"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4DA050F5" w14:textId="77777777" w:rsidR="00217E3E" w:rsidRPr="00DF0C3D" w:rsidRDefault="00217E3E" w:rsidP="00217E3E">
            <w:pPr>
              <w:jc w:val="center"/>
              <w:rPr>
                <w:rFonts w:eastAsia="Times New Roman" w:cs="Arial"/>
                <w:color w:val="000000"/>
                <w:szCs w:val="16"/>
              </w:rPr>
            </w:pPr>
          </w:p>
        </w:tc>
        <w:tc>
          <w:tcPr>
            <w:tcW w:w="1418" w:type="dxa"/>
          </w:tcPr>
          <w:p w14:paraId="1A4E9335"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$224.62</w:t>
            </w:r>
          </w:p>
        </w:tc>
        <w:tc>
          <w:tcPr>
            <w:tcW w:w="1559" w:type="dxa"/>
          </w:tcPr>
          <w:p w14:paraId="537227AD"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$224.62</w:t>
            </w:r>
          </w:p>
        </w:tc>
      </w:tr>
      <w:tr w:rsidR="00217E3E" w:rsidRPr="00DF0C3D" w14:paraId="5B07BFB2" w14:textId="77777777" w:rsidTr="00217E3E">
        <w:tc>
          <w:tcPr>
            <w:tcW w:w="2117" w:type="dxa"/>
          </w:tcPr>
          <w:p w14:paraId="21261AE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Remote</w:t>
            </w:r>
          </w:p>
        </w:tc>
        <w:tc>
          <w:tcPr>
            <w:tcW w:w="1275" w:type="dxa"/>
          </w:tcPr>
          <w:p w14:paraId="4DE369E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tcPr>
          <w:p w14:paraId="2861EC0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4FA7A13A" w14:textId="77777777" w:rsidR="00217E3E" w:rsidRPr="00DF0C3D" w:rsidRDefault="00217E3E" w:rsidP="00217E3E">
            <w:pPr>
              <w:jc w:val="center"/>
              <w:rPr>
                <w:rFonts w:eastAsia="Times New Roman" w:cs="Arial"/>
                <w:color w:val="000000"/>
                <w:szCs w:val="16"/>
                <w:lang w:eastAsia="en-AU"/>
              </w:rPr>
            </w:pPr>
          </w:p>
        </w:tc>
        <w:tc>
          <w:tcPr>
            <w:tcW w:w="1418" w:type="dxa"/>
          </w:tcPr>
          <w:p w14:paraId="6CE1171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$314.47</w:t>
            </w:r>
          </w:p>
        </w:tc>
        <w:tc>
          <w:tcPr>
            <w:tcW w:w="1559" w:type="dxa"/>
          </w:tcPr>
          <w:p w14:paraId="1240CD1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$314.47</w:t>
            </w:r>
          </w:p>
        </w:tc>
      </w:tr>
      <w:tr w:rsidR="00217E3E" w:rsidRPr="00DF0C3D" w14:paraId="55CF5AE0"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5351E42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Very Remote</w:t>
            </w:r>
          </w:p>
        </w:tc>
        <w:tc>
          <w:tcPr>
            <w:tcW w:w="1275" w:type="dxa"/>
          </w:tcPr>
          <w:p w14:paraId="07ABB4B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6140C1E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0C5C54BA" w14:textId="77777777" w:rsidR="00217E3E" w:rsidRPr="00DF0C3D" w:rsidRDefault="00217E3E" w:rsidP="00217E3E">
            <w:pPr>
              <w:jc w:val="center"/>
              <w:rPr>
                <w:rFonts w:eastAsia="Times New Roman" w:cs="Arial"/>
                <w:bCs/>
                <w:color w:val="000000"/>
                <w:szCs w:val="16"/>
                <w:lang w:eastAsia="en-AU"/>
              </w:rPr>
            </w:pPr>
          </w:p>
        </w:tc>
        <w:tc>
          <w:tcPr>
            <w:tcW w:w="1418" w:type="dxa"/>
          </w:tcPr>
          <w:p w14:paraId="4D2B1CD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$336.93</w:t>
            </w:r>
          </w:p>
        </w:tc>
        <w:tc>
          <w:tcPr>
            <w:tcW w:w="1559" w:type="dxa"/>
          </w:tcPr>
          <w:p w14:paraId="09FD4F1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$336.93</w:t>
            </w:r>
          </w:p>
        </w:tc>
      </w:tr>
      <w:tr w:rsidR="00217E3E" w:rsidRPr="00DF0C3D" w14:paraId="1F0AF03D" w14:textId="77777777" w:rsidTr="00217E3E">
        <w:tc>
          <w:tcPr>
            <w:tcW w:w="2117" w:type="dxa"/>
          </w:tcPr>
          <w:p w14:paraId="0EDE2E73"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RTWSA</w:t>
            </w:r>
          </w:p>
        </w:tc>
        <w:tc>
          <w:tcPr>
            <w:tcW w:w="1275" w:type="dxa"/>
          </w:tcPr>
          <w:p w14:paraId="7CA8BAE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SA</w:t>
            </w:r>
          </w:p>
        </w:tc>
        <w:tc>
          <w:tcPr>
            <w:tcW w:w="1418" w:type="dxa"/>
          </w:tcPr>
          <w:p w14:paraId="70173AE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Flat fee</w:t>
            </w:r>
          </w:p>
        </w:tc>
        <w:tc>
          <w:tcPr>
            <w:tcW w:w="1417" w:type="dxa"/>
          </w:tcPr>
          <w:p w14:paraId="463BD463" w14:textId="77777777" w:rsidR="00217E3E" w:rsidRPr="00DF0C3D" w:rsidRDefault="00217E3E" w:rsidP="00217E3E">
            <w:pPr>
              <w:jc w:val="center"/>
              <w:rPr>
                <w:rFonts w:eastAsia="Times New Roman" w:cs="Arial"/>
                <w:bCs/>
                <w:color w:val="000000"/>
                <w:szCs w:val="16"/>
                <w:lang w:eastAsia="en-AU"/>
              </w:rPr>
            </w:pPr>
          </w:p>
        </w:tc>
        <w:tc>
          <w:tcPr>
            <w:tcW w:w="1418" w:type="dxa"/>
          </w:tcPr>
          <w:p w14:paraId="004FA86B"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$79.30</w:t>
            </w:r>
          </w:p>
        </w:tc>
        <w:tc>
          <w:tcPr>
            <w:tcW w:w="1559" w:type="dxa"/>
          </w:tcPr>
          <w:p w14:paraId="0AFCCB2B" w14:textId="77777777" w:rsidR="00217E3E" w:rsidRPr="00DF0C3D" w:rsidRDefault="00217E3E" w:rsidP="00217E3E">
            <w:pPr>
              <w:jc w:val="center"/>
              <w:rPr>
                <w:rFonts w:eastAsia="Times New Roman" w:cs="Arial"/>
                <w:bCs/>
                <w:color w:val="000000"/>
                <w:szCs w:val="16"/>
                <w:lang w:eastAsia="en-AU"/>
              </w:rPr>
            </w:pPr>
          </w:p>
        </w:tc>
      </w:tr>
      <w:tr w:rsidR="00217E3E" w:rsidRPr="00DF0C3D" w14:paraId="2BBC5C26"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01AF1E2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SIRA</w:t>
            </w:r>
          </w:p>
        </w:tc>
        <w:tc>
          <w:tcPr>
            <w:tcW w:w="1275" w:type="dxa"/>
          </w:tcPr>
          <w:p w14:paraId="3625A6F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NSW</w:t>
            </w:r>
          </w:p>
        </w:tc>
        <w:tc>
          <w:tcPr>
            <w:tcW w:w="1418" w:type="dxa"/>
          </w:tcPr>
          <w:p w14:paraId="5D83F2B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5</w:t>
            </w:r>
          </w:p>
        </w:tc>
        <w:tc>
          <w:tcPr>
            <w:tcW w:w="1417" w:type="dxa"/>
          </w:tcPr>
          <w:p w14:paraId="2A0260FF" w14:textId="77777777" w:rsidR="00217E3E" w:rsidRPr="00DF0C3D" w:rsidRDefault="00217E3E" w:rsidP="00217E3E">
            <w:pPr>
              <w:jc w:val="center"/>
              <w:rPr>
                <w:rFonts w:eastAsia="Times New Roman" w:cs="Arial"/>
                <w:bCs/>
                <w:color w:val="000000"/>
                <w:szCs w:val="16"/>
                <w:lang w:eastAsia="en-AU"/>
              </w:rPr>
            </w:pPr>
          </w:p>
        </w:tc>
        <w:tc>
          <w:tcPr>
            <w:tcW w:w="1418" w:type="dxa"/>
          </w:tcPr>
          <w:p w14:paraId="384FD14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$16.40</w:t>
            </w:r>
          </w:p>
        </w:tc>
        <w:tc>
          <w:tcPr>
            <w:tcW w:w="1559" w:type="dxa"/>
          </w:tcPr>
          <w:p w14:paraId="691D7FC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$196.80</w:t>
            </w:r>
          </w:p>
        </w:tc>
      </w:tr>
      <w:tr w:rsidR="00217E3E" w:rsidRPr="00DF0C3D" w14:paraId="1CAE95A1" w14:textId="77777777" w:rsidTr="00217E3E">
        <w:tc>
          <w:tcPr>
            <w:tcW w:w="2117" w:type="dxa"/>
          </w:tcPr>
          <w:p w14:paraId="7427E9A1"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TAC</w:t>
            </w:r>
          </w:p>
        </w:tc>
        <w:tc>
          <w:tcPr>
            <w:tcW w:w="1275" w:type="dxa"/>
          </w:tcPr>
          <w:p w14:paraId="3A3ABEC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tcPr>
          <w:p w14:paraId="7AB674F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20-30</w:t>
            </w:r>
          </w:p>
        </w:tc>
        <w:tc>
          <w:tcPr>
            <w:tcW w:w="1417" w:type="dxa"/>
          </w:tcPr>
          <w:p w14:paraId="44B143C7" w14:textId="77777777" w:rsidR="00217E3E" w:rsidRPr="00DF0C3D" w:rsidRDefault="00217E3E" w:rsidP="00217E3E">
            <w:pPr>
              <w:jc w:val="center"/>
              <w:rPr>
                <w:rFonts w:eastAsia="Times New Roman" w:cs="Arial"/>
                <w:bCs/>
                <w:color w:val="000000"/>
                <w:szCs w:val="16"/>
                <w:lang w:eastAsia="en-AU"/>
              </w:rPr>
            </w:pPr>
          </w:p>
        </w:tc>
        <w:tc>
          <w:tcPr>
            <w:tcW w:w="1418" w:type="dxa"/>
          </w:tcPr>
          <w:p w14:paraId="5F81F77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$57.48</w:t>
            </w:r>
          </w:p>
        </w:tc>
        <w:tc>
          <w:tcPr>
            <w:tcW w:w="1559" w:type="dxa"/>
          </w:tcPr>
          <w:p w14:paraId="17FE953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$172.44</w:t>
            </w:r>
          </w:p>
        </w:tc>
      </w:tr>
      <w:tr w:rsidR="00217E3E" w:rsidRPr="00DF0C3D" w14:paraId="3D1C497C"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70AEFBA1"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QLD</w:t>
            </w:r>
          </w:p>
        </w:tc>
        <w:tc>
          <w:tcPr>
            <w:tcW w:w="1275" w:type="dxa"/>
          </w:tcPr>
          <w:p w14:paraId="03F84DE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QLD</w:t>
            </w:r>
          </w:p>
        </w:tc>
        <w:tc>
          <w:tcPr>
            <w:tcW w:w="1418" w:type="dxa"/>
          </w:tcPr>
          <w:p w14:paraId="67D10E26" w14:textId="77777777" w:rsidR="00217E3E" w:rsidRPr="00DF0C3D" w:rsidRDefault="00217E3E" w:rsidP="00217E3E">
            <w:pPr>
              <w:jc w:val="center"/>
              <w:rPr>
                <w:rFonts w:eastAsia="Times New Roman" w:cs="Arial"/>
                <w:bCs/>
                <w:color w:val="000000"/>
                <w:szCs w:val="16"/>
                <w:lang w:eastAsia="en-AU"/>
              </w:rPr>
            </w:pPr>
          </w:p>
        </w:tc>
        <w:tc>
          <w:tcPr>
            <w:tcW w:w="1417" w:type="dxa"/>
          </w:tcPr>
          <w:p w14:paraId="5A18BE57" w14:textId="77777777" w:rsidR="00217E3E" w:rsidRPr="00DF0C3D" w:rsidRDefault="00217E3E" w:rsidP="00217E3E">
            <w:pPr>
              <w:jc w:val="center"/>
              <w:rPr>
                <w:rFonts w:eastAsia="Times New Roman" w:cs="Arial"/>
                <w:bCs/>
                <w:color w:val="000000"/>
                <w:szCs w:val="16"/>
                <w:lang w:eastAsia="en-AU"/>
              </w:rPr>
            </w:pPr>
          </w:p>
        </w:tc>
        <w:tc>
          <w:tcPr>
            <w:tcW w:w="1418" w:type="dxa"/>
          </w:tcPr>
          <w:p w14:paraId="024AF71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$80.00</w:t>
            </w:r>
          </w:p>
        </w:tc>
        <w:tc>
          <w:tcPr>
            <w:tcW w:w="1559" w:type="dxa"/>
          </w:tcPr>
          <w:p w14:paraId="10F5B48D" w14:textId="77777777" w:rsidR="00217E3E" w:rsidRPr="00DF0C3D" w:rsidRDefault="00217E3E" w:rsidP="00217E3E">
            <w:pPr>
              <w:jc w:val="center"/>
              <w:rPr>
                <w:rFonts w:eastAsia="Times New Roman" w:cs="Arial"/>
                <w:bCs/>
                <w:color w:val="000000"/>
                <w:szCs w:val="16"/>
                <w:lang w:eastAsia="en-AU"/>
              </w:rPr>
            </w:pPr>
          </w:p>
        </w:tc>
      </w:tr>
      <w:tr w:rsidR="00217E3E" w:rsidRPr="00DF0C3D" w14:paraId="5E0E5EC9" w14:textId="77777777" w:rsidTr="00217E3E">
        <w:tc>
          <w:tcPr>
            <w:tcW w:w="2117" w:type="dxa"/>
          </w:tcPr>
          <w:p w14:paraId="013BF6B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WA – EBPP*</w:t>
            </w:r>
          </w:p>
        </w:tc>
        <w:tc>
          <w:tcPr>
            <w:tcW w:w="1275" w:type="dxa"/>
          </w:tcPr>
          <w:p w14:paraId="7475583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418" w:type="dxa"/>
          </w:tcPr>
          <w:p w14:paraId="54C658F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584F4A5A" w14:textId="77777777" w:rsidR="00217E3E" w:rsidRPr="00DF0C3D" w:rsidRDefault="00217E3E" w:rsidP="00217E3E">
            <w:pPr>
              <w:jc w:val="center"/>
              <w:rPr>
                <w:rFonts w:eastAsia="Times New Roman" w:cs="Arial"/>
                <w:bCs/>
                <w:color w:val="000000"/>
                <w:szCs w:val="16"/>
                <w:lang w:eastAsia="en-AU"/>
              </w:rPr>
            </w:pPr>
          </w:p>
        </w:tc>
        <w:tc>
          <w:tcPr>
            <w:tcW w:w="1418" w:type="dxa"/>
          </w:tcPr>
          <w:p w14:paraId="74E443F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$207.05</w:t>
            </w:r>
          </w:p>
        </w:tc>
        <w:tc>
          <w:tcPr>
            <w:tcW w:w="1559" w:type="dxa"/>
          </w:tcPr>
          <w:p w14:paraId="74117DA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$207.05</w:t>
            </w:r>
          </w:p>
        </w:tc>
      </w:tr>
      <w:tr w:rsidR="00217E3E" w:rsidRPr="00DF0C3D" w14:paraId="50903996"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68572D3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WA</w:t>
            </w:r>
          </w:p>
        </w:tc>
        <w:tc>
          <w:tcPr>
            <w:tcW w:w="1275" w:type="dxa"/>
          </w:tcPr>
          <w:p w14:paraId="736F96C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418" w:type="dxa"/>
          </w:tcPr>
          <w:p w14:paraId="1AF79E9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Flat fee</w:t>
            </w:r>
          </w:p>
        </w:tc>
        <w:tc>
          <w:tcPr>
            <w:tcW w:w="1417" w:type="dxa"/>
          </w:tcPr>
          <w:p w14:paraId="288CDCE8" w14:textId="77777777" w:rsidR="00217E3E" w:rsidRPr="00DF0C3D" w:rsidRDefault="00217E3E" w:rsidP="00217E3E">
            <w:pPr>
              <w:jc w:val="center"/>
              <w:rPr>
                <w:rFonts w:eastAsia="Times New Roman" w:cs="Arial"/>
                <w:bCs/>
                <w:color w:val="000000"/>
                <w:szCs w:val="16"/>
                <w:lang w:eastAsia="en-AU"/>
              </w:rPr>
            </w:pPr>
          </w:p>
        </w:tc>
        <w:tc>
          <w:tcPr>
            <w:tcW w:w="1418" w:type="dxa"/>
          </w:tcPr>
          <w:p w14:paraId="3F036B0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$72.95</w:t>
            </w:r>
          </w:p>
        </w:tc>
        <w:tc>
          <w:tcPr>
            <w:tcW w:w="1559" w:type="dxa"/>
          </w:tcPr>
          <w:p w14:paraId="012DAE9C" w14:textId="77777777" w:rsidR="00217E3E" w:rsidRPr="00DF0C3D" w:rsidRDefault="00217E3E" w:rsidP="00217E3E">
            <w:pPr>
              <w:jc w:val="center"/>
              <w:rPr>
                <w:rFonts w:eastAsia="Times New Roman" w:cs="Arial"/>
                <w:bCs/>
                <w:color w:val="000000"/>
                <w:szCs w:val="16"/>
                <w:lang w:eastAsia="en-AU"/>
              </w:rPr>
            </w:pPr>
          </w:p>
        </w:tc>
      </w:tr>
      <w:tr w:rsidR="00217E3E" w:rsidRPr="00DF0C3D" w14:paraId="1E3DB148" w14:textId="77777777" w:rsidTr="00217E3E">
        <w:tc>
          <w:tcPr>
            <w:tcW w:w="2117" w:type="dxa"/>
          </w:tcPr>
          <w:p w14:paraId="47FE220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WorkSafe VIC</w:t>
            </w:r>
          </w:p>
        </w:tc>
        <w:tc>
          <w:tcPr>
            <w:tcW w:w="1275" w:type="dxa"/>
          </w:tcPr>
          <w:p w14:paraId="7B6D745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tcPr>
          <w:p w14:paraId="3114EDB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20</w:t>
            </w:r>
          </w:p>
        </w:tc>
        <w:tc>
          <w:tcPr>
            <w:tcW w:w="1417" w:type="dxa"/>
          </w:tcPr>
          <w:p w14:paraId="0AF17E73" w14:textId="77777777" w:rsidR="00217E3E" w:rsidRPr="00DF0C3D" w:rsidRDefault="00217E3E" w:rsidP="00217E3E">
            <w:pPr>
              <w:jc w:val="center"/>
              <w:rPr>
                <w:rFonts w:eastAsia="Times New Roman" w:cs="Arial"/>
                <w:bCs/>
                <w:color w:val="000000"/>
                <w:szCs w:val="16"/>
                <w:lang w:eastAsia="en-AU"/>
              </w:rPr>
            </w:pPr>
          </w:p>
        </w:tc>
        <w:tc>
          <w:tcPr>
            <w:tcW w:w="1418" w:type="dxa"/>
          </w:tcPr>
          <w:p w14:paraId="6D8CAEE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$60.26</w:t>
            </w:r>
          </w:p>
        </w:tc>
        <w:tc>
          <w:tcPr>
            <w:tcW w:w="1559" w:type="dxa"/>
          </w:tcPr>
          <w:p w14:paraId="491DFB4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$180.78</w:t>
            </w:r>
          </w:p>
        </w:tc>
      </w:tr>
    </w:tbl>
    <w:p w14:paraId="3FC6CC81" w14:textId="77777777" w:rsidR="00217E3E" w:rsidRPr="00DF0C3D" w:rsidRDefault="00217E3E" w:rsidP="00DF1764">
      <w:pPr>
        <w:spacing w:before="0"/>
        <w:jc w:val="center"/>
        <w:rPr>
          <w:rFonts w:eastAsia="Times New Roman" w:cs="Times New Roman"/>
          <w:sz w:val="16"/>
          <w:szCs w:val="16"/>
        </w:rPr>
      </w:pPr>
      <w:r w:rsidRPr="00DF0C3D">
        <w:rPr>
          <w:rFonts w:eastAsia="Times New Roman" w:cs="Times New Roman"/>
          <w:sz w:val="16"/>
          <w:szCs w:val="16"/>
        </w:rPr>
        <w:t>NOTE: *WorkCover WA EBPP = WorkCover WA - Exercise Based Programs Physiotherapist</w:t>
      </w:r>
    </w:p>
    <w:p w14:paraId="48A0574A" w14:textId="65FA6F8B" w:rsidR="00217E3E" w:rsidRPr="00DF0C3D" w:rsidRDefault="00217E3E" w:rsidP="00DF1764">
      <w:pPr>
        <w:pStyle w:val="Caption"/>
      </w:pPr>
      <w:bookmarkStart w:id="486" w:name="_Toc108620577"/>
      <w:r w:rsidRPr="00DF0C3D">
        <w:t xml:space="preserve">Exhibit </w:t>
      </w:r>
      <w:r w:rsidR="002B459B">
        <w:fldChar w:fldCharType="begin"/>
      </w:r>
      <w:r w:rsidR="002B459B">
        <w:instrText xml:space="preserve"> SEQ Exhibit \* ARABIC </w:instrText>
      </w:r>
      <w:r w:rsidR="002B459B">
        <w:fldChar w:fldCharType="separate"/>
      </w:r>
      <w:r w:rsidR="0015299C">
        <w:rPr>
          <w:noProof/>
        </w:rPr>
        <w:t>89</w:t>
      </w:r>
      <w:r w:rsidR="002B459B">
        <w:rPr>
          <w:noProof/>
        </w:rPr>
        <w:fldChar w:fldCharType="end"/>
      </w:r>
      <w:r w:rsidRPr="00DF0C3D">
        <w:t>: Comparison of pricing across public schemes — Podiatrist</w:t>
      </w:r>
      <w:bookmarkEnd w:id="486"/>
    </w:p>
    <w:tbl>
      <w:tblPr>
        <w:tblStyle w:val="GridTable4-Accent12"/>
        <w:tblW w:w="9204" w:type="dxa"/>
        <w:tblInd w:w="-5" w:type="dxa"/>
        <w:tblLook w:val="0420" w:firstRow="1" w:lastRow="0" w:firstColumn="0" w:lastColumn="0" w:noHBand="0" w:noVBand="1"/>
        <w:tblCaption w:val="Comparison of pricing across public schemes - Podiatrist"/>
        <w:tblDescription w:val="Comparison of pricing for podiatrist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366D5541"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4A419756"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515795D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281BF32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534D0DA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4E1135E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054EADC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43E3D53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1B6C6DA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CIS Scheme</w:t>
            </w:r>
          </w:p>
        </w:tc>
        <w:tc>
          <w:tcPr>
            <w:tcW w:w="1275" w:type="dxa"/>
          </w:tcPr>
          <w:p w14:paraId="29B7DE7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0DDD33B3" w14:textId="77777777" w:rsidR="00217E3E" w:rsidRPr="00DF0C3D" w:rsidRDefault="00217E3E" w:rsidP="00217E3E">
            <w:pPr>
              <w:jc w:val="center"/>
              <w:rPr>
                <w:rFonts w:eastAsia="Times New Roman" w:cs="Arial"/>
                <w:color w:val="000000"/>
                <w:szCs w:val="16"/>
                <w:lang w:eastAsia="en-AU"/>
              </w:rPr>
            </w:pPr>
          </w:p>
        </w:tc>
        <w:tc>
          <w:tcPr>
            <w:tcW w:w="1417" w:type="dxa"/>
          </w:tcPr>
          <w:p w14:paraId="7A1518AA" w14:textId="77777777" w:rsidR="00217E3E" w:rsidRPr="00DF0C3D" w:rsidRDefault="00217E3E" w:rsidP="00217E3E">
            <w:pPr>
              <w:jc w:val="center"/>
              <w:rPr>
                <w:rFonts w:eastAsia="Times New Roman" w:cs="Arial"/>
                <w:color w:val="000000"/>
                <w:szCs w:val="16"/>
                <w:lang w:eastAsia="en-AU"/>
              </w:rPr>
            </w:pPr>
          </w:p>
        </w:tc>
        <w:tc>
          <w:tcPr>
            <w:tcW w:w="1418" w:type="dxa"/>
          </w:tcPr>
          <w:p w14:paraId="16602C4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Agreed rate</w:t>
            </w:r>
          </w:p>
        </w:tc>
        <w:tc>
          <w:tcPr>
            <w:tcW w:w="1559" w:type="dxa"/>
          </w:tcPr>
          <w:p w14:paraId="028F05F2" w14:textId="77777777" w:rsidR="00217E3E" w:rsidRPr="00DF0C3D" w:rsidRDefault="00217E3E" w:rsidP="00217E3E">
            <w:pPr>
              <w:jc w:val="center"/>
              <w:rPr>
                <w:rFonts w:eastAsia="Times New Roman" w:cs="Arial"/>
                <w:color w:val="000000"/>
                <w:szCs w:val="16"/>
                <w:lang w:eastAsia="en-AU"/>
              </w:rPr>
            </w:pPr>
          </w:p>
        </w:tc>
      </w:tr>
      <w:tr w:rsidR="00217E3E" w:rsidRPr="00DF0C3D" w14:paraId="692F97E2" w14:textId="77777777" w:rsidTr="00217E3E">
        <w:tc>
          <w:tcPr>
            <w:tcW w:w="2117" w:type="dxa"/>
          </w:tcPr>
          <w:p w14:paraId="1676FFE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DVA</w:t>
            </w:r>
          </w:p>
        </w:tc>
        <w:tc>
          <w:tcPr>
            <w:tcW w:w="1275" w:type="dxa"/>
          </w:tcPr>
          <w:p w14:paraId="6E4389B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3006508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30</w:t>
            </w:r>
          </w:p>
        </w:tc>
        <w:tc>
          <w:tcPr>
            <w:tcW w:w="1417" w:type="dxa"/>
          </w:tcPr>
          <w:p w14:paraId="7D4BFD04" w14:textId="77777777" w:rsidR="00217E3E" w:rsidRPr="00DF0C3D" w:rsidRDefault="00217E3E" w:rsidP="00217E3E">
            <w:pPr>
              <w:jc w:val="center"/>
              <w:rPr>
                <w:rFonts w:eastAsia="Times New Roman" w:cs="Arial"/>
                <w:bCs/>
                <w:color w:val="000000"/>
                <w:szCs w:val="16"/>
                <w:lang w:eastAsia="en-AU"/>
              </w:rPr>
            </w:pPr>
          </w:p>
        </w:tc>
        <w:tc>
          <w:tcPr>
            <w:tcW w:w="1418" w:type="dxa"/>
          </w:tcPr>
          <w:p w14:paraId="6736889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$84.30</w:t>
            </w:r>
          </w:p>
        </w:tc>
        <w:tc>
          <w:tcPr>
            <w:tcW w:w="1559" w:type="dxa"/>
          </w:tcPr>
          <w:p w14:paraId="32224EA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$168.60</w:t>
            </w:r>
          </w:p>
        </w:tc>
      </w:tr>
      <w:tr w:rsidR="00217E3E" w:rsidRPr="00DF0C3D" w14:paraId="3615C5DC"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1E29CAE" w14:textId="77777777" w:rsidR="00217E3E" w:rsidRPr="00DF0C3D" w:rsidRDefault="00217E3E" w:rsidP="00217E3E">
            <w:pPr>
              <w:rPr>
                <w:rFonts w:eastAsia="Times New Roman" w:cs="Arial"/>
                <w:b/>
                <w:bCs/>
                <w:color w:val="000000"/>
                <w:szCs w:val="16"/>
                <w:lang w:eastAsia="en-AU"/>
              </w:rPr>
            </w:pPr>
            <w:r w:rsidRPr="00DF0C3D">
              <w:rPr>
                <w:rFonts w:eastAsia="Times New Roman" w:cs="Arial"/>
                <w:color w:val="000000"/>
                <w:szCs w:val="16"/>
              </w:rPr>
              <w:t>HACC-PYP</w:t>
            </w:r>
          </w:p>
        </w:tc>
        <w:tc>
          <w:tcPr>
            <w:tcW w:w="1275" w:type="dxa"/>
            <w:hideMark/>
          </w:tcPr>
          <w:p w14:paraId="4DA1A86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tcPr>
          <w:p w14:paraId="4DC69EE2" w14:textId="77777777" w:rsidR="00217E3E" w:rsidRPr="00DF0C3D" w:rsidRDefault="00217E3E" w:rsidP="00217E3E">
            <w:pPr>
              <w:jc w:val="center"/>
              <w:rPr>
                <w:rFonts w:eastAsia="Times New Roman" w:cs="Arial"/>
                <w:color w:val="000000"/>
                <w:szCs w:val="16"/>
                <w:lang w:eastAsia="en-AU"/>
              </w:rPr>
            </w:pPr>
          </w:p>
        </w:tc>
        <w:tc>
          <w:tcPr>
            <w:tcW w:w="1417" w:type="dxa"/>
          </w:tcPr>
          <w:p w14:paraId="57CA1CAA"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7FBA9A6B" w14:textId="77777777" w:rsidR="00217E3E" w:rsidRPr="00DF0C3D" w:rsidRDefault="00217E3E" w:rsidP="00217E3E">
            <w:pPr>
              <w:jc w:val="center"/>
              <w:rPr>
                <w:rFonts w:eastAsia="Times New Roman" w:cs="Arial"/>
                <w:color w:val="000000"/>
                <w:szCs w:val="16"/>
                <w:lang w:eastAsia="en-AU"/>
              </w:rPr>
            </w:pPr>
          </w:p>
        </w:tc>
        <w:tc>
          <w:tcPr>
            <w:tcW w:w="1559" w:type="dxa"/>
          </w:tcPr>
          <w:p w14:paraId="34C2F3F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$108.36</w:t>
            </w:r>
          </w:p>
        </w:tc>
      </w:tr>
      <w:tr w:rsidR="00217E3E" w:rsidRPr="00DF0C3D" w14:paraId="33455AF4" w14:textId="77777777" w:rsidTr="00217E3E">
        <w:tc>
          <w:tcPr>
            <w:tcW w:w="2117" w:type="dxa"/>
            <w:hideMark/>
          </w:tcPr>
          <w:p w14:paraId="7C546A2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MAIB</w:t>
            </w:r>
          </w:p>
        </w:tc>
        <w:tc>
          <w:tcPr>
            <w:tcW w:w="1275" w:type="dxa"/>
            <w:hideMark/>
          </w:tcPr>
          <w:p w14:paraId="4D7A37B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64B8023A" w14:textId="77777777" w:rsidR="00217E3E" w:rsidRPr="00DF0C3D" w:rsidRDefault="00217E3E" w:rsidP="00217E3E">
            <w:pPr>
              <w:jc w:val="center"/>
              <w:rPr>
                <w:rFonts w:eastAsia="Times New Roman" w:cs="Arial"/>
                <w:bCs/>
                <w:color w:val="000000"/>
                <w:szCs w:val="16"/>
                <w:lang w:eastAsia="en-AU"/>
              </w:rPr>
            </w:pPr>
          </w:p>
        </w:tc>
        <w:tc>
          <w:tcPr>
            <w:tcW w:w="1417" w:type="dxa"/>
          </w:tcPr>
          <w:p w14:paraId="023A655B"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154F185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$90.00</w:t>
            </w:r>
          </w:p>
        </w:tc>
        <w:tc>
          <w:tcPr>
            <w:tcW w:w="1559" w:type="dxa"/>
          </w:tcPr>
          <w:p w14:paraId="1664C77A" w14:textId="77777777" w:rsidR="00217E3E" w:rsidRPr="00DF0C3D" w:rsidRDefault="00217E3E" w:rsidP="00217E3E">
            <w:pPr>
              <w:jc w:val="center"/>
              <w:rPr>
                <w:rFonts w:eastAsia="Times New Roman" w:cs="Arial"/>
                <w:bCs/>
                <w:color w:val="000000"/>
                <w:szCs w:val="16"/>
                <w:lang w:eastAsia="en-AU"/>
              </w:rPr>
            </w:pPr>
          </w:p>
        </w:tc>
      </w:tr>
      <w:tr w:rsidR="00217E3E" w:rsidRPr="00DF0C3D" w14:paraId="60F0A47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6BF0EF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MBS</w:t>
            </w:r>
          </w:p>
        </w:tc>
        <w:tc>
          <w:tcPr>
            <w:tcW w:w="1275" w:type="dxa"/>
            <w:hideMark/>
          </w:tcPr>
          <w:p w14:paraId="6AAF03A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572B442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 (at least)</w:t>
            </w:r>
          </w:p>
        </w:tc>
        <w:tc>
          <w:tcPr>
            <w:tcW w:w="1417" w:type="dxa"/>
          </w:tcPr>
          <w:p w14:paraId="31E17D81"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32989DB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$64.80</w:t>
            </w:r>
          </w:p>
        </w:tc>
        <w:tc>
          <w:tcPr>
            <w:tcW w:w="1559" w:type="dxa"/>
            <w:hideMark/>
          </w:tcPr>
          <w:p w14:paraId="23E69BB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$194.40</w:t>
            </w:r>
          </w:p>
        </w:tc>
      </w:tr>
      <w:tr w:rsidR="00217E3E" w:rsidRPr="00DF0C3D" w14:paraId="111F2D9A" w14:textId="77777777" w:rsidTr="00217E3E">
        <w:tc>
          <w:tcPr>
            <w:tcW w:w="2117" w:type="dxa"/>
            <w:hideMark/>
          </w:tcPr>
          <w:p w14:paraId="0AE1E257"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Non-Remote</w:t>
            </w:r>
          </w:p>
        </w:tc>
        <w:tc>
          <w:tcPr>
            <w:tcW w:w="1275" w:type="dxa"/>
            <w:hideMark/>
          </w:tcPr>
          <w:p w14:paraId="16B4E22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34557F2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4EFC252E"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3A2B350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c>
          <w:tcPr>
            <w:tcW w:w="1559" w:type="dxa"/>
            <w:hideMark/>
          </w:tcPr>
          <w:p w14:paraId="269DDC7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r>
      <w:tr w:rsidR="00217E3E" w:rsidRPr="00DF0C3D" w14:paraId="0CEC933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74253027"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Remote</w:t>
            </w:r>
          </w:p>
        </w:tc>
        <w:tc>
          <w:tcPr>
            <w:tcW w:w="1275" w:type="dxa"/>
            <w:hideMark/>
          </w:tcPr>
          <w:p w14:paraId="51B545B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32419AB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19D9084B"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361FE65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c>
          <w:tcPr>
            <w:tcW w:w="1559" w:type="dxa"/>
            <w:hideMark/>
          </w:tcPr>
          <w:p w14:paraId="00D52B5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r>
      <w:tr w:rsidR="00217E3E" w:rsidRPr="00DF0C3D" w14:paraId="01949E99" w14:textId="77777777" w:rsidTr="00217E3E">
        <w:tc>
          <w:tcPr>
            <w:tcW w:w="2117" w:type="dxa"/>
            <w:hideMark/>
          </w:tcPr>
          <w:p w14:paraId="6AD9041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Very Remote</w:t>
            </w:r>
          </w:p>
        </w:tc>
        <w:tc>
          <w:tcPr>
            <w:tcW w:w="1275" w:type="dxa"/>
            <w:hideMark/>
          </w:tcPr>
          <w:p w14:paraId="227FD56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1D2A418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791FEC71"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58BEB18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c>
          <w:tcPr>
            <w:tcW w:w="1559" w:type="dxa"/>
            <w:hideMark/>
          </w:tcPr>
          <w:p w14:paraId="26AE238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r>
      <w:tr w:rsidR="00217E3E" w:rsidRPr="00DF0C3D" w14:paraId="510E409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D9516C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TAC</w:t>
            </w:r>
          </w:p>
        </w:tc>
        <w:tc>
          <w:tcPr>
            <w:tcW w:w="1275" w:type="dxa"/>
            <w:hideMark/>
          </w:tcPr>
          <w:p w14:paraId="1B9840F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3B01132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31-45</w:t>
            </w:r>
          </w:p>
        </w:tc>
        <w:tc>
          <w:tcPr>
            <w:tcW w:w="1417" w:type="dxa"/>
          </w:tcPr>
          <w:p w14:paraId="3348ADB0"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063C0FB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$75.07</w:t>
            </w:r>
          </w:p>
        </w:tc>
        <w:tc>
          <w:tcPr>
            <w:tcW w:w="1559" w:type="dxa"/>
            <w:hideMark/>
          </w:tcPr>
          <w:p w14:paraId="4933534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$145.30</w:t>
            </w:r>
          </w:p>
        </w:tc>
      </w:tr>
      <w:tr w:rsidR="00217E3E" w:rsidRPr="00DF0C3D" w14:paraId="5932E85A" w14:textId="77777777" w:rsidTr="00217E3E">
        <w:tc>
          <w:tcPr>
            <w:tcW w:w="2117" w:type="dxa"/>
            <w:hideMark/>
          </w:tcPr>
          <w:p w14:paraId="2AD1392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QLD</w:t>
            </w:r>
          </w:p>
        </w:tc>
        <w:tc>
          <w:tcPr>
            <w:tcW w:w="1275" w:type="dxa"/>
            <w:hideMark/>
          </w:tcPr>
          <w:p w14:paraId="378B360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QLD</w:t>
            </w:r>
          </w:p>
        </w:tc>
        <w:tc>
          <w:tcPr>
            <w:tcW w:w="1418" w:type="dxa"/>
            <w:hideMark/>
          </w:tcPr>
          <w:p w14:paraId="72A4C411" w14:textId="77777777" w:rsidR="00217E3E" w:rsidRPr="00DF0C3D" w:rsidRDefault="00217E3E" w:rsidP="00217E3E">
            <w:pPr>
              <w:jc w:val="center"/>
              <w:rPr>
                <w:rFonts w:eastAsia="Times New Roman" w:cs="Arial"/>
                <w:bCs/>
                <w:color w:val="000000"/>
                <w:szCs w:val="16"/>
                <w:lang w:eastAsia="en-AU"/>
              </w:rPr>
            </w:pPr>
          </w:p>
        </w:tc>
        <w:tc>
          <w:tcPr>
            <w:tcW w:w="1417" w:type="dxa"/>
          </w:tcPr>
          <w:p w14:paraId="3602C759"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23A66EE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$80.00</w:t>
            </w:r>
          </w:p>
        </w:tc>
        <w:tc>
          <w:tcPr>
            <w:tcW w:w="1559" w:type="dxa"/>
            <w:hideMark/>
          </w:tcPr>
          <w:p w14:paraId="42F8ADDE" w14:textId="77777777" w:rsidR="00217E3E" w:rsidRPr="00DF0C3D" w:rsidRDefault="00217E3E" w:rsidP="00217E3E">
            <w:pPr>
              <w:jc w:val="center"/>
              <w:rPr>
                <w:rFonts w:eastAsia="Times New Roman" w:cs="Arial"/>
                <w:bCs/>
                <w:color w:val="000000"/>
                <w:szCs w:val="16"/>
                <w:lang w:eastAsia="en-AU"/>
              </w:rPr>
            </w:pPr>
          </w:p>
        </w:tc>
      </w:tr>
      <w:tr w:rsidR="00217E3E" w:rsidRPr="00DF0C3D" w14:paraId="6E9F9B31"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1108A23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WorkSafe VIC</w:t>
            </w:r>
          </w:p>
        </w:tc>
        <w:tc>
          <w:tcPr>
            <w:tcW w:w="1275" w:type="dxa"/>
            <w:hideMark/>
          </w:tcPr>
          <w:p w14:paraId="1343991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2355701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w:t>
            </w:r>
          </w:p>
        </w:tc>
        <w:tc>
          <w:tcPr>
            <w:tcW w:w="1417" w:type="dxa"/>
          </w:tcPr>
          <w:p w14:paraId="1FB9B637"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329014A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$50.17</w:t>
            </w:r>
          </w:p>
        </w:tc>
        <w:tc>
          <w:tcPr>
            <w:tcW w:w="1559" w:type="dxa"/>
            <w:hideMark/>
          </w:tcPr>
          <w:p w14:paraId="5C74244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$100.34</w:t>
            </w:r>
          </w:p>
        </w:tc>
      </w:tr>
    </w:tbl>
    <w:p w14:paraId="7C118EDF" w14:textId="5F03E827" w:rsidR="00217E3E" w:rsidRPr="00DF0C3D" w:rsidRDefault="00217E3E" w:rsidP="00DF1764">
      <w:pPr>
        <w:pStyle w:val="Caption"/>
      </w:pPr>
      <w:bookmarkStart w:id="487" w:name="_Toc108620578"/>
      <w:r w:rsidRPr="00DF0C3D">
        <w:t xml:space="preserve">Exhibit </w:t>
      </w:r>
      <w:r w:rsidR="002B459B">
        <w:fldChar w:fldCharType="begin"/>
      </w:r>
      <w:r w:rsidR="002B459B">
        <w:instrText xml:space="preserve"> SEQ Exhibit \* ARABIC </w:instrText>
      </w:r>
      <w:r w:rsidR="002B459B">
        <w:fldChar w:fldCharType="separate"/>
      </w:r>
      <w:r w:rsidR="0015299C">
        <w:rPr>
          <w:noProof/>
        </w:rPr>
        <w:t>90</w:t>
      </w:r>
      <w:r w:rsidR="002B459B">
        <w:rPr>
          <w:noProof/>
        </w:rPr>
        <w:fldChar w:fldCharType="end"/>
      </w:r>
      <w:r w:rsidRPr="00DF0C3D">
        <w:t>: Comparison of pricing across public schemes — Psychologist</w:t>
      </w:r>
      <w:bookmarkEnd w:id="487"/>
    </w:p>
    <w:tbl>
      <w:tblPr>
        <w:tblStyle w:val="GridTable4-Accent12"/>
        <w:tblW w:w="9204" w:type="dxa"/>
        <w:tblInd w:w="-5" w:type="dxa"/>
        <w:tblLook w:val="0420" w:firstRow="1" w:lastRow="0" w:firstColumn="0" w:lastColumn="0" w:noHBand="0" w:noVBand="1"/>
        <w:tblCaption w:val="Comparison of pricing across public schemes - Psychologist"/>
        <w:tblDescription w:val="Comparison of pricing for psychologist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7D2FB162"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48A30CC1"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322D18D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071DAF1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18D2E2C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6D534CA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2FAF8FE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1D5DA9A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29B4E61A" w14:textId="77777777" w:rsidR="00217E3E" w:rsidRPr="00DF0C3D" w:rsidRDefault="00217E3E" w:rsidP="00217E3E">
            <w:pPr>
              <w:keepNext/>
              <w:rPr>
                <w:rFonts w:eastAsia="Times New Roman" w:cs="Arial"/>
                <w:b/>
                <w:bCs/>
                <w:color w:val="000000"/>
                <w:szCs w:val="16"/>
                <w:lang w:eastAsia="en-AU"/>
              </w:rPr>
            </w:pPr>
            <w:r w:rsidRPr="00DF0C3D">
              <w:rPr>
                <w:rFonts w:eastAsia="Times New Roman" w:cs="Arial"/>
                <w:bCs/>
                <w:color w:val="000000"/>
                <w:szCs w:val="16"/>
              </w:rPr>
              <w:t>CIS Scheme</w:t>
            </w:r>
          </w:p>
        </w:tc>
        <w:tc>
          <w:tcPr>
            <w:tcW w:w="1275" w:type="dxa"/>
          </w:tcPr>
          <w:p w14:paraId="1BEC43B2"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51EDCBBF"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2AAE2E30" w14:textId="77777777" w:rsidR="00217E3E" w:rsidRPr="00DF0C3D" w:rsidRDefault="00217E3E" w:rsidP="00217E3E">
            <w:pPr>
              <w:keepNext/>
              <w:jc w:val="center"/>
              <w:rPr>
                <w:rFonts w:eastAsia="Times New Roman" w:cs="Arial"/>
                <w:color w:val="000000"/>
                <w:szCs w:val="16"/>
                <w:lang w:eastAsia="en-AU"/>
              </w:rPr>
            </w:pPr>
          </w:p>
        </w:tc>
        <w:tc>
          <w:tcPr>
            <w:tcW w:w="1418" w:type="dxa"/>
          </w:tcPr>
          <w:p w14:paraId="772EAC12"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$262.35</w:t>
            </w:r>
          </w:p>
        </w:tc>
        <w:tc>
          <w:tcPr>
            <w:tcW w:w="1559" w:type="dxa"/>
          </w:tcPr>
          <w:p w14:paraId="548C1710"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$262.35</w:t>
            </w:r>
          </w:p>
        </w:tc>
      </w:tr>
      <w:tr w:rsidR="00217E3E" w:rsidRPr="00DF0C3D" w14:paraId="5C167EB9" w14:textId="77777777" w:rsidTr="00217E3E">
        <w:tc>
          <w:tcPr>
            <w:tcW w:w="2117" w:type="dxa"/>
          </w:tcPr>
          <w:p w14:paraId="2D41B07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ComCare</w:t>
            </w:r>
          </w:p>
        </w:tc>
        <w:tc>
          <w:tcPr>
            <w:tcW w:w="1275" w:type="dxa"/>
          </w:tcPr>
          <w:p w14:paraId="4C1BFF2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6917616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46-60</w:t>
            </w:r>
          </w:p>
        </w:tc>
        <w:tc>
          <w:tcPr>
            <w:tcW w:w="1417" w:type="dxa"/>
          </w:tcPr>
          <w:p w14:paraId="410103D6" w14:textId="77777777" w:rsidR="00217E3E" w:rsidRPr="00DF0C3D" w:rsidRDefault="00217E3E" w:rsidP="00217E3E">
            <w:pPr>
              <w:jc w:val="center"/>
              <w:rPr>
                <w:rFonts w:eastAsia="Times New Roman" w:cs="Arial"/>
                <w:bCs/>
                <w:color w:val="000000"/>
                <w:szCs w:val="16"/>
                <w:lang w:eastAsia="en-AU"/>
              </w:rPr>
            </w:pPr>
          </w:p>
        </w:tc>
        <w:tc>
          <w:tcPr>
            <w:tcW w:w="1418" w:type="dxa"/>
          </w:tcPr>
          <w:p w14:paraId="5EFD0AE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$218.00</w:t>
            </w:r>
          </w:p>
        </w:tc>
        <w:tc>
          <w:tcPr>
            <w:tcW w:w="1559" w:type="dxa"/>
          </w:tcPr>
          <w:p w14:paraId="2C97F17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$284.35</w:t>
            </w:r>
          </w:p>
        </w:tc>
      </w:tr>
      <w:tr w:rsidR="00217E3E" w:rsidRPr="00DF0C3D" w14:paraId="11F2087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6087704"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DVA</w:t>
            </w:r>
          </w:p>
        </w:tc>
        <w:tc>
          <w:tcPr>
            <w:tcW w:w="1275" w:type="dxa"/>
            <w:hideMark/>
          </w:tcPr>
          <w:p w14:paraId="6DCABF4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1619C79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50</w:t>
            </w:r>
          </w:p>
        </w:tc>
        <w:tc>
          <w:tcPr>
            <w:tcW w:w="1417" w:type="dxa"/>
          </w:tcPr>
          <w:p w14:paraId="7609AA03"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BCC38F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$145.65</w:t>
            </w:r>
          </w:p>
        </w:tc>
        <w:tc>
          <w:tcPr>
            <w:tcW w:w="1559" w:type="dxa"/>
            <w:hideMark/>
          </w:tcPr>
          <w:p w14:paraId="14B2299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$174.78</w:t>
            </w:r>
          </w:p>
        </w:tc>
      </w:tr>
      <w:tr w:rsidR="00217E3E" w:rsidRPr="00DF0C3D" w14:paraId="2E13B284" w14:textId="77777777" w:rsidTr="00217E3E">
        <w:tc>
          <w:tcPr>
            <w:tcW w:w="2117" w:type="dxa"/>
            <w:hideMark/>
          </w:tcPr>
          <w:p w14:paraId="0D3C17E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DVA (Clinical Psych.)</w:t>
            </w:r>
          </w:p>
        </w:tc>
        <w:tc>
          <w:tcPr>
            <w:tcW w:w="1275" w:type="dxa"/>
            <w:hideMark/>
          </w:tcPr>
          <w:p w14:paraId="556CA0E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43657E0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50</w:t>
            </w:r>
          </w:p>
        </w:tc>
        <w:tc>
          <w:tcPr>
            <w:tcW w:w="1417" w:type="dxa"/>
          </w:tcPr>
          <w:p w14:paraId="27A1CB82"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05090DB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$213.90</w:t>
            </w:r>
          </w:p>
        </w:tc>
        <w:tc>
          <w:tcPr>
            <w:tcW w:w="1559" w:type="dxa"/>
            <w:hideMark/>
          </w:tcPr>
          <w:p w14:paraId="475F4CD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$256.68</w:t>
            </w:r>
          </w:p>
        </w:tc>
      </w:tr>
      <w:tr w:rsidR="00217E3E" w:rsidRPr="00DF0C3D" w14:paraId="51F75491"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44B446B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LSS</w:t>
            </w:r>
          </w:p>
        </w:tc>
        <w:tc>
          <w:tcPr>
            <w:tcW w:w="1275" w:type="dxa"/>
            <w:hideMark/>
          </w:tcPr>
          <w:p w14:paraId="5309053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SA</w:t>
            </w:r>
          </w:p>
        </w:tc>
        <w:tc>
          <w:tcPr>
            <w:tcW w:w="1418" w:type="dxa"/>
            <w:hideMark/>
          </w:tcPr>
          <w:p w14:paraId="1C19CDB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24F500C7"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662BA75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$190.30</w:t>
            </w:r>
          </w:p>
        </w:tc>
        <w:tc>
          <w:tcPr>
            <w:tcW w:w="1559" w:type="dxa"/>
            <w:hideMark/>
          </w:tcPr>
          <w:p w14:paraId="33BF6E4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$190.30</w:t>
            </w:r>
          </w:p>
        </w:tc>
      </w:tr>
      <w:tr w:rsidR="00217E3E" w:rsidRPr="00DF0C3D" w14:paraId="19A872EE" w14:textId="77777777" w:rsidTr="00217E3E">
        <w:tc>
          <w:tcPr>
            <w:tcW w:w="2117" w:type="dxa"/>
            <w:hideMark/>
          </w:tcPr>
          <w:p w14:paraId="18741B4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MAIB</w:t>
            </w:r>
          </w:p>
        </w:tc>
        <w:tc>
          <w:tcPr>
            <w:tcW w:w="1275" w:type="dxa"/>
            <w:hideMark/>
          </w:tcPr>
          <w:p w14:paraId="3947ACD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0DBE8E7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45-60</w:t>
            </w:r>
          </w:p>
        </w:tc>
        <w:tc>
          <w:tcPr>
            <w:tcW w:w="1417" w:type="dxa"/>
            <w:hideMark/>
          </w:tcPr>
          <w:p w14:paraId="626C6DA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&gt;45</w:t>
            </w:r>
          </w:p>
        </w:tc>
        <w:tc>
          <w:tcPr>
            <w:tcW w:w="1418" w:type="dxa"/>
            <w:hideMark/>
          </w:tcPr>
          <w:p w14:paraId="74B88F1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$267.00</w:t>
            </w:r>
          </w:p>
        </w:tc>
        <w:tc>
          <w:tcPr>
            <w:tcW w:w="1559" w:type="dxa"/>
            <w:hideMark/>
          </w:tcPr>
          <w:p w14:paraId="675742B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$356.00</w:t>
            </w:r>
          </w:p>
        </w:tc>
      </w:tr>
      <w:tr w:rsidR="00217E3E" w:rsidRPr="00DF0C3D" w14:paraId="31B2AAD7"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E4DCA42"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lastRenderedPageBreak/>
              <w:t>MBS</w:t>
            </w:r>
          </w:p>
        </w:tc>
        <w:tc>
          <w:tcPr>
            <w:tcW w:w="1275" w:type="dxa"/>
            <w:hideMark/>
          </w:tcPr>
          <w:p w14:paraId="39552FD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14198B0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30-50</w:t>
            </w:r>
          </w:p>
        </w:tc>
        <w:tc>
          <w:tcPr>
            <w:tcW w:w="1417" w:type="dxa"/>
          </w:tcPr>
          <w:p w14:paraId="32F63972"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2B0697F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$103.80</w:t>
            </w:r>
          </w:p>
        </w:tc>
        <w:tc>
          <w:tcPr>
            <w:tcW w:w="1559" w:type="dxa"/>
            <w:hideMark/>
          </w:tcPr>
          <w:p w14:paraId="3700B87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$207.60</w:t>
            </w:r>
          </w:p>
        </w:tc>
      </w:tr>
      <w:tr w:rsidR="00217E3E" w:rsidRPr="00DF0C3D" w14:paraId="6837C2DA" w14:textId="77777777" w:rsidTr="00217E3E">
        <w:tc>
          <w:tcPr>
            <w:tcW w:w="2117" w:type="dxa"/>
            <w:hideMark/>
          </w:tcPr>
          <w:p w14:paraId="2E50D79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hideMark/>
          </w:tcPr>
          <w:p w14:paraId="6E6C963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NSW</w:t>
            </w:r>
          </w:p>
        </w:tc>
        <w:tc>
          <w:tcPr>
            <w:tcW w:w="1418" w:type="dxa"/>
            <w:hideMark/>
          </w:tcPr>
          <w:p w14:paraId="56CCE48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0D67C96A"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61A6AE1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$214.41</w:t>
            </w:r>
          </w:p>
        </w:tc>
        <w:tc>
          <w:tcPr>
            <w:tcW w:w="1559" w:type="dxa"/>
            <w:hideMark/>
          </w:tcPr>
          <w:p w14:paraId="5271863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$214.41</w:t>
            </w:r>
          </w:p>
        </w:tc>
      </w:tr>
      <w:tr w:rsidR="00217E3E" w:rsidRPr="00DF0C3D" w14:paraId="058EAA9F"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3E3B063A"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796AC186"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VIC</w:t>
            </w:r>
          </w:p>
        </w:tc>
        <w:tc>
          <w:tcPr>
            <w:tcW w:w="1418" w:type="dxa"/>
          </w:tcPr>
          <w:p w14:paraId="0F8F2572"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019C5252" w14:textId="77777777" w:rsidR="00217E3E" w:rsidRPr="00DF0C3D" w:rsidRDefault="00217E3E" w:rsidP="00217E3E">
            <w:pPr>
              <w:jc w:val="center"/>
              <w:rPr>
                <w:rFonts w:eastAsia="Times New Roman" w:cs="Arial"/>
                <w:color w:val="000000"/>
                <w:szCs w:val="16"/>
              </w:rPr>
            </w:pPr>
          </w:p>
        </w:tc>
        <w:tc>
          <w:tcPr>
            <w:tcW w:w="1418" w:type="dxa"/>
          </w:tcPr>
          <w:p w14:paraId="650EC756"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$214.41</w:t>
            </w:r>
          </w:p>
        </w:tc>
        <w:tc>
          <w:tcPr>
            <w:tcW w:w="1559" w:type="dxa"/>
          </w:tcPr>
          <w:p w14:paraId="03022D40"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$214.41</w:t>
            </w:r>
          </w:p>
        </w:tc>
      </w:tr>
      <w:tr w:rsidR="00217E3E" w:rsidRPr="00DF0C3D" w14:paraId="7E3199F0" w14:textId="77777777" w:rsidTr="00217E3E">
        <w:tc>
          <w:tcPr>
            <w:tcW w:w="2117" w:type="dxa"/>
          </w:tcPr>
          <w:p w14:paraId="4D345C59"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6CC790D8"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QLD</w:t>
            </w:r>
          </w:p>
        </w:tc>
        <w:tc>
          <w:tcPr>
            <w:tcW w:w="1418" w:type="dxa"/>
          </w:tcPr>
          <w:p w14:paraId="3F0CAD2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645C50D1" w14:textId="77777777" w:rsidR="00217E3E" w:rsidRPr="00DF0C3D" w:rsidRDefault="00217E3E" w:rsidP="00217E3E">
            <w:pPr>
              <w:jc w:val="center"/>
              <w:rPr>
                <w:rFonts w:eastAsia="Times New Roman" w:cs="Arial"/>
                <w:color w:val="000000"/>
                <w:szCs w:val="16"/>
              </w:rPr>
            </w:pPr>
          </w:p>
        </w:tc>
        <w:tc>
          <w:tcPr>
            <w:tcW w:w="1418" w:type="dxa"/>
          </w:tcPr>
          <w:p w14:paraId="449547FA"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$214.41</w:t>
            </w:r>
          </w:p>
        </w:tc>
        <w:tc>
          <w:tcPr>
            <w:tcW w:w="1559" w:type="dxa"/>
          </w:tcPr>
          <w:p w14:paraId="2DF72AC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$214.41</w:t>
            </w:r>
          </w:p>
        </w:tc>
      </w:tr>
      <w:tr w:rsidR="00217E3E" w:rsidRPr="00DF0C3D" w14:paraId="5A84C1A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4FEB977B"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1C1F16F0"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ACT</w:t>
            </w:r>
          </w:p>
        </w:tc>
        <w:tc>
          <w:tcPr>
            <w:tcW w:w="1418" w:type="dxa"/>
          </w:tcPr>
          <w:p w14:paraId="6FBFB313"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2845E175" w14:textId="77777777" w:rsidR="00217E3E" w:rsidRPr="00DF0C3D" w:rsidRDefault="00217E3E" w:rsidP="00217E3E">
            <w:pPr>
              <w:jc w:val="center"/>
              <w:rPr>
                <w:rFonts w:eastAsia="Times New Roman" w:cs="Arial"/>
                <w:color w:val="000000"/>
                <w:szCs w:val="16"/>
              </w:rPr>
            </w:pPr>
          </w:p>
        </w:tc>
        <w:tc>
          <w:tcPr>
            <w:tcW w:w="1418" w:type="dxa"/>
          </w:tcPr>
          <w:p w14:paraId="1BE6FB3B"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$214.41</w:t>
            </w:r>
          </w:p>
        </w:tc>
        <w:tc>
          <w:tcPr>
            <w:tcW w:w="1559" w:type="dxa"/>
          </w:tcPr>
          <w:p w14:paraId="0740C2FB"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$214.41</w:t>
            </w:r>
          </w:p>
        </w:tc>
      </w:tr>
      <w:tr w:rsidR="00217E3E" w:rsidRPr="00DF0C3D" w14:paraId="7785E57E" w14:textId="77777777" w:rsidTr="00217E3E">
        <w:tc>
          <w:tcPr>
            <w:tcW w:w="2117" w:type="dxa"/>
            <w:hideMark/>
          </w:tcPr>
          <w:p w14:paraId="3206969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lang w:eastAsia="en-AU"/>
              </w:rPr>
              <w:t>NDIS – Non-Remote</w:t>
            </w:r>
          </w:p>
        </w:tc>
        <w:tc>
          <w:tcPr>
            <w:tcW w:w="1275" w:type="dxa"/>
            <w:hideMark/>
          </w:tcPr>
          <w:p w14:paraId="41CBCDB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hideMark/>
          </w:tcPr>
          <w:p w14:paraId="429EA09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5A82CD64"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70E52B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$234.83</w:t>
            </w:r>
          </w:p>
        </w:tc>
        <w:tc>
          <w:tcPr>
            <w:tcW w:w="1559" w:type="dxa"/>
            <w:hideMark/>
          </w:tcPr>
          <w:p w14:paraId="2B87103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$234.83</w:t>
            </w:r>
          </w:p>
        </w:tc>
      </w:tr>
      <w:tr w:rsidR="00217E3E" w:rsidRPr="00DF0C3D" w14:paraId="36F65200"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66C218F8"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3F44C839"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SA</w:t>
            </w:r>
          </w:p>
        </w:tc>
        <w:tc>
          <w:tcPr>
            <w:tcW w:w="1418" w:type="dxa"/>
          </w:tcPr>
          <w:p w14:paraId="4CC1FC49"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48F86498" w14:textId="77777777" w:rsidR="00217E3E" w:rsidRPr="00DF0C3D" w:rsidRDefault="00217E3E" w:rsidP="00217E3E">
            <w:pPr>
              <w:jc w:val="center"/>
              <w:rPr>
                <w:rFonts w:eastAsia="Times New Roman" w:cs="Arial"/>
                <w:color w:val="000000"/>
                <w:szCs w:val="16"/>
              </w:rPr>
            </w:pPr>
          </w:p>
        </w:tc>
        <w:tc>
          <w:tcPr>
            <w:tcW w:w="1418" w:type="dxa"/>
          </w:tcPr>
          <w:p w14:paraId="7C380085"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$234.83</w:t>
            </w:r>
          </w:p>
        </w:tc>
        <w:tc>
          <w:tcPr>
            <w:tcW w:w="1559" w:type="dxa"/>
          </w:tcPr>
          <w:p w14:paraId="0B78DE56"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$234.83</w:t>
            </w:r>
          </w:p>
        </w:tc>
      </w:tr>
      <w:tr w:rsidR="00217E3E" w:rsidRPr="00DF0C3D" w14:paraId="7243C6A8" w14:textId="77777777" w:rsidTr="00217E3E">
        <w:tc>
          <w:tcPr>
            <w:tcW w:w="2117" w:type="dxa"/>
          </w:tcPr>
          <w:p w14:paraId="22B48BCA"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03638A4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TAS</w:t>
            </w:r>
          </w:p>
        </w:tc>
        <w:tc>
          <w:tcPr>
            <w:tcW w:w="1418" w:type="dxa"/>
          </w:tcPr>
          <w:p w14:paraId="1CBD24C8"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1F38D5B7" w14:textId="77777777" w:rsidR="00217E3E" w:rsidRPr="00DF0C3D" w:rsidRDefault="00217E3E" w:rsidP="00217E3E">
            <w:pPr>
              <w:jc w:val="center"/>
              <w:rPr>
                <w:rFonts w:eastAsia="Times New Roman" w:cs="Arial"/>
                <w:color w:val="000000"/>
                <w:szCs w:val="16"/>
              </w:rPr>
            </w:pPr>
          </w:p>
        </w:tc>
        <w:tc>
          <w:tcPr>
            <w:tcW w:w="1418" w:type="dxa"/>
          </w:tcPr>
          <w:p w14:paraId="626B84C7"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$234.83</w:t>
            </w:r>
          </w:p>
        </w:tc>
        <w:tc>
          <w:tcPr>
            <w:tcW w:w="1559" w:type="dxa"/>
          </w:tcPr>
          <w:p w14:paraId="51D1A214"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$234.83</w:t>
            </w:r>
          </w:p>
        </w:tc>
      </w:tr>
      <w:tr w:rsidR="00217E3E" w:rsidRPr="00DF0C3D" w14:paraId="4DA4C375"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2D2922BA"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lang w:eastAsia="en-AU"/>
              </w:rPr>
              <w:t>NDIS – Non-Remote</w:t>
            </w:r>
          </w:p>
        </w:tc>
        <w:tc>
          <w:tcPr>
            <w:tcW w:w="1275" w:type="dxa"/>
          </w:tcPr>
          <w:p w14:paraId="1E26119D"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NT</w:t>
            </w:r>
          </w:p>
        </w:tc>
        <w:tc>
          <w:tcPr>
            <w:tcW w:w="1418" w:type="dxa"/>
          </w:tcPr>
          <w:p w14:paraId="357E77EC"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60</w:t>
            </w:r>
          </w:p>
        </w:tc>
        <w:tc>
          <w:tcPr>
            <w:tcW w:w="1417" w:type="dxa"/>
          </w:tcPr>
          <w:p w14:paraId="4FCB61F0" w14:textId="77777777" w:rsidR="00217E3E" w:rsidRPr="00DF0C3D" w:rsidRDefault="00217E3E" w:rsidP="00217E3E">
            <w:pPr>
              <w:jc w:val="center"/>
              <w:rPr>
                <w:rFonts w:eastAsia="Times New Roman" w:cs="Arial"/>
                <w:color w:val="000000"/>
                <w:szCs w:val="16"/>
              </w:rPr>
            </w:pPr>
          </w:p>
        </w:tc>
        <w:tc>
          <w:tcPr>
            <w:tcW w:w="1418" w:type="dxa"/>
          </w:tcPr>
          <w:p w14:paraId="48791FC9"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$234.83</w:t>
            </w:r>
          </w:p>
        </w:tc>
        <w:tc>
          <w:tcPr>
            <w:tcW w:w="1559" w:type="dxa"/>
          </w:tcPr>
          <w:p w14:paraId="69C53590" w14:textId="77777777" w:rsidR="00217E3E" w:rsidRPr="00DF0C3D" w:rsidRDefault="00217E3E" w:rsidP="00217E3E">
            <w:pPr>
              <w:jc w:val="center"/>
              <w:rPr>
                <w:rFonts w:eastAsia="Times New Roman" w:cs="Arial"/>
                <w:color w:val="000000"/>
                <w:szCs w:val="16"/>
              </w:rPr>
            </w:pPr>
            <w:r w:rsidRPr="00DF0C3D">
              <w:rPr>
                <w:rFonts w:eastAsia="Times New Roman" w:cs="Arial"/>
                <w:color w:val="000000"/>
                <w:szCs w:val="16"/>
              </w:rPr>
              <w:t>$234.83</w:t>
            </w:r>
          </w:p>
        </w:tc>
      </w:tr>
      <w:tr w:rsidR="00217E3E" w:rsidRPr="00DF0C3D" w14:paraId="529A82A3" w14:textId="77777777" w:rsidTr="00217E3E">
        <w:tc>
          <w:tcPr>
            <w:tcW w:w="2117" w:type="dxa"/>
            <w:hideMark/>
          </w:tcPr>
          <w:p w14:paraId="44EB39C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Remote</w:t>
            </w:r>
          </w:p>
        </w:tc>
        <w:tc>
          <w:tcPr>
            <w:tcW w:w="1275" w:type="dxa"/>
            <w:hideMark/>
          </w:tcPr>
          <w:p w14:paraId="0F14F5D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3229065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6AE3FB88"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473593C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$328.76</w:t>
            </w:r>
          </w:p>
        </w:tc>
        <w:tc>
          <w:tcPr>
            <w:tcW w:w="1559" w:type="dxa"/>
            <w:hideMark/>
          </w:tcPr>
          <w:p w14:paraId="6D723CF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$328.76</w:t>
            </w:r>
          </w:p>
        </w:tc>
      </w:tr>
      <w:tr w:rsidR="00217E3E" w:rsidRPr="00DF0C3D" w14:paraId="14D5BCB6"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C92810F"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Very Remote</w:t>
            </w:r>
          </w:p>
        </w:tc>
        <w:tc>
          <w:tcPr>
            <w:tcW w:w="1275" w:type="dxa"/>
            <w:hideMark/>
          </w:tcPr>
          <w:p w14:paraId="6B6DC7C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6D9536D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1066B0F4"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4E9F2D1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$352.25</w:t>
            </w:r>
          </w:p>
        </w:tc>
        <w:tc>
          <w:tcPr>
            <w:tcW w:w="1559" w:type="dxa"/>
            <w:hideMark/>
          </w:tcPr>
          <w:p w14:paraId="4B9100B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$352.25</w:t>
            </w:r>
          </w:p>
        </w:tc>
      </w:tr>
      <w:tr w:rsidR="00217E3E" w:rsidRPr="00DF0C3D" w14:paraId="6FE74260" w14:textId="77777777" w:rsidTr="00217E3E">
        <w:tc>
          <w:tcPr>
            <w:tcW w:w="2117" w:type="dxa"/>
          </w:tcPr>
          <w:p w14:paraId="66B53D2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RTWSA</w:t>
            </w:r>
          </w:p>
        </w:tc>
        <w:tc>
          <w:tcPr>
            <w:tcW w:w="1275" w:type="dxa"/>
          </w:tcPr>
          <w:p w14:paraId="51F6D88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418" w:type="dxa"/>
          </w:tcPr>
          <w:p w14:paraId="05DCAB9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DAEF0A7" w14:textId="77777777" w:rsidR="00217E3E" w:rsidRPr="00DF0C3D" w:rsidRDefault="00217E3E" w:rsidP="00217E3E">
            <w:pPr>
              <w:jc w:val="center"/>
              <w:rPr>
                <w:rFonts w:eastAsia="Times New Roman" w:cs="Arial"/>
                <w:color w:val="000000"/>
                <w:szCs w:val="16"/>
                <w:lang w:eastAsia="en-AU"/>
              </w:rPr>
            </w:pPr>
          </w:p>
        </w:tc>
        <w:tc>
          <w:tcPr>
            <w:tcW w:w="1418" w:type="dxa"/>
          </w:tcPr>
          <w:p w14:paraId="3B53371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c>
          <w:tcPr>
            <w:tcW w:w="1559" w:type="dxa"/>
          </w:tcPr>
          <w:p w14:paraId="02757A7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r>
      <w:tr w:rsidR="00217E3E" w:rsidRPr="00DF0C3D" w14:paraId="2718F4DD"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15EA4A5A"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SIRA</w:t>
            </w:r>
          </w:p>
        </w:tc>
        <w:tc>
          <w:tcPr>
            <w:tcW w:w="1275" w:type="dxa"/>
          </w:tcPr>
          <w:p w14:paraId="5833114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NSW</w:t>
            </w:r>
          </w:p>
        </w:tc>
        <w:tc>
          <w:tcPr>
            <w:tcW w:w="1418" w:type="dxa"/>
          </w:tcPr>
          <w:p w14:paraId="3A2A753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30</w:t>
            </w:r>
          </w:p>
        </w:tc>
        <w:tc>
          <w:tcPr>
            <w:tcW w:w="1417" w:type="dxa"/>
          </w:tcPr>
          <w:p w14:paraId="09DF56BD" w14:textId="77777777" w:rsidR="00217E3E" w:rsidRPr="00DF0C3D" w:rsidRDefault="00217E3E" w:rsidP="00217E3E">
            <w:pPr>
              <w:jc w:val="center"/>
              <w:rPr>
                <w:rFonts w:eastAsia="Times New Roman" w:cs="Arial"/>
                <w:bCs/>
                <w:color w:val="000000"/>
                <w:szCs w:val="16"/>
                <w:lang w:eastAsia="en-AU"/>
              </w:rPr>
            </w:pPr>
          </w:p>
        </w:tc>
        <w:tc>
          <w:tcPr>
            <w:tcW w:w="1418" w:type="dxa"/>
          </w:tcPr>
          <w:p w14:paraId="580F340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$99.55</w:t>
            </w:r>
          </w:p>
        </w:tc>
        <w:tc>
          <w:tcPr>
            <w:tcW w:w="1559" w:type="dxa"/>
          </w:tcPr>
          <w:p w14:paraId="5A4BC03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$199.10</w:t>
            </w:r>
          </w:p>
        </w:tc>
      </w:tr>
      <w:tr w:rsidR="00217E3E" w:rsidRPr="00DF0C3D" w14:paraId="64C261CB" w14:textId="77777777" w:rsidTr="00217E3E">
        <w:tc>
          <w:tcPr>
            <w:tcW w:w="2117" w:type="dxa"/>
          </w:tcPr>
          <w:p w14:paraId="03768CB1"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TAC</w:t>
            </w:r>
          </w:p>
        </w:tc>
        <w:tc>
          <w:tcPr>
            <w:tcW w:w="1275" w:type="dxa"/>
          </w:tcPr>
          <w:p w14:paraId="760023E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tcPr>
          <w:p w14:paraId="7E6F8C8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186EBE88" w14:textId="77777777" w:rsidR="00217E3E" w:rsidRPr="00DF0C3D" w:rsidRDefault="00217E3E" w:rsidP="00217E3E">
            <w:pPr>
              <w:jc w:val="center"/>
              <w:rPr>
                <w:rFonts w:eastAsia="Times New Roman" w:cs="Arial"/>
                <w:color w:val="000000"/>
                <w:szCs w:val="16"/>
                <w:lang w:eastAsia="en-AU"/>
              </w:rPr>
            </w:pPr>
          </w:p>
        </w:tc>
        <w:tc>
          <w:tcPr>
            <w:tcW w:w="1418" w:type="dxa"/>
          </w:tcPr>
          <w:p w14:paraId="6B9036C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$171.63</w:t>
            </w:r>
          </w:p>
        </w:tc>
        <w:tc>
          <w:tcPr>
            <w:tcW w:w="1559" w:type="dxa"/>
          </w:tcPr>
          <w:p w14:paraId="169171A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$171.63</w:t>
            </w:r>
          </w:p>
        </w:tc>
      </w:tr>
      <w:tr w:rsidR="00217E3E" w:rsidRPr="00DF0C3D" w14:paraId="182C1FCE"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102E9D3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TAC (ARSA Psychologist)</w:t>
            </w:r>
          </w:p>
        </w:tc>
        <w:tc>
          <w:tcPr>
            <w:tcW w:w="1275" w:type="dxa"/>
          </w:tcPr>
          <w:p w14:paraId="6750F84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tcPr>
          <w:p w14:paraId="2850A9D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39903083" w14:textId="77777777" w:rsidR="00217E3E" w:rsidRPr="00DF0C3D" w:rsidRDefault="00217E3E" w:rsidP="00217E3E">
            <w:pPr>
              <w:jc w:val="center"/>
              <w:rPr>
                <w:rFonts w:eastAsia="Times New Roman" w:cs="Arial"/>
                <w:bCs/>
                <w:color w:val="000000"/>
                <w:szCs w:val="16"/>
                <w:lang w:eastAsia="en-AU"/>
              </w:rPr>
            </w:pPr>
          </w:p>
        </w:tc>
        <w:tc>
          <w:tcPr>
            <w:tcW w:w="1418" w:type="dxa"/>
          </w:tcPr>
          <w:p w14:paraId="6BA1ED2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$210.00</w:t>
            </w:r>
          </w:p>
        </w:tc>
        <w:tc>
          <w:tcPr>
            <w:tcW w:w="1559" w:type="dxa"/>
          </w:tcPr>
          <w:p w14:paraId="3E13C9A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$210.00</w:t>
            </w:r>
          </w:p>
        </w:tc>
      </w:tr>
      <w:tr w:rsidR="00217E3E" w:rsidRPr="00DF0C3D" w14:paraId="18A17C9E" w14:textId="77777777" w:rsidTr="00217E3E">
        <w:tc>
          <w:tcPr>
            <w:tcW w:w="2117" w:type="dxa"/>
          </w:tcPr>
          <w:p w14:paraId="6FCCD948"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VOCAT</w:t>
            </w:r>
          </w:p>
        </w:tc>
        <w:tc>
          <w:tcPr>
            <w:tcW w:w="1275" w:type="dxa"/>
          </w:tcPr>
          <w:p w14:paraId="20B888E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tcPr>
          <w:p w14:paraId="626804F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4B9360C8" w14:textId="77777777" w:rsidR="00217E3E" w:rsidRPr="00DF0C3D" w:rsidRDefault="00217E3E" w:rsidP="00217E3E">
            <w:pPr>
              <w:jc w:val="center"/>
              <w:rPr>
                <w:rFonts w:eastAsia="Times New Roman" w:cs="Arial"/>
                <w:color w:val="000000"/>
                <w:szCs w:val="16"/>
                <w:lang w:eastAsia="en-AU"/>
              </w:rPr>
            </w:pPr>
          </w:p>
        </w:tc>
        <w:tc>
          <w:tcPr>
            <w:tcW w:w="1418" w:type="dxa"/>
          </w:tcPr>
          <w:p w14:paraId="6FF4A57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$185.00</w:t>
            </w:r>
          </w:p>
        </w:tc>
        <w:tc>
          <w:tcPr>
            <w:tcW w:w="1559" w:type="dxa"/>
          </w:tcPr>
          <w:p w14:paraId="177C5A5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$185.00</w:t>
            </w:r>
          </w:p>
        </w:tc>
      </w:tr>
      <w:tr w:rsidR="00217E3E" w:rsidRPr="00DF0C3D" w14:paraId="14E4E9F8"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06366CC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QLD</w:t>
            </w:r>
          </w:p>
        </w:tc>
        <w:tc>
          <w:tcPr>
            <w:tcW w:w="1275" w:type="dxa"/>
          </w:tcPr>
          <w:p w14:paraId="70F8BF2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QLD</w:t>
            </w:r>
          </w:p>
        </w:tc>
        <w:tc>
          <w:tcPr>
            <w:tcW w:w="1418" w:type="dxa"/>
          </w:tcPr>
          <w:p w14:paraId="11CAFED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33A00BC6" w14:textId="77777777" w:rsidR="00217E3E" w:rsidRPr="00DF0C3D" w:rsidRDefault="00217E3E" w:rsidP="00217E3E">
            <w:pPr>
              <w:jc w:val="center"/>
              <w:rPr>
                <w:rFonts w:eastAsia="Times New Roman" w:cs="Arial"/>
                <w:bCs/>
                <w:color w:val="000000"/>
                <w:szCs w:val="16"/>
                <w:lang w:eastAsia="en-AU"/>
              </w:rPr>
            </w:pPr>
          </w:p>
        </w:tc>
        <w:tc>
          <w:tcPr>
            <w:tcW w:w="1418" w:type="dxa"/>
          </w:tcPr>
          <w:p w14:paraId="1DF07A3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$189.00</w:t>
            </w:r>
          </w:p>
        </w:tc>
        <w:tc>
          <w:tcPr>
            <w:tcW w:w="1559" w:type="dxa"/>
          </w:tcPr>
          <w:p w14:paraId="2D8CFD7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$189.00</w:t>
            </w:r>
          </w:p>
        </w:tc>
      </w:tr>
      <w:tr w:rsidR="00217E3E" w:rsidRPr="00DF0C3D" w14:paraId="008B81D7" w14:textId="77777777" w:rsidTr="00217E3E">
        <w:tc>
          <w:tcPr>
            <w:tcW w:w="2117" w:type="dxa"/>
          </w:tcPr>
          <w:p w14:paraId="2CF08EDC"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WA (Clinical Psychologist)</w:t>
            </w:r>
          </w:p>
        </w:tc>
        <w:tc>
          <w:tcPr>
            <w:tcW w:w="1275" w:type="dxa"/>
          </w:tcPr>
          <w:p w14:paraId="23A5578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191AB19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301B39B5" w14:textId="77777777" w:rsidR="00217E3E" w:rsidRPr="00DF0C3D" w:rsidRDefault="00217E3E" w:rsidP="00217E3E">
            <w:pPr>
              <w:jc w:val="center"/>
              <w:rPr>
                <w:rFonts w:eastAsia="Times New Roman" w:cs="Arial"/>
                <w:color w:val="000000"/>
                <w:szCs w:val="16"/>
                <w:lang w:eastAsia="en-AU"/>
              </w:rPr>
            </w:pPr>
          </w:p>
        </w:tc>
        <w:tc>
          <w:tcPr>
            <w:tcW w:w="1418" w:type="dxa"/>
          </w:tcPr>
          <w:p w14:paraId="1F819E6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$262.35</w:t>
            </w:r>
          </w:p>
        </w:tc>
        <w:tc>
          <w:tcPr>
            <w:tcW w:w="1559" w:type="dxa"/>
          </w:tcPr>
          <w:p w14:paraId="4AA6EAD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$262.35</w:t>
            </w:r>
          </w:p>
        </w:tc>
      </w:tr>
      <w:tr w:rsidR="00217E3E" w:rsidRPr="00DF0C3D" w14:paraId="3C4E3EF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0300B8C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WA (Counselling Psychologist)</w:t>
            </w:r>
          </w:p>
        </w:tc>
        <w:tc>
          <w:tcPr>
            <w:tcW w:w="1275" w:type="dxa"/>
          </w:tcPr>
          <w:p w14:paraId="4DBD491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418" w:type="dxa"/>
          </w:tcPr>
          <w:p w14:paraId="71A9CF6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1A8798EA" w14:textId="77777777" w:rsidR="00217E3E" w:rsidRPr="00DF0C3D" w:rsidRDefault="00217E3E" w:rsidP="00217E3E">
            <w:pPr>
              <w:jc w:val="center"/>
              <w:rPr>
                <w:rFonts w:eastAsia="Times New Roman" w:cs="Arial"/>
                <w:bCs/>
                <w:color w:val="000000"/>
                <w:szCs w:val="16"/>
                <w:lang w:eastAsia="en-AU"/>
              </w:rPr>
            </w:pPr>
          </w:p>
        </w:tc>
        <w:tc>
          <w:tcPr>
            <w:tcW w:w="1418" w:type="dxa"/>
          </w:tcPr>
          <w:p w14:paraId="5F01F67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$262.35</w:t>
            </w:r>
          </w:p>
        </w:tc>
        <w:tc>
          <w:tcPr>
            <w:tcW w:w="1559" w:type="dxa"/>
          </w:tcPr>
          <w:p w14:paraId="6959FD1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$262.35</w:t>
            </w:r>
          </w:p>
        </w:tc>
      </w:tr>
      <w:tr w:rsidR="00217E3E" w:rsidRPr="00DF0C3D" w14:paraId="5DA45730" w14:textId="77777777" w:rsidTr="00217E3E">
        <w:tc>
          <w:tcPr>
            <w:tcW w:w="2117" w:type="dxa"/>
          </w:tcPr>
          <w:p w14:paraId="20D2F9C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WorkSafe VIC</w:t>
            </w:r>
          </w:p>
        </w:tc>
        <w:tc>
          <w:tcPr>
            <w:tcW w:w="1275" w:type="dxa"/>
          </w:tcPr>
          <w:p w14:paraId="58C6066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tcPr>
          <w:p w14:paraId="3FF0DB4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16196400" w14:textId="77777777" w:rsidR="00217E3E" w:rsidRPr="00DF0C3D" w:rsidRDefault="00217E3E" w:rsidP="00217E3E">
            <w:pPr>
              <w:jc w:val="center"/>
              <w:rPr>
                <w:rFonts w:eastAsia="Times New Roman" w:cs="Arial"/>
                <w:bCs/>
                <w:color w:val="000000"/>
                <w:szCs w:val="16"/>
                <w:lang w:eastAsia="en-AU"/>
              </w:rPr>
            </w:pPr>
          </w:p>
        </w:tc>
        <w:tc>
          <w:tcPr>
            <w:tcW w:w="1418" w:type="dxa"/>
          </w:tcPr>
          <w:p w14:paraId="671E1DB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$176.42</w:t>
            </w:r>
          </w:p>
        </w:tc>
        <w:tc>
          <w:tcPr>
            <w:tcW w:w="1559" w:type="dxa"/>
          </w:tcPr>
          <w:p w14:paraId="09675E9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$176.42</w:t>
            </w:r>
          </w:p>
        </w:tc>
      </w:tr>
    </w:tbl>
    <w:p w14:paraId="04B1BD35" w14:textId="1FE7829E" w:rsidR="00217E3E" w:rsidRPr="00DF0C3D" w:rsidRDefault="00217E3E" w:rsidP="00DF1764">
      <w:pPr>
        <w:pStyle w:val="Caption"/>
      </w:pPr>
      <w:bookmarkStart w:id="488" w:name="_Toc108620579"/>
      <w:r w:rsidRPr="00DF0C3D">
        <w:t xml:space="preserve">Exhibit </w:t>
      </w:r>
      <w:r w:rsidR="002B459B">
        <w:fldChar w:fldCharType="begin"/>
      </w:r>
      <w:r w:rsidR="002B459B">
        <w:instrText xml:space="preserve"> SEQ Exhibit \* ARABIC </w:instrText>
      </w:r>
      <w:r w:rsidR="002B459B">
        <w:fldChar w:fldCharType="separate"/>
      </w:r>
      <w:r w:rsidR="0015299C">
        <w:rPr>
          <w:noProof/>
        </w:rPr>
        <w:t>91</w:t>
      </w:r>
      <w:r w:rsidR="002B459B">
        <w:rPr>
          <w:noProof/>
        </w:rPr>
        <w:fldChar w:fldCharType="end"/>
      </w:r>
      <w:r w:rsidRPr="00DF0C3D">
        <w:t>: Comparison of pricing across public schemes — Rehabilitation counsellor</w:t>
      </w:r>
      <w:bookmarkEnd w:id="488"/>
    </w:p>
    <w:tbl>
      <w:tblPr>
        <w:tblStyle w:val="GridTable4-Accent12"/>
        <w:tblW w:w="9204" w:type="dxa"/>
        <w:tblInd w:w="-5" w:type="dxa"/>
        <w:tblLook w:val="0420" w:firstRow="1" w:lastRow="0" w:firstColumn="0" w:lastColumn="0" w:noHBand="0" w:noVBand="1"/>
        <w:tblCaption w:val="Comparison of pricing across public schemes - Rehabilitation counsellor"/>
        <w:tblDescription w:val="Comparison of pricing for rehabilitation counsellor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50ADCCD9"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31B45BE4"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6F36182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0949D10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6FE50EB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4172C1D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6A83785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7DE92C7D"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36986FBC" w14:textId="77777777" w:rsidR="00217E3E" w:rsidRPr="00DF0C3D" w:rsidRDefault="00217E3E" w:rsidP="00217E3E">
            <w:pPr>
              <w:keepNext/>
              <w:rPr>
                <w:rFonts w:eastAsia="Times New Roman" w:cs="Arial"/>
                <w:b/>
                <w:bCs/>
                <w:color w:val="000000"/>
                <w:szCs w:val="16"/>
                <w:lang w:eastAsia="en-AU"/>
              </w:rPr>
            </w:pPr>
            <w:r w:rsidRPr="00DF0C3D">
              <w:rPr>
                <w:rFonts w:eastAsia="Times New Roman" w:cs="Arial"/>
                <w:bCs/>
                <w:color w:val="000000"/>
                <w:szCs w:val="16"/>
              </w:rPr>
              <w:t>ComCare</w:t>
            </w:r>
          </w:p>
        </w:tc>
        <w:tc>
          <w:tcPr>
            <w:tcW w:w="1275" w:type="dxa"/>
          </w:tcPr>
          <w:p w14:paraId="11033D0A"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tcPr>
          <w:p w14:paraId="444975E2"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513C435B" w14:textId="77777777" w:rsidR="00217E3E" w:rsidRPr="00DF0C3D" w:rsidRDefault="00217E3E" w:rsidP="00217E3E">
            <w:pPr>
              <w:keepNext/>
              <w:jc w:val="center"/>
              <w:rPr>
                <w:rFonts w:eastAsia="Times New Roman" w:cs="Arial"/>
                <w:color w:val="000000"/>
                <w:szCs w:val="16"/>
                <w:lang w:eastAsia="en-AU"/>
              </w:rPr>
            </w:pPr>
          </w:p>
        </w:tc>
        <w:tc>
          <w:tcPr>
            <w:tcW w:w="1418" w:type="dxa"/>
          </w:tcPr>
          <w:p w14:paraId="0FF0D540"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$189.66</w:t>
            </w:r>
          </w:p>
        </w:tc>
        <w:tc>
          <w:tcPr>
            <w:tcW w:w="1559" w:type="dxa"/>
          </w:tcPr>
          <w:p w14:paraId="2531ADE7" w14:textId="77777777" w:rsidR="00217E3E" w:rsidRPr="00DF0C3D" w:rsidRDefault="00217E3E" w:rsidP="00217E3E">
            <w:pPr>
              <w:keepNext/>
              <w:jc w:val="center"/>
              <w:rPr>
                <w:rFonts w:eastAsia="Times New Roman" w:cs="Arial"/>
                <w:color w:val="000000"/>
                <w:szCs w:val="16"/>
                <w:lang w:eastAsia="en-AU"/>
              </w:rPr>
            </w:pPr>
            <w:r w:rsidRPr="00DF0C3D">
              <w:rPr>
                <w:rFonts w:eastAsia="Times New Roman" w:cs="Arial"/>
                <w:color w:val="000000"/>
                <w:szCs w:val="16"/>
              </w:rPr>
              <w:t>$189.66</w:t>
            </w:r>
          </w:p>
        </w:tc>
      </w:tr>
      <w:tr w:rsidR="00217E3E" w:rsidRPr="00DF0C3D" w14:paraId="039984BB" w14:textId="77777777" w:rsidTr="00217E3E">
        <w:tc>
          <w:tcPr>
            <w:tcW w:w="2117" w:type="dxa"/>
            <w:hideMark/>
          </w:tcPr>
          <w:p w14:paraId="755CB2B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Non-Remote</w:t>
            </w:r>
          </w:p>
        </w:tc>
        <w:tc>
          <w:tcPr>
            <w:tcW w:w="1275" w:type="dxa"/>
            <w:hideMark/>
          </w:tcPr>
          <w:p w14:paraId="0041FC4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7E777D10"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4905D024"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7F0ECA9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c>
          <w:tcPr>
            <w:tcW w:w="1559" w:type="dxa"/>
            <w:hideMark/>
          </w:tcPr>
          <w:p w14:paraId="757E268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r>
      <w:tr w:rsidR="00217E3E" w:rsidRPr="00DF0C3D" w14:paraId="45D65D8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385B281"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Remote</w:t>
            </w:r>
          </w:p>
        </w:tc>
        <w:tc>
          <w:tcPr>
            <w:tcW w:w="1275" w:type="dxa"/>
            <w:hideMark/>
          </w:tcPr>
          <w:p w14:paraId="2B1DDE0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33DB59E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0113F471"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7595558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c>
          <w:tcPr>
            <w:tcW w:w="1559" w:type="dxa"/>
            <w:hideMark/>
          </w:tcPr>
          <w:p w14:paraId="7CFE60D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r>
      <w:tr w:rsidR="00217E3E" w:rsidRPr="00DF0C3D" w14:paraId="5F75C230" w14:textId="77777777" w:rsidTr="00217E3E">
        <w:tc>
          <w:tcPr>
            <w:tcW w:w="2117" w:type="dxa"/>
            <w:hideMark/>
          </w:tcPr>
          <w:p w14:paraId="4BCF68F3"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Very Remote</w:t>
            </w:r>
          </w:p>
        </w:tc>
        <w:tc>
          <w:tcPr>
            <w:tcW w:w="1275" w:type="dxa"/>
            <w:hideMark/>
          </w:tcPr>
          <w:p w14:paraId="6EFA08B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092E526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511B996C"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2AD9AEE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c>
          <w:tcPr>
            <w:tcW w:w="1559" w:type="dxa"/>
            <w:hideMark/>
          </w:tcPr>
          <w:p w14:paraId="7C18D37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r>
      <w:tr w:rsidR="00217E3E" w:rsidRPr="00DF0C3D" w14:paraId="5EA5033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43A7A7BE"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RTWSA</w:t>
            </w:r>
          </w:p>
        </w:tc>
        <w:tc>
          <w:tcPr>
            <w:tcW w:w="1275" w:type="dxa"/>
            <w:hideMark/>
          </w:tcPr>
          <w:p w14:paraId="11DB0AF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418" w:type="dxa"/>
            <w:hideMark/>
          </w:tcPr>
          <w:p w14:paraId="1B40E25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hideMark/>
          </w:tcPr>
          <w:p w14:paraId="23376B4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Varies</w:t>
            </w:r>
          </w:p>
        </w:tc>
        <w:tc>
          <w:tcPr>
            <w:tcW w:w="1418" w:type="dxa"/>
            <w:hideMark/>
          </w:tcPr>
          <w:p w14:paraId="201AAC6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c>
          <w:tcPr>
            <w:tcW w:w="1559" w:type="dxa"/>
            <w:hideMark/>
          </w:tcPr>
          <w:p w14:paraId="3A54B4B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r>
      <w:tr w:rsidR="00217E3E" w:rsidRPr="00DF0C3D" w14:paraId="342DD8ED" w14:textId="77777777" w:rsidTr="00217E3E">
        <w:tc>
          <w:tcPr>
            <w:tcW w:w="2117" w:type="dxa"/>
            <w:hideMark/>
          </w:tcPr>
          <w:p w14:paraId="7B79BDD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QLD</w:t>
            </w:r>
          </w:p>
        </w:tc>
        <w:tc>
          <w:tcPr>
            <w:tcW w:w="1275" w:type="dxa"/>
            <w:hideMark/>
          </w:tcPr>
          <w:p w14:paraId="0875691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QLD</w:t>
            </w:r>
          </w:p>
        </w:tc>
        <w:tc>
          <w:tcPr>
            <w:tcW w:w="1418" w:type="dxa"/>
            <w:hideMark/>
          </w:tcPr>
          <w:p w14:paraId="1B4CFB1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hideMark/>
          </w:tcPr>
          <w:p w14:paraId="734A28A7"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7F06737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$189.00</w:t>
            </w:r>
          </w:p>
        </w:tc>
        <w:tc>
          <w:tcPr>
            <w:tcW w:w="1559" w:type="dxa"/>
            <w:hideMark/>
          </w:tcPr>
          <w:p w14:paraId="3587C21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$189.00</w:t>
            </w:r>
          </w:p>
        </w:tc>
      </w:tr>
    </w:tbl>
    <w:p w14:paraId="5DE7DD81" w14:textId="007F2CE4" w:rsidR="00217E3E" w:rsidRPr="00DF0C3D" w:rsidRDefault="00217E3E" w:rsidP="00DF1764">
      <w:pPr>
        <w:pStyle w:val="Caption"/>
      </w:pPr>
      <w:bookmarkStart w:id="489" w:name="_Toc108620580"/>
      <w:r w:rsidRPr="00DF0C3D">
        <w:t xml:space="preserve">Exhibit </w:t>
      </w:r>
      <w:r w:rsidR="002B459B">
        <w:fldChar w:fldCharType="begin"/>
      </w:r>
      <w:r w:rsidR="002B459B">
        <w:instrText xml:space="preserve"> SEQ Exhibit \* ARABIC </w:instrText>
      </w:r>
      <w:r w:rsidR="002B459B">
        <w:fldChar w:fldCharType="separate"/>
      </w:r>
      <w:r w:rsidR="0015299C">
        <w:rPr>
          <w:noProof/>
        </w:rPr>
        <w:t>92</w:t>
      </w:r>
      <w:r w:rsidR="002B459B">
        <w:rPr>
          <w:noProof/>
        </w:rPr>
        <w:fldChar w:fldCharType="end"/>
      </w:r>
      <w:r w:rsidRPr="00DF0C3D">
        <w:t>: Comparison of pricing across public schemes — Social worker</w:t>
      </w:r>
      <w:bookmarkEnd w:id="489"/>
    </w:p>
    <w:tbl>
      <w:tblPr>
        <w:tblStyle w:val="GridTable4-Accent12"/>
        <w:tblW w:w="9204" w:type="dxa"/>
        <w:tblInd w:w="-5" w:type="dxa"/>
        <w:tblLook w:val="0420" w:firstRow="1" w:lastRow="0" w:firstColumn="0" w:lastColumn="0" w:noHBand="0" w:noVBand="1"/>
        <w:tblCaption w:val="Comparison of pricing across public schemes - Social worker"/>
        <w:tblDescription w:val="Comparison of pricing for social worker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1E29037B"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23297CCD"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09A57D4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2CC38DC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65227FE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7791A9B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2A29BC4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07C72E56"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267739B0" w14:textId="0F731FCF" w:rsidR="00217E3E" w:rsidRPr="00DF0C3D" w:rsidRDefault="000E0954" w:rsidP="00217E3E">
            <w:pPr>
              <w:rPr>
                <w:rFonts w:eastAsia="Times New Roman" w:cs="Arial"/>
                <w:b/>
                <w:bCs/>
                <w:color w:val="000000"/>
                <w:szCs w:val="16"/>
                <w:lang w:eastAsia="en-AU"/>
              </w:rPr>
            </w:pPr>
            <w:r w:rsidRPr="00DF0C3D">
              <w:rPr>
                <w:rFonts w:eastAsia="Times New Roman" w:cs="Arial"/>
                <w:bCs/>
                <w:color w:val="000000"/>
                <w:szCs w:val="16"/>
              </w:rPr>
              <w:t>CIS Scheme</w:t>
            </w:r>
          </w:p>
        </w:tc>
        <w:tc>
          <w:tcPr>
            <w:tcW w:w="1275" w:type="dxa"/>
          </w:tcPr>
          <w:p w14:paraId="46ECCAA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0527984E" w14:textId="77777777" w:rsidR="00217E3E" w:rsidRPr="00DF0C3D" w:rsidRDefault="00217E3E" w:rsidP="00217E3E">
            <w:pPr>
              <w:jc w:val="center"/>
              <w:rPr>
                <w:rFonts w:eastAsia="Times New Roman" w:cs="Arial"/>
                <w:color w:val="000000"/>
                <w:szCs w:val="16"/>
                <w:lang w:eastAsia="en-AU"/>
              </w:rPr>
            </w:pPr>
          </w:p>
        </w:tc>
        <w:tc>
          <w:tcPr>
            <w:tcW w:w="1417" w:type="dxa"/>
          </w:tcPr>
          <w:p w14:paraId="5B0A92D2" w14:textId="77777777" w:rsidR="00217E3E" w:rsidRPr="00DF0C3D" w:rsidRDefault="00217E3E" w:rsidP="00217E3E">
            <w:pPr>
              <w:jc w:val="center"/>
              <w:rPr>
                <w:rFonts w:eastAsia="Times New Roman" w:cs="Arial"/>
                <w:color w:val="000000"/>
                <w:szCs w:val="16"/>
                <w:lang w:eastAsia="en-AU"/>
              </w:rPr>
            </w:pPr>
          </w:p>
        </w:tc>
        <w:tc>
          <w:tcPr>
            <w:tcW w:w="1418" w:type="dxa"/>
          </w:tcPr>
          <w:p w14:paraId="3FAF5BC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c>
          <w:tcPr>
            <w:tcW w:w="1559" w:type="dxa"/>
          </w:tcPr>
          <w:p w14:paraId="455FD04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r>
      <w:tr w:rsidR="00217E3E" w:rsidRPr="00DF0C3D" w14:paraId="26939927" w14:textId="77777777" w:rsidTr="00217E3E">
        <w:tc>
          <w:tcPr>
            <w:tcW w:w="2117" w:type="dxa"/>
          </w:tcPr>
          <w:p w14:paraId="7F493F3A" w14:textId="1E04DD48" w:rsidR="00217E3E" w:rsidRPr="00DF0C3D" w:rsidRDefault="000E0954" w:rsidP="00217E3E">
            <w:pPr>
              <w:rPr>
                <w:rFonts w:eastAsia="Times New Roman" w:cs="Arial"/>
                <w:b/>
                <w:bCs/>
                <w:color w:val="000000"/>
                <w:szCs w:val="16"/>
                <w:lang w:eastAsia="en-AU"/>
              </w:rPr>
            </w:pPr>
            <w:r w:rsidRPr="00DF0C3D">
              <w:rPr>
                <w:rFonts w:eastAsia="Times New Roman" w:cs="Arial"/>
                <w:bCs/>
                <w:color w:val="000000"/>
                <w:szCs w:val="16"/>
              </w:rPr>
              <w:t>DVA – MHSW</w:t>
            </w:r>
          </w:p>
        </w:tc>
        <w:tc>
          <w:tcPr>
            <w:tcW w:w="1275" w:type="dxa"/>
          </w:tcPr>
          <w:p w14:paraId="380B97C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tcPr>
          <w:p w14:paraId="2FCB2D2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50</w:t>
            </w:r>
          </w:p>
        </w:tc>
        <w:tc>
          <w:tcPr>
            <w:tcW w:w="1417" w:type="dxa"/>
          </w:tcPr>
          <w:p w14:paraId="2090D671" w14:textId="77777777" w:rsidR="00217E3E" w:rsidRPr="00DF0C3D" w:rsidRDefault="00217E3E" w:rsidP="00217E3E">
            <w:pPr>
              <w:jc w:val="center"/>
              <w:rPr>
                <w:rFonts w:eastAsia="Times New Roman" w:cs="Arial"/>
                <w:bCs/>
                <w:color w:val="000000"/>
                <w:szCs w:val="16"/>
                <w:lang w:eastAsia="en-AU"/>
              </w:rPr>
            </w:pPr>
          </w:p>
        </w:tc>
        <w:tc>
          <w:tcPr>
            <w:tcW w:w="1418" w:type="dxa"/>
          </w:tcPr>
          <w:p w14:paraId="6F7F5E4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$117.20</w:t>
            </w:r>
          </w:p>
        </w:tc>
        <w:tc>
          <w:tcPr>
            <w:tcW w:w="1559" w:type="dxa"/>
          </w:tcPr>
          <w:p w14:paraId="0450B09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$140.64</w:t>
            </w:r>
          </w:p>
        </w:tc>
      </w:tr>
      <w:tr w:rsidR="00217E3E" w:rsidRPr="00DF0C3D" w14:paraId="26EBA855"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7673028"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DVA</w:t>
            </w:r>
          </w:p>
        </w:tc>
        <w:tc>
          <w:tcPr>
            <w:tcW w:w="1275" w:type="dxa"/>
            <w:hideMark/>
          </w:tcPr>
          <w:p w14:paraId="1CAF30D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07F19EC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w:t>
            </w:r>
          </w:p>
        </w:tc>
        <w:tc>
          <w:tcPr>
            <w:tcW w:w="1417" w:type="dxa"/>
          </w:tcPr>
          <w:p w14:paraId="5B65A0CB"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4D67DC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$82.95</w:t>
            </w:r>
          </w:p>
        </w:tc>
        <w:tc>
          <w:tcPr>
            <w:tcW w:w="1559" w:type="dxa"/>
            <w:hideMark/>
          </w:tcPr>
          <w:p w14:paraId="13A4736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$165.90</w:t>
            </w:r>
          </w:p>
        </w:tc>
      </w:tr>
      <w:tr w:rsidR="00217E3E" w:rsidRPr="00DF0C3D" w14:paraId="6963FC79" w14:textId="77777777" w:rsidTr="00217E3E">
        <w:tc>
          <w:tcPr>
            <w:tcW w:w="2117" w:type="dxa"/>
            <w:hideMark/>
          </w:tcPr>
          <w:p w14:paraId="39A59906"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MAIB</w:t>
            </w:r>
          </w:p>
        </w:tc>
        <w:tc>
          <w:tcPr>
            <w:tcW w:w="1275" w:type="dxa"/>
            <w:hideMark/>
          </w:tcPr>
          <w:p w14:paraId="20EC545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TAS</w:t>
            </w:r>
          </w:p>
        </w:tc>
        <w:tc>
          <w:tcPr>
            <w:tcW w:w="1418" w:type="dxa"/>
            <w:hideMark/>
          </w:tcPr>
          <w:p w14:paraId="256C93A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hideMark/>
          </w:tcPr>
          <w:p w14:paraId="516945C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8" w:type="dxa"/>
            <w:hideMark/>
          </w:tcPr>
          <w:p w14:paraId="4EA6FAD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$240.00</w:t>
            </w:r>
          </w:p>
        </w:tc>
        <w:tc>
          <w:tcPr>
            <w:tcW w:w="1559" w:type="dxa"/>
            <w:hideMark/>
          </w:tcPr>
          <w:p w14:paraId="76F3287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$240.00</w:t>
            </w:r>
          </w:p>
        </w:tc>
      </w:tr>
      <w:tr w:rsidR="00217E3E" w:rsidRPr="00DF0C3D" w14:paraId="0859C62C"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BD9A46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MBS</w:t>
            </w:r>
          </w:p>
        </w:tc>
        <w:tc>
          <w:tcPr>
            <w:tcW w:w="1275" w:type="dxa"/>
            <w:hideMark/>
          </w:tcPr>
          <w:p w14:paraId="27857D6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4727CA4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50 (at least)</w:t>
            </w:r>
          </w:p>
        </w:tc>
        <w:tc>
          <w:tcPr>
            <w:tcW w:w="1417" w:type="dxa"/>
          </w:tcPr>
          <w:p w14:paraId="5C87F00A"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6109F3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$91.50</w:t>
            </w:r>
          </w:p>
        </w:tc>
        <w:tc>
          <w:tcPr>
            <w:tcW w:w="1559" w:type="dxa"/>
            <w:hideMark/>
          </w:tcPr>
          <w:p w14:paraId="26B8532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$109.80</w:t>
            </w:r>
          </w:p>
        </w:tc>
      </w:tr>
      <w:tr w:rsidR="00217E3E" w:rsidRPr="00DF0C3D" w14:paraId="6F62C5FE" w14:textId="77777777" w:rsidTr="00217E3E">
        <w:tc>
          <w:tcPr>
            <w:tcW w:w="2117" w:type="dxa"/>
            <w:hideMark/>
          </w:tcPr>
          <w:p w14:paraId="77144DC3"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Non-Remote</w:t>
            </w:r>
          </w:p>
        </w:tc>
        <w:tc>
          <w:tcPr>
            <w:tcW w:w="1275" w:type="dxa"/>
            <w:hideMark/>
          </w:tcPr>
          <w:p w14:paraId="60F8327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2CB5E0F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588451B9"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674018E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c>
          <w:tcPr>
            <w:tcW w:w="1559" w:type="dxa"/>
            <w:hideMark/>
          </w:tcPr>
          <w:p w14:paraId="2108F31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$193.99</w:t>
            </w:r>
          </w:p>
        </w:tc>
      </w:tr>
      <w:tr w:rsidR="00217E3E" w:rsidRPr="00DF0C3D" w14:paraId="43D8928A"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B529F27"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Remote</w:t>
            </w:r>
          </w:p>
        </w:tc>
        <w:tc>
          <w:tcPr>
            <w:tcW w:w="1275" w:type="dxa"/>
            <w:hideMark/>
          </w:tcPr>
          <w:p w14:paraId="6BB07B0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6C6B950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641FCD8"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5C8DE4A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c>
          <w:tcPr>
            <w:tcW w:w="1559" w:type="dxa"/>
            <w:hideMark/>
          </w:tcPr>
          <w:p w14:paraId="4A8AA49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$271.59</w:t>
            </w:r>
          </w:p>
        </w:tc>
      </w:tr>
      <w:tr w:rsidR="00217E3E" w:rsidRPr="00DF0C3D" w14:paraId="68D10A6C" w14:textId="77777777" w:rsidTr="00217E3E">
        <w:tc>
          <w:tcPr>
            <w:tcW w:w="2117" w:type="dxa"/>
            <w:hideMark/>
          </w:tcPr>
          <w:p w14:paraId="667A8AA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NDIS - Very Remote</w:t>
            </w:r>
          </w:p>
        </w:tc>
        <w:tc>
          <w:tcPr>
            <w:tcW w:w="1275" w:type="dxa"/>
            <w:hideMark/>
          </w:tcPr>
          <w:p w14:paraId="06251BC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58A8751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51A0E997"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252E37D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c>
          <w:tcPr>
            <w:tcW w:w="1559" w:type="dxa"/>
            <w:hideMark/>
          </w:tcPr>
          <w:p w14:paraId="792057B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$290.99</w:t>
            </w:r>
          </w:p>
        </w:tc>
      </w:tr>
      <w:tr w:rsidR="00217E3E" w:rsidRPr="00DF0C3D" w14:paraId="12276FF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689CB71"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TAC</w:t>
            </w:r>
          </w:p>
        </w:tc>
        <w:tc>
          <w:tcPr>
            <w:tcW w:w="1275" w:type="dxa"/>
            <w:hideMark/>
          </w:tcPr>
          <w:p w14:paraId="5F4E91B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hideMark/>
          </w:tcPr>
          <w:p w14:paraId="6438968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31-45</w:t>
            </w:r>
          </w:p>
        </w:tc>
        <w:tc>
          <w:tcPr>
            <w:tcW w:w="1417" w:type="dxa"/>
          </w:tcPr>
          <w:p w14:paraId="69F4C290"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6DD90D9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$74.92</w:t>
            </w:r>
          </w:p>
        </w:tc>
        <w:tc>
          <w:tcPr>
            <w:tcW w:w="1559" w:type="dxa"/>
            <w:hideMark/>
          </w:tcPr>
          <w:p w14:paraId="3AEC312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$145.01</w:t>
            </w:r>
          </w:p>
        </w:tc>
      </w:tr>
      <w:tr w:rsidR="00217E3E" w:rsidRPr="00DF0C3D" w14:paraId="6E7CF929" w14:textId="77777777" w:rsidTr="00217E3E">
        <w:tc>
          <w:tcPr>
            <w:tcW w:w="2117" w:type="dxa"/>
            <w:hideMark/>
          </w:tcPr>
          <w:p w14:paraId="0DFFA17D"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VOCAT</w:t>
            </w:r>
          </w:p>
        </w:tc>
        <w:tc>
          <w:tcPr>
            <w:tcW w:w="1275" w:type="dxa"/>
            <w:hideMark/>
          </w:tcPr>
          <w:p w14:paraId="22E2FFD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797CD2B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44AD6005"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4A49850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$150.00</w:t>
            </w:r>
          </w:p>
        </w:tc>
        <w:tc>
          <w:tcPr>
            <w:tcW w:w="1559" w:type="dxa"/>
            <w:hideMark/>
          </w:tcPr>
          <w:p w14:paraId="0181E00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$150.00</w:t>
            </w:r>
          </w:p>
        </w:tc>
      </w:tr>
      <w:tr w:rsidR="00217E3E" w:rsidRPr="00DF0C3D" w14:paraId="3ABE8D74"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4B6F7AB4" w14:textId="4A9272F4" w:rsidR="00217E3E" w:rsidRPr="00DF0C3D" w:rsidRDefault="000E0954" w:rsidP="00217E3E">
            <w:pPr>
              <w:rPr>
                <w:rFonts w:eastAsia="Times New Roman" w:cs="Arial"/>
                <w:b/>
                <w:bCs/>
                <w:color w:val="000000"/>
                <w:szCs w:val="16"/>
                <w:lang w:eastAsia="en-AU"/>
              </w:rPr>
            </w:pPr>
            <w:r w:rsidRPr="00DF0C3D">
              <w:rPr>
                <w:rFonts w:eastAsia="Times New Roman" w:cs="Arial"/>
                <w:bCs/>
                <w:color w:val="000000"/>
                <w:szCs w:val="16"/>
              </w:rPr>
              <w:lastRenderedPageBreak/>
              <w:t>VOCAT – MHSW</w:t>
            </w:r>
          </w:p>
        </w:tc>
        <w:tc>
          <w:tcPr>
            <w:tcW w:w="1275" w:type="dxa"/>
            <w:hideMark/>
          </w:tcPr>
          <w:p w14:paraId="0EC3247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hideMark/>
          </w:tcPr>
          <w:p w14:paraId="6F5B5B6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1ECE344B"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67B8EBC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$165.00</w:t>
            </w:r>
          </w:p>
        </w:tc>
        <w:tc>
          <w:tcPr>
            <w:tcW w:w="1559" w:type="dxa"/>
            <w:hideMark/>
          </w:tcPr>
          <w:p w14:paraId="3C3AE70C"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$165.00</w:t>
            </w:r>
          </w:p>
        </w:tc>
      </w:tr>
      <w:tr w:rsidR="00217E3E" w:rsidRPr="00DF0C3D" w14:paraId="1C6F6D95" w14:textId="77777777" w:rsidTr="00217E3E">
        <w:tc>
          <w:tcPr>
            <w:tcW w:w="2117" w:type="dxa"/>
            <w:hideMark/>
          </w:tcPr>
          <w:p w14:paraId="3B4569AB"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WorkCover QLD</w:t>
            </w:r>
          </w:p>
        </w:tc>
        <w:tc>
          <w:tcPr>
            <w:tcW w:w="1275" w:type="dxa"/>
            <w:hideMark/>
          </w:tcPr>
          <w:p w14:paraId="70F3866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QLD</w:t>
            </w:r>
          </w:p>
        </w:tc>
        <w:tc>
          <w:tcPr>
            <w:tcW w:w="1418" w:type="dxa"/>
            <w:hideMark/>
          </w:tcPr>
          <w:p w14:paraId="49773F7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ECA4E08"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322083A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$189.00</w:t>
            </w:r>
          </w:p>
        </w:tc>
        <w:tc>
          <w:tcPr>
            <w:tcW w:w="1559" w:type="dxa"/>
            <w:hideMark/>
          </w:tcPr>
          <w:p w14:paraId="2466F27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$189.00</w:t>
            </w:r>
          </w:p>
        </w:tc>
      </w:tr>
      <w:tr w:rsidR="00217E3E" w:rsidRPr="00DF0C3D" w14:paraId="65AA643D"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79CBBE20"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WorkSafe VIC - MHSW</w:t>
            </w:r>
          </w:p>
        </w:tc>
        <w:tc>
          <w:tcPr>
            <w:tcW w:w="1275" w:type="dxa"/>
            <w:hideMark/>
          </w:tcPr>
          <w:p w14:paraId="1849B90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418" w:type="dxa"/>
            <w:hideMark/>
          </w:tcPr>
          <w:p w14:paraId="5F4C0E7E"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03D4E685"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199C41A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$155.56</w:t>
            </w:r>
          </w:p>
        </w:tc>
        <w:tc>
          <w:tcPr>
            <w:tcW w:w="1559" w:type="dxa"/>
            <w:hideMark/>
          </w:tcPr>
          <w:p w14:paraId="1A8E71A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$155.56</w:t>
            </w:r>
          </w:p>
        </w:tc>
      </w:tr>
      <w:tr w:rsidR="00217E3E" w:rsidRPr="00DF0C3D" w14:paraId="5B134BF1" w14:textId="77777777" w:rsidTr="00217E3E">
        <w:tc>
          <w:tcPr>
            <w:tcW w:w="2117" w:type="dxa"/>
          </w:tcPr>
          <w:p w14:paraId="54D452D3" w14:textId="77777777" w:rsidR="00217E3E" w:rsidRPr="00DF0C3D" w:rsidRDefault="00217E3E" w:rsidP="00217E3E">
            <w:pPr>
              <w:rPr>
                <w:rFonts w:eastAsia="Times New Roman" w:cs="Arial"/>
                <w:b/>
                <w:bCs/>
                <w:color w:val="000000"/>
                <w:szCs w:val="16"/>
                <w:lang w:eastAsia="en-AU"/>
              </w:rPr>
            </w:pPr>
            <w:r w:rsidRPr="00DF0C3D">
              <w:rPr>
                <w:rFonts w:eastAsia="Times New Roman" w:cs="Arial"/>
                <w:bCs/>
                <w:color w:val="000000"/>
                <w:szCs w:val="16"/>
              </w:rPr>
              <w:t>WorkSafe VIC</w:t>
            </w:r>
          </w:p>
        </w:tc>
        <w:tc>
          <w:tcPr>
            <w:tcW w:w="1275" w:type="dxa"/>
          </w:tcPr>
          <w:p w14:paraId="707A3A3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tcPr>
          <w:p w14:paraId="1C197BA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w:t>
            </w:r>
          </w:p>
        </w:tc>
        <w:tc>
          <w:tcPr>
            <w:tcW w:w="1417" w:type="dxa"/>
          </w:tcPr>
          <w:p w14:paraId="18AA47D5" w14:textId="77777777" w:rsidR="00217E3E" w:rsidRPr="00DF0C3D" w:rsidRDefault="00217E3E" w:rsidP="00217E3E">
            <w:pPr>
              <w:jc w:val="center"/>
              <w:rPr>
                <w:rFonts w:eastAsia="Times New Roman" w:cs="Arial"/>
                <w:color w:val="000000"/>
                <w:szCs w:val="16"/>
                <w:lang w:eastAsia="en-AU"/>
              </w:rPr>
            </w:pPr>
          </w:p>
        </w:tc>
        <w:tc>
          <w:tcPr>
            <w:tcW w:w="1418" w:type="dxa"/>
          </w:tcPr>
          <w:p w14:paraId="579281C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$52.05</w:t>
            </w:r>
          </w:p>
        </w:tc>
        <w:tc>
          <w:tcPr>
            <w:tcW w:w="1559" w:type="dxa"/>
          </w:tcPr>
          <w:p w14:paraId="2A88BEF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$104.10</w:t>
            </w:r>
          </w:p>
        </w:tc>
      </w:tr>
    </w:tbl>
    <w:p w14:paraId="7AC03632" w14:textId="1D183EFA" w:rsidR="00217E3E" w:rsidRPr="00DF0C3D" w:rsidRDefault="000E0954" w:rsidP="000E0954">
      <w:pPr>
        <w:spacing w:before="0"/>
        <w:jc w:val="center"/>
        <w:rPr>
          <w:rFonts w:eastAsia="Times New Roman" w:cs="Times New Roman"/>
          <w:sz w:val="16"/>
          <w:szCs w:val="16"/>
        </w:rPr>
      </w:pPr>
      <w:r w:rsidRPr="00DF0C3D">
        <w:rPr>
          <w:rFonts w:eastAsia="Times New Roman" w:cs="Times New Roman"/>
          <w:sz w:val="16"/>
          <w:szCs w:val="16"/>
        </w:rPr>
        <w:t xml:space="preserve">NOTE: </w:t>
      </w:r>
      <w:r w:rsidR="00217E3E" w:rsidRPr="00DF0C3D">
        <w:rPr>
          <w:rFonts w:eastAsia="Times New Roman" w:cs="Times New Roman"/>
          <w:sz w:val="16"/>
          <w:szCs w:val="16"/>
        </w:rPr>
        <w:t>MHSW = Mental Health Support Worker</w:t>
      </w:r>
    </w:p>
    <w:p w14:paraId="3AEC27E8" w14:textId="7BF8B510" w:rsidR="00217E3E" w:rsidRPr="00DF0C3D" w:rsidRDefault="00217E3E" w:rsidP="00DF1764">
      <w:pPr>
        <w:pStyle w:val="Caption"/>
      </w:pPr>
      <w:bookmarkStart w:id="490" w:name="_Toc108620581"/>
      <w:r w:rsidRPr="00DF0C3D">
        <w:t xml:space="preserve">Exhibit </w:t>
      </w:r>
      <w:r w:rsidR="002B459B">
        <w:fldChar w:fldCharType="begin"/>
      </w:r>
      <w:r w:rsidR="002B459B">
        <w:instrText xml:space="preserve"> SEQ Exhibit \* ARABIC </w:instrText>
      </w:r>
      <w:r w:rsidR="002B459B">
        <w:fldChar w:fldCharType="separate"/>
      </w:r>
      <w:r w:rsidR="0015299C">
        <w:rPr>
          <w:noProof/>
        </w:rPr>
        <w:t>93</w:t>
      </w:r>
      <w:r w:rsidR="002B459B">
        <w:rPr>
          <w:noProof/>
        </w:rPr>
        <w:fldChar w:fldCharType="end"/>
      </w:r>
      <w:r w:rsidRPr="00DF0C3D">
        <w:t>: Comparison of pricing across public schemes — Speech pathologist</w:t>
      </w:r>
      <w:bookmarkEnd w:id="490"/>
    </w:p>
    <w:tbl>
      <w:tblPr>
        <w:tblStyle w:val="GridTable4-Accent12"/>
        <w:tblW w:w="9204" w:type="dxa"/>
        <w:tblInd w:w="-5" w:type="dxa"/>
        <w:tblLook w:val="0420" w:firstRow="1" w:lastRow="0" w:firstColumn="0" w:lastColumn="0" w:noHBand="0" w:noVBand="1"/>
        <w:tblCaption w:val="Comparison of pricing across public schemes - Speech Pathologist"/>
        <w:tblDescription w:val="Comparison of pricing for speech pathologists across public schemes including the Scheme, location it is applied, length of session, average length of session if known, published price of a session and the effective hourly price of a session."/>
      </w:tblPr>
      <w:tblGrid>
        <w:gridCol w:w="1920"/>
        <w:gridCol w:w="1203"/>
        <w:gridCol w:w="1329"/>
        <w:gridCol w:w="1328"/>
        <w:gridCol w:w="1384"/>
        <w:gridCol w:w="2040"/>
      </w:tblGrid>
      <w:tr w:rsidR="00217E3E" w:rsidRPr="00DF0C3D" w14:paraId="6B92496D"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1920" w:type="dxa"/>
          </w:tcPr>
          <w:p w14:paraId="10C3BFFB"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03" w:type="dxa"/>
          </w:tcPr>
          <w:p w14:paraId="40A8CBB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329" w:type="dxa"/>
          </w:tcPr>
          <w:p w14:paraId="269BE28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328" w:type="dxa"/>
          </w:tcPr>
          <w:p w14:paraId="454F287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384" w:type="dxa"/>
          </w:tcPr>
          <w:p w14:paraId="08D056F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2040" w:type="dxa"/>
          </w:tcPr>
          <w:p w14:paraId="3BA6081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0650B0CE"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tcPr>
          <w:p w14:paraId="6617D554"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CIS Scheme</w:t>
            </w:r>
          </w:p>
        </w:tc>
        <w:tc>
          <w:tcPr>
            <w:tcW w:w="1203" w:type="dxa"/>
          </w:tcPr>
          <w:p w14:paraId="3B5FE5B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329" w:type="dxa"/>
          </w:tcPr>
          <w:p w14:paraId="68FD3E8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30-60</w:t>
            </w:r>
          </w:p>
        </w:tc>
        <w:tc>
          <w:tcPr>
            <w:tcW w:w="1328" w:type="dxa"/>
          </w:tcPr>
          <w:p w14:paraId="56559E95" w14:textId="77777777" w:rsidR="00217E3E" w:rsidRPr="00DF0C3D" w:rsidRDefault="00217E3E" w:rsidP="00217E3E">
            <w:pPr>
              <w:jc w:val="center"/>
              <w:rPr>
                <w:rFonts w:eastAsia="Times New Roman" w:cs="Arial"/>
                <w:color w:val="000000"/>
                <w:szCs w:val="16"/>
                <w:lang w:eastAsia="en-AU"/>
              </w:rPr>
            </w:pPr>
          </w:p>
        </w:tc>
        <w:tc>
          <w:tcPr>
            <w:tcW w:w="1384" w:type="dxa"/>
          </w:tcPr>
          <w:p w14:paraId="2DB1A18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$107.25</w:t>
            </w:r>
          </w:p>
        </w:tc>
        <w:tc>
          <w:tcPr>
            <w:tcW w:w="2040" w:type="dxa"/>
          </w:tcPr>
          <w:p w14:paraId="128EAB5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$214.50</w:t>
            </w:r>
          </w:p>
        </w:tc>
      </w:tr>
      <w:tr w:rsidR="00217E3E" w:rsidRPr="00DF0C3D" w14:paraId="55C146B0" w14:textId="77777777" w:rsidTr="00217E3E">
        <w:tc>
          <w:tcPr>
            <w:tcW w:w="1920" w:type="dxa"/>
            <w:hideMark/>
          </w:tcPr>
          <w:p w14:paraId="609B9425"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DVA</w:t>
            </w:r>
          </w:p>
        </w:tc>
        <w:tc>
          <w:tcPr>
            <w:tcW w:w="1203" w:type="dxa"/>
            <w:hideMark/>
          </w:tcPr>
          <w:p w14:paraId="4B8F29F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329" w:type="dxa"/>
            <w:hideMark/>
          </w:tcPr>
          <w:p w14:paraId="4E495FAA"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6FE7D76B" w14:textId="77777777" w:rsidR="00217E3E" w:rsidRPr="00DF0C3D" w:rsidRDefault="00217E3E" w:rsidP="00217E3E">
            <w:pPr>
              <w:jc w:val="center"/>
              <w:rPr>
                <w:rFonts w:eastAsia="Times New Roman" w:cs="Arial"/>
                <w:color w:val="000000"/>
                <w:szCs w:val="16"/>
                <w:lang w:eastAsia="en-AU"/>
              </w:rPr>
            </w:pPr>
          </w:p>
        </w:tc>
        <w:tc>
          <w:tcPr>
            <w:tcW w:w="1384" w:type="dxa"/>
            <w:hideMark/>
          </w:tcPr>
          <w:p w14:paraId="2C401BD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$111.80</w:t>
            </w:r>
          </w:p>
        </w:tc>
        <w:tc>
          <w:tcPr>
            <w:tcW w:w="2040" w:type="dxa"/>
            <w:hideMark/>
          </w:tcPr>
          <w:p w14:paraId="32788CE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$111.80</w:t>
            </w:r>
          </w:p>
        </w:tc>
      </w:tr>
      <w:tr w:rsidR="00217E3E" w:rsidRPr="00DF0C3D" w14:paraId="7218F231"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hideMark/>
          </w:tcPr>
          <w:p w14:paraId="72C1BB8E" w14:textId="77777777" w:rsidR="00217E3E" w:rsidRPr="00DF0C3D" w:rsidRDefault="00217E3E" w:rsidP="00217E3E">
            <w:pPr>
              <w:rPr>
                <w:rFonts w:eastAsia="Times New Roman" w:cs="Arial"/>
                <w:bCs/>
                <w:color w:val="000000"/>
                <w:szCs w:val="16"/>
                <w:lang w:eastAsia="en-AU"/>
              </w:rPr>
            </w:pPr>
            <w:r w:rsidRPr="00DF0C3D">
              <w:rPr>
                <w:rFonts w:eastAsia="Times New Roman" w:cs="Arial"/>
                <w:color w:val="000000"/>
                <w:szCs w:val="16"/>
              </w:rPr>
              <w:t>HACC-PYP</w:t>
            </w:r>
          </w:p>
        </w:tc>
        <w:tc>
          <w:tcPr>
            <w:tcW w:w="1203" w:type="dxa"/>
            <w:hideMark/>
          </w:tcPr>
          <w:p w14:paraId="0D452CD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VIC</w:t>
            </w:r>
          </w:p>
        </w:tc>
        <w:tc>
          <w:tcPr>
            <w:tcW w:w="1329" w:type="dxa"/>
            <w:hideMark/>
          </w:tcPr>
          <w:p w14:paraId="31D56668" w14:textId="77777777" w:rsidR="00217E3E" w:rsidRPr="00DF0C3D" w:rsidRDefault="00217E3E" w:rsidP="00217E3E">
            <w:pPr>
              <w:jc w:val="center"/>
              <w:rPr>
                <w:rFonts w:eastAsia="Times New Roman" w:cs="Arial"/>
                <w:bCs/>
                <w:color w:val="000000"/>
                <w:szCs w:val="16"/>
                <w:lang w:eastAsia="en-AU"/>
              </w:rPr>
            </w:pPr>
          </w:p>
        </w:tc>
        <w:tc>
          <w:tcPr>
            <w:tcW w:w="1328" w:type="dxa"/>
          </w:tcPr>
          <w:p w14:paraId="62C66FC2" w14:textId="77777777" w:rsidR="00217E3E" w:rsidRPr="00DF0C3D" w:rsidRDefault="00217E3E" w:rsidP="00217E3E">
            <w:pPr>
              <w:jc w:val="center"/>
              <w:rPr>
                <w:rFonts w:eastAsia="Times New Roman" w:cs="Arial"/>
                <w:bCs/>
                <w:color w:val="000000"/>
                <w:szCs w:val="16"/>
                <w:lang w:eastAsia="en-AU"/>
              </w:rPr>
            </w:pPr>
          </w:p>
        </w:tc>
        <w:tc>
          <w:tcPr>
            <w:tcW w:w="1384" w:type="dxa"/>
            <w:hideMark/>
          </w:tcPr>
          <w:p w14:paraId="71BA465B" w14:textId="77777777" w:rsidR="00217E3E" w:rsidRPr="00DF0C3D" w:rsidRDefault="00217E3E" w:rsidP="00217E3E">
            <w:pPr>
              <w:jc w:val="center"/>
              <w:rPr>
                <w:rFonts w:eastAsia="Times New Roman" w:cs="Arial"/>
                <w:bCs/>
                <w:color w:val="000000"/>
                <w:szCs w:val="16"/>
                <w:lang w:eastAsia="en-AU"/>
              </w:rPr>
            </w:pPr>
          </w:p>
        </w:tc>
        <w:tc>
          <w:tcPr>
            <w:tcW w:w="2040" w:type="dxa"/>
            <w:hideMark/>
          </w:tcPr>
          <w:p w14:paraId="122A0BF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$108.36</w:t>
            </w:r>
          </w:p>
        </w:tc>
      </w:tr>
      <w:tr w:rsidR="00217E3E" w:rsidRPr="00DF0C3D" w14:paraId="03D4EE2A" w14:textId="77777777" w:rsidTr="00217E3E">
        <w:tc>
          <w:tcPr>
            <w:tcW w:w="1920" w:type="dxa"/>
            <w:hideMark/>
          </w:tcPr>
          <w:p w14:paraId="4210333E"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LSS</w:t>
            </w:r>
          </w:p>
        </w:tc>
        <w:tc>
          <w:tcPr>
            <w:tcW w:w="1203" w:type="dxa"/>
            <w:hideMark/>
          </w:tcPr>
          <w:p w14:paraId="028AABA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329" w:type="dxa"/>
            <w:hideMark/>
          </w:tcPr>
          <w:p w14:paraId="1CE85FF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19B56976" w14:textId="77777777" w:rsidR="00217E3E" w:rsidRPr="00DF0C3D" w:rsidRDefault="00217E3E" w:rsidP="00217E3E">
            <w:pPr>
              <w:jc w:val="center"/>
              <w:rPr>
                <w:rFonts w:eastAsia="Times New Roman" w:cs="Arial"/>
                <w:color w:val="000000"/>
                <w:szCs w:val="16"/>
                <w:lang w:eastAsia="en-AU"/>
              </w:rPr>
            </w:pPr>
          </w:p>
        </w:tc>
        <w:tc>
          <w:tcPr>
            <w:tcW w:w="1384" w:type="dxa"/>
            <w:hideMark/>
          </w:tcPr>
          <w:p w14:paraId="5F9B943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c>
          <w:tcPr>
            <w:tcW w:w="2040" w:type="dxa"/>
            <w:hideMark/>
          </w:tcPr>
          <w:p w14:paraId="6E92766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r>
      <w:tr w:rsidR="00217E3E" w:rsidRPr="00DF0C3D" w14:paraId="34AEDAC0"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hideMark/>
          </w:tcPr>
          <w:p w14:paraId="1AC18346"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MBS</w:t>
            </w:r>
          </w:p>
        </w:tc>
        <w:tc>
          <w:tcPr>
            <w:tcW w:w="1203" w:type="dxa"/>
            <w:hideMark/>
          </w:tcPr>
          <w:p w14:paraId="0CD5C8E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329" w:type="dxa"/>
            <w:hideMark/>
          </w:tcPr>
          <w:p w14:paraId="00883F4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20 (at least)</w:t>
            </w:r>
          </w:p>
        </w:tc>
        <w:tc>
          <w:tcPr>
            <w:tcW w:w="1328" w:type="dxa"/>
          </w:tcPr>
          <w:p w14:paraId="05F02A9D" w14:textId="77777777" w:rsidR="00217E3E" w:rsidRPr="00DF0C3D" w:rsidRDefault="00217E3E" w:rsidP="00217E3E">
            <w:pPr>
              <w:jc w:val="center"/>
              <w:rPr>
                <w:rFonts w:eastAsia="Times New Roman" w:cs="Arial"/>
                <w:bCs/>
                <w:color w:val="000000"/>
                <w:szCs w:val="16"/>
                <w:lang w:eastAsia="en-AU"/>
              </w:rPr>
            </w:pPr>
          </w:p>
        </w:tc>
        <w:tc>
          <w:tcPr>
            <w:tcW w:w="1384" w:type="dxa"/>
            <w:hideMark/>
          </w:tcPr>
          <w:p w14:paraId="699F75C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$64.80</w:t>
            </w:r>
          </w:p>
        </w:tc>
        <w:tc>
          <w:tcPr>
            <w:tcW w:w="2040" w:type="dxa"/>
            <w:hideMark/>
          </w:tcPr>
          <w:p w14:paraId="2575D66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$194.40</w:t>
            </w:r>
          </w:p>
        </w:tc>
      </w:tr>
      <w:tr w:rsidR="00217E3E" w:rsidRPr="00DF0C3D" w14:paraId="3829E77F" w14:textId="77777777" w:rsidTr="00217E3E">
        <w:tc>
          <w:tcPr>
            <w:tcW w:w="1920" w:type="dxa"/>
            <w:hideMark/>
          </w:tcPr>
          <w:p w14:paraId="330ACD78"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Non-Remote</w:t>
            </w:r>
          </w:p>
        </w:tc>
        <w:tc>
          <w:tcPr>
            <w:tcW w:w="1203" w:type="dxa"/>
            <w:hideMark/>
          </w:tcPr>
          <w:p w14:paraId="407946A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329" w:type="dxa"/>
            <w:hideMark/>
          </w:tcPr>
          <w:p w14:paraId="0797D77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67311065" w14:textId="77777777" w:rsidR="00217E3E" w:rsidRPr="00DF0C3D" w:rsidRDefault="00217E3E" w:rsidP="00217E3E">
            <w:pPr>
              <w:jc w:val="center"/>
              <w:rPr>
                <w:rFonts w:eastAsia="Times New Roman" w:cs="Arial"/>
                <w:color w:val="000000"/>
                <w:szCs w:val="16"/>
                <w:lang w:eastAsia="en-AU"/>
              </w:rPr>
            </w:pPr>
          </w:p>
        </w:tc>
        <w:tc>
          <w:tcPr>
            <w:tcW w:w="1384" w:type="dxa"/>
            <w:hideMark/>
          </w:tcPr>
          <w:p w14:paraId="604EE6A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c>
          <w:tcPr>
            <w:tcW w:w="2040" w:type="dxa"/>
            <w:hideMark/>
          </w:tcPr>
          <w:p w14:paraId="4DF481F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$193.99</w:t>
            </w:r>
          </w:p>
        </w:tc>
      </w:tr>
      <w:tr w:rsidR="00217E3E" w:rsidRPr="00DF0C3D" w14:paraId="5886B500"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hideMark/>
          </w:tcPr>
          <w:p w14:paraId="3AA2D106"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Remote</w:t>
            </w:r>
          </w:p>
        </w:tc>
        <w:tc>
          <w:tcPr>
            <w:tcW w:w="1203" w:type="dxa"/>
            <w:hideMark/>
          </w:tcPr>
          <w:p w14:paraId="13399D8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329" w:type="dxa"/>
            <w:hideMark/>
          </w:tcPr>
          <w:p w14:paraId="245C654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328" w:type="dxa"/>
          </w:tcPr>
          <w:p w14:paraId="07A57770" w14:textId="77777777" w:rsidR="00217E3E" w:rsidRPr="00DF0C3D" w:rsidRDefault="00217E3E" w:rsidP="00217E3E">
            <w:pPr>
              <w:jc w:val="center"/>
              <w:rPr>
                <w:rFonts w:eastAsia="Times New Roman" w:cs="Arial"/>
                <w:bCs/>
                <w:color w:val="000000"/>
                <w:szCs w:val="16"/>
                <w:lang w:eastAsia="en-AU"/>
              </w:rPr>
            </w:pPr>
          </w:p>
        </w:tc>
        <w:tc>
          <w:tcPr>
            <w:tcW w:w="1384" w:type="dxa"/>
            <w:hideMark/>
          </w:tcPr>
          <w:p w14:paraId="71E3AAB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$271.59</w:t>
            </w:r>
          </w:p>
        </w:tc>
        <w:tc>
          <w:tcPr>
            <w:tcW w:w="2040" w:type="dxa"/>
            <w:hideMark/>
          </w:tcPr>
          <w:p w14:paraId="46196D6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$271.59</w:t>
            </w:r>
          </w:p>
        </w:tc>
      </w:tr>
      <w:tr w:rsidR="00217E3E" w:rsidRPr="00DF0C3D" w14:paraId="56D71D44" w14:textId="77777777" w:rsidTr="00217E3E">
        <w:tc>
          <w:tcPr>
            <w:tcW w:w="1920" w:type="dxa"/>
            <w:hideMark/>
          </w:tcPr>
          <w:p w14:paraId="42DA9DC3"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Very Remote</w:t>
            </w:r>
          </w:p>
        </w:tc>
        <w:tc>
          <w:tcPr>
            <w:tcW w:w="1203" w:type="dxa"/>
            <w:hideMark/>
          </w:tcPr>
          <w:p w14:paraId="57E316B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329" w:type="dxa"/>
            <w:hideMark/>
          </w:tcPr>
          <w:p w14:paraId="3DEBFC6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213F71B6" w14:textId="77777777" w:rsidR="00217E3E" w:rsidRPr="00DF0C3D" w:rsidRDefault="00217E3E" w:rsidP="00217E3E">
            <w:pPr>
              <w:jc w:val="center"/>
              <w:rPr>
                <w:rFonts w:eastAsia="Times New Roman" w:cs="Arial"/>
                <w:color w:val="000000"/>
                <w:szCs w:val="16"/>
                <w:lang w:eastAsia="en-AU"/>
              </w:rPr>
            </w:pPr>
          </w:p>
        </w:tc>
        <w:tc>
          <w:tcPr>
            <w:tcW w:w="1384" w:type="dxa"/>
            <w:hideMark/>
          </w:tcPr>
          <w:p w14:paraId="19FA089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$290.99</w:t>
            </w:r>
          </w:p>
        </w:tc>
        <w:tc>
          <w:tcPr>
            <w:tcW w:w="2040" w:type="dxa"/>
            <w:hideMark/>
          </w:tcPr>
          <w:p w14:paraId="2829636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$290.99</w:t>
            </w:r>
          </w:p>
        </w:tc>
      </w:tr>
      <w:tr w:rsidR="00217E3E" w:rsidRPr="00DF0C3D" w14:paraId="11E3A5D6"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hideMark/>
          </w:tcPr>
          <w:p w14:paraId="158A920C"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RTWSA</w:t>
            </w:r>
          </w:p>
        </w:tc>
        <w:tc>
          <w:tcPr>
            <w:tcW w:w="1203" w:type="dxa"/>
            <w:hideMark/>
          </w:tcPr>
          <w:p w14:paraId="00118FC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SA</w:t>
            </w:r>
          </w:p>
        </w:tc>
        <w:tc>
          <w:tcPr>
            <w:tcW w:w="1329" w:type="dxa"/>
            <w:hideMark/>
          </w:tcPr>
          <w:p w14:paraId="3CC4BE3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62C17142" w14:textId="77777777" w:rsidR="00217E3E" w:rsidRPr="00DF0C3D" w:rsidRDefault="00217E3E" w:rsidP="00217E3E">
            <w:pPr>
              <w:jc w:val="center"/>
              <w:rPr>
                <w:rFonts w:eastAsia="Times New Roman" w:cs="Arial"/>
                <w:color w:val="000000"/>
                <w:szCs w:val="16"/>
                <w:lang w:eastAsia="en-AU"/>
              </w:rPr>
            </w:pPr>
          </w:p>
        </w:tc>
        <w:tc>
          <w:tcPr>
            <w:tcW w:w="1384" w:type="dxa"/>
            <w:hideMark/>
          </w:tcPr>
          <w:p w14:paraId="3222EA7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c>
          <w:tcPr>
            <w:tcW w:w="2040" w:type="dxa"/>
            <w:hideMark/>
          </w:tcPr>
          <w:p w14:paraId="00888F0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$190.30</w:t>
            </w:r>
          </w:p>
        </w:tc>
      </w:tr>
      <w:tr w:rsidR="00217E3E" w:rsidRPr="00DF0C3D" w14:paraId="37370F2C" w14:textId="77777777" w:rsidTr="00217E3E">
        <w:tc>
          <w:tcPr>
            <w:tcW w:w="1920" w:type="dxa"/>
          </w:tcPr>
          <w:p w14:paraId="655DAF40"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TAC</w:t>
            </w:r>
          </w:p>
        </w:tc>
        <w:tc>
          <w:tcPr>
            <w:tcW w:w="1203" w:type="dxa"/>
          </w:tcPr>
          <w:p w14:paraId="56190B8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329" w:type="dxa"/>
          </w:tcPr>
          <w:p w14:paraId="19DCBB33"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440655FD" w14:textId="77777777" w:rsidR="00217E3E" w:rsidRPr="00DF0C3D" w:rsidRDefault="00217E3E" w:rsidP="00217E3E">
            <w:pPr>
              <w:jc w:val="center"/>
              <w:rPr>
                <w:rFonts w:eastAsia="Times New Roman" w:cs="Arial"/>
                <w:color w:val="000000"/>
                <w:szCs w:val="16"/>
                <w:lang w:eastAsia="en-AU"/>
              </w:rPr>
            </w:pPr>
          </w:p>
        </w:tc>
        <w:tc>
          <w:tcPr>
            <w:tcW w:w="1384" w:type="dxa"/>
          </w:tcPr>
          <w:p w14:paraId="421DA92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$100.12</w:t>
            </w:r>
          </w:p>
        </w:tc>
        <w:tc>
          <w:tcPr>
            <w:tcW w:w="2040" w:type="dxa"/>
          </w:tcPr>
          <w:p w14:paraId="06EFC3C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$100.12</w:t>
            </w:r>
          </w:p>
        </w:tc>
      </w:tr>
      <w:tr w:rsidR="00217E3E" w:rsidRPr="00DF0C3D" w14:paraId="3851E67A"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tcPr>
          <w:p w14:paraId="564DEF50"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WorkCover QLD</w:t>
            </w:r>
          </w:p>
        </w:tc>
        <w:tc>
          <w:tcPr>
            <w:tcW w:w="1203" w:type="dxa"/>
          </w:tcPr>
          <w:p w14:paraId="06E2B23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QLD</w:t>
            </w:r>
          </w:p>
        </w:tc>
        <w:tc>
          <w:tcPr>
            <w:tcW w:w="1329" w:type="dxa"/>
          </w:tcPr>
          <w:p w14:paraId="41DBE63C"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328" w:type="dxa"/>
          </w:tcPr>
          <w:p w14:paraId="2C1C681C" w14:textId="77777777" w:rsidR="00217E3E" w:rsidRPr="00DF0C3D" w:rsidRDefault="00217E3E" w:rsidP="00217E3E">
            <w:pPr>
              <w:jc w:val="center"/>
              <w:rPr>
                <w:rFonts w:eastAsia="Times New Roman" w:cs="Arial"/>
                <w:color w:val="000000"/>
                <w:szCs w:val="16"/>
                <w:lang w:eastAsia="en-AU"/>
              </w:rPr>
            </w:pPr>
          </w:p>
        </w:tc>
        <w:tc>
          <w:tcPr>
            <w:tcW w:w="1384" w:type="dxa"/>
          </w:tcPr>
          <w:p w14:paraId="58D2CB9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$189.00</w:t>
            </w:r>
          </w:p>
        </w:tc>
        <w:tc>
          <w:tcPr>
            <w:tcW w:w="2040" w:type="dxa"/>
          </w:tcPr>
          <w:p w14:paraId="29DA573F"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$189.00</w:t>
            </w:r>
          </w:p>
        </w:tc>
      </w:tr>
      <w:tr w:rsidR="00217E3E" w:rsidRPr="00DF0C3D" w14:paraId="54292CE5" w14:textId="77777777" w:rsidTr="00217E3E">
        <w:tc>
          <w:tcPr>
            <w:tcW w:w="1920" w:type="dxa"/>
          </w:tcPr>
          <w:p w14:paraId="3903A0F3"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WorkCover WA</w:t>
            </w:r>
          </w:p>
        </w:tc>
        <w:tc>
          <w:tcPr>
            <w:tcW w:w="1203" w:type="dxa"/>
          </w:tcPr>
          <w:p w14:paraId="5B4260D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329" w:type="dxa"/>
          </w:tcPr>
          <w:p w14:paraId="1C892A4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30-60</w:t>
            </w:r>
          </w:p>
        </w:tc>
        <w:tc>
          <w:tcPr>
            <w:tcW w:w="1328" w:type="dxa"/>
          </w:tcPr>
          <w:p w14:paraId="55271B3D" w14:textId="77777777" w:rsidR="00217E3E" w:rsidRPr="00DF0C3D" w:rsidRDefault="00217E3E" w:rsidP="00217E3E">
            <w:pPr>
              <w:jc w:val="center"/>
              <w:rPr>
                <w:rFonts w:eastAsia="Times New Roman" w:cs="Arial"/>
                <w:bCs/>
                <w:color w:val="000000"/>
                <w:szCs w:val="16"/>
                <w:lang w:eastAsia="en-AU"/>
              </w:rPr>
            </w:pPr>
          </w:p>
        </w:tc>
        <w:tc>
          <w:tcPr>
            <w:tcW w:w="1384" w:type="dxa"/>
          </w:tcPr>
          <w:p w14:paraId="584CD743"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$107.25</w:t>
            </w:r>
          </w:p>
        </w:tc>
        <w:tc>
          <w:tcPr>
            <w:tcW w:w="2040" w:type="dxa"/>
          </w:tcPr>
          <w:p w14:paraId="16EB18F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$107.25</w:t>
            </w:r>
            <w:r w:rsidRPr="00DF0C3D" w:rsidDel="00FF4F93">
              <w:rPr>
                <w:rFonts w:eastAsia="Times New Roman" w:cs="Arial"/>
                <w:color w:val="000000"/>
                <w:szCs w:val="16"/>
              </w:rPr>
              <w:t xml:space="preserve"> </w:t>
            </w:r>
          </w:p>
        </w:tc>
      </w:tr>
      <w:tr w:rsidR="00217E3E" w:rsidRPr="00DF0C3D" w14:paraId="24F6DACF" w14:textId="77777777" w:rsidTr="00217E3E">
        <w:trPr>
          <w:cnfStyle w:val="000000100000" w:firstRow="0" w:lastRow="0" w:firstColumn="0" w:lastColumn="0" w:oddVBand="0" w:evenVBand="0" w:oddHBand="1" w:evenHBand="0" w:firstRowFirstColumn="0" w:firstRowLastColumn="0" w:lastRowFirstColumn="0" w:lastRowLastColumn="0"/>
        </w:trPr>
        <w:tc>
          <w:tcPr>
            <w:tcW w:w="1920" w:type="dxa"/>
          </w:tcPr>
          <w:p w14:paraId="4AAC2861"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WorkSafe VIC</w:t>
            </w:r>
          </w:p>
        </w:tc>
        <w:tc>
          <w:tcPr>
            <w:tcW w:w="1203" w:type="dxa"/>
          </w:tcPr>
          <w:p w14:paraId="4995ED4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329" w:type="dxa"/>
          </w:tcPr>
          <w:p w14:paraId="17BB8C3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30 (at least)</w:t>
            </w:r>
          </w:p>
        </w:tc>
        <w:tc>
          <w:tcPr>
            <w:tcW w:w="1328" w:type="dxa"/>
          </w:tcPr>
          <w:p w14:paraId="10FDE269" w14:textId="77777777" w:rsidR="00217E3E" w:rsidRPr="00DF0C3D" w:rsidRDefault="00217E3E" w:rsidP="00217E3E">
            <w:pPr>
              <w:jc w:val="center"/>
              <w:rPr>
                <w:rFonts w:eastAsia="Times New Roman" w:cs="Arial"/>
                <w:color w:val="000000"/>
                <w:szCs w:val="16"/>
                <w:lang w:eastAsia="en-AU"/>
              </w:rPr>
            </w:pPr>
          </w:p>
        </w:tc>
        <w:tc>
          <w:tcPr>
            <w:tcW w:w="1384" w:type="dxa"/>
          </w:tcPr>
          <w:p w14:paraId="76E388D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$100.29</w:t>
            </w:r>
          </w:p>
        </w:tc>
        <w:tc>
          <w:tcPr>
            <w:tcW w:w="2040" w:type="dxa"/>
          </w:tcPr>
          <w:p w14:paraId="1206ABB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$100.29</w:t>
            </w:r>
          </w:p>
        </w:tc>
      </w:tr>
    </w:tbl>
    <w:p w14:paraId="2D3501AE" w14:textId="11C38674" w:rsidR="00217E3E" w:rsidRPr="00DF0C3D" w:rsidRDefault="00217E3E" w:rsidP="00DF1764">
      <w:pPr>
        <w:pStyle w:val="Caption"/>
      </w:pPr>
      <w:bookmarkStart w:id="491" w:name="_Toc108620582"/>
      <w:r w:rsidRPr="00DF0C3D">
        <w:t xml:space="preserve">Exhibit </w:t>
      </w:r>
      <w:r w:rsidR="002B459B">
        <w:fldChar w:fldCharType="begin"/>
      </w:r>
      <w:r w:rsidR="002B459B">
        <w:instrText xml:space="preserve"> SEQ Exhibit \* ARABIC </w:instrText>
      </w:r>
      <w:r w:rsidR="002B459B">
        <w:fldChar w:fldCharType="separate"/>
      </w:r>
      <w:r w:rsidR="0015299C">
        <w:rPr>
          <w:noProof/>
        </w:rPr>
        <w:t>94</w:t>
      </w:r>
      <w:r w:rsidR="002B459B">
        <w:rPr>
          <w:noProof/>
        </w:rPr>
        <w:fldChar w:fldCharType="end"/>
      </w:r>
      <w:r w:rsidRPr="00DF0C3D">
        <w:t>: Comparison of pricing across public schemes — Therapy / Allied health assistants</w:t>
      </w:r>
      <w:bookmarkEnd w:id="491"/>
    </w:p>
    <w:tbl>
      <w:tblPr>
        <w:tblStyle w:val="GridTable4-Accent12"/>
        <w:tblW w:w="9204" w:type="dxa"/>
        <w:tblInd w:w="-5" w:type="dxa"/>
        <w:tblLook w:val="0420" w:firstRow="1" w:lastRow="0" w:firstColumn="0" w:lastColumn="0" w:noHBand="0" w:noVBand="1"/>
        <w:tblCaption w:val="Comparison of pricing across public schemes - Therapy/Allied health assistants"/>
        <w:tblDescription w:val="Comparison of pricing for therapy/allied health assistants across public schemes including the Scheme, location it is applied, length of session, average length of session if known, published price of a session and the effective hourly price of a session."/>
      </w:tblPr>
      <w:tblGrid>
        <w:gridCol w:w="2117"/>
        <w:gridCol w:w="1275"/>
        <w:gridCol w:w="1418"/>
        <w:gridCol w:w="1417"/>
        <w:gridCol w:w="1418"/>
        <w:gridCol w:w="1559"/>
      </w:tblGrid>
      <w:tr w:rsidR="00217E3E" w:rsidRPr="00DF0C3D" w14:paraId="72FF2FFD"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2117" w:type="dxa"/>
          </w:tcPr>
          <w:p w14:paraId="658E38D1"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1275" w:type="dxa"/>
          </w:tcPr>
          <w:p w14:paraId="1C26842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1418" w:type="dxa"/>
          </w:tcPr>
          <w:p w14:paraId="0CA8273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Length of session if regulated (minutes)</w:t>
            </w:r>
          </w:p>
        </w:tc>
        <w:tc>
          <w:tcPr>
            <w:tcW w:w="1417" w:type="dxa"/>
          </w:tcPr>
          <w:p w14:paraId="29F5C73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Average length of session if known (minutes)</w:t>
            </w:r>
          </w:p>
        </w:tc>
        <w:tc>
          <w:tcPr>
            <w:tcW w:w="1418" w:type="dxa"/>
          </w:tcPr>
          <w:p w14:paraId="54E87F7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Published Price of a Session</w:t>
            </w:r>
          </w:p>
        </w:tc>
        <w:tc>
          <w:tcPr>
            <w:tcW w:w="1559" w:type="dxa"/>
          </w:tcPr>
          <w:p w14:paraId="766DF28E"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Effective Hourly Price of a Session</w:t>
            </w:r>
          </w:p>
        </w:tc>
      </w:tr>
      <w:tr w:rsidR="00217E3E" w:rsidRPr="00DF0C3D" w14:paraId="023F65E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tcPr>
          <w:p w14:paraId="42E0E73C"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CIS Scheme - Level 1</w:t>
            </w:r>
          </w:p>
        </w:tc>
        <w:tc>
          <w:tcPr>
            <w:tcW w:w="1275" w:type="dxa"/>
          </w:tcPr>
          <w:p w14:paraId="4913B90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WA</w:t>
            </w:r>
          </w:p>
        </w:tc>
        <w:tc>
          <w:tcPr>
            <w:tcW w:w="1418" w:type="dxa"/>
          </w:tcPr>
          <w:p w14:paraId="14AEC972" w14:textId="77777777" w:rsidR="00217E3E" w:rsidRPr="00DF0C3D" w:rsidRDefault="00217E3E" w:rsidP="00217E3E">
            <w:pPr>
              <w:jc w:val="center"/>
              <w:rPr>
                <w:rFonts w:eastAsia="Times New Roman" w:cs="Arial"/>
                <w:color w:val="000000"/>
                <w:szCs w:val="16"/>
                <w:lang w:eastAsia="en-AU"/>
              </w:rPr>
            </w:pPr>
          </w:p>
        </w:tc>
        <w:tc>
          <w:tcPr>
            <w:tcW w:w="1417" w:type="dxa"/>
          </w:tcPr>
          <w:p w14:paraId="1072C3DA" w14:textId="77777777" w:rsidR="00217E3E" w:rsidRPr="00DF0C3D" w:rsidRDefault="00217E3E" w:rsidP="00217E3E">
            <w:pPr>
              <w:jc w:val="center"/>
              <w:rPr>
                <w:rFonts w:eastAsia="Times New Roman" w:cs="Arial"/>
                <w:color w:val="000000"/>
                <w:szCs w:val="16"/>
                <w:lang w:eastAsia="en-AU"/>
              </w:rPr>
            </w:pPr>
          </w:p>
        </w:tc>
        <w:tc>
          <w:tcPr>
            <w:tcW w:w="1418" w:type="dxa"/>
          </w:tcPr>
          <w:p w14:paraId="1DD046D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$56.16</w:t>
            </w:r>
          </w:p>
        </w:tc>
        <w:tc>
          <w:tcPr>
            <w:tcW w:w="1559" w:type="dxa"/>
          </w:tcPr>
          <w:p w14:paraId="5A3A1B8A" w14:textId="77777777" w:rsidR="00217E3E" w:rsidRPr="00DF0C3D" w:rsidRDefault="00217E3E" w:rsidP="00217E3E">
            <w:pPr>
              <w:jc w:val="center"/>
              <w:rPr>
                <w:rFonts w:eastAsia="Times New Roman" w:cs="Arial"/>
                <w:color w:val="000000"/>
                <w:szCs w:val="16"/>
                <w:lang w:eastAsia="en-AU"/>
              </w:rPr>
            </w:pPr>
          </w:p>
        </w:tc>
      </w:tr>
      <w:tr w:rsidR="00217E3E" w:rsidRPr="00DF0C3D" w14:paraId="3E8AD8D0" w14:textId="77777777" w:rsidTr="00217E3E">
        <w:tc>
          <w:tcPr>
            <w:tcW w:w="2117" w:type="dxa"/>
          </w:tcPr>
          <w:p w14:paraId="55346664"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CIS Scheme - Level 2</w:t>
            </w:r>
          </w:p>
        </w:tc>
        <w:tc>
          <w:tcPr>
            <w:tcW w:w="1275" w:type="dxa"/>
          </w:tcPr>
          <w:p w14:paraId="5648FB9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WA</w:t>
            </w:r>
          </w:p>
        </w:tc>
        <w:tc>
          <w:tcPr>
            <w:tcW w:w="1418" w:type="dxa"/>
          </w:tcPr>
          <w:p w14:paraId="48E9E5D1" w14:textId="77777777" w:rsidR="00217E3E" w:rsidRPr="00DF0C3D" w:rsidRDefault="00217E3E" w:rsidP="00217E3E">
            <w:pPr>
              <w:jc w:val="center"/>
              <w:rPr>
                <w:rFonts w:eastAsia="Times New Roman" w:cs="Arial"/>
                <w:bCs/>
                <w:color w:val="000000"/>
                <w:szCs w:val="16"/>
                <w:lang w:eastAsia="en-AU"/>
              </w:rPr>
            </w:pPr>
          </w:p>
        </w:tc>
        <w:tc>
          <w:tcPr>
            <w:tcW w:w="1417" w:type="dxa"/>
          </w:tcPr>
          <w:p w14:paraId="502261B6" w14:textId="77777777" w:rsidR="00217E3E" w:rsidRPr="00DF0C3D" w:rsidRDefault="00217E3E" w:rsidP="00217E3E">
            <w:pPr>
              <w:jc w:val="center"/>
              <w:rPr>
                <w:rFonts w:eastAsia="Times New Roman" w:cs="Arial"/>
                <w:bCs/>
                <w:color w:val="000000"/>
                <w:szCs w:val="16"/>
                <w:lang w:eastAsia="en-AU"/>
              </w:rPr>
            </w:pPr>
          </w:p>
        </w:tc>
        <w:tc>
          <w:tcPr>
            <w:tcW w:w="1418" w:type="dxa"/>
          </w:tcPr>
          <w:p w14:paraId="520B545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$86.79</w:t>
            </w:r>
          </w:p>
        </w:tc>
        <w:tc>
          <w:tcPr>
            <w:tcW w:w="1559" w:type="dxa"/>
          </w:tcPr>
          <w:p w14:paraId="17AF638D" w14:textId="77777777" w:rsidR="00217E3E" w:rsidRPr="00DF0C3D" w:rsidRDefault="00217E3E" w:rsidP="00217E3E">
            <w:pPr>
              <w:jc w:val="center"/>
              <w:rPr>
                <w:rFonts w:eastAsia="Times New Roman" w:cs="Arial"/>
                <w:bCs/>
                <w:color w:val="000000"/>
                <w:szCs w:val="16"/>
                <w:lang w:eastAsia="en-AU"/>
              </w:rPr>
            </w:pPr>
          </w:p>
        </w:tc>
      </w:tr>
      <w:tr w:rsidR="00217E3E" w:rsidRPr="00DF0C3D" w14:paraId="246655A2"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FAC6D11" w14:textId="77777777" w:rsidR="00217E3E" w:rsidRPr="00DF0C3D" w:rsidRDefault="00217E3E" w:rsidP="00217E3E">
            <w:pPr>
              <w:rPr>
                <w:rFonts w:eastAsia="Times New Roman" w:cs="Arial"/>
                <w:bCs/>
                <w:color w:val="000000"/>
                <w:szCs w:val="16"/>
                <w:lang w:eastAsia="en-AU"/>
              </w:rPr>
            </w:pPr>
            <w:r w:rsidRPr="00DF0C3D">
              <w:rPr>
                <w:rFonts w:eastAsia="Times New Roman" w:cs="Arial"/>
                <w:color w:val="000000"/>
                <w:szCs w:val="16"/>
              </w:rPr>
              <w:t>HACC-PYP</w:t>
            </w:r>
          </w:p>
        </w:tc>
        <w:tc>
          <w:tcPr>
            <w:tcW w:w="1275" w:type="dxa"/>
            <w:hideMark/>
          </w:tcPr>
          <w:p w14:paraId="44E10648"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tcPr>
          <w:p w14:paraId="07BAE196" w14:textId="77777777" w:rsidR="00217E3E" w:rsidRPr="00DF0C3D" w:rsidRDefault="00217E3E" w:rsidP="00217E3E">
            <w:pPr>
              <w:jc w:val="center"/>
              <w:rPr>
                <w:rFonts w:eastAsia="Times New Roman" w:cs="Arial"/>
                <w:color w:val="000000"/>
                <w:szCs w:val="16"/>
                <w:lang w:eastAsia="en-AU"/>
              </w:rPr>
            </w:pPr>
          </w:p>
        </w:tc>
        <w:tc>
          <w:tcPr>
            <w:tcW w:w="1417" w:type="dxa"/>
          </w:tcPr>
          <w:p w14:paraId="276CDA69"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1603BA59" w14:textId="77777777" w:rsidR="00217E3E" w:rsidRPr="00DF0C3D" w:rsidRDefault="00217E3E" w:rsidP="00217E3E">
            <w:pPr>
              <w:jc w:val="center"/>
              <w:rPr>
                <w:rFonts w:eastAsia="Times New Roman" w:cs="Arial"/>
                <w:color w:val="000000"/>
                <w:szCs w:val="16"/>
                <w:lang w:eastAsia="en-AU"/>
              </w:rPr>
            </w:pPr>
          </w:p>
        </w:tc>
        <w:tc>
          <w:tcPr>
            <w:tcW w:w="1559" w:type="dxa"/>
          </w:tcPr>
          <w:p w14:paraId="2810B7C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$108.36</w:t>
            </w:r>
          </w:p>
        </w:tc>
      </w:tr>
      <w:tr w:rsidR="00217E3E" w:rsidRPr="00DF0C3D" w14:paraId="4D8BA617" w14:textId="77777777" w:rsidTr="00217E3E">
        <w:tc>
          <w:tcPr>
            <w:tcW w:w="2117" w:type="dxa"/>
            <w:hideMark/>
          </w:tcPr>
          <w:p w14:paraId="04EFFE9F"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MAIB</w:t>
            </w:r>
          </w:p>
        </w:tc>
        <w:tc>
          <w:tcPr>
            <w:tcW w:w="1275" w:type="dxa"/>
            <w:hideMark/>
          </w:tcPr>
          <w:p w14:paraId="0607DA47"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TAS</w:t>
            </w:r>
          </w:p>
        </w:tc>
        <w:tc>
          <w:tcPr>
            <w:tcW w:w="1418" w:type="dxa"/>
            <w:hideMark/>
          </w:tcPr>
          <w:p w14:paraId="764D9854"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up to 60</w:t>
            </w:r>
          </w:p>
        </w:tc>
        <w:tc>
          <w:tcPr>
            <w:tcW w:w="1417" w:type="dxa"/>
          </w:tcPr>
          <w:p w14:paraId="19D9B3BF"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4FD16926"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$73.80</w:t>
            </w:r>
          </w:p>
        </w:tc>
        <w:tc>
          <w:tcPr>
            <w:tcW w:w="1559" w:type="dxa"/>
          </w:tcPr>
          <w:p w14:paraId="2FBBAA93" w14:textId="77777777" w:rsidR="00217E3E" w:rsidRPr="00DF0C3D" w:rsidRDefault="00217E3E" w:rsidP="00217E3E">
            <w:pPr>
              <w:jc w:val="center"/>
              <w:rPr>
                <w:rFonts w:eastAsia="Times New Roman" w:cs="Arial"/>
                <w:bCs/>
                <w:color w:val="000000"/>
                <w:szCs w:val="16"/>
                <w:lang w:eastAsia="en-AU"/>
              </w:rPr>
            </w:pPr>
          </w:p>
        </w:tc>
      </w:tr>
      <w:tr w:rsidR="00217E3E" w:rsidRPr="00DF0C3D" w14:paraId="707DAAA3"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16F8E49"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 xml:space="preserve">NDIS – Non-Remote – L1 </w:t>
            </w:r>
          </w:p>
        </w:tc>
        <w:tc>
          <w:tcPr>
            <w:tcW w:w="1275" w:type="dxa"/>
            <w:hideMark/>
          </w:tcPr>
          <w:p w14:paraId="2FB2366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62DDC384"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70A289D6"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268EC809"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$56.16</w:t>
            </w:r>
          </w:p>
        </w:tc>
        <w:tc>
          <w:tcPr>
            <w:tcW w:w="1559" w:type="dxa"/>
            <w:hideMark/>
          </w:tcPr>
          <w:p w14:paraId="4E9CCD5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$56.16</w:t>
            </w:r>
          </w:p>
        </w:tc>
      </w:tr>
      <w:tr w:rsidR="00217E3E" w:rsidRPr="00DF0C3D" w14:paraId="0DED4938" w14:textId="77777777" w:rsidTr="00217E3E">
        <w:tc>
          <w:tcPr>
            <w:tcW w:w="2117" w:type="dxa"/>
            <w:hideMark/>
          </w:tcPr>
          <w:p w14:paraId="200825FA"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Remote - L1</w:t>
            </w:r>
          </w:p>
        </w:tc>
        <w:tc>
          <w:tcPr>
            <w:tcW w:w="1275" w:type="dxa"/>
            <w:hideMark/>
          </w:tcPr>
          <w:p w14:paraId="73A5BDE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38738889"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4349B108"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7D1961C2"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$78.62</w:t>
            </w:r>
          </w:p>
        </w:tc>
        <w:tc>
          <w:tcPr>
            <w:tcW w:w="1559" w:type="dxa"/>
            <w:hideMark/>
          </w:tcPr>
          <w:p w14:paraId="51C85838"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$78.62</w:t>
            </w:r>
          </w:p>
        </w:tc>
      </w:tr>
      <w:tr w:rsidR="00217E3E" w:rsidRPr="00DF0C3D" w14:paraId="4A2BB2B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631E99E5"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Very Remote – L1</w:t>
            </w:r>
          </w:p>
        </w:tc>
        <w:tc>
          <w:tcPr>
            <w:tcW w:w="1275" w:type="dxa"/>
            <w:hideMark/>
          </w:tcPr>
          <w:p w14:paraId="2802DB02"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1098960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48C023CB"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0E2A04C1"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$84.24</w:t>
            </w:r>
          </w:p>
        </w:tc>
        <w:tc>
          <w:tcPr>
            <w:tcW w:w="1559" w:type="dxa"/>
            <w:hideMark/>
          </w:tcPr>
          <w:p w14:paraId="7D052A1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$84.24</w:t>
            </w:r>
          </w:p>
        </w:tc>
      </w:tr>
      <w:tr w:rsidR="00217E3E" w:rsidRPr="00DF0C3D" w14:paraId="72494A0B" w14:textId="77777777" w:rsidTr="00217E3E">
        <w:tc>
          <w:tcPr>
            <w:tcW w:w="2117" w:type="dxa"/>
            <w:hideMark/>
          </w:tcPr>
          <w:p w14:paraId="097480C9"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Non-Remote – L2</w:t>
            </w:r>
          </w:p>
        </w:tc>
        <w:tc>
          <w:tcPr>
            <w:tcW w:w="1275" w:type="dxa"/>
            <w:hideMark/>
          </w:tcPr>
          <w:p w14:paraId="557D521F"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43C44475"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5B830422"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4C427F1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$86.79</w:t>
            </w:r>
          </w:p>
        </w:tc>
        <w:tc>
          <w:tcPr>
            <w:tcW w:w="1559" w:type="dxa"/>
            <w:hideMark/>
          </w:tcPr>
          <w:p w14:paraId="2E118C8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$86.79</w:t>
            </w:r>
          </w:p>
        </w:tc>
      </w:tr>
      <w:tr w:rsidR="00217E3E" w:rsidRPr="00DF0C3D" w14:paraId="046027A2"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00AA85E1"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Remote – L2</w:t>
            </w:r>
          </w:p>
        </w:tc>
        <w:tc>
          <w:tcPr>
            <w:tcW w:w="1275" w:type="dxa"/>
            <w:hideMark/>
          </w:tcPr>
          <w:p w14:paraId="28DEC236"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National</w:t>
            </w:r>
          </w:p>
        </w:tc>
        <w:tc>
          <w:tcPr>
            <w:tcW w:w="1418" w:type="dxa"/>
            <w:hideMark/>
          </w:tcPr>
          <w:p w14:paraId="04CD5150"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60</w:t>
            </w:r>
          </w:p>
        </w:tc>
        <w:tc>
          <w:tcPr>
            <w:tcW w:w="1417" w:type="dxa"/>
          </w:tcPr>
          <w:p w14:paraId="53B511D0"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64792D0B"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$121.51</w:t>
            </w:r>
          </w:p>
        </w:tc>
        <w:tc>
          <w:tcPr>
            <w:tcW w:w="1559" w:type="dxa"/>
            <w:hideMark/>
          </w:tcPr>
          <w:p w14:paraId="17C1E44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$121.51</w:t>
            </w:r>
          </w:p>
        </w:tc>
      </w:tr>
      <w:tr w:rsidR="00217E3E" w:rsidRPr="00DF0C3D" w14:paraId="53C131A6" w14:textId="77777777" w:rsidTr="00217E3E">
        <w:tc>
          <w:tcPr>
            <w:tcW w:w="2117" w:type="dxa"/>
            <w:hideMark/>
          </w:tcPr>
          <w:p w14:paraId="77DD142A"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Very Remote – L2</w:t>
            </w:r>
          </w:p>
        </w:tc>
        <w:tc>
          <w:tcPr>
            <w:tcW w:w="1275" w:type="dxa"/>
            <w:hideMark/>
          </w:tcPr>
          <w:p w14:paraId="775B96CD"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National</w:t>
            </w:r>
          </w:p>
        </w:tc>
        <w:tc>
          <w:tcPr>
            <w:tcW w:w="1418" w:type="dxa"/>
            <w:hideMark/>
          </w:tcPr>
          <w:p w14:paraId="0FB526F1"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60</w:t>
            </w:r>
          </w:p>
        </w:tc>
        <w:tc>
          <w:tcPr>
            <w:tcW w:w="1417" w:type="dxa"/>
          </w:tcPr>
          <w:p w14:paraId="33A3B7C1" w14:textId="77777777" w:rsidR="00217E3E" w:rsidRPr="00DF0C3D" w:rsidRDefault="00217E3E" w:rsidP="00217E3E">
            <w:pPr>
              <w:jc w:val="center"/>
              <w:rPr>
                <w:rFonts w:eastAsia="Times New Roman" w:cs="Arial"/>
                <w:bCs/>
                <w:color w:val="000000"/>
                <w:szCs w:val="16"/>
                <w:lang w:eastAsia="en-AU"/>
              </w:rPr>
            </w:pPr>
          </w:p>
        </w:tc>
        <w:tc>
          <w:tcPr>
            <w:tcW w:w="1418" w:type="dxa"/>
            <w:hideMark/>
          </w:tcPr>
          <w:p w14:paraId="2ACD368A"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$130.19</w:t>
            </w:r>
          </w:p>
        </w:tc>
        <w:tc>
          <w:tcPr>
            <w:tcW w:w="1559" w:type="dxa"/>
            <w:hideMark/>
          </w:tcPr>
          <w:p w14:paraId="1DB2144B" w14:textId="77777777" w:rsidR="00217E3E" w:rsidRPr="00DF0C3D" w:rsidRDefault="00217E3E" w:rsidP="00217E3E">
            <w:pPr>
              <w:jc w:val="center"/>
              <w:rPr>
                <w:rFonts w:eastAsia="Times New Roman" w:cs="Arial"/>
                <w:bCs/>
                <w:color w:val="000000"/>
                <w:szCs w:val="16"/>
                <w:lang w:eastAsia="en-AU"/>
              </w:rPr>
            </w:pPr>
            <w:r w:rsidRPr="00DF0C3D">
              <w:rPr>
                <w:rFonts w:eastAsia="Times New Roman" w:cs="Arial"/>
                <w:color w:val="000000"/>
                <w:szCs w:val="16"/>
              </w:rPr>
              <w:t>$130.19</w:t>
            </w:r>
          </w:p>
        </w:tc>
      </w:tr>
      <w:tr w:rsidR="00217E3E" w:rsidRPr="00DF0C3D" w14:paraId="500EC59B" w14:textId="77777777" w:rsidTr="00217E3E">
        <w:trPr>
          <w:cnfStyle w:val="000000100000" w:firstRow="0" w:lastRow="0" w:firstColumn="0" w:lastColumn="0" w:oddVBand="0" w:evenVBand="0" w:oddHBand="1" w:evenHBand="0" w:firstRowFirstColumn="0" w:firstRowLastColumn="0" w:lastRowFirstColumn="0" w:lastRowLastColumn="0"/>
        </w:trPr>
        <w:tc>
          <w:tcPr>
            <w:tcW w:w="2117" w:type="dxa"/>
            <w:hideMark/>
          </w:tcPr>
          <w:p w14:paraId="359A942F"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TAC</w:t>
            </w:r>
          </w:p>
        </w:tc>
        <w:tc>
          <w:tcPr>
            <w:tcW w:w="1275" w:type="dxa"/>
            <w:hideMark/>
          </w:tcPr>
          <w:p w14:paraId="0633919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VIC</w:t>
            </w:r>
          </w:p>
        </w:tc>
        <w:tc>
          <w:tcPr>
            <w:tcW w:w="1418" w:type="dxa"/>
            <w:hideMark/>
          </w:tcPr>
          <w:p w14:paraId="0365F2E7" w14:textId="77777777" w:rsidR="00217E3E" w:rsidRPr="00DF0C3D" w:rsidRDefault="00217E3E" w:rsidP="00217E3E">
            <w:pPr>
              <w:jc w:val="center"/>
              <w:rPr>
                <w:rFonts w:eastAsia="Times New Roman" w:cs="Arial"/>
                <w:color w:val="000000"/>
                <w:szCs w:val="16"/>
                <w:lang w:eastAsia="en-AU"/>
              </w:rPr>
            </w:pPr>
          </w:p>
        </w:tc>
        <w:tc>
          <w:tcPr>
            <w:tcW w:w="1417" w:type="dxa"/>
          </w:tcPr>
          <w:p w14:paraId="79244A9A" w14:textId="77777777" w:rsidR="00217E3E" w:rsidRPr="00DF0C3D" w:rsidRDefault="00217E3E" w:rsidP="00217E3E">
            <w:pPr>
              <w:jc w:val="center"/>
              <w:rPr>
                <w:rFonts w:eastAsia="Times New Roman" w:cs="Arial"/>
                <w:color w:val="000000"/>
                <w:szCs w:val="16"/>
                <w:lang w:eastAsia="en-AU"/>
              </w:rPr>
            </w:pPr>
          </w:p>
        </w:tc>
        <w:tc>
          <w:tcPr>
            <w:tcW w:w="1418" w:type="dxa"/>
            <w:hideMark/>
          </w:tcPr>
          <w:p w14:paraId="004EE91D"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color w:val="000000"/>
                <w:szCs w:val="16"/>
              </w:rPr>
              <w:t>$39.91</w:t>
            </w:r>
          </w:p>
        </w:tc>
        <w:tc>
          <w:tcPr>
            <w:tcW w:w="1559" w:type="dxa"/>
            <w:hideMark/>
          </w:tcPr>
          <w:p w14:paraId="6E51B80D" w14:textId="77777777" w:rsidR="00217E3E" w:rsidRPr="00DF0C3D" w:rsidRDefault="00217E3E" w:rsidP="00217E3E">
            <w:pPr>
              <w:jc w:val="center"/>
              <w:rPr>
                <w:rFonts w:eastAsia="Times New Roman" w:cs="Arial"/>
                <w:color w:val="000000"/>
                <w:szCs w:val="16"/>
                <w:lang w:eastAsia="en-AU"/>
              </w:rPr>
            </w:pPr>
          </w:p>
        </w:tc>
      </w:tr>
    </w:tbl>
    <w:p w14:paraId="61BFAF56" w14:textId="77777777" w:rsidR="00217E3E" w:rsidRPr="00DF0C3D" w:rsidRDefault="00217E3E" w:rsidP="00217E3E">
      <w:pPr>
        <w:rPr>
          <w:rFonts w:eastAsia="Times New Roman" w:cs="Times New Roman"/>
        </w:rPr>
      </w:pPr>
    </w:p>
    <w:p w14:paraId="1CFC86D8" w14:textId="033B3AF9" w:rsidR="00217E3E" w:rsidRPr="00DF0C3D" w:rsidRDefault="00217E3E" w:rsidP="00DF1764">
      <w:pPr>
        <w:pStyle w:val="Caption"/>
      </w:pPr>
      <w:bookmarkStart w:id="492" w:name="_Toc108620583"/>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95</w:t>
      </w:r>
      <w:r w:rsidR="002B459B">
        <w:rPr>
          <w:noProof/>
        </w:rPr>
        <w:fldChar w:fldCharType="end"/>
      </w:r>
      <w:r w:rsidRPr="00DF0C3D">
        <w:t>: Summary of other pricing arrangements</w:t>
      </w:r>
      <w:bookmarkEnd w:id="492"/>
      <w:r w:rsidRPr="00DF0C3D">
        <w:t xml:space="preserve"> </w:t>
      </w:r>
    </w:p>
    <w:tbl>
      <w:tblPr>
        <w:tblStyle w:val="GridTable4-Accent12"/>
        <w:tblW w:w="9782" w:type="dxa"/>
        <w:tblInd w:w="-289" w:type="dxa"/>
        <w:tblLayout w:type="fixed"/>
        <w:tblLook w:val="0420" w:firstRow="1" w:lastRow="0" w:firstColumn="0" w:lastColumn="0" w:noHBand="0" w:noVBand="1"/>
        <w:tblCaption w:val="Summary of other pricing arrangements in public schemes"/>
        <w:tblDescription w:val="A table summarising other pricing arrangements across Schemes such as jurisdiction covered, allowance for provider travel time, allowance for provider travel costs, allowance for non-attendance/cancellation fees and if co-payment or out-of-pocket expenses are allowed."/>
      </w:tblPr>
      <w:tblGrid>
        <w:gridCol w:w="1418"/>
        <w:gridCol w:w="993"/>
        <w:gridCol w:w="2268"/>
        <w:gridCol w:w="1275"/>
        <w:gridCol w:w="1560"/>
        <w:gridCol w:w="2268"/>
      </w:tblGrid>
      <w:tr w:rsidR="00217E3E" w:rsidRPr="00DF0C3D" w14:paraId="18ED92C8" w14:textId="77777777" w:rsidTr="00217E3E">
        <w:trPr>
          <w:cnfStyle w:val="100000000000" w:firstRow="1" w:lastRow="0" w:firstColumn="0" w:lastColumn="0" w:oddVBand="0" w:evenVBand="0" w:oddHBand="0" w:evenHBand="0" w:firstRowFirstColumn="0" w:firstRowLastColumn="0" w:lastRowFirstColumn="0" w:lastRowLastColumn="0"/>
          <w:trHeight w:val="327"/>
          <w:tblHeader/>
        </w:trPr>
        <w:tc>
          <w:tcPr>
            <w:tcW w:w="1418" w:type="dxa"/>
          </w:tcPr>
          <w:p w14:paraId="1ECDC0EC"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Scheme</w:t>
            </w:r>
          </w:p>
        </w:tc>
        <w:tc>
          <w:tcPr>
            <w:tcW w:w="993" w:type="dxa"/>
          </w:tcPr>
          <w:p w14:paraId="566ED6E7"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rPr>
              <w:t>Location</w:t>
            </w:r>
          </w:p>
        </w:tc>
        <w:tc>
          <w:tcPr>
            <w:tcW w:w="2268" w:type="dxa"/>
          </w:tcPr>
          <w:p w14:paraId="75374C75" w14:textId="77777777" w:rsidR="00217E3E" w:rsidRPr="00DF0C3D" w:rsidRDefault="00217E3E" w:rsidP="00217E3E">
            <w:pPr>
              <w:jc w:val="center"/>
              <w:rPr>
                <w:rFonts w:eastAsia="Times New Roman" w:cs="Arial"/>
                <w:color w:val="000000"/>
                <w:szCs w:val="16"/>
                <w:lang w:eastAsia="en-AU"/>
              </w:rPr>
            </w:pPr>
            <w:r w:rsidRPr="00DF0C3D">
              <w:rPr>
                <w:rFonts w:eastAsia="Times New Roman" w:cs="Arial"/>
                <w:szCs w:val="16"/>
                <w:lang w:eastAsia="en-AU"/>
              </w:rPr>
              <w:t>Allowance for provider travel time</w:t>
            </w:r>
          </w:p>
        </w:tc>
        <w:tc>
          <w:tcPr>
            <w:tcW w:w="1275" w:type="dxa"/>
          </w:tcPr>
          <w:p w14:paraId="657D1DF6" w14:textId="77777777" w:rsidR="00217E3E" w:rsidRPr="00DF0C3D" w:rsidRDefault="00217E3E" w:rsidP="00217E3E">
            <w:pPr>
              <w:jc w:val="center"/>
              <w:rPr>
                <w:rFonts w:eastAsia="Times New Roman" w:cs="Arial"/>
                <w:szCs w:val="16"/>
                <w:lang w:eastAsia="en-AU"/>
              </w:rPr>
            </w:pPr>
            <w:r w:rsidRPr="00DF0C3D">
              <w:rPr>
                <w:rFonts w:eastAsia="Times New Roman" w:cs="Arial"/>
                <w:szCs w:val="16"/>
                <w:lang w:eastAsia="en-AU"/>
              </w:rPr>
              <w:t xml:space="preserve">Allowance for provider travel costs </w:t>
            </w:r>
          </w:p>
        </w:tc>
        <w:tc>
          <w:tcPr>
            <w:tcW w:w="1560" w:type="dxa"/>
          </w:tcPr>
          <w:p w14:paraId="0BF35125" w14:textId="77777777" w:rsidR="00217E3E" w:rsidRPr="00DF0C3D" w:rsidRDefault="00217E3E" w:rsidP="00217E3E">
            <w:pPr>
              <w:jc w:val="center"/>
              <w:rPr>
                <w:rFonts w:eastAsia="Times New Roman" w:cs="Arial"/>
                <w:szCs w:val="16"/>
                <w:lang w:eastAsia="en-AU"/>
              </w:rPr>
            </w:pPr>
            <w:r w:rsidRPr="00DF0C3D">
              <w:rPr>
                <w:rFonts w:eastAsia="Times New Roman" w:cs="Arial"/>
                <w:szCs w:val="16"/>
                <w:lang w:eastAsia="en-AU"/>
              </w:rPr>
              <w:t>Allowance for non-attendance/ cancellation fees</w:t>
            </w:r>
          </w:p>
        </w:tc>
        <w:tc>
          <w:tcPr>
            <w:tcW w:w="2268" w:type="dxa"/>
          </w:tcPr>
          <w:p w14:paraId="107CA5B4" w14:textId="77777777" w:rsidR="00217E3E" w:rsidRPr="00DF0C3D" w:rsidRDefault="00217E3E" w:rsidP="00217E3E">
            <w:pPr>
              <w:jc w:val="center"/>
              <w:rPr>
                <w:rFonts w:eastAsia="Times New Roman" w:cs="Arial"/>
                <w:szCs w:val="16"/>
                <w:lang w:eastAsia="en-AU"/>
              </w:rPr>
            </w:pPr>
            <w:r w:rsidRPr="00DF0C3D">
              <w:rPr>
                <w:rFonts w:eastAsia="Times New Roman" w:cs="Arial"/>
                <w:szCs w:val="16"/>
                <w:lang w:eastAsia="en-AU"/>
              </w:rPr>
              <w:t xml:space="preserve">Co-payment / Out-of-pocket </w:t>
            </w:r>
          </w:p>
        </w:tc>
      </w:tr>
      <w:tr w:rsidR="00217E3E" w:rsidRPr="00DF0C3D" w14:paraId="4CEFA3BD"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6D24B275"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CIS Scheme</w:t>
            </w:r>
          </w:p>
        </w:tc>
        <w:tc>
          <w:tcPr>
            <w:tcW w:w="993" w:type="dxa"/>
          </w:tcPr>
          <w:p w14:paraId="33DF2E5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WA</w:t>
            </w:r>
          </w:p>
        </w:tc>
        <w:tc>
          <w:tcPr>
            <w:tcW w:w="2268" w:type="dxa"/>
          </w:tcPr>
          <w:p w14:paraId="14026301"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 xml:space="preserve">Yes (time limited). </w:t>
            </w:r>
          </w:p>
          <w:p w14:paraId="3A9CE033"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Note: Up to 60 minutes in Perth metropolitan area and as negotiated with Insurance Commission of Western Australia (ICWA) for regional and remote areas.</w:t>
            </w:r>
          </w:p>
        </w:tc>
        <w:tc>
          <w:tcPr>
            <w:tcW w:w="1275" w:type="dxa"/>
          </w:tcPr>
          <w:p w14:paraId="2F51DF44"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 – included in hourly travel rate.</w:t>
            </w:r>
          </w:p>
        </w:tc>
        <w:tc>
          <w:tcPr>
            <w:tcW w:w="1560" w:type="dxa"/>
          </w:tcPr>
          <w:p w14:paraId="72EF0C44"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Limited occasions</w:t>
            </w:r>
          </w:p>
        </w:tc>
        <w:tc>
          <w:tcPr>
            <w:tcW w:w="2268" w:type="dxa"/>
          </w:tcPr>
          <w:p w14:paraId="57B6815E"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 xml:space="preserve">Yes (unlimited). </w:t>
            </w:r>
          </w:p>
          <w:p w14:paraId="0F8DC5F3" w14:textId="5BD1CF9F"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Note: Participants of the CIS Scheme can cho</w:t>
            </w:r>
            <w:r w:rsidR="00A34CC5">
              <w:rPr>
                <w:rFonts w:eastAsia="Times New Roman" w:cs="Arial"/>
                <w:color w:val="000000"/>
                <w:szCs w:val="16"/>
                <w:lang w:eastAsia="en-AU"/>
              </w:rPr>
              <w:t>o</w:t>
            </w:r>
            <w:r w:rsidRPr="00DF0C3D">
              <w:rPr>
                <w:rFonts w:eastAsia="Times New Roman" w:cs="Arial"/>
                <w:color w:val="000000"/>
                <w:szCs w:val="16"/>
                <w:lang w:eastAsia="en-AU"/>
              </w:rPr>
              <w:t xml:space="preserve">se their providers but are informed that ICWA will only pay for services in accordance with fees. If a client chooses a provider that charges above NDIA price limits or other relevant schedule, the ‘gap’ payment remains the responsibility of the client. </w:t>
            </w:r>
          </w:p>
        </w:tc>
      </w:tr>
      <w:tr w:rsidR="00217E3E" w:rsidRPr="00DF0C3D" w14:paraId="2EFB8F86" w14:textId="77777777" w:rsidTr="00217E3E">
        <w:tc>
          <w:tcPr>
            <w:tcW w:w="1418" w:type="dxa"/>
          </w:tcPr>
          <w:p w14:paraId="206966CC"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ComCare</w:t>
            </w:r>
          </w:p>
        </w:tc>
        <w:tc>
          <w:tcPr>
            <w:tcW w:w="993" w:type="dxa"/>
          </w:tcPr>
          <w:p w14:paraId="0699717C" w14:textId="77777777" w:rsidR="00217E3E" w:rsidRPr="00DF0C3D" w:rsidRDefault="00217E3E" w:rsidP="00217E3E">
            <w:pPr>
              <w:rPr>
                <w:rFonts w:eastAsia="Times New Roman" w:cs="Arial"/>
                <w:bCs/>
                <w:color w:val="000000"/>
                <w:szCs w:val="16"/>
                <w:lang w:eastAsia="en-AU"/>
              </w:rPr>
            </w:pPr>
            <w:r w:rsidRPr="00DF0C3D">
              <w:rPr>
                <w:rFonts w:eastAsia="Times New Roman" w:cs="Arial"/>
                <w:color w:val="000000"/>
                <w:szCs w:val="16"/>
              </w:rPr>
              <w:t>National</w:t>
            </w:r>
          </w:p>
        </w:tc>
        <w:tc>
          <w:tcPr>
            <w:tcW w:w="2268" w:type="dxa"/>
          </w:tcPr>
          <w:p w14:paraId="47A35F90" w14:textId="77777777" w:rsidR="00217E3E" w:rsidRPr="00DF0C3D" w:rsidRDefault="00217E3E" w:rsidP="00217E3E">
            <w:pPr>
              <w:rPr>
                <w:rFonts w:cs="Arial"/>
                <w:szCs w:val="16"/>
              </w:rPr>
            </w:pPr>
            <w:r w:rsidRPr="00DF0C3D">
              <w:rPr>
                <w:rFonts w:cs="Arial"/>
                <w:szCs w:val="16"/>
              </w:rPr>
              <w:t>Yes (time limited) - only applicable to workplace rehabilitation providers.</w:t>
            </w:r>
          </w:p>
          <w:p w14:paraId="6195F605" w14:textId="77777777" w:rsidR="00217E3E" w:rsidRPr="00DF0C3D" w:rsidRDefault="00217E3E" w:rsidP="00217E3E">
            <w:pPr>
              <w:rPr>
                <w:rFonts w:cs="Arial"/>
                <w:szCs w:val="16"/>
              </w:rPr>
            </w:pPr>
            <w:r w:rsidRPr="00DF0C3D">
              <w:rPr>
                <w:rFonts w:cs="Arial"/>
                <w:szCs w:val="16"/>
              </w:rPr>
              <w:t>Note: There is nothing preventing a provider from charging for travel.</w:t>
            </w:r>
          </w:p>
        </w:tc>
        <w:tc>
          <w:tcPr>
            <w:tcW w:w="1275" w:type="dxa"/>
          </w:tcPr>
          <w:p w14:paraId="510C0E6F" w14:textId="77777777" w:rsidR="00217E3E" w:rsidRPr="00DF0C3D" w:rsidRDefault="00217E3E" w:rsidP="00217E3E">
            <w:pPr>
              <w:rPr>
                <w:rFonts w:cs="Arial"/>
                <w:szCs w:val="16"/>
              </w:rPr>
            </w:pPr>
            <w:r w:rsidRPr="00DF0C3D">
              <w:rPr>
                <w:rFonts w:cs="Arial"/>
                <w:szCs w:val="16"/>
              </w:rPr>
              <w:t>No</w:t>
            </w:r>
          </w:p>
        </w:tc>
        <w:tc>
          <w:tcPr>
            <w:tcW w:w="1560" w:type="dxa"/>
          </w:tcPr>
          <w:p w14:paraId="56929263" w14:textId="77777777" w:rsidR="00217E3E" w:rsidRPr="00DF0C3D" w:rsidRDefault="00217E3E" w:rsidP="00217E3E">
            <w:pPr>
              <w:rPr>
                <w:rFonts w:cs="Arial"/>
                <w:szCs w:val="16"/>
              </w:rPr>
            </w:pPr>
            <w:r w:rsidRPr="00DF0C3D">
              <w:rPr>
                <w:rFonts w:cs="Arial"/>
                <w:szCs w:val="16"/>
              </w:rPr>
              <w:t>No</w:t>
            </w:r>
          </w:p>
        </w:tc>
        <w:tc>
          <w:tcPr>
            <w:tcW w:w="2268" w:type="dxa"/>
          </w:tcPr>
          <w:p w14:paraId="5006C68B" w14:textId="77777777" w:rsidR="00217E3E" w:rsidRPr="00DF0C3D" w:rsidRDefault="00217E3E" w:rsidP="00217E3E">
            <w:pPr>
              <w:rPr>
                <w:rFonts w:cs="Arial"/>
                <w:szCs w:val="16"/>
              </w:rPr>
            </w:pPr>
            <w:r w:rsidRPr="00DF0C3D">
              <w:rPr>
                <w:rFonts w:cs="Arial"/>
                <w:szCs w:val="16"/>
              </w:rPr>
              <w:t>There is nothing preventing a provider asking for a further contribution/co-payment</w:t>
            </w:r>
          </w:p>
        </w:tc>
      </w:tr>
      <w:tr w:rsidR="00217E3E" w:rsidRPr="00DF0C3D" w14:paraId="2ACC80E9"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03BDD708"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rPr>
              <w:t>DSOA</w:t>
            </w:r>
          </w:p>
        </w:tc>
        <w:tc>
          <w:tcPr>
            <w:tcW w:w="993" w:type="dxa"/>
          </w:tcPr>
          <w:p w14:paraId="24EF0F19"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National</w:t>
            </w:r>
          </w:p>
        </w:tc>
        <w:tc>
          <w:tcPr>
            <w:tcW w:w="2268" w:type="dxa"/>
          </w:tcPr>
          <w:p w14:paraId="0222E69C"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(unlimited).</w:t>
            </w:r>
          </w:p>
        </w:tc>
        <w:tc>
          <w:tcPr>
            <w:tcW w:w="1275" w:type="dxa"/>
          </w:tcPr>
          <w:p w14:paraId="0FF5AED0"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1560" w:type="dxa"/>
          </w:tcPr>
          <w:p w14:paraId="5F40279F"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2268" w:type="dxa"/>
          </w:tcPr>
          <w:p w14:paraId="3B3CE93C"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(unlimited).</w:t>
            </w:r>
          </w:p>
        </w:tc>
      </w:tr>
      <w:tr w:rsidR="00217E3E" w:rsidRPr="00DF0C3D" w14:paraId="0EB42263" w14:textId="77777777" w:rsidTr="00217E3E">
        <w:tc>
          <w:tcPr>
            <w:tcW w:w="1418" w:type="dxa"/>
          </w:tcPr>
          <w:p w14:paraId="027A2385"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DVA</w:t>
            </w:r>
          </w:p>
        </w:tc>
        <w:tc>
          <w:tcPr>
            <w:tcW w:w="993" w:type="dxa"/>
          </w:tcPr>
          <w:p w14:paraId="22B153A0"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National</w:t>
            </w:r>
          </w:p>
        </w:tc>
        <w:tc>
          <w:tcPr>
            <w:tcW w:w="2268" w:type="dxa"/>
          </w:tcPr>
          <w:p w14:paraId="07E1DE59" w14:textId="14A258CC"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 xml:space="preserve">Yes, only with prior approval by </w:t>
            </w:r>
            <w:r w:rsidR="00133BF2">
              <w:rPr>
                <w:rFonts w:eastAsia="Times New Roman" w:cs="Arial"/>
                <w:color w:val="000000"/>
                <w:szCs w:val="16"/>
                <w:lang w:eastAsia="en-AU"/>
              </w:rPr>
              <w:t>the NDIA</w:t>
            </w:r>
            <w:r w:rsidRPr="00DF0C3D">
              <w:rPr>
                <w:rFonts w:eastAsia="Times New Roman" w:cs="Arial"/>
                <w:color w:val="000000"/>
                <w:szCs w:val="16"/>
                <w:lang w:eastAsia="en-AU"/>
              </w:rPr>
              <w:t xml:space="preserve"> (where travel time exceeds 60 minutes).</w:t>
            </w:r>
          </w:p>
        </w:tc>
        <w:tc>
          <w:tcPr>
            <w:tcW w:w="1275" w:type="dxa"/>
          </w:tcPr>
          <w:p w14:paraId="7F1BAFCE"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$0.76/km after the first 10km.</w:t>
            </w:r>
          </w:p>
        </w:tc>
        <w:tc>
          <w:tcPr>
            <w:tcW w:w="1560" w:type="dxa"/>
          </w:tcPr>
          <w:p w14:paraId="643469DF"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49CE698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2963D3AF"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2F97F37A"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HACC-PYP</w:t>
            </w:r>
          </w:p>
        </w:tc>
        <w:tc>
          <w:tcPr>
            <w:tcW w:w="993" w:type="dxa"/>
          </w:tcPr>
          <w:p w14:paraId="73645C0B"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VIC</w:t>
            </w:r>
          </w:p>
        </w:tc>
        <w:tc>
          <w:tcPr>
            <w:tcW w:w="2268" w:type="dxa"/>
          </w:tcPr>
          <w:p w14:paraId="6C2C1232"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1275" w:type="dxa"/>
          </w:tcPr>
          <w:p w14:paraId="71C30045"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1560" w:type="dxa"/>
          </w:tcPr>
          <w:p w14:paraId="60EE5DDC"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2268" w:type="dxa"/>
          </w:tcPr>
          <w:p w14:paraId="3393B86F" w14:textId="77777777" w:rsidR="00217E3E" w:rsidRPr="00DF0C3D" w:rsidRDefault="00217E3E" w:rsidP="00217E3E">
            <w:pPr>
              <w:rPr>
                <w:rFonts w:eastAsia="Times New Roman" w:cs="Arial"/>
                <w:szCs w:val="16"/>
              </w:rPr>
            </w:pPr>
            <w:r w:rsidRPr="00DF0C3D">
              <w:rPr>
                <w:rFonts w:eastAsia="Times New Roman" w:cs="Arial"/>
                <w:bCs/>
                <w:color w:val="000000"/>
                <w:szCs w:val="16"/>
                <w:lang w:eastAsia="en-AU"/>
              </w:rPr>
              <w:t xml:space="preserve">Yes - </w:t>
            </w:r>
            <w:r w:rsidRPr="00DF0C3D">
              <w:rPr>
                <w:rFonts w:eastAsia="Times New Roman" w:cs="Arial"/>
                <w:szCs w:val="16"/>
              </w:rPr>
              <w:t xml:space="preserve">subject to limits they can ask for. </w:t>
            </w:r>
          </w:p>
          <w:p w14:paraId="4517494C" w14:textId="77777777" w:rsidR="00217E3E" w:rsidRPr="00DF0C3D" w:rsidRDefault="00217E3E" w:rsidP="00217E3E">
            <w:pPr>
              <w:rPr>
                <w:rFonts w:eastAsia="Times New Roman" w:cs="Arial"/>
                <w:color w:val="000000"/>
                <w:szCs w:val="16"/>
                <w:lang w:eastAsia="en-AU"/>
              </w:rPr>
            </w:pPr>
            <w:r w:rsidRPr="00DF0C3D">
              <w:rPr>
                <w:rFonts w:eastAsia="Times New Roman" w:cs="Arial"/>
                <w:szCs w:val="16"/>
              </w:rPr>
              <w:t xml:space="preserve">Note: </w:t>
            </w:r>
            <w:r w:rsidRPr="00DF0C3D">
              <w:rPr>
                <w:rFonts w:eastAsia="Times New Roman" w:cs="Arial"/>
                <w:bCs/>
                <w:color w:val="000000"/>
                <w:szCs w:val="16"/>
                <w:lang w:eastAsia="en-AU"/>
              </w:rPr>
              <w:t>Victorian HACC-PYP has a fees policy that provides advice on activities that are in scope for a co-payment. The policy provides guidelines on when to apply a low, medium or high level of fee. Agencies can waive some or all of the fee depending on individual client circumstances.</w:t>
            </w:r>
          </w:p>
        </w:tc>
      </w:tr>
      <w:tr w:rsidR="00217E3E" w:rsidRPr="00DF0C3D" w14:paraId="2356D186" w14:textId="77777777" w:rsidTr="00217E3E">
        <w:tc>
          <w:tcPr>
            <w:tcW w:w="1418" w:type="dxa"/>
          </w:tcPr>
          <w:p w14:paraId="75BCA9B4"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LSS</w:t>
            </w:r>
          </w:p>
        </w:tc>
        <w:tc>
          <w:tcPr>
            <w:tcW w:w="993" w:type="dxa"/>
          </w:tcPr>
          <w:p w14:paraId="61C74305"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SA</w:t>
            </w:r>
          </w:p>
        </w:tc>
        <w:tc>
          <w:tcPr>
            <w:tcW w:w="2268" w:type="dxa"/>
          </w:tcPr>
          <w:p w14:paraId="3462EE8F"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 only with prior approval (separate code).</w:t>
            </w:r>
          </w:p>
        </w:tc>
        <w:tc>
          <w:tcPr>
            <w:tcW w:w="1275" w:type="dxa"/>
          </w:tcPr>
          <w:p w14:paraId="5266B253"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1560" w:type="dxa"/>
          </w:tcPr>
          <w:p w14:paraId="48D3F3D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063E6935"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 xml:space="preserve">Yes, although this has not occurred in the past for therapy/allied health services. </w:t>
            </w:r>
          </w:p>
        </w:tc>
      </w:tr>
      <w:tr w:rsidR="00217E3E" w:rsidRPr="00DF0C3D" w14:paraId="572DAEBF"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54B0CF28"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MAIB</w:t>
            </w:r>
          </w:p>
        </w:tc>
        <w:tc>
          <w:tcPr>
            <w:tcW w:w="993" w:type="dxa"/>
          </w:tcPr>
          <w:p w14:paraId="1E080454"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TAS</w:t>
            </w:r>
          </w:p>
        </w:tc>
        <w:tc>
          <w:tcPr>
            <w:tcW w:w="2268" w:type="dxa"/>
          </w:tcPr>
          <w:p w14:paraId="349AD957" w14:textId="4C9221FA"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r w:rsidR="00F84514">
              <w:rPr>
                <w:rFonts w:eastAsia="Times New Roman" w:cs="Arial"/>
                <w:color w:val="000000"/>
                <w:szCs w:val="16"/>
                <w:lang w:eastAsia="en-AU"/>
              </w:rPr>
              <w:t>,</w:t>
            </w:r>
            <w:r w:rsidRPr="00DF0C3D">
              <w:rPr>
                <w:rFonts w:eastAsia="Times New Roman" w:cs="Arial"/>
                <w:color w:val="000000"/>
                <w:szCs w:val="16"/>
                <w:lang w:eastAsia="en-AU"/>
              </w:rPr>
              <w:t xml:space="preserve"> for out of rooms treatment</w:t>
            </w:r>
          </w:p>
        </w:tc>
        <w:tc>
          <w:tcPr>
            <w:tcW w:w="1275" w:type="dxa"/>
          </w:tcPr>
          <w:p w14:paraId="3390BBBE"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1560" w:type="dxa"/>
          </w:tcPr>
          <w:p w14:paraId="527F3965"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50% of first non-attendance, no further allowance</w:t>
            </w:r>
          </w:p>
        </w:tc>
        <w:tc>
          <w:tcPr>
            <w:tcW w:w="2268" w:type="dxa"/>
          </w:tcPr>
          <w:p w14:paraId="75C9BB91"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46E7CBC9" w14:textId="77777777" w:rsidTr="00217E3E">
        <w:tc>
          <w:tcPr>
            <w:tcW w:w="1418" w:type="dxa"/>
          </w:tcPr>
          <w:p w14:paraId="0E95C602"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MBS</w:t>
            </w:r>
          </w:p>
        </w:tc>
        <w:tc>
          <w:tcPr>
            <w:tcW w:w="993" w:type="dxa"/>
          </w:tcPr>
          <w:p w14:paraId="22D9EE6E"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National</w:t>
            </w:r>
          </w:p>
        </w:tc>
        <w:tc>
          <w:tcPr>
            <w:tcW w:w="2268" w:type="dxa"/>
          </w:tcPr>
          <w:p w14:paraId="1D9CB22D"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1275" w:type="dxa"/>
          </w:tcPr>
          <w:p w14:paraId="1F6C3560"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1560" w:type="dxa"/>
          </w:tcPr>
          <w:p w14:paraId="1548733A"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w:t>
            </w:r>
          </w:p>
        </w:tc>
        <w:tc>
          <w:tcPr>
            <w:tcW w:w="2268" w:type="dxa"/>
          </w:tcPr>
          <w:p w14:paraId="17793943" w14:textId="77777777" w:rsidR="00217E3E" w:rsidRPr="00DF0C3D" w:rsidRDefault="00217E3E" w:rsidP="00217E3E">
            <w:pPr>
              <w:rPr>
                <w:rFonts w:eastAsia="Times New Roman" w:cs="Arial"/>
                <w:bCs/>
                <w:color w:val="000000"/>
                <w:szCs w:val="16"/>
                <w:lang w:eastAsia="en-AU"/>
              </w:rPr>
            </w:pPr>
            <w:r w:rsidRPr="00DF0C3D">
              <w:rPr>
                <w:rFonts w:eastAsia="Times New Roman" w:cs="Arial"/>
                <w:color w:val="000000"/>
                <w:szCs w:val="16"/>
                <w:lang w:eastAsia="en-AU"/>
              </w:rPr>
              <w:t>Yes (unlimited).</w:t>
            </w:r>
          </w:p>
          <w:p w14:paraId="209673DE" w14:textId="77777777" w:rsidR="00217E3E" w:rsidRPr="00DF0C3D" w:rsidRDefault="00217E3E" w:rsidP="00217E3E">
            <w:pPr>
              <w:rPr>
                <w:rFonts w:eastAsia="Times New Roman" w:cs="Arial"/>
                <w:color w:val="000000"/>
                <w:szCs w:val="16"/>
                <w:lang w:eastAsia="en-AU"/>
              </w:rPr>
            </w:pPr>
            <w:r w:rsidRPr="00DF0C3D">
              <w:rPr>
                <w:rFonts w:eastAsia="Times New Roman" w:cs="Arial"/>
                <w:bCs/>
                <w:color w:val="000000"/>
                <w:szCs w:val="16"/>
                <w:lang w:eastAsia="en-AU"/>
              </w:rPr>
              <w:t>Note: Practitioners are free to set their own value on their services, and the actual fee charged is a matter for practitioner and patient.</w:t>
            </w:r>
          </w:p>
        </w:tc>
      </w:tr>
      <w:tr w:rsidR="00217E3E" w:rsidRPr="00DF0C3D" w14:paraId="6C46E308"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4581CA71"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lang w:eastAsia="en-AU"/>
              </w:rPr>
              <w:t>NDIS – Non-Remote</w:t>
            </w:r>
          </w:p>
        </w:tc>
        <w:tc>
          <w:tcPr>
            <w:tcW w:w="993" w:type="dxa"/>
          </w:tcPr>
          <w:p w14:paraId="1F402486"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National</w:t>
            </w:r>
          </w:p>
        </w:tc>
        <w:tc>
          <w:tcPr>
            <w:tcW w:w="2268" w:type="dxa"/>
          </w:tcPr>
          <w:p w14:paraId="7AC5E97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(time limited).</w:t>
            </w:r>
          </w:p>
        </w:tc>
        <w:tc>
          <w:tcPr>
            <w:tcW w:w="1275" w:type="dxa"/>
          </w:tcPr>
          <w:p w14:paraId="159B6530"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$0.85/km</w:t>
            </w:r>
          </w:p>
        </w:tc>
        <w:tc>
          <w:tcPr>
            <w:tcW w:w="1560" w:type="dxa"/>
          </w:tcPr>
          <w:p w14:paraId="058590D2"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2268" w:type="dxa"/>
          </w:tcPr>
          <w:p w14:paraId="70118C79"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6FA3022F" w14:textId="77777777" w:rsidTr="00217E3E">
        <w:tc>
          <w:tcPr>
            <w:tcW w:w="1418" w:type="dxa"/>
          </w:tcPr>
          <w:p w14:paraId="7680AB74"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Remote</w:t>
            </w:r>
          </w:p>
        </w:tc>
        <w:tc>
          <w:tcPr>
            <w:tcW w:w="993" w:type="dxa"/>
          </w:tcPr>
          <w:p w14:paraId="413E839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National</w:t>
            </w:r>
          </w:p>
        </w:tc>
        <w:tc>
          <w:tcPr>
            <w:tcW w:w="2268" w:type="dxa"/>
          </w:tcPr>
          <w:p w14:paraId="164B1AD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1275" w:type="dxa"/>
          </w:tcPr>
          <w:p w14:paraId="5A515B8F"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$0.85/km</w:t>
            </w:r>
          </w:p>
        </w:tc>
        <w:tc>
          <w:tcPr>
            <w:tcW w:w="1560" w:type="dxa"/>
          </w:tcPr>
          <w:p w14:paraId="7E32524A"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2268" w:type="dxa"/>
          </w:tcPr>
          <w:p w14:paraId="6B8BDCD0"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5CC57F95"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5B97B132"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NDIS - Very Remote</w:t>
            </w:r>
          </w:p>
        </w:tc>
        <w:tc>
          <w:tcPr>
            <w:tcW w:w="993" w:type="dxa"/>
          </w:tcPr>
          <w:p w14:paraId="6575A932"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National</w:t>
            </w:r>
          </w:p>
        </w:tc>
        <w:tc>
          <w:tcPr>
            <w:tcW w:w="2268" w:type="dxa"/>
          </w:tcPr>
          <w:p w14:paraId="6DE8E1CA"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1275" w:type="dxa"/>
          </w:tcPr>
          <w:p w14:paraId="1A2B018A"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$0.85/km</w:t>
            </w:r>
          </w:p>
        </w:tc>
        <w:tc>
          <w:tcPr>
            <w:tcW w:w="1560" w:type="dxa"/>
          </w:tcPr>
          <w:p w14:paraId="7EE6C80C"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c>
          <w:tcPr>
            <w:tcW w:w="2268" w:type="dxa"/>
          </w:tcPr>
          <w:p w14:paraId="7695680C"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0C3EEFE1" w14:textId="77777777" w:rsidTr="00217E3E">
        <w:tc>
          <w:tcPr>
            <w:tcW w:w="1418" w:type="dxa"/>
          </w:tcPr>
          <w:p w14:paraId="1FBC4E46"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RTWSA</w:t>
            </w:r>
          </w:p>
        </w:tc>
        <w:tc>
          <w:tcPr>
            <w:tcW w:w="993" w:type="dxa"/>
          </w:tcPr>
          <w:p w14:paraId="1613906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SA</w:t>
            </w:r>
          </w:p>
        </w:tc>
        <w:tc>
          <w:tcPr>
            <w:tcW w:w="2268" w:type="dxa"/>
          </w:tcPr>
          <w:p w14:paraId="07985388"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 xml:space="preserve">Yes (unlimited). </w:t>
            </w:r>
          </w:p>
          <w:p w14:paraId="79C94924"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 xml:space="preserve">Note: For exercise physiology, only for the purpose of a case conference unless otherwise approved by the claims manager. </w:t>
            </w:r>
          </w:p>
          <w:p w14:paraId="3A07E7E2"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Note: No travel is permitted for audiology services.</w:t>
            </w:r>
          </w:p>
        </w:tc>
        <w:tc>
          <w:tcPr>
            <w:tcW w:w="1275" w:type="dxa"/>
          </w:tcPr>
          <w:p w14:paraId="5C57A20A"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Yes</w:t>
            </w:r>
          </w:p>
        </w:tc>
        <w:tc>
          <w:tcPr>
            <w:tcW w:w="1560" w:type="dxa"/>
          </w:tcPr>
          <w:p w14:paraId="28F04AC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25717269"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1BEFB69D"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65853406"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lastRenderedPageBreak/>
              <w:t>SIRA</w:t>
            </w:r>
          </w:p>
        </w:tc>
        <w:tc>
          <w:tcPr>
            <w:tcW w:w="993" w:type="dxa"/>
          </w:tcPr>
          <w:p w14:paraId="4229A73E"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NSW</w:t>
            </w:r>
          </w:p>
        </w:tc>
        <w:tc>
          <w:tcPr>
            <w:tcW w:w="2268" w:type="dxa"/>
          </w:tcPr>
          <w:p w14:paraId="5301BFE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1275" w:type="dxa"/>
          </w:tcPr>
          <w:p w14:paraId="052CCF1A"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$0.72/km</w:t>
            </w:r>
          </w:p>
        </w:tc>
        <w:tc>
          <w:tcPr>
            <w:tcW w:w="1560" w:type="dxa"/>
          </w:tcPr>
          <w:p w14:paraId="2311D06B"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7D7566A5"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7820557F" w14:textId="77777777" w:rsidTr="00217E3E">
        <w:tc>
          <w:tcPr>
            <w:tcW w:w="1418" w:type="dxa"/>
          </w:tcPr>
          <w:p w14:paraId="563D6373"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TAC</w:t>
            </w:r>
          </w:p>
        </w:tc>
        <w:tc>
          <w:tcPr>
            <w:tcW w:w="993" w:type="dxa"/>
          </w:tcPr>
          <w:p w14:paraId="0C1D1862"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VIC</w:t>
            </w:r>
          </w:p>
        </w:tc>
        <w:tc>
          <w:tcPr>
            <w:tcW w:w="2268" w:type="dxa"/>
          </w:tcPr>
          <w:p w14:paraId="533D26C4"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Yes (time limited) and with prior approval.</w:t>
            </w:r>
          </w:p>
          <w:p w14:paraId="6C050BC3"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Note: Can be different based on the service provided.</w:t>
            </w:r>
          </w:p>
        </w:tc>
        <w:tc>
          <w:tcPr>
            <w:tcW w:w="1275" w:type="dxa"/>
          </w:tcPr>
          <w:p w14:paraId="18A11A86"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$0.80/km, or alignment to the appropriate award rate.</w:t>
            </w:r>
          </w:p>
          <w:p w14:paraId="778342B2" w14:textId="77777777" w:rsidR="00217E3E" w:rsidRPr="00DF0C3D" w:rsidRDefault="00217E3E" w:rsidP="00217E3E">
            <w:pPr>
              <w:rPr>
                <w:rFonts w:eastAsia="Times New Roman" w:cs="Arial"/>
                <w:color w:val="000000"/>
                <w:szCs w:val="16"/>
              </w:rPr>
            </w:pPr>
          </w:p>
        </w:tc>
        <w:tc>
          <w:tcPr>
            <w:tcW w:w="1560" w:type="dxa"/>
          </w:tcPr>
          <w:p w14:paraId="01A29377"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No</w:t>
            </w:r>
          </w:p>
        </w:tc>
        <w:tc>
          <w:tcPr>
            <w:tcW w:w="2268" w:type="dxa"/>
          </w:tcPr>
          <w:p w14:paraId="54FFE5D1"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No</w:t>
            </w:r>
          </w:p>
        </w:tc>
      </w:tr>
      <w:tr w:rsidR="00217E3E" w:rsidRPr="00DF0C3D" w14:paraId="267B1D64"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0B7CD4E3" w14:textId="77777777" w:rsidR="00217E3E" w:rsidRPr="00DF0C3D" w:rsidRDefault="00217E3E" w:rsidP="00217E3E">
            <w:pPr>
              <w:rPr>
                <w:rFonts w:eastAsia="Times New Roman" w:cs="Arial"/>
                <w:bCs/>
                <w:color w:val="000000"/>
                <w:szCs w:val="16"/>
              </w:rPr>
            </w:pPr>
            <w:r w:rsidRPr="00DF0C3D">
              <w:rPr>
                <w:rFonts w:eastAsia="Times New Roman" w:cs="Arial"/>
                <w:bCs/>
                <w:color w:val="000000"/>
                <w:szCs w:val="16"/>
              </w:rPr>
              <w:t>VOCAT</w:t>
            </w:r>
          </w:p>
        </w:tc>
        <w:tc>
          <w:tcPr>
            <w:tcW w:w="993" w:type="dxa"/>
          </w:tcPr>
          <w:p w14:paraId="4EFFC3BC" w14:textId="77777777" w:rsidR="00217E3E" w:rsidRPr="00DF0C3D" w:rsidRDefault="00217E3E" w:rsidP="00217E3E">
            <w:pPr>
              <w:rPr>
                <w:rFonts w:eastAsia="Times New Roman" w:cs="Arial"/>
                <w:color w:val="000000"/>
                <w:szCs w:val="16"/>
              </w:rPr>
            </w:pPr>
            <w:r w:rsidRPr="00DF0C3D">
              <w:rPr>
                <w:rFonts w:eastAsia="Times New Roman" w:cs="Arial"/>
                <w:color w:val="000000"/>
                <w:szCs w:val="16"/>
              </w:rPr>
              <w:t>VIC</w:t>
            </w:r>
          </w:p>
        </w:tc>
        <w:tc>
          <w:tcPr>
            <w:tcW w:w="2268" w:type="dxa"/>
          </w:tcPr>
          <w:p w14:paraId="4504D0C6"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when approved by the Decision Maker.</w:t>
            </w:r>
          </w:p>
        </w:tc>
        <w:tc>
          <w:tcPr>
            <w:tcW w:w="1275" w:type="dxa"/>
          </w:tcPr>
          <w:p w14:paraId="64CA0EB9"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Upon consideration</w:t>
            </w:r>
          </w:p>
        </w:tc>
        <w:tc>
          <w:tcPr>
            <w:tcW w:w="1560" w:type="dxa"/>
          </w:tcPr>
          <w:p w14:paraId="36A3C465"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Upon consideration</w:t>
            </w:r>
          </w:p>
        </w:tc>
        <w:tc>
          <w:tcPr>
            <w:tcW w:w="2268" w:type="dxa"/>
          </w:tcPr>
          <w:p w14:paraId="43B233D4"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768FEBFF" w14:textId="77777777" w:rsidTr="00217E3E">
        <w:tc>
          <w:tcPr>
            <w:tcW w:w="1418" w:type="dxa"/>
          </w:tcPr>
          <w:p w14:paraId="5C2342D8"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WorkCover QLD</w:t>
            </w:r>
          </w:p>
        </w:tc>
        <w:tc>
          <w:tcPr>
            <w:tcW w:w="993" w:type="dxa"/>
          </w:tcPr>
          <w:p w14:paraId="4FC8372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QLD</w:t>
            </w:r>
          </w:p>
        </w:tc>
        <w:tc>
          <w:tcPr>
            <w:tcW w:w="2268" w:type="dxa"/>
          </w:tcPr>
          <w:p w14:paraId="4EF9A9F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(time limited).</w:t>
            </w:r>
          </w:p>
          <w:p w14:paraId="5AFA42CB" w14:textId="394BA3E1"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Note: Covers travel time (hourly rate) and the cost of the actual service delivery (fixed or hourly rate). Various rules are in place for specific services (e.g.</w:t>
            </w:r>
            <w:r w:rsidR="00F84514">
              <w:rPr>
                <w:rFonts w:eastAsia="Times New Roman" w:cs="Arial"/>
                <w:color w:val="000000"/>
                <w:szCs w:val="16"/>
                <w:lang w:eastAsia="en-AU"/>
              </w:rPr>
              <w:t>,</w:t>
            </w:r>
            <w:r w:rsidRPr="00DF0C3D">
              <w:rPr>
                <w:rFonts w:eastAsia="Times New Roman" w:cs="Arial"/>
                <w:color w:val="000000"/>
                <w:szCs w:val="16"/>
                <w:lang w:eastAsia="en-AU"/>
              </w:rPr>
              <w:t xml:space="preserve"> insurer approval for travel time greater than one hour, number of sessions pre-approved, etc.).</w:t>
            </w:r>
          </w:p>
        </w:tc>
        <w:tc>
          <w:tcPr>
            <w:tcW w:w="1275" w:type="dxa"/>
          </w:tcPr>
          <w:p w14:paraId="4DE14C53"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1560" w:type="dxa"/>
          </w:tcPr>
          <w:p w14:paraId="5739D92D"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614D890F"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w:t>
            </w:r>
          </w:p>
        </w:tc>
      </w:tr>
      <w:tr w:rsidR="00217E3E" w:rsidRPr="00DF0C3D" w14:paraId="054DE5FF" w14:textId="77777777" w:rsidTr="00217E3E">
        <w:trPr>
          <w:cnfStyle w:val="000000100000" w:firstRow="0" w:lastRow="0" w:firstColumn="0" w:lastColumn="0" w:oddVBand="0" w:evenVBand="0" w:oddHBand="1" w:evenHBand="0" w:firstRowFirstColumn="0" w:firstRowLastColumn="0" w:lastRowFirstColumn="0" w:lastRowLastColumn="0"/>
        </w:trPr>
        <w:tc>
          <w:tcPr>
            <w:tcW w:w="1418" w:type="dxa"/>
          </w:tcPr>
          <w:p w14:paraId="0A5D96E4"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WorkCover WA</w:t>
            </w:r>
          </w:p>
        </w:tc>
        <w:tc>
          <w:tcPr>
            <w:tcW w:w="993" w:type="dxa"/>
          </w:tcPr>
          <w:p w14:paraId="4372690B"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WA</w:t>
            </w:r>
          </w:p>
        </w:tc>
        <w:tc>
          <w:tcPr>
            <w:tcW w:w="2268" w:type="dxa"/>
          </w:tcPr>
          <w:p w14:paraId="17349806"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 xml:space="preserve">Yes - only with prior approval by the insurer for travel in excess of an hour. </w:t>
            </w:r>
          </w:p>
          <w:p w14:paraId="57B8ED87" w14:textId="0F74229B"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Note: subject to conditions. (E.g.</w:t>
            </w:r>
            <w:r w:rsidR="00F84514">
              <w:rPr>
                <w:rFonts w:eastAsia="Times New Roman" w:cs="Arial"/>
                <w:color w:val="000000"/>
                <w:szCs w:val="16"/>
                <w:lang w:eastAsia="en-AU"/>
              </w:rPr>
              <w:t>,</w:t>
            </w:r>
            <w:r w:rsidRPr="00DF0C3D">
              <w:rPr>
                <w:rFonts w:eastAsia="Times New Roman" w:cs="Arial"/>
                <w:color w:val="000000"/>
                <w:szCs w:val="16"/>
                <w:lang w:eastAsia="en-AU"/>
              </w:rPr>
              <w:t xml:space="preserve"> for Exercise Based Programs and Physiotherapy services, as per the fee schedule, the ‘Travel’ item may be used when the most appropriate management of the patient requires travel away from the provider’s normal practice. The insurer must provide pre-approval for travel in excess of one hour. </w:t>
            </w:r>
          </w:p>
        </w:tc>
        <w:tc>
          <w:tcPr>
            <w:tcW w:w="1275" w:type="dxa"/>
          </w:tcPr>
          <w:p w14:paraId="6C7D3B9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1560" w:type="dxa"/>
          </w:tcPr>
          <w:p w14:paraId="1B64111C"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68F11F62"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r w:rsidR="00217E3E" w:rsidRPr="00DF0C3D" w14:paraId="18CD0867" w14:textId="77777777" w:rsidTr="00217E3E">
        <w:tc>
          <w:tcPr>
            <w:tcW w:w="1418" w:type="dxa"/>
          </w:tcPr>
          <w:p w14:paraId="187D10A0" w14:textId="77777777" w:rsidR="00217E3E" w:rsidRPr="00DF0C3D" w:rsidRDefault="00217E3E" w:rsidP="00217E3E">
            <w:pPr>
              <w:rPr>
                <w:rFonts w:eastAsia="Times New Roman" w:cs="Arial"/>
                <w:bCs/>
                <w:color w:val="000000"/>
                <w:szCs w:val="16"/>
                <w:lang w:eastAsia="en-AU"/>
              </w:rPr>
            </w:pPr>
            <w:r w:rsidRPr="00DF0C3D">
              <w:rPr>
                <w:rFonts w:eastAsia="Times New Roman" w:cs="Arial"/>
                <w:bCs/>
                <w:color w:val="000000"/>
                <w:szCs w:val="16"/>
              </w:rPr>
              <w:t>WorkSafe VIC</w:t>
            </w:r>
          </w:p>
        </w:tc>
        <w:tc>
          <w:tcPr>
            <w:tcW w:w="993" w:type="dxa"/>
          </w:tcPr>
          <w:p w14:paraId="10F38B51"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rPr>
              <w:t>VIC</w:t>
            </w:r>
          </w:p>
        </w:tc>
        <w:tc>
          <w:tcPr>
            <w:tcW w:w="2268" w:type="dxa"/>
          </w:tcPr>
          <w:p w14:paraId="6A3456F3"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1275" w:type="dxa"/>
          </w:tcPr>
          <w:p w14:paraId="74F88EC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Yes – rate varies based on the service provided.</w:t>
            </w:r>
          </w:p>
        </w:tc>
        <w:tc>
          <w:tcPr>
            <w:tcW w:w="1560" w:type="dxa"/>
          </w:tcPr>
          <w:p w14:paraId="7E8A54B6"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c>
          <w:tcPr>
            <w:tcW w:w="2268" w:type="dxa"/>
          </w:tcPr>
          <w:p w14:paraId="1BE0C407" w14:textId="77777777" w:rsidR="00217E3E" w:rsidRPr="00DF0C3D" w:rsidRDefault="00217E3E" w:rsidP="00217E3E">
            <w:pPr>
              <w:rPr>
                <w:rFonts w:eastAsia="Times New Roman" w:cs="Arial"/>
                <w:color w:val="000000"/>
                <w:szCs w:val="16"/>
                <w:lang w:eastAsia="en-AU"/>
              </w:rPr>
            </w:pPr>
            <w:r w:rsidRPr="00DF0C3D">
              <w:rPr>
                <w:rFonts w:eastAsia="Times New Roman" w:cs="Arial"/>
                <w:color w:val="000000"/>
                <w:szCs w:val="16"/>
                <w:lang w:eastAsia="en-AU"/>
              </w:rPr>
              <w:t>No</w:t>
            </w:r>
          </w:p>
        </w:tc>
      </w:tr>
    </w:tbl>
    <w:p w14:paraId="611B4D24" w14:textId="77777777" w:rsidR="00217E3E" w:rsidRPr="00DF0C3D" w:rsidRDefault="00217E3E" w:rsidP="008D7B78"/>
    <w:p w14:paraId="052A0EE5" w14:textId="77777777" w:rsidR="009F132C" w:rsidRPr="00DF0C3D" w:rsidRDefault="009F132C" w:rsidP="008D7B78">
      <w:pPr>
        <w:sectPr w:rsidR="009F132C"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7A2AB861" w14:textId="14F13925" w:rsidR="00D82C52" w:rsidRPr="00DF0C3D" w:rsidRDefault="00D82C52" w:rsidP="00D82C52">
      <w:pPr>
        <w:pStyle w:val="Heading1"/>
        <w:numPr>
          <w:ilvl w:val="0"/>
          <w:numId w:val="0"/>
        </w:numPr>
        <w:ind w:left="567" w:hanging="567"/>
      </w:pPr>
      <w:bookmarkStart w:id="493" w:name="_Toc106272632"/>
      <w:r w:rsidRPr="00DF0C3D">
        <w:lastRenderedPageBreak/>
        <w:t>Appendix D – Financial Benchmarking Survey</w:t>
      </w:r>
      <w:bookmarkEnd w:id="493"/>
    </w:p>
    <w:p w14:paraId="53F054B4" w14:textId="77777777" w:rsidR="00B305FE" w:rsidRPr="00DF0C3D" w:rsidRDefault="00B305FE" w:rsidP="00B305FE">
      <w:r w:rsidRPr="00DF0C3D">
        <w:t>The key findings from the analysis of the Financial Benchmarking Survey for several key parameters are summarised below.</w:t>
      </w:r>
    </w:p>
    <w:p w14:paraId="45EE53C8" w14:textId="77777777" w:rsidR="00B305FE" w:rsidRPr="00DF0C3D" w:rsidRDefault="00B305FE" w:rsidP="00952462">
      <w:pPr>
        <w:pStyle w:val="Heading3"/>
      </w:pPr>
      <w:r w:rsidRPr="00DF0C3D">
        <w:t>Base Rate of Pay for Disability Support Workers</w:t>
      </w:r>
    </w:p>
    <w:tbl>
      <w:tblPr>
        <w:tblStyle w:val="GridTable4-Accent12"/>
        <w:tblW w:w="5000" w:type="pct"/>
        <w:tblInd w:w="-10" w:type="dxa"/>
        <w:tblLook w:val="0420" w:firstRow="1" w:lastRow="0" w:firstColumn="0" w:lastColumn="0" w:noHBand="0" w:noVBand="1"/>
        <w:tblCaption w:val="Base Rate of Pay for Disability Support Workers"/>
      </w:tblPr>
      <w:tblGrid>
        <w:gridCol w:w="4530"/>
        <w:gridCol w:w="1132"/>
        <w:gridCol w:w="1133"/>
        <w:gridCol w:w="1133"/>
        <w:gridCol w:w="1133"/>
      </w:tblGrid>
      <w:tr w:rsidR="00B305FE" w:rsidRPr="00DF0C3D" w14:paraId="5EE8D5D9"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63110A0D" w14:textId="77777777" w:rsidR="00B305FE" w:rsidRPr="00DF0C3D" w:rsidRDefault="00B305FE">
            <w:pPr>
              <w:keepNext/>
              <w:keepLines/>
              <w:spacing w:after="0" w:line="200" w:lineRule="atLeast"/>
              <w:ind w:left="57" w:right="57"/>
              <w:jc w:val="center"/>
              <w:rPr>
                <w:rFonts w:eastAsia="Verdana" w:cs="Times New Roman"/>
                <w:bCs w:val="0"/>
                <w:sz w:val="17"/>
                <w:szCs w:val="17"/>
                <w:lang w:val="en-GB" w:eastAsia="en-AU"/>
              </w:rPr>
            </w:pPr>
          </w:p>
        </w:tc>
        <w:tc>
          <w:tcPr>
            <w:tcW w:w="625" w:type="pct"/>
            <w:hideMark/>
          </w:tcPr>
          <w:p w14:paraId="1FBB923B" w14:textId="77777777" w:rsidR="00B305FE" w:rsidRPr="00DF0C3D" w:rsidRDefault="00B305FE" w:rsidP="00B305FE">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Mean</w:t>
            </w:r>
          </w:p>
        </w:tc>
        <w:tc>
          <w:tcPr>
            <w:tcW w:w="625" w:type="pct"/>
            <w:hideMark/>
          </w:tcPr>
          <w:p w14:paraId="79E59E6C" w14:textId="77777777" w:rsidR="00B305FE" w:rsidRPr="00DF0C3D" w:rsidRDefault="00B305FE" w:rsidP="00B305FE">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25</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c>
          <w:tcPr>
            <w:tcW w:w="625" w:type="pct"/>
            <w:hideMark/>
          </w:tcPr>
          <w:p w14:paraId="78FB8FE4" w14:textId="77777777" w:rsidR="00B305FE" w:rsidRPr="00DF0C3D" w:rsidRDefault="00B305FE" w:rsidP="00B305FE">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50</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c>
          <w:tcPr>
            <w:tcW w:w="625" w:type="pct"/>
            <w:hideMark/>
          </w:tcPr>
          <w:p w14:paraId="65CC0501" w14:textId="77777777" w:rsidR="00B305FE" w:rsidRPr="00DF0C3D" w:rsidRDefault="00B305FE" w:rsidP="00B305FE">
            <w:pPr>
              <w:keepNext/>
              <w:keepLines/>
              <w:spacing w:after="0" w:line="200" w:lineRule="atLeast"/>
              <w:ind w:left="57" w:right="57"/>
              <w:jc w:val="center"/>
              <w:rPr>
                <w:rFonts w:eastAsia="Verdana" w:cs="Calibri"/>
                <w:sz w:val="17"/>
                <w:szCs w:val="17"/>
                <w:lang w:val="en-GB" w:eastAsia="en-US"/>
              </w:rPr>
            </w:pPr>
            <w:r w:rsidRPr="00DF0C3D">
              <w:rPr>
                <w:rFonts w:eastAsia="Verdana" w:cs="Calibri"/>
                <w:sz w:val="17"/>
                <w:szCs w:val="17"/>
                <w:lang w:val="en-GB"/>
              </w:rPr>
              <w:t>75</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r>
      <w:tr w:rsidR="00B305FE" w:rsidRPr="00DF0C3D" w14:paraId="09943FE7"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2560C18C" w14:textId="77777777" w:rsidR="00B305FE" w:rsidRPr="00DF0C3D" w:rsidRDefault="00B305FE" w:rsidP="00B305FE">
            <w:pPr>
              <w:spacing w:after="0"/>
              <w:rPr>
                <w:rFonts w:eastAsia="Verdana" w:cs="Times New Roman"/>
                <w:b/>
                <w:sz w:val="17"/>
                <w:szCs w:val="17"/>
                <w:lang w:val="en-GB" w:eastAsia="en-AU"/>
              </w:rPr>
            </w:pPr>
            <w:r w:rsidRPr="00DF0C3D">
              <w:rPr>
                <w:rFonts w:eastAsia="Verdana" w:cs="Times New Roman"/>
                <w:sz w:val="17"/>
                <w:szCs w:val="17"/>
                <w:lang w:val="en-GB" w:eastAsia="en-AU"/>
              </w:rPr>
              <w:t>Base pay DSW ($)</w:t>
            </w:r>
          </w:p>
        </w:tc>
        <w:tc>
          <w:tcPr>
            <w:tcW w:w="625" w:type="pct"/>
            <w:hideMark/>
          </w:tcPr>
          <w:p w14:paraId="0BEDD7ED"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eastAsia="Verdana" w:cs="Calibri"/>
                <w:color w:val="000000"/>
                <w:sz w:val="17"/>
                <w:szCs w:val="17"/>
                <w:lang w:val="en-GB"/>
              </w:rPr>
              <w:t>31.28</w:t>
            </w:r>
          </w:p>
        </w:tc>
        <w:tc>
          <w:tcPr>
            <w:tcW w:w="625" w:type="pct"/>
            <w:hideMark/>
          </w:tcPr>
          <w:p w14:paraId="3E815E30"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eastAsia="Verdana" w:cs="Calibri"/>
                <w:color w:val="000000"/>
                <w:sz w:val="17"/>
                <w:szCs w:val="17"/>
                <w:lang w:val="en-GB"/>
              </w:rPr>
              <w:t>28.75</w:t>
            </w:r>
          </w:p>
        </w:tc>
        <w:tc>
          <w:tcPr>
            <w:tcW w:w="625" w:type="pct"/>
            <w:hideMark/>
          </w:tcPr>
          <w:p w14:paraId="04072F08"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eastAsia="Verdana" w:cs="Calibri"/>
                <w:color w:val="000000"/>
                <w:sz w:val="17"/>
                <w:szCs w:val="17"/>
                <w:lang w:val="en-GB"/>
              </w:rPr>
              <w:t>30.67</w:t>
            </w:r>
          </w:p>
        </w:tc>
        <w:tc>
          <w:tcPr>
            <w:tcW w:w="625" w:type="pct"/>
            <w:hideMark/>
          </w:tcPr>
          <w:p w14:paraId="22A40659" w14:textId="77777777" w:rsidR="00B305FE" w:rsidRPr="00DF0C3D" w:rsidRDefault="00B305FE" w:rsidP="00A025AC">
            <w:pPr>
              <w:spacing w:after="0" w:line="200" w:lineRule="atLeast"/>
              <w:ind w:left="57" w:right="57"/>
              <w:jc w:val="right"/>
              <w:rPr>
                <w:rFonts w:eastAsia="Verdana" w:cs="Calibri"/>
                <w:color w:val="000000"/>
                <w:sz w:val="17"/>
                <w:szCs w:val="17"/>
                <w:lang w:val="en-GB" w:eastAsia="en-US"/>
              </w:rPr>
            </w:pPr>
            <w:r w:rsidRPr="00DF0C3D">
              <w:rPr>
                <w:rFonts w:eastAsia="Verdana" w:cs="Calibri"/>
                <w:color w:val="000000"/>
                <w:sz w:val="17"/>
                <w:szCs w:val="17"/>
                <w:lang w:val="en-GB"/>
              </w:rPr>
              <w:t>33.43</w:t>
            </w:r>
          </w:p>
        </w:tc>
      </w:tr>
    </w:tbl>
    <w:p w14:paraId="176443E8" w14:textId="579A1614" w:rsidR="00B305FE" w:rsidRPr="00DF0C3D" w:rsidRDefault="00B305FE" w:rsidP="00C47D01">
      <w:pPr>
        <w:rPr>
          <w:rFonts w:ascii="Verdana" w:eastAsiaTheme="minorHAnsi" w:hAnsi="Verdana"/>
          <w:sz w:val="18"/>
          <w:szCs w:val="18"/>
          <w:lang w:eastAsia="en-US"/>
        </w:rPr>
      </w:pPr>
      <w:r w:rsidRPr="00DF0C3D">
        <w:t>The weighted average wage rates</w:t>
      </w:r>
      <w:r w:rsidR="00C47D01" w:rsidRPr="00DF0C3D">
        <w:rPr>
          <w:rStyle w:val="EndnoteReference"/>
        </w:rPr>
        <w:endnoteReference w:id="131"/>
      </w:r>
      <w:r w:rsidRPr="00DF0C3D">
        <w:t xml:space="preserve"> for </w:t>
      </w:r>
      <w:r w:rsidR="00C47D01" w:rsidRPr="00DF0C3D">
        <w:t>Disability Support Workers (</w:t>
      </w:r>
      <w:r w:rsidRPr="00DF0C3D">
        <w:t>DSWs</w:t>
      </w:r>
      <w:r w:rsidR="00C47D01" w:rsidRPr="00DF0C3D">
        <w:t>)</w:t>
      </w:r>
      <w:r w:rsidRPr="00DF0C3D">
        <w:t xml:space="preserve"> displayed a full range of $22.42 to $65.00 per hour, although results revealed a </w:t>
      </w:r>
      <w:r w:rsidR="00C47D01" w:rsidRPr="00DF0C3D">
        <w:t>narrow interquartile range</w:t>
      </w:r>
      <w:r w:rsidR="005C284E" w:rsidRPr="00DF0C3D">
        <w:t xml:space="preserve"> of $4.68</w:t>
      </w:r>
      <w:r w:rsidRPr="00DF0C3D">
        <w:t xml:space="preserve"> per hour. </w:t>
      </w:r>
    </w:p>
    <w:p w14:paraId="697AE08A" w14:textId="77777777" w:rsidR="00B305FE" w:rsidRPr="00DF0C3D" w:rsidRDefault="00B305FE" w:rsidP="00B305FE">
      <w:r w:rsidRPr="00DF0C3D">
        <w:t>Across all survey respondents, the average estimated base wage paid to DSWs was $31.28 per hour. The average base pay for DSWs was higher where:</w:t>
      </w:r>
    </w:p>
    <w:p w14:paraId="2A05038C" w14:textId="77777777" w:rsidR="00B305FE" w:rsidRPr="00DF0C3D" w:rsidRDefault="00C47D01" w:rsidP="00B305FE">
      <w:pPr>
        <w:pStyle w:val="DotPoint"/>
      </w:pPr>
      <w:r w:rsidRPr="00DF0C3D">
        <w:t>E</w:t>
      </w:r>
      <w:r w:rsidR="00B305FE" w:rsidRPr="00DF0C3D">
        <w:t xml:space="preserve">ach DSW supported a higher number of participants, on a </w:t>
      </w:r>
      <w:r w:rsidRPr="00DF0C3D">
        <w:t>fulltime equivalent basis.</w:t>
      </w:r>
    </w:p>
    <w:p w14:paraId="1D65DD8A" w14:textId="77777777" w:rsidR="00B305FE" w:rsidRPr="00DF0C3D" w:rsidRDefault="00C47D01" w:rsidP="00B305FE">
      <w:pPr>
        <w:pStyle w:val="DotPoint"/>
      </w:pPr>
      <w:r w:rsidRPr="00DF0C3D">
        <w:t>S</w:t>
      </w:r>
      <w:r w:rsidR="00B305FE" w:rsidRPr="00DF0C3D">
        <w:t>ervice providers paid a higher average wage to their frontline superv</w:t>
      </w:r>
      <w:r w:rsidRPr="00DF0C3D">
        <w:t>isors.</w:t>
      </w:r>
    </w:p>
    <w:p w14:paraId="67F0BC24" w14:textId="77777777" w:rsidR="00B305FE" w:rsidRPr="00DF0C3D" w:rsidRDefault="00C47D01" w:rsidP="00B305FE">
      <w:pPr>
        <w:pStyle w:val="DotPoint"/>
      </w:pPr>
      <w:r w:rsidRPr="00DF0C3D">
        <w:t>S</w:t>
      </w:r>
      <w:r w:rsidR="00B305FE" w:rsidRPr="00DF0C3D">
        <w:t xml:space="preserve">ervice providers offered </w:t>
      </w:r>
      <w:r w:rsidRPr="00DF0C3D">
        <w:t>Supported Independent Living</w:t>
      </w:r>
      <w:r w:rsidR="00B305FE" w:rsidRPr="00DF0C3D">
        <w:t xml:space="preserve"> services.</w:t>
      </w:r>
    </w:p>
    <w:p w14:paraId="196E9616" w14:textId="0E6B3796" w:rsidR="00C47D01" w:rsidRPr="00DF0C3D" w:rsidRDefault="00C47D01" w:rsidP="00C47D01">
      <w:r w:rsidRPr="00DF0C3D">
        <w:t xml:space="preserve">Over three quarters of all survey respondents paid their employees under a recognised Award and 70.0% specifically reported using the Social, Community, Home Care and Disability Services </w:t>
      </w:r>
      <w:r w:rsidR="003270AC" w:rsidRPr="00DF0C3D">
        <w:t xml:space="preserve">Industry </w:t>
      </w:r>
      <w:r w:rsidRPr="00DF0C3D">
        <w:t xml:space="preserve">Award (SCHADS </w:t>
      </w:r>
      <w:r w:rsidR="003270AC" w:rsidRPr="00DF0C3D">
        <w:t xml:space="preserve">Industry </w:t>
      </w:r>
      <w:r w:rsidRPr="00DF0C3D">
        <w:t xml:space="preserve">Award). </w:t>
      </w:r>
    </w:p>
    <w:p w14:paraId="428077C6" w14:textId="77777777" w:rsidR="00B305FE" w:rsidRPr="00DF0C3D" w:rsidRDefault="00B305FE" w:rsidP="00952462">
      <w:pPr>
        <w:pStyle w:val="Heading3"/>
      </w:pPr>
      <w:r w:rsidRPr="00DF0C3D">
        <w:t>Supervision costs</w:t>
      </w:r>
    </w:p>
    <w:tbl>
      <w:tblPr>
        <w:tblStyle w:val="GridTable4-Accent12"/>
        <w:tblW w:w="5000" w:type="pct"/>
        <w:tblInd w:w="-10" w:type="dxa"/>
        <w:tblLook w:val="0420" w:firstRow="1" w:lastRow="0" w:firstColumn="0" w:lastColumn="0" w:noHBand="0" w:noVBand="1"/>
        <w:tblCaption w:val="Supervision costs"/>
      </w:tblPr>
      <w:tblGrid>
        <w:gridCol w:w="4530"/>
        <w:gridCol w:w="1132"/>
        <w:gridCol w:w="1133"/>
        <w:gridCol w:w="1133"/>
        <w:gridCol w:w="1133"/>
      </w:tblGrid>
      <w:tr w:rsidR="00B305FE" w:rsidRPr="00DF0C3D" w14:paraId="557FBD39"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557FC018" w14:textId="77777777" w:rsidR="00B305FE" w:rsidRPr="00DF0C3D" w:rsidRDefault="00B305FE" w:rsidP="00C47D01">
            <w:pPr>
              <w:keepNext/>
              <w:keepLines/>
              <w:spacing w:after="0" w:line="200" w:lineRule="atLeast"/>
              <w:ind w:left="57" w:right="57"/>
              <w:rPr>
                <w:rFonts w:eastAsia="Verdana" w:cs="Times New Roman"/>
                <w:bCs w:val="0"/>
                <w:sz w:val="17"/>
                <w:szCs w:val="17"/>
                <w:lang w:val="en-GB" w:eastAsia="en-AU"/>
              </w:rPr>
            </w:pPr>
          </w:p>
        </w:tc>
        <w:tc>
          <w:tcPr>
            <w:tcW w:w="625" w:type="pct"/>
            <w:hideMark/>
          </w:tcPr>
          <w:p w14:paraId="20F93868" w14:textId="77777777" w:rsidR="00B305FE" w:rsidRPr="00DF0C3D" w:rsidRDefault="00B305FE" w:rsidP="00C47D01">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Mean</w:t>
            </w:r>
          </w:p>
        </w:tc>
        <w:tc>
          <w:tcPr>
            <w:tcW w:w="625" w:type="pct"/>
            <w:hideMark/>
          </w:tcPr>
          <w:p w14:paraId="13F59F89" w14:textId="77777777" w:rsidR="00B305FE" w:rsidRPr="00DF0C3D" w:rsidRDefault="00B305FE" w:rsidP="00C47D01">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25</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c>
          <w:tcPr>
            <w:tcW w:w="625" w:type="pct"/>
            <w:hideMark/>
          </w:tcPr>
          <w:p w14:paraId="50F6159F" w14:textId="77777777" w:rsidR="00B305FE" w:rsidRPr="00DF0C3D" w:rsidRDefault="00B305FE" w:rsidP="00C47D01">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50</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c>
          <w:tcPr>
            <w:tcW w:w="625" w:type="pct"/>
            <w:hideMark/>
          </w:tcPr>
          <w:p w14:paraId="0BA86036" w14:textId="77777777" w:rsidR="00B305FE" w:rsidRPr="00DF0C3D" w:rsidRDefault="00B305FE" w:rsidP="00C47D01">
            <w:pPr>
              <w:keepNext/>
              <w:keepLines/>
              <w:spacing w:after="0" w:line="200" w:lineRule="atLeast"/>
              <w:ind w:left="57" w:right="57"/>
              <w:jc w:val="center"/>
              <w:rPr>
                <w:rFonts w:eastAsia="Verdana" w:cs="Calibri"/>
                <w:sz w:val="17"/>
                <w:szCs w:val="17"/>
                <w:lang w:val="en-GB" w:eastAsia="en-US"/>
              </w:rPr>
            </w:pPr>
            <w:r w:rsidRPr="00DF0C3D">
              <w:rPr>
                <w:rFonts w:eastAsia="Verdana" w:cs="Calibri"/>
                <w:sz w:val="17"/>
                <w:szCs w:val="17"/>
                <w:lang w:val="en-GB"/>
              </w:rPr>
              <w:t>75</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r>
      <w:tr w:rsidR="00B305FE" w:rsidRPr="00DF0C3D" w14:paraId="1D63F9F9"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208B2A19" w14:textId="77777777" w:rsidR="00B305FE" w:rsidRPr="00DF0C3D" w:rsidRDefault="00B305FE" w:rsidP="00C47D01">
            <w:pPr>
              <w:spacing w:after="0"/>
              <w:rPr>
                <w:rFonts w:eastAsia="Verdana" w:cs="Times New Roman"/>
                <w:b/>
                <w:sz w:val="17"/>
                <w:szCs w:val="17"/>
                <w:lang w:val="en-GB" w:eastAsia="en-AU"/>
              </w:rPr>
            </w:pPr>
            <w:r w:rsidRPr="00DF0C3D">
              <w:rPr>
                <w:sz w:val="17"/>
                <w:szCs w:val="17"/>
                <w:lang w:val="en-GB"/>
              </w:rPr>
              <w:t>Span of control (HC)</w:t>
            </w:r>
          </w:p>
        </w:tc>
        <w:tc>
          <w:tcPr>
            <w:tcW w:w="625" w:type="pct"/>
            <w:hideMark/>
          </w:tcPr>
          <w:p w14:paraId="15DAB443"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cs="Calibri"/>
                <w:color w:val="000000"/>
                <w:szCs w:val="17"/>
                <w:lang w:val="en-GB"/>
              </w:rPr>
              <w:t>10.6x</w:t>
            </w:r>
          </w:p>
        </w:tc>
        <w:tc>
          <w:tcPr>
            <w:tcW w:w="625" w:type="pct"/>
            <w:hideMark/>
          </w:tcPr>
          <w:p w14:paraId="02422424"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cs="Calibri"/>
                <w:color w:val="000000"/>
                <w:szCs w:val="17"/>
                <w:lang w:val="en-GB"/>
              </w:rPr>
              <w:t>13.2x</w:t>
            </w:r>
          </w:p>
        </w:tc>
        <w:tc>
          <w:tcPr>
            <w:tcW w:w="625" w:type="pct"/>
            <w:hideMark/>
          </w:tcPr>
          <w:p w14:paraId="3E713C97"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cs="Calibri"/>
                <w:color w:val="000000"/>
                <w:szCs w:val="17"/>
                <w:lang w:val="en-GB"/>
              </w:rPr>
              <w:t>7.5x</w:t>
            </w:r>
          </w:p>
        </w:tc>
        <w:tc>
          <w:tcPr>
            <w:tcW w:w="625" w:type="pct"/>
            <w:hideMark/>
          </w:tcPr>
          <w:p w14:paraId="192E3996" w14:textId="77777777" w:rsidR="00B305FE" w:rsidRPr="00DF0C3D" w:rsidRDefault="00B305FE" w:rsidP="00A025AC">
            <w:pPr>
              <w:spacing w:after="0" w:line="200" w:lineRule="atLeast"/>
              <w:ind w:left="57" w:right="57"/>
              <w:jc w:val="right"/>
              <w:rPr>
                <w:rFonts w:eastAsia="Verdana" w:cs="Calibri"/>
                <w:color w:val="000000"/>
                <w:sz w:val="17"/>
                <w:szCs w:val="17"/>
                <w:lang w:val="en-GB" w:eastAsia="en-US"/>
              </w:rPr>
            </w:pPr>
            <w:r w:rsidRPr="00DF0C3D">
              <w:rPr>
                <w:rFonts w:cs="Calibri"/>
                <w:color w:val="000000"/>
                <w:szCs w:val="17"/>
                <w:lang w:val="en-GB"/>
              </w:rPr>
              <w:t>4.0x</w:t>
            </w:r>
          </w:p>
        </w:tc>
      </w:tr>
      <w:tr w:rsidR="00B305FE" w:rsidRPr="00DF0C3D" w14:paraId="57B821E2" w14:textId="77777777" w:rsidTr="0057767F">
        <w:trPr>
          <w:trHeight w:val="283"/>
        </w:trPr>
        <w:tc>
          <w:tcPr>
            <w:tcW w:w="2500" w:type="pct"/>
            <w:hideMark/>
          </w:tcPr>
          <w:p w14:paraId="1F798E11" w14:textId="77777777" w:rsidR="00B305FE" w:rsidRPr="00DF0C3D" w:rsidRDefault="00C47D01" w:rsidP="00C47D01">
            <w:pPr>
              <w:spacing w:after="0"/>
              <w:rPr>
                <w:rFonts w:eastAsia="Verdana" w:cs="Times New Roman"/>
                <w:sz w:val="17"/>
                <w:szCs w:val="17"/>
                <w:lang w:val="en-GB" w:eastAsia="en-AU"/>
              </w:rPr>
            </w:pPr>
            <w:r w:rsidRPr="00DF0C3D">
              <w:rPr>
                <w:sz w:val="17"/>
                <w:szCs w:val="17"/>
                <w:lang w:val="en-GB"/>
              </w:rPr>
              <w:t>Front Line Supervisor</w:t>
            </w:r>
            <w:r w:rsidR="00B305FE" w:rsidRPr="00DF0C3D">
              <w:rPr>
                <w:sz w:val="17"/>
                <w:szCs w:val="17"/>
                <w:lang w:val="en-GB"/>
              </w:rPr>
              <w:t xml:space="preserve"> base rate of pay ($)</w:t>
            </w:r>
          </w:p>
        </w:tc>
        <w:tc>
          <w:tcPr>
            <w:tcW w:w="625" w:type="pct"/>
            <w:hideMark/>
          </w:tcPr>
          <w:p w14:paraId="154BD607" w14:textId="77777777" w:rsidR="00B305FE" w:rsidRPr="00DF0C3D" w:rsidRDefault="00B305FE" w:rsidP="00A025AC">
            <w:pPr>
              <w:spacing w:after="0" w:line="200" w:lineRule="atLeast"/>
              <w:ind w:left="57" w:right="57"/>
              <w:jc w:val="right"/>
              <w:rPr>
                <w:rFonts w:eastAsia="Verdana" w:cs="Calibri"/>
                <w:color w:val="000000"/>
                <w:sz w:val="17"/>
                <w:szCs w:val="17"/>
                <w:lang w:val="en-GB" w:eastAsia="en-US"/>
              </w:rPr>
            </w:pPr>
            <w:r w:rsidRPr="00DF0C3D">
              <w:rPr>
                <w:rFonts w:cs="Calibri"/>
                <w:color w:val="000000"/>
                <w:szCs w:val="17"/>
                <w:lang w:val="en-GB"/>
              </w:rPr>
              <w:t>41.09</w:t>
            </w:r>
          </w:p>
        </w:tc>
        <w:tc>
          <w:tcPr>
            <w:tcW w:w="625" w:type="pct"/>
            <w:hideMark/>
          </w:tcPr>
          <w:p w14:paraId="195E98B2" w14:textId="77777777" w:rsidR="00B305FE" w:rsidRPr="00DF0C3D" w:rsidRDefault="00B305FE" w:rsidP="00A025AC">
            <w:pPr>
              <w:spacing w:after="0" w:line="200" w:lineRule="atLeast"/>
              <w:ind w:left="57" w:right="57"/>
              <w:jc w:val="right"/>
              <w:rPr>
                <w:rFonts w:eastAsia="Verdana" w:cs="Calibri"/>
                <w:color w:val="000000"/>
                <w:sz w:val="17"/>
                <w:szCs w:val="17"/>
                <w:lang w:val="en-GB"/>
              </w:rPr>
            </w:pPr>
            <w:r w:rsidRPr="00DF0C3D">
              <w:rPr>
                <w:rFonts w:cs="Calibri"/>
                <w:color w:val="000000"/>
                <w:szCs w:val="17"/>
                <w:lang w:val="en-GB"/>
              </w:rPr>
              <w:t>35.00</w:t>
            </w:r>
          </w:p>
        </w:tc>
        <w:tc>
          <w:tcPr>
            <w:tcW w:w="625" w:type="pct"/>
            <w:hideMark/>
          </w:tcPr>
          <w:p w14:paraId="5D14A972" w14:textId="77777777" w:rsidR="00B305FE" w:rsidRPr="00DF0C3D" w:rsidRDefault="00B305FE" w:rsidP="00A025AC">
            <w:pPr>
              <w:spacing w:after="0" w:line="200" w:lineRule="atLeast"/>
              <w:ind w:left="57" w:right="57"/>
              <w:jc w:val="right"/>
              <w:rPr>
                <w:rFonts w:eastAsia="Verdana" w:cs="Calibri"/>
                <w:color w:val="000000"/>
                <w:sz w:val="17"/>
                <w:szCs w:val="17"/>
                <w:lang w:val="en-GB"/>
              </w:rPr>
            </w:pPr>
            <w:r w:rsidRPr="00DF0C3D">
              <w:rPr>
                <w:rFonts w:cs="Calibri"/>
                <w:color w:val="000000"/>
                <w:szCs w:val="17"/>
                <w:lang w:val="en-GB"/>
              </w:rPr>
              <w:t>39.37</w:t>
            </w:r>
          </w:p>
        </w:tc>
        <w:tc>
          <w:tcPr>
            <w:tcW w:w="625" w:type="pct"/>
            <w:hideMark/>
          </w:tcPr>
          <w:p w14:paraId="7CB570DF" w14:textId="77777777" w:rsidR="00B305FE" w:rsidRPr="00DF0C3D" w:rsidRDefault="00B305FE" w:rsidP="00A025AC">
            <w:pPr>
              <w:spacing w:after="0" w:line="200" w:lineRule="atLeast"/>
              <w:ind w:left="57" w:right="57"/>
              <w:jc w:val="right"/>
              <w:rPr>
                <w:rFonts w:eastAsia="Verdana" w:cs="Calibri"/>
                <w:color w:val="000000"/>
                <w:sz w:val="17"/>
                <w:szCs w:val="17"/>
                <w:lang w:val="en-GB"/>
              </w:rPr>
            </w:pPr>
            <w:r w:rsidRPr="00DF0C3D">
              <w:rPr>
                <w:rFonts w:cs="Calibri"/>
                <w:color w:val="000000"/>
                <w:szCs w:val="17"/>
                <w:lang w:val="en-GB"/>
              </w:rPr>
              <w:t>45.00</w:t>
            </w:r>
          </w:p>
        </w:tc>
      </w:tr>
    </w:tbl>
    <w:p w14:paraId="4DF8B324" w14:textId="77777777" w:rsidR="00C47D01" w:rsidRPr="00DF0C3D" w:rsidRDefault="00B305FE" w:rsidP="00C47D01">
      <w:r w:rsidRPr="00DF0C3D">
        <w:t xml:space="preserve">The span of control (by headcount) reported by service providers exhibited a wide variation which reflected the variety of service provider types captured by the survey from small to large organisations. The survey results indicated that on average, each </w:t>
      </w:r>
      <w:r w:rsidR="00C47D01" w:rsidRPr="00DF0C3D">
        <w:t>Front Line Supervisor (</w:t>
      </w:r>
      <w:r w:rsidRPr="00DF0C3D">
        <w:t>FLS</w:t>
      </w:r>
      <w:r w:rsidR="00C47D01" w:rsidRPr="00DF0C3D">
        <w:t>)</w:t>
      </w:r>
      <w:r w:rsidRPr="00DF0C3D">
        <w:t xml:space="preserve"> oversaw 10.6 DSWs. </w:t>
      </w:r>
    </w:p>
    <w:p w14:paraId="58FD5653" w14:textId="77777777" w:rsidR="00B305FE" w:rsidRPr="00DF0C3D" w:rsidRDefault="00B305FE" w:rsidP="00C47D01">
      <w:pPr>
        <w:rPr>
          <w:rFonts w:ascii="Verdana" w:eastAsiaTheme="minorHAnsi" w:hAnsi="Verdana"/>
          <w:sz w:val="18"/>
          <w:szCs w:val="18"/>
          <w:lang w:eastAsia="en-US"/>
        </w:rPr>
      </w:pPr>
      <w:r w:rsidRPr="00DF0C3D">
        <w:t xml:space="preserve">Survey analysis also found the number of DSWs supervised by each FLS increased as organisation size by revenue or organisation size by participant count increased. The average span of control also varied by the service type offered by service providers, as those offering Employment Services were associated with a lower span of control whereas SIL service providers were associated with higher span of control. </w:t>
      </w:r>
    </w:p>
    <w:p w14:paraId="09E59DB9" w14:textId="77777777" w:rsidR="00B305FE" w:rsidRPr="00DF0C3D" w:rsidRDefault="00B305FE" w:rsidP="00C47D01">
      <w:r w:rsidRPr="00DF0C3D">
        <w:t>In relation to the costs of supervision, the survey results revealed an average base rate of pay of $41.09 per hour for FLSs. Analysis revealed that the average base pay for FLSs:</w:t>
      </w:r>
    </w:p>
    <w:p w14:paraId="48E08771" w14:textId="77777777" w:rsidR="00B305FE" w:rsidRPr="00DF0C3D" w:rsidRDefault="00C47D01" w:rsidP="00B305FE">
      <w:pPr>
        <w:pStyle w:val="DotPoint"/>
      </w:pPr>
      <w:r w:rsidRPr="00DF0C3D">
        <w:t>D</w:t>
      </w:r>
      <w:r w:rsidR="00B305FE" w:rsidRPr="00DF0C3D">
        <w:t xml:space="preserve">ecreased as the participant count of </w:t>
      </w:r>
      <w:r w:rsidRPr="00DF0C3D">
        <w:t>service providers increased.</w:t>
      </w:r>
    </w:p>
    <w:p w14:paraId="68B8CD98" w14:textId="77777777" w:rsidR="00B305FE" w:rsidRPr="00DF0C3D" w:rsidRDefault="00C47D01" w:rsidP="00B305FE">
      <w:pPr>
        <w:pStyle w:val="DotPoint"/>
      </w:pPr>
      <w:r w:rsidRPr="00DF0C3D">
        <w:t>W</w:t>
      </w:r>
      <w:r w:rsidR="00B305FE" w:rsidRPr="00DF0C3D">
        <w:t xml:space="preserve">as higher among service providers offering Group and Centre Based Activities. </w:t>
      </w:r>
    </w:p>
    <w:p w14:paraId="14B42E5E" w14:textId="77777777" w:rsidR="00B305FE" w:rsidRPr="00DF0C3D" w:rsidRDefault="00B305FE" w:rsidP="005C284E">
      <w:pPr>
        <w:pStyle w:val="Heading3"/>
      </w:pPr>
      <w:r w:rsidRPr="00DF0C3D">
        <w:lastRenderedPageBreak/>
        <w:t>Permanent and casual employment arrangements</w:t>
      </w:r>
    </w:p>
    <w:tbl>
      <w:tblPr>
        <w:tblStyle w:val="GridTable4-Accent12"/>
        <w:tblW w:w="5000" w:type="pct"/>
        <w:tblInd w:w="-10" w:type="dxa"/>
        <w:tblLook w:val="0420" w:firstRow="1" w:lastRow="0" w:firstColumn="0" w:lastColumn="0" w:noHBand="0" w:noVBand="1"/>
        <w:tblCaption w:val="Permanent and casual employment arrangements"/>
      </w:tblPr>
      <w:tblGrid>
        <w:gridCol w:w="4530"/>
        <w:gridCol w:w="1132"/>
        <w:gridCol w:w="1133"/>
        <w:gridCol w:w="1133"/>
        <w:gridCol w:w="1133"/>
      </w:tblGrid>
      <w:tr w:rsidR="00B305FE" w:rsidRPr="00DF0C3D" w14:paraId="4F582D91"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5F638012" w14:textId="77777777" w:rsidR="00B305FE" w:rsidRPr="00DF0C3D" w:rsidRDefault="00B305FE" w:rsidP="005C284E">
            <w:pPr>
              <w:keepNext/>
              <w:rPr>
                <w:bCs w:val="0"/>
                <w:szCs w:val="17"/>
                <w:lang w:val="en-GB"/>
              </w:rPr>
            </w:pPr>
          </w:p>
        </w:tc>
        <w:tc>
          <w:tcPr>
            <w:tcW w:w="625" w:type="pct"/>
            <w:hideMark/>
          </w:tcPr>
          <w:p w14:paraId="07352E06" w14:textId="77777777" w:rsidR="00B305FE" w:rsidRPr="00DF0C3D" w:rsidRDefault="00B305FE" w:rsidP="005C284E">
            <w:pPr>
              <w:keepNext/>
              <w:jc w:val="center"/>
              <w:rPr>
                <w:szCs w:val="17"/>
                <w:lang w:val="en-GB"/>
              </w:rPr>
            </w:pPr>
            <w:r w:rsidRPr="00DF0C3D">
              <w:rPr>
                <w:rFonts w:cs="Calibri"/>
                <w:szCs w:val="17"/>
                <w:lang w:val="en-GB"/>
              </w:rPr>
              <w:t>Mean</w:t>
            </w:r>
          </w:p>
        </w:tc>
        <w:tc>
          <w:tcPr>
            <w:tcW w:w="625" w:type="pct"/>
            <w:hideMark/>
          </w:tcPr>
          <w:p w14:paraId="1E335CD8" w14:textId="77777777" w:rsidR="00B305FE" w:rsidRPr="00DF0C3D" w:rsidRDefault="00B305FE" w:rsidP="005C284E">
            <w:pPr>
              <w:keepNext/>
              <w:jc w:val="center"/>
              <w:rPr>
                <w:szCs w:val="17"/>
                <w:lang w:val="en-GB"/>
              </w:rPr>
            </w:pPr>
            <w:r w:rsidRPr="00DF0C3D">
              <w:rPr>
                <w:rFonts w:cs="Calibri"/>
                <w:szCs w:val="17"/>
                <w:lang w:val="en-GB"/>
              </w:rPr>
              <w:t>25</w:t>
            </w:r>
            <w:r w:rsidRPr="00DF0C3D">
              <w:rPr>
                <w:rFonts w:cs="Calibri"/>
                <w:szCs w:val="17"/>
                <w:vertAlign w:val="superscript"/>
                <w:lang w:val="en-GB"/>
              </w:rPr>
              <w:t>th</w:t>
            </w:r>
            <w:r w:rsidRPr="00DF0C3D">
              <w:rPr>
                <w:rFonts w:cs="Calibri"/>
                <w:szCs w:val="17"/>
                <w:lang w:val="en-GB"/>
              </w:rPr>
              <w:t xml:space="preserve"> PC</w:t>
            </w:r>
          </w:p>
        </w:tc>
        <w:tc>
          <w:tcPr>
            <w:tcW w:w="625" w:type="pct"/>
            <w:hideMark/>
          </w:tcPr>
          <w:p w14:paraId="337D9AF1" w14:textId="77777777" w:rsidR="00B305FE" w:rsidRPr="00DF0C3D" w:rsidRDefault="00B305FE" w:rsidP="005C284E">
            <w:pPr>
              <w:keepNext/>
              <w:jc w:val="center"/>
              <w:rPr>
                <w:szCs w:val="17"/>
                <w:lang w:val="en-GB"/>
              </w:rPr>
            </w:pPr>
            <w:r w:rsidRPr="00DF0C3D">
              <w:rPr>
                <w:rFonts w:eastAsia="Verdana" w:cs="Calibri"/>
                <w:szCs w:val="17"/>
                <w:lang w:val="en-GB"/>
              </w:rPr>
              <w:t>50</w:t>
            </w:r>
            <w:r w:rsidRPr="00DF0C3D">
              <w:rPr>
                <w:rFonts w:eastAsia="Verdana" w:cs="Calibri"/>
                <w:szCs w:val="17"/>
                <w:vertAlign w:val="superscript"/>
                <w:lang w:val="en-GB"/>
              </w:rPr>
              <w:t>th</w:t>
            </w:r>
            <w:r w:rsidRPr="00DF0C3D">
              <w:rPr>
                <w:rFonts w:eastAsia="Verdana" w:cs="Calibri"/>
                <w:szCs w:val="17"/>
                <w:lang w:val="en-GB"/>
              </w:rPr>
              <w:t xml:space="preserve"> PC</w:t>
            </w:r>
          </w:p>
        </w:tc>
        <w:tc>
          <w:tcPr>
            <w:tcW w:w="625" w:type="pct"/>
            <w:hideMark/>
          </w:tcPr>
          <w:p w14:paraId="74ADEC89" w14:textId="77777777" w:rsidR="00B305FE" w:rsidRPr="00DF0C3D" w:rsidRDefault="00B305FE" w:rsidP="005C284E">
            <w:pPr>
              <w:keepNext/>
              <w:jc w:val="center"/>
              <w:rPr>
                <w:szCs w:val="17"/>
                <w:lang w:val="en-GB"/>
              </w:rPr>
            </w:pPr>
            <w:r w:rsidRPr="00DF0C3D">
              <w:rPr>
                <w:rFonts w:cs="Calibri"/>
                <w:szCs w:val="17"/>
                <w:lang w:val="en-GB"/>
              </w:rPr>
              <w:t>75</w:t>
            </w:r>
            <w:r w:rsidRPr="00DF0C3D">
              <w:rPr>
                <w:rFonts w:cs="Calibri"/>
                <w:szCs w:val="17"/>
                <w:vertAlign w:val="superscript"/>
                <w:lang w:val="en-GB"/>
              </w:rPr>
              <w:t>th</w:t>
            </w:r>
            <w:r w:rsidRPr="00DF0C3D">
              <w:rPr>
                <w:rFonts w:cs="Calibri"/>
                <w:szCs w:val="17"/>
                <w:lang w:val="en-GB"/>
              </w:rPr>
              <w:t xml:space="preserve"> PC</w:t>
            </w:r>
          </w:p>
        </w:tc>
      </w:tr>
      <w:tr w:rsidR="00B305FE" w:rsidRPr="00DF0C3D" w14:paraId="1DCC8D62"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04D8FFCD" w14:textId="77777777" w:rsidR="00B305FE" w:rsidRPr="00DF0C3D" w:rsidRDefault="00B305FE" w:rsidP="005C284E">
            <w:pPr>
              <w:keepNext/>
              <w:rPr>
                <w:szCs w:val="17"/>
                <w:lang w:val="en-GB"/>
              </w:rPr>
            </w:pPr>
            <w:r w:rsidRPr="00DF0C3D">
              <w:rPr>
                <w:szCs w:val="17"/>
                <w:lang w:val="en-GB"/>
              </w:rPr>
              <w:t>Permanent employment rate – All staff (%)</w:t>
            </w:r>
          </w:p>
        </w:tc>
        <w:tc>
          <w:tcPr>
            <w:tcW w:w="625" w:type="pct"/>
            <w:hideMark/>
          </w:tcPr>
          <w:p w14:paraId="13DA1313" w14:textId="77777777" w:rsidR="00B305FE" w:rsidRPr="00DF0C3D" w:rsidRDefault="00B305FE" w:rsidP="005C284E">
            <w:pPr>
              <w:keepNext/>
              <w:jc w:val="right"/>
              <w:rPr>
                <w:color w:val="000000"/>
                <w:szCs w:val="17"/>
                <w:lang w:val="en-GB"/>
              </w:rPr>
            </w:pPr>
            <w:r w:rsidRPr="00DF0C3D">
              <w:rPr>
                <w:rFonts w:cs="Calibri"/>
                <w:color w:val="000000"/>
                <w:szCs w:val="17"/>
                <w:lang w:val="en-GB"/>
              </w:rPr>
              <w:t>48.1</w:t>
            </w:r>
          </w:p>
        </w:tc>
        <w:tc>
          <w:tcPr>
            <w:tcW w:w="625" w:type="pct"/>
            <w:hideMark/>
          </w:tcPr>
          <w:p w14:paraId="301A6AD6" w14:textId="77777777" w:rsidR="00B305FE" w:rsidRPr="00DF0C3D" w:rsidRDefault="00B305FE" w:rsidP="005C284E">
            <w:pPr>
              <w:keepNext/>
              <w:jc w:val="right"/>
              <w:rPr>
                <w:szCs w:val="17"/>
                <w:lang w:val="en-GB"/>
              </w:rPr>
            </w:pPr>
            <w:r w:rsidRPr="00DF0C3D">
              <w:rPr>
                <w:rFonts w:cs="Calibri"/>
                <w:color w:val="000000"/>
                <w:szCs w:val="17"/>
                <w:lang w:val="en-GB"/>
              </w:rPr>
              <w:t>77.6</w:t>
            </w:r>
          </w:p>
        </w:tc>
        <w:tc>
          <w:tcPr>
            <w:tcW w:w="625" w:type="pct"/>
            <w:hideMark/>
          </w:tcPr>
          <w:p w14:paraId="008170A8" w14:textId="77777777" w:rsidR="00B305FE" w:rsidRPr="00DF0C3D" w:rsidRDefault="00B305FE" w:rsidP="005C284E">
            <w:pPr>
              <w:keepNext/>
              <w:jc w:val="right"/>
              <w:rPr>
                <w:szCs w:val="17"/>
                <w:lang w:val="en-GB"/>
              </w:rPr>
            </w:pPr>
            <w:r w:rsidRPr="00DF0C3D">
              <w:rPr>
                <w:rFonts w:cs="Calibri"/>
                <w:color w:val="000000"/>
                <w:szCs w:val="17"/>
                <w:lang w:val="en-GB"/>
              </w:rPr>
              <w:t>44.6</w:t>
            </w:r>
          </w:p>
        </w:tc>
        <w:tc>
          <w:tcPr>
            <w:tcW w:w="625" w:type="pct"/>
            <w:hideMark/>
          </w:tcPr>
          <w:p w14:paraId="00CB9981" w14:textId="77777777" w:rsidR="00B305FE" w:rsidRPr="00DF0C3D" w:rsidRDefault="00B305FE" w:rsidP="005C284E">
            <w:pPr>
              <w:keepNext/>
              <w:jc w:val="right"/>
              <w:rPr>
                <w:rFonts w:cs="Calibri"/>
                <w:color w:val="000000"/>
                <w:szCs w:val="17"/>
                <w:lang w:val="en-GB"/>
              </w:rPr>
            </w:pPr>
            <w:r w:rsidRPr="00DF0C3D">
              <w:rPr>
                <w:rFonts w:cs="Calibri"/>
                <w:color w:val="000000"/>
                <w:szCs w:val="17"/>
                <w:lang w:val="en-GB"/>
              </w:rPr>
              <w:t>16.7</w:t>
            </w:r>
          </w:p>
        </w:tc>
      </w:tr>
      <w:tr w:rsidR="00B305FE" w:rsidRPr="00DF0C3D" w14:paraId="36A934CD" w14:textId="77777777" w:rsidTr="0057767F">
        <w:trPr>
          <w:trHeight w:val="283"/>
        </w:trPr>
        <w:tc>
          <w:tcPr>
            <w:tcW w:w="2500" w:type="pct"/>
            <w:hideMark/>
          </w:tcPr>
          <w:p w14:paraId="4B58AB53" w14:textId="77777777" w:rsidR="00B305FE" w:rsidRPr="00DF0C3D" w:rsidRDefault="00B305FE" w:rsidP="00B305FE">
            <w:pPr>
              <w:rPr>
                <w:szCs w:val="17"/>
                <w:lang w:val="en-GB"/>
              </w:rPr>
            </w:pPr>
            <w:r w:rsidRPr="00DF0C3D">
              <w:rPr>
                <w:szCs w:val="17"/>
                <w:lang w:val="en-GB"/>
              </w:rPr>
              <w:t>Permanent employment rate – DSW (%)</w:t>
            </w:r>
          </w:p>
        </w:tc>
        <w:tc>
          <w:tcPr>
            <w:tcW w:w="625" w:type="pct"/>
            <w:hideMark/>
          </w:tcPr>
          <w:p w14:paraId="23B15B9E" w14:textId="77777777" w:rsidR="00B305FE" w:rsidRPr="00DF0C3D" w:rsidRDefault="00B305FE" w:rsidP="00A025AC">
            <w:pPr>
              <w:jc w:val="right"/>
              <w:rPr>
                <w:szCs w:val="17"/>
                <w:lang w:val="en-GB"/>
              </w:rPr>
            </w:pPr>
            <w:r w:rsidRPr="00DF0C3D">
              <w:rPr>
                <w:rFonts w:cs="Calibri"/>
                <w:color w:val="000000"/>
                <w:szCs w:val="17"/>
                <w:lang w:val="en-GB"/>
              </w:rPr>
              <w:t>36.5</w:t>
            </w:r>
          </w:p>
        </w:tc>
        <w:tc>
          <w:tcPr>
            <w:tcW w:w="625" w:type="pct"/>
            <w:hideMark/>
          </w:tcPr>
          <w:p w14:paraId="66149111" w14:textId="77777777" w:rsidR="00B305FE" w:rsidRPr="00DF0C3D" w:rsidRDefault="00B305FE" w:rsidP="00A025AC">
            <w:pPr>
              <w:jc w:val="right"/>
              <w:rPr>
                <w:szCs w:val="17"/>
                <w:lang w:val="en-GB"/>
              </w:rPr>
            </w:pPr>
            <w:r w:rsidRPr="00DF0C3D">
              <w:rPr>
                <w:rFonts w:cs="Calibri"/>
                <w:color w:val="000000"/>
                <w:szCs w:val="17"/>
                <w:lang w:val="en-GB"/>
              </w:rPr>
              <w:t>66.7</w:t>
            </w:r>
          </w:p>
        </w:tc>
        <w:tc>
          <w:tcPr>
            <w:tcW w:w="625" w:type="pct"/>
            <w:hideMark/>
          </w:tcPr>
          <w:p w14:paraId="3E0E1CC2" w14:textId="77777777" w:rsidR="00B305FE" w:rsidRPr="00DF0C3D" w:rsidRDefault="00B305FE" w:rsidP="00A025AC">
            <w:pPr>
              <w:jc w:val="right"/>
              <w:rPr>
                <w:szCs w:val="17"/>
                <w:lang w:val="en-GB"/>
              </w:rPr>
            </w:pPr>
            <w:r w:rsidRPr="00DF0C3D">
              <w:rPr>
                <w:rFonts w:cs="Calibri"/>
                <w:color w:val="000000"/>
                <w:szCs w:val="17"/>
                <w:lang w:val="en-GB"/>
              </w:rPr>
              <w:t>28.3</w:t>
            </w:r>
          </w:p>
        </w:tc>
        <w:tc>
          <w:tcPr>
            <w:tcW w:w="625" w:type="pct"/>
            <w:hideMark/>
          </w:tcPr>
          <w:p w14:paraId="3E720150" w14:textId="77777777" w:rsidR="00B305FE" w:rsidRPr="00DF0C3D" w:rsidRDefault="00B305FE" w:rsidP="00A025AC">
            <w:pPr>
              <w:jc w:val="right"/>
              <w:rPr>
                <w:rFonts w:cs="Calibri"/>
                <w:color w:val="000000"/>
                <w:szCs w:val="17"/>
                <w:lang w:val="en-GB"/>
              </w:rPr>
            </w:pPr>
            <w:r w:rsidRPr="00DF0C3D">
              <w:rPr>
                <w:rFonts w:cs="Calibri"/>
                <w:color w:val="000000"/>
                <w:szCs w:val="17"/>
                <w:lang w:val="en-GB"/>
              </w:rPr>
              <w:t>3.0</w:t>
            </w:r>
          </w:p>
        </w:tc>
      </w:tr>
      <w:tr w:rsidR="00B305FE" w:rsidRPr="00DF0C3D" w14:paraId="4C80CBA8"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145B750A" w14:textId="77777777" w:rsidR="00B305FE" w:rsidRPr="00DF0C3D" w:rsidRDefault="00B305FE" w:rsidP="00B305FE">
            <w:pPr>
              <w:rPr>
                <w:szCs w:val="17"/>
                <w:lang w:val="en-GB"/>
              </w:rPr>
            </w:pPr>
            <w:r w:rsidRPr="00DF0C3D">
              <w:rPr>
                <w:szCs w:val="17"/>
                <w:lang w:val="en-GB"/>
              </w:rPr>
              <w:t>Permanent employment rate - FLS (%)</w:t>
            </w:r>
          </w:p>
        </w:tc>
        <w:tc>
          <w:tcPr>
            <w:tcW w:w="625" w:type="pct"/>
            <w:hideMark/>
          </w:tcPr>
          <w:p w14:paraId="13A5CEF0" w14:textId="77777777" w:rsidR="00B305FE" w:rsidRPr="00DF0C3D" w:rsidRDefault="00B305FE" w:rsidP="00A025AC">
            <w:pPr>
              <w:jc w:val="right"/>
              <w:rPr>
                <w:szCs w:val="17"/>
                <w:lang w:val="en-GB"/>
              </w:rPr>
            </w:pPr>
            <w:r w:rsidRPr="00DF0C3D">
              <w:rPr>
                <w:rFonts w:cs="Calibri"/>
                <w:color w:val="000000"/>
                <w:szCs w:val="17"/>
                <w:lang w:val="en-GB"/>
              </w:rPr>
              <w:t>91.9</w:t>
            </w:r>
          </w:p>
        </w:tc>
        <w:tc>
          <w:tcPr>
            <w:tcW w:w="625" w:type="pct"/>
            <w:hideMark/>
          </w:tcPr>
          <w:p w14:paraId="5B00798B" w14:textId="77777777" w:rsidR="00B305FE" w:rsidRPr="00DF0C3D" w:rsidRDefault="00B305FE" w:rsidP="00A025AC">
            <w:pPr>
              <w:jc w:val="right"/>
              <w:rPr>
                <w:szCs w:val="17"/>
                <w:lang w:val="en-GB"/>
              </w:rPr>
            </w:pPr>
            <w:r w:rsidRPr="00DF0C3D">
              <w:rPr>
                <w:rFonts w:cs="Calibri"/>
                <w:color w:val="000000"/>
                <w:szCs w:val="17"/>
                <w:lang w:val="en-GB"/>
              </w:rPr>
              <w:t>100.0</w:t>
            </w:r>
          </w:p>
        </w:tc>
        <w:tc>
          <w:tcPr>
            <w:tcW w:w="625" w:type="pct"/>
            <w:hideMark/>
          </w:tcPr>
          <w:p w14:paraId="3C43B7B7" w14:textId="77777777" w:rsidR="00B305FE" w:rsidRPr="00DF0C3D" w:rsidRDefault="00B305FE" w:rsidP="00A025AC">
            <w:pPr>
              <w:jc w:val="right"/>
              <w:rPr>
                <w:szCs w:val="17"/>
                <w:lang w:val="en-GB"/>
              </w:rPr>
            </w:pPr>
            <w:r w:rsidRPr="00DF0C3D">
              <w:rPr>
                <w:rFonts w:cs="Calibri"/>
                <w:color w:val="000000"/>
                <w:szCs w:val="17"/>
                <w:lang w:val="en-GB"/>
              </w:rPr>
              <w:t>100.0</w:t>
            </w:r>
          </w:p>
        </w:tc>
        <w:tc>
          <w:tcPr>
            <w:tcW w:w="625" w:type="pct"/>
            <w:hideMark/>
          </w:tcPr>
          <w:p w14:paraId="0CEBC8BE" w14:textId="77777777" w:rsidR="00B305FE" w:rsidRPr="00DF0C3D" w:rsidRDefault="00B305FE" w:rsidP="00A025AC">
            <w:pPr>
              <w:jc w:val="right"/>
              <w:rPr>
                <w:rFonts w:cs="Calibri"/>
                <w:color w:val="000000"/>
                <w:szCs w:val="17"/>
                <w:lang w:val="en-GB"/>
              </w:rPr>
            </w:pPr>
            <w:r w:rsidRPr="00DF0C3D">
              <w:rPr>
                <w:rFonts w:cs="Calibri"/>
                <w:color w:val="000000"/>
                <w:szCs w:val="17"/>
                <w:lang w:val="en-GB"/>
              </w:rPr>
              <w:t>100.0</w:t>
            </w:r>
          </w:p>
        </w:tc>
      </w:tr>
    </w:tbl>
    <w:p w14:paraId="0411D370" w14:textId="77777777" w:rsidR="00B305FE" w:rsidRPr="00DF0C3D" w:rsidRDefault="00B305FE" w:rsidP="00B305FE">
      <w:pPr>
        <w:spacing w:before="240"/>
        <w:rPr>
          <w:rFonts w:ascii="Verdana" w:hAnsi="Verdana"/>
          <w:sz w:val="18"/>
          <w:szCs w:val="18"/>
          <w:lang w:eastAsia="en-US"/>
        </w:rPr>
      </w:pPr>
      <w:r w:rsidRPr="00DF0C3D">
        <w:t xml:space="preserve">Of all survey respondents, 85.7% reported they employed a mix of permanent and casual staff. Of these service providers, the average proportion of DSW and FLS staff within each organisation who were permanently employed was 48.1%. The permanent employment rate varied by staff type and FLSs on average had a higher proportion of permanent staff compared to DSWs at 91.9% and 36.5% respectively. </w:t>
      </w:r>
    </w:p>
    <w:p w14:paraId="3AE91647" w14:textId="77777777" w:rsidR="00B305FE" w:rsidRPr="00DF0C3D" w:rsidRDefault="00B305FE" w:rsidP="00B305FE">
      <w:r w:rsidRPr="00DF0C3D">
        <w:t>Survey analysis revealed the permanent employment rate of the total workforce (for DSWs and FLSs) was higher for service providers:</w:t>
      </w:r>
    </w:p>
    <w:p w14:paraId="1B086A2D" w14:textId="77777777" w:rsidR="00B305FE" w:rsidRPr="00DF0C3D" w:rsidRDefault="00C47D01" w:rsidP="00C47D01">
      <w:pPr>
        <w:pStyle w:val="DotPoint"/>
      </w:pPr>
      <w:r w:rsidRPr="00DF0C3D">
        <w:t>Located in remote regions.</w:t>
      </w:r>
    </w:p>
    <w:p w14:paraId="2CDE05A8" w14:textId="77777777" w:rsidR="00B305FE" w:rsidRPr="00DF0C3D" w:rsidRDefault="00C47D01" w:rsidP="00C47D01">
      <w:pPr>
        <w:pStyle w:val="DotPoint"/>
      </w:pPr>
      <w:r w:rsidRPr="00DF0C3D">
        <w:t>S</w:t>
      </w:r>
      <w:r w:rsidR="00B305FE" w:rsidRPr="00DF0C3D">
        <w:t>upporting a hig</w:t>
      </w:r>
      <w:r w:rsidRPr="00DF0C3D">
        <w:t>her number of participants.</w:t>
      </w:r>
    </w:p>
    <w:p w14:paraId="5C8BD88B" w14:textId="77777777" w:rsidR="00B305FE" w:rsidRPr="00DF0C3D" w:rsidRDefault="00C47D01" w:rsidP="00C47D01">
      <w:pPr>
        <w:pStyle w:val="DotPoint"/>
      </w:pPr>
      <w:r w:rsidRPr="00DF0C3D">
        <w:t>C</w:t>
      </w:r>
      <w:r w:rsidR="00B305FE" w:rsidRPr="00DF0C3D">
        <w:t>lassified as small or large by employment size (by FTE)</w:t>
      </w:r>
      <w:r w:rsidRPr="00DF0C3D">
        <w:t>.</w:t>
      </w:r>
    </w:p>
    <w:p w14:paraId="7BFF3684" w14:textId="77777777" w:rsidR="00B305FE" w:rsidRPr="00DF0C3D" w:rsidRDefault="00C47D01" w:rsidP="00C47D01">
      <w:pPr>
        <w:pStyle w:val="DotPoint"/>
      </w:pPr>
      <w:r w:rsidRPr="00DF0C3D">
        <w:t>O</w:t>
      </w:r>
      <w:r w:rsidR="00B305FE" w:rsidRPr="00DF0C3D">
        <w:t xml:space="preserve">ffering </w:t>
      </w:r>
      <w:r w:rsidRPr="00DF0C3D">
        <w:t>Supported Independent Living</w:t>
      </w:r>
      <w:r w:rsidR="00B305FE" w:rsidRPr="00DF0C3D">
        <w:t xml:space="preserve"> services. </w:t>
      </w:r>
    </w:p>
    <w:p w14:paraId="08DB66FC" w14:textId="77777777" w:rsidR="00B305FE" w:rsidRPr="00DF0C3D" w:rsidRDefault="00B305FE" w:rsidP="00B305FE">
      <w:r w:rsidRPr="00DF0C3D">
        <w:t xml:space="preserve">Service providers who employed both permanent and casual staff were also asked to report the shift loadings paid to each group on afternoon, night, weekend and public holiday shifts. The results revealed that the highest shift loading for both permanent and casual staff was paid on public holidays, with an average loading above the standard hourly rate of 123.0% and 138.4% respectively. Public holidays also exhibited the most pronounced difference between permanent and casual staff where the average loading for casual staff was 15.3% higher than permanent staff. </w:t>
      </w:r>
    </w:p>
    <w:p w14:paraId="640A7CEE" w14:textId="77777777" w:rsidR="00B305FE" w:rsidRPr="00DF0C3D" w:rsidRDefault="00B305FE" w:rsidP="00B305FE">
      <w:r w:rsidRPr="00DF0C3D">
        <w:t>Survey results also revealed that service providers were more likely to employ more casual staff than permanent staff on night, weekend and public holiday shifts. Across all shift categories, 39.3% of service providers employed more casual staff, 20.6% employed more permanent staff and 29.5% employed approximately the same amount of casual and permanent staff.</w:t>
      </w:r>
      <w:r w:rsidRPr="00DF0C3D">
        <w:rPr>
          <w:rStyle w:val="EndnoteReference"/>
        </w:rPr>
        <w:endnoteReference w:id="132"/>
      </w:r>
      <w:r w:rsidRPr="00DF0C3D">
        <w:t xml:space="preserve"> </w:t>
      </w:r>
    </w:p>
    <w:p w14:paraId="7E11C064" w14:textId="77777777" w:rsidR="00B305FE" w:rsidRPr="00DF0C3D" w:rsidRDefault="00B305FE" w:rsidP="00952462">
      <w:pPr>
        <w:pStyle w:val="Heading3"/>
      </w:pPr>
      <w:r w:rsidRPr="00DF0C3D">
        <w:t>Salary on-costs</w:t>
      </w:r>
    </w:p>
    <w:tbl>
      <w:tblPr>
        <w:tblStyle w:val="GridTable4-Accent12"/>
        <w:tblW w:w="5000" w:type="pct"/>
        <w:tblInd w:w="-10" w:type="dxa"/>
        <w:tblLook w:val="0420" w:firstRow="1" w:lastRow="0" w:firstColumn="0" w:lastColumn="0" w:noHBand="0" w:noVBand="1"/>
        <w:tblCaption w:val="Salary on-costs"/>
      </w:tblPr>
      <w:tblGrid>
        <w:gridCol w:w="4530"/>
        <w:gridCol w:w="1132"/>
        <w:gridCol w:w="1133"/>
        <w:gridCol w:w="1133"/>
        <w:gridCol w:w="1133"/>
      </w:tblGrid>
      <w:tr w:rsidR="00B305FE" w:rsidRPr="00DF0C3D" w14:paraId="678C19DB"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0A0EAED3" w14:textId="77777777" w:rsidR="00B305FE" w:rsidRPr="00DF0C3D" w:rsidRDefault="00B305FE" w:rsidP="00C47D01">
            <w:pPr>
              <w:keepNext/>
              <w:keepLines/>
              <w:spacing w:after="0" w:line="200" w:lineRule="atLeast"/>
              <w:ind w:left="57" w:right="57"/>
              <w:rPr>
                <w:rFonts w:eastAsia="Verdana" w:cs="Times New Roman"/>
                <w:sz w:val="17"/>
                <w:szCs w:val="17"/>
                <w:lang w:val="en-GB" w:eastAsia="en-AU"/>
              </w:rPr>
            </w:pPr>
          </w:p>
        </w:tc>
        <w:tc>
          <w:tcPr>
            <w:tcW w:w="625" w:type="pct"/>
            <w:hideMark/>
          </w:tcPr>
          <w:p w14:paraId="70558248" w14:textId="77777777" w:rsidR="00B305FE" w:rsidRPr="00DF0C3D" w:rsidRDefault="00B305FE" w:rsidP="00C47D01">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Mean</w:t>
            </w:r>
          </w:p>
        </w:tc>
        <w:tc>
          <w:tcPr>
            <w:tcW w:w="625" w:type="pct"/>
            <w:hideMark/>
          </w:tcPr>
          <w:p w14:paraId="1B73F5C0" w14:textId="77777777" w:rsidR="00B305FE" w:rsidRPr="00DF0C3D" w:rsidRDefault="00B305FE" w:rsidP="00C47D01">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25</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c>
          <w:tcPr>
            <w:tcW w:w="625" w:type="pct"/>
            <w:hideMark/>
          </w:tcPr>
          <w:p w14:paraId="4AA78850" w14:textId="77777777" w:rsidR="00B305FE" w:rsidRPr="00DF0C3D" w:rsidRDefault="00B305FE" w:rsidP="00C47D01">
            <w:pPr>
              <w:keepNext/>
              <w:keepLines/>
              <w:spacing w:after="0" w:line="200" w:lineRule="atLeast"/>
              <w:ind w:left="57" w:right="57"/>
              <w:jc w:val="center"/>
              <w:rPr>
                <w:rFonts w:eastAsia="Verdana" w:cs="Times New Roman"/>
                <w:sz w:val="17"/>
                <w:szCs w:val="17"/>
                <w:lang w:val="en-GB" w:eastAsia="en-AU"/>
              </w:rPr>
            </w:pPr>
            <w:r w:rsidRPr="00DF0C3D">
              <w:rPr>
                <w:rFonts w:eastAsia="Verdana" w:cs="Calibri"/>
                <w:sz w:val="17"/>
                <w:szCs w:val="17"/>
                <w:lang w:val="en-GB"/>
              </w:rPr>
              <w:t>50</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c>
          <w:tcPr>
            <w:tcW w:w="625" w:type="pct"/>
            <w:hideMark/>
          </w:tcPr>
          <w:p w14:paraId="18253C6F" w14:textId="77777777" w:rsidR="00B305FE" w:rsidRPr="00DF0C3D" w:rsidRDefault="00B305FE" w:rsidP="00C47D01">
            <w:pPr>
              <w:keepNext/>
              <w:keepLines/>
              <w:spacing w:after="0" w:line="200" w:lineRule="atLeast"/>
              <w:ind w:left="57" w:right="57"/>
              <w:jc w:val="center"/>
              <w:rPr>
                <w:rFonts w:eastAsia="Verdana" w:cs="Calibri"/>
                <w:sz w:val="17"/>
                <w:szCs w:val="17"/>
                <w:lang w:val="en-GB" w:eastAsia="en-US"/>
              </w:rPr>
            </w:pPr>
            <w:r w:rsidRPr="00DF0C3D">
              <w:rPr>
                <w:rFonts w:eastAsia="Verdana" w:cs="Calibri"/>
                <w:sz w:val="17"/>
                <w:szCs w:val="17"/>
                <w:lang w:val="en-GB"/>
              </w:rPr>
              <w:t>75</w:t>
            </w:r>
            <w:r w:rsidRPr="00DF0C3D">
              <w:rPr>
                <w:rFonts w:eastAsia="Verdana" w:cs="Calibri"/>
                <w:sz w:val="17"/>
                <w:szCs w:val="17"/>
                <w:vertAlign w:val="superscript"/>
                <w:lang w:val="en-GB"/>
              </w:rPr>
              <w:t>th</w:t>
            </w:r>
            <w:r w:rsidRPr="00DF0C3D">
              <w:rPr>
                <w:rFonts w:eastAsia="Verdana" w:cs="Calibri"/>
                <w:sz w:val="17"/>
                <w:szCs w:val="17"/>
                <w:lang w:val="en-GB"/>
              </w:rPr>
              <w:t xml:space="preserve"> PC</w:t>
            </w:r>
          </w:p>
        </w:tc>
      </w:tr>
      <w:tr w:rsidR="00B305FE" w:rsidRPr="00DF0C3D" w14:paraId="18E534C4"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04C8D4DB" w14:textId="77777777" w:rsidR="00B305FE" w:rsidRPr="00DF0C3D" w:rsidRDefault="00B305FE" w:rsidP="00C47D01">
            <w:pPr>
              <w:spacing w:after="0"/>
              <w:rPr>
                <w:rFonts w:eastAsia="Verdana" w:cs="Times New Roman"/>
                <w:sz w:val="17"/>
                <w:szCs w:val="17"/>
                <w:lang w:val="en-GB" w:eastAsia="en-AU"/>
              </w:rPr>
            </w:pPr>
            <w:r w:rsidRPr="00DF0C3D">
              <w:rPr>
                <w:lang w:val="en-GB"/>
              </w:rPr>
              <w:t>Superannuation</w:t>
            </w:r>
            <w:r w:rsidRPr="00DF0C3D">
              <w:rPr>
                <w:rFonts w:eastAsia="Times New Roman" w:cs="Times New Roman"/>
                <w:lang w:val="en-GB" w:eastAsia="en-AU"/>
              </w:rPr>
              <w:t xml:space="preserve"> (%)</w:t>
            </w:r>
          </w:p>
        </w:tc>
        <w:tc>
          <w:tcPr>
            <w:tcW w:w="625" w:type="pct"/>
            <w:hideMark/>
          </w:tcPr>
          <w:p w14:paraId="279A976C"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cs="Calibri"/>
                <w:color w:val="000000"/>
                <w:szCs w:val="17"/>
                <w:lang w:val="en-GB"/>
              </w:rPr>
              <w:t>9.5</w:t>
            </w:r>
          </w:p>
        </w:tc>
        <w:tc>
          <w:tcPr>
            <w:tcW w:w="625" w:type="pct"/>
            <w:hideMark/>
          </w:tcPr>
          <w:p w14:paraId="70AFD71C"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cs="Calibri"/>
                <w:color w:val="000000"/>
                <w:szCs w:val="17"/>
                <w:lang w:val="en-GB"/>
              </w:rPr>
              <w:t>9.5</w:t>
            </w:r>
          </w:p>
        </w:tc>
        <w:tc>
          <w:tcPr>
            <w:tcW w:w="625" w:type="pct"/>
            <w:hideMark/>
          </w:tcPr>
          <w:p w14:paraId="24DC34F3" w14:textId="77777777" w:rsidR="00B305FE" w:rsidRPr="00DF0C3D" w:rsidRDefault="00B305FE" w:rsidP="00A025AC">
            <w:pPr>
              <w:spacing w:after="0" w:line="200" w:lineRule="atLeast"/>
              <w:ind w:left="57" w:right="57"/>
              <w:jc w:val="right"/>
              <w:rPr>
                <w:rFonts w:eastAsia="Verdana" w:cs="Times New Roman"/>
                <w:sz w:val="17"/>
                <w:szCs w:val="17"/>
                <w:lang w:val="en-GB" w:eastAsia="en-AU"/>
              </w:rPr>
            </w:pPr>
            <w:r w:rsidRPr="00DF0C3D">
              <w:rPr>
                <w:rFonts w:cs="Calibri"/>
                <w:color w:val="000000"/>
                <w:szCs w:val="17"/>
                <w:lang w:val="en-GB"/>
              </w:rPr>
              <w:t>9.5</w:t>
            </w:r>
          </w:p>
        </w:tc>
        <w:tc>
          <w:tcPr>
            <w:tcW w:w="625" w:type="pct"/>
            <w:hideMark/>
          </w:tcPr>
          <w:p w14:paraId="2EE817C9" w14:textId="77777777" w:rsidR="00B305FE" w:rsidRPr="00DF0C3D" w:rsidRDefault="00B305FE" w:rsidP="00A025AC">
            <w:pPr>
              <w:spacing w:after="0" w:line="200" w:lineRule="atLeast"/>
              <w:ind w:left="57" w:right="57"/>
              <w:jc w:val="right"/>
              <w:rPr>
                <w:rFonts w:eastAsia="Verdana" w:cs="Calibri"/>
                <w:color w:val="000000"/>
                <w:sz w:val="17"/>
                <w:szCs w:val="17"/>
                <w:lang w:val="en-GB" w:eastAsia="en-US"/>
              </w:rPr>
            </w:pPr>
            <w:r w:rsidRPr="00DF0C3D">
              <w:rPr>
                <w:rFonts w:cs="Calibri"/>
                <w:color w:val="000000"/>
                <w:szCs w:val="17"/>
                <w:lang w:val="en-GB"/>
              </w:rPr>
              <w:t>9.5</w:t>
            </w:r>
          </w:p>
        </w:tc>
      </w:tr>
      <w:tr w:rsidR="00B305FE" w:rsidRPr="00DF0C3D" w14:paraId="490378A2" w14:textId="77777777" w:rsidTr="0057767F">
        <w:trPr>
          <w:trHeight w:val="283"/>
        </w:trPr>
        <w:tc>
          <w:tcPr>
            <w:tcW w:w="2500" w:type="pct"/>
            <w:hideMark/>
          </w:tcPr>
          <w:p w14:paraId="2C260644" w14:textId="77777777" w:rsidR="00B305FE" w:rsidRPr="00DF0C3D" w:rsidRDefault="00B305FE" w:rsidP="00C47D01">
            <w:pPr>
              <w:spacing w:after="0"/>
              <w:rPr>
                <w:rFonts w:eastAsia="Verdana" w:cs="Times New Roman"/>
                <w:sz w:val="17"/>
                <w:szCs w:val="17"/>
                <w:lang w:val="en-GB" w:eastAsia="en-AU"/>
              </w:rPr>
            </w:pPr>
            <w:r w:rsidRPr="00DF0C3D">
              <w:rPr>
                <w:lang w:val="en-GB"/>
              </w:rPr>
              <w:t>Workers compensation premium</w:t>
            </w:r>
            <w:r w:rsidRPr="00DF0C3D">
              <w:rPr>
                <w:rFonts w:eastAsia="Times New Roman" w:cs="Times New Roman"/>
                <w:lang w:val="en-GB" w:eastAsia="en-AU"/>
              </w:rPr>
              <w:t xml:space="preserve"> (%)</w:t>
            </w:r>
          </w:p>
        </w:tc>
        <w:tc>
          <w:tcPr>
            <w:tcW w:w="625" w:type="pct"/>
            <w:hideMark/>
          </w:tcPr>
          <w:p w14:paraId="49CB27FC" w14:textId="77777777" w:rsidR="00B305FE" w:rsidRPr="00DF0C3D" w:rsidRDefault="00B305FE" w:rsidP="00A025AC">
            <w:pPr>
              <w:spacing w:after="0" w:line="200" w:lineRule="atLeast"/>
              <w:ind w:left="57" w:right="57"/>
              <w:jc w:val="right"/>
              <w:rPr>
                <w:rFonts w:eastAsia="Verdana" w:cs="Calibri"/>
                <w:color w:val="000000"/>
                <w:sz w:val="17"/>
                <w:szCs w:val="17"/>
                <w:lang w:val="en-GB" w:eastAsia="en-US"/>
              </w:rPr>
            </w:pPr>
            <w:r w:rsidRPr="00DF0C3D">
              <w:rPr>
                <w:rFonts w:cs="Calibri"/>
                <w:color w:val="000000"/>
                <w:szCs w:val="17"/>
                <w:lang w:val="en-GB"/>
              </w:rPr>
              <w:t>3.2</w:t>
            </w:r>
          </w:p>
        </w:tc>
        <w:tc>
          <w:tcPr>
            <w:tcW w:w="625" w:type="pct"/>
            <w:hideMark/>
          </w:tcPr>
          <w:p w14:paraId="11C9BAC1" w14:textId="77777777" w:rsidR="00B305FE" w:rsidRPr="00DF0C3D" w:rsidRDefault="00B305FE" w:rsidP="00A025AC">
            <w:pPr>
              <w:spacing w:after="0" w:line="200" w:lineRule="atLeast"/>
              <w:ind w:left="57" w:right="57"/>
              <w:jc w:val="right"/>
              <w:rPr>
                <w:rFonts w:eastAsia="Verdana" w:cs="Calibri"/>
                <w:color w:val="000000"/>
                <w:sz w:val="17"/>
                <w:szCs w:val="17"/>
                <w:lang w:val="en-GB"/>
              </w:rPr>
            </w:pPr>
            <w:r w:rsidRPr="00DF0C3D">
              <w:rPr>
                <w:rFonts w:cs="Calibri"/>
                <w:color w:val="000000"/>
                <w:szCs w:val="17"/>
                <w:lang w:val="en-GB"/>
              </w:rPr>
              <w:t>2.0</w:t>
            </w:r>
          </w:p>
        </w:tc>
        <w:tc>
          <w:tcPr>
            <w:tcW w:w="625" w:type="pct"/>
            <w:hideMark/>
          </w:tcPr>
          <w:p w14:paraId="030E272E" w14:textId="77777777" w:rsidR="00B305FE" w:rsidRPr="00DF0C3D" w:rsidRDefault="00B305FE" w:rsidP="00A025AC">
            <w:pPr>
              <w:spacing w:after="0" w:line="200" w:lineRule="atLeast"/>
              <w:ind w:left="57" w:right="57"/>
              <w:jc w:val="right"/>
              <w:rPr>
                <w:rFonts w:eastAsia="Verdana" w:cs="Calibri"/>
                <w:color w:val="000000"/>
                <w:sz w:val="17"/>
                <w:szCs w:val="17"/>
                <w:lang w:val="en-GB"/>
              </w:rPr>
            </w:pPr>
            <w:r w:rsidRPr="00DF0C3D">
              <w:rPr>
                <w:rFonts w:cs="Calibri"/>
                <w:color w:val="000000"/>
                <w:szCs w:val="17"/>
                <w:lang w:val="en-GB"/>
              </w:rPr>
              <w:t>2.5</w:t>
            </w:r>
          </w:p>
        </w:tc>
        <w:tc>
          <w:tcPr>
            <w:tcW w:w="625" w:type="pct"/>
            <w:hideMark/>
          </w:tcPr>
          <w:p w14:paraId="5101B181" w14:textId="77777777" w:rsidR="00B305FE" w:rsidRPr="00DF0C3D" w:rsidRDefault="00B305FE" w:rsidP="00A025AC">
            <w:pPr>
              <w:spacing w:after="0" w:line="200" w:lineRule="atLeast"/>
              <w:ind w:left="57" w:right="57"/>
              <w:jc w:val="right"/>
              <w:rPr>
                <w:rFonts w:eastAsia="Verdana" w:cs="Calibri"/>
                <w:color w:val="000000"/>
                <w:sz w:val="17"/>
                <w:szCs w:val="17"/>
                <w:lang w:val="en-GB"/>
              </w:rPr>
            </w:pPr>
            <w:r w:rsidRPr="00DF0C3D">
              <w:rPr>
                <w:rFonts w:cs="Calibri"/>
                <w:color w:val="000000"/>
                <w:szCs w:val="17"/>
                <w:lang w:val="en-GB"/>
              </w:rPr>
              <w:t>4.0</w:t>
            </w:r>
          </w:p>
        </w:tc>
      </w:tr>
    </w:tbl>
    <w:p w14:paraId="2537B65F" w14:textId="77777777" w:rsidR="00B305FE" w:rsidRPr="00DF0C3D" w:rsidRDefault="00B305FE" w:rsidP="00C47D01">
      <w:pPr>
        <w:rPr>
          <w:rFonts w:ascii="Verdana" w:eastAsiaTheme="minorHAnsi" w:hAnsi="Verdana"/>
          <w:sz w:val="18"/>
          <w:szCs w:val="18"/>
          <w:lang w:eastAsia="en-US"/>
        </w:rPr>
      </w:pPr>
      <w:r w:rsidRPr="00DF0C3D">
        <w:t xml:space="preserve">The majority of </w:t>
      </w:r>
      <w:r w:rsidR="00C47D01" w:rsidRPr="00DF0C3D">
        <w:t xml:space="preserve">survey respondents </w:t>
      </w:r>
      <w:r w:rsidRPr="00DF0C3D">
        <w:t>reported paying the mandated minimum rate of superannuation at 9.5% of base salary including leave. Of all survey respondents, 21.5% reported a superannuation rate above 9.5%, with the maximum value, being 15.5% of base salary including leave.</w:t>
      </w:r>
    </w:p>
    <w:p w14:paraId="655C13FB" w14:textId="77777777" w:rsidR="00B305FE" w:rsidRPr="00DF0C3D" w:rsidRDefault="00B305FE" w:rsidP="00C47D01">
      <w:r w:rsidRPr="00DF0C3D">
        <w:t xml:space="preserve">In relation to workers compensation, 3.1% of all survey respondents reported they self-insure with insurance against excess loss and 1.9% reported they self-insure without reinsurance against excess loss. The remaining 95.0% of survey respondents reported paying a workers compensation premium to an insurer. </w:t>
      </w:r>
    </w:p>
    <w:p w14:paraId="18776A3D" w14:textId="77777777" w:rsidR="00B305FE" w:rsidRPr="00DF0C3D" w:rsidRDefault="00B305FE" w:rsidP="00C47D01">
      <w:pPr>
        <w:rPr>
          <w:color w:val="009EAD" w:themeColor="accent3"/>
        </w:rPr>
      </w:pPr>
      <w:r w:rsidRPr="00DF0C3D">
        <w:lastRenderedPageBreak/>
        <w:t xml:space="preserve">Of the service providers who pay to an insurer, the average premium amount paid was 3.2%. The responses for workers compensation premium were also positively skewed, with the majority of responses sitting below 3.0%. </w:t>
      </w:r>
    </w:p>
    <w:p w14:paraId="383368C6" w14:textId="77777777" w:rsidR="00B305FE" w:rsidRPr="00DF0C3D" w:rsidRDefault="00B305FE" w:rsidP="00952462">
      <w:pPr>
        <w:pStyle w:val="Heading3"/>
      </w:pPr>
      <w:r w:rsidRPr="00DF0C3D">
        <w:t>Standard hours of work</w:t>
      </w:r>
    </w:p>
    <w:p w14:paraId="274739C4" w14:textId="77777777" w:rsidR="00B305FE" w:rsidRPr="00DF0C3D" w:rsidRDefault="00B305FE" w:rsidP="00C47D01">
      <w:pPr>
        <w:rPr>
          <w:color w:val="009EAD" w:themeColor="accent3"/>
        </w:rPr>
      </w:pPr>
      <w:r w:rsidRPr="00DF0C3D">
        <w:t xml:space="preserve">The survey results revealed that an average working day for full time DSWs and FLSs is 7.5 hours. This suggests the average working week for full time DSWs and FLSs is 37.5 hours, which in line with most recognised Awards that set a 38-hour work week. </w:t>
      </w:r>
    </w:p>
    <w:p w14:paraId="727FD2C4" w14:textId="77777777" w:rsidR="00B305FE" w:rsidRPr="00DF0C3D" w:rsidRDefault="00B305FE" w:rsidP="00952462">
      <w:pPr>
        <w:pStyle w:val="Heading3"/>
      </w:pPr>
      <w:r w:rsidRPr="00DF0C3D">
        <w:t>Utilisation</w:t>
      </w:r>
    </w:p>
    <w:tbl>
      <w:tblPr>
        <w:tblStyle w:val="GridTable4-Accent12"/>
        <w:tblW w:w="5019" w:type="pct"/>
        <w:tblInd w:w="-10" w:type="dxa"/>
        <w:tblLook w:val="0420" w:firstRow="1" w:lastRow="0" w:firstColumn="0" w:lastColumn="0" w:noHBand="0" w:noVBand="1"/>
        <w:tblCaption w:val="Utilisation"/>
      </w:tblPr>
      <w:tblGrid>
        <w:gridCol w:w="4547"/>
        <w:gridCol w:w="1137"/>
        <w:gridCol w:w="1137"/>
        <w:gridCol w:w="1137"/>
        <w:gridCol w:w="1137"/>
      </w:tblGrid>
      <w:tr w:rsidR="00B305FE" w:rsidRPr="00DF0C3D" w14:paraId="4731ADD6"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2CC59CBE" w14:textId="77777777" w:rsidR="00B305FE" w:rsidRPr="00DF0C3D" w:rsidRDefault="00B305FE" w:rsidP="00C47D01">
            <w:pPr>
              <w:rPr>
                <w:szCs w:val="17"/>
              </w:rPr>
            </w:pPr>
          </w:p>
        </w:tc>
        <w:tc>
          <w:tcPr>
            <w:tcW w:w="625" w:type="pct"/>
            <w:hideMark/>
          </w:tcPr>
          <w:p w14:paraId="341B0276" w14:textId="77777777" w:rsidR="00B305FE" w:rsidRPr="00DF0C3D" w:rsidRDefault="00B305FE" w:rsidP="00C47D01">
            <w:pPr>
              <w:jc w:val="center"/>
              <w:rPr>
                <w:szCs w:val="17"/>
              </w:rPr>
            </w:pPr>
            <w:r w:rsidRPr="00DF0C3D">
              <w:rPr>
                <w:rFonts w:cs="Calibri"/>
                <w:szCs w:val="17"/>
              </w:rPr>
              <w:t>Mean</w:t>
            </w:r>
          </w:p>
        </w:tc>
        <w:tc>
          <w:tcPr>
            <w:tcW w:w="625" w:type="pct"/>
            <w:hideMark/>
          </w:tcPr>
          <w:p w14:paraId="0B3A2FC1" w14:textId="77777777" w:rsidR="00B305FE" w:rsidRPr="00DF0C3D" w:rsidRDefault="00B305FE" w:rsidP="00C47D01">
            <w:pPr>
              <w:jc w:val="center"/>
              <w:rPr>
                <w:szCs w:val="17"/>
              </w:rPr>
            </w:pPr>
            <w:r w:rsidRPr="00DF0C3D">
              <w:rPr>
                <w:rFonts w:cs="Calibri"/>
                <w:szCs w:val="17"/>
              </w:rPr>
              <w:t>25</w:t>
            </w:r>
            <w:r w:rsidRPr="00DF0C3D">
              <w:rPr>
                <w:rFonts w:cs="Calibri"/>
                <w:szCs w:val="17"/>
                <w:vertAlign w:val="superscript"/>
              </w:rPr>
              <w:t>th</w:t>
            </w:r>
            <w:r w:rsidRPr="00DF0C3D">
              <w:rPr>
                <w:rFonts w:cs="Calibri"/>
                <w:szCs w:val="17"/>
              </w:rPr>
              <w:t xml:space="preserve"> PC</w:t>
            </w:r>
          </w:p>
        </w:tc>
        <w:tc>
          <w:tcPr>
            <w:tcW w:w="625" w:type="pct"/>
            <w:hideMark/>
          </w:tcPr>
          <w:p w14:paraId="5246AC25" w14:textId="77777777" w:rsidR="00B305FE" w:rsidRPr="00DF0C3D" w:rsidRDefault="00B305FE" w:rsidP="00C47D01">
            <w:pPr>
              <w:jc w:val="center"/>
              <w:rPr>
                <w:szCs w:val="17"/>
              </w:rPr>
            </w:pPr>
            <w:r w:rsidRPr="00DF0C3D">
              <w:rPr>
                <w:rFonts w:eastAsia="Verdana" w:cs="Calibri"/>
                <w:szCs w:val="17"/>
              </w:rPr>
              <w:t>50</w:t>
            </w:r>
            <w:r w:rsidRPr="00DF0C3D">
              <w:rPr>
                <w:rFonts w:eastAsia="Verdana" w:cs="Calibri"/>
                <w:szCs w:val="17"/>
                <w:vertAlign w:val="superscript"/>
              </w:rPr>
              <w:t>th</w:t>
            </w:r>
            <w:r w:rsidRPr="00DF0C3D">
              <w:rPr>
                <w:rFonts w:eastAsia="Verdana" w:cs="Calibri"/>
                <w:szCs w:val="17"/>
              </w:rPr>
              <w:t xml:space="preserve"> PC</w:t>
            </w:r>
          </w:p>
        </w:tc>
        <w:tc>
          <w:tcPr>
            <w:tcW w:w="625" w:type="pct"/>
            <w:hideMark/>
          </w:tcPr>
          <w:p w14:paraId="7C46E7A5" w14:textId="77777777" w:rsidR="00B305FE" w:rsidRPr="00DF0C3D" w:rsidRDefault="00B305FE" w:rsidP="00C47D01">
            <w:pPr>
              <w:jc w:val="center"/>
              <w:rPr>
                <w:szCs w:val="17"/>
              </w:rPr>
            </w:pPr>
            <w:r w:rsidRPr="00DF0C3D">
              <w:rPr>
                <w:rFonts w:cs="Calibri"/>
                <w:szCs w:val="17"/>
              </w:rPr>
              <w:t>75</w:t>
            </w:r>
            <w:r w:rsidRPr="00DF0C3D">
              <w:rPr>
                <w:rFonts w:cs="Calibri"/>
                <w:szCs w:val="17"/>
                <w:vertAlign w:val="superscript"/>
              </w:rPr>
              <w:t>th</w:t>
            </w:r>
            <w:r w:rsidRPr="00DF0C3D">
              <w:rPr>
                <w:rFonts w:cs="Calibri"/>
                <w:szCs w:val="17"/>
              </w:rPr>
              <w:t xml:space="preserve"> PC</w:t>
            </w:r>
          </w:p>
        </w:tc>
      </w:tr>
      <w:tr w:rsidR="00B305FE" w:rsidRPr="00DF0C3D" w14:paraId="4BE08DC2"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57E6BF2F" w14:textId="77777777" w:rsidR="00B305FE" w:rsidRPr="00DF0C3D" w:rsidRDefault="00B305FE" w:rsidP="00C47D01">
            <w:pPr>
              <w:rPr>
                <w:szCs w:val="17"/>
              </w:rPr>
            </w:pPr>
            <w:r w:rsidRPr="00DF0C3D">
              <w:rPr>
                <w:szCs w:val="17"/>
              </w:rPr>
              <w:t>Total billable utilisation - DSW (%)</w:t>
            </w:r>
          </w:p>
        </w:tc>
        <w:tc>
          <w:tcPr>
            <w:tcW w:w="625" w:type="pct"/>
            <w:hideMark/>
          </w:tcPr>
          <w:p w14:paraId="4A41631D" w14:textId="77777777" w:rsidR="00B305FE" w:rsidRPr="00DF0C3D" w:rsidRDefault="00B305FE" w:rsidP="00A025AC">
            <w:pPr>
              <w:jc w:val="right"/>
              <w:rPr>
                <w:color w:val="000000"/>
                <w:szCs w:val="17"/>
              </w:rPr>
            </w:pPr>
            <w:r w:rsidRPr="00DF0C3D">
              <w:rPr>
                <w:rFonts w:eastAsia="Verdana" w:cs="Calibri"/>
                <w:color w:val="000000"/>
                <w:szCs w:val="17"/>
              </w:rPr>
              <w:t>78.9</w:t>
            </w:r>
          </w:p>
        </w:tc>
        <w:tc>
          <w:tcPr>
            <w:tcW w:w="625" w:type="pct"/>
            <w:hideMark/>
          </w:tcPr>
          <w:p w14:paraId="49841EBC" w14:textId="77777777" w:rsidR="00B305FE" w:rsidRPr="00DF0C3D" w:rsidRDefault="00B305FE" w:rsidP="00A025AC">
            <w:pPr>
              <w:jc w:val="right"/>
              <w:rPr>
                <w:szCs w:val="17"/>
              </w:rPr>
            </w:pPr>
            <w:r w:rsidRPr="00DF0C3D">
              <w:rPr>
                <w:rFonts w:eastAsia="Verdana" w:cs="Calibri"/>
                <w:color w:val="000000"/>
                <w:szCs w:val="17"/>
              </w:rPr>
              <w:t>90.0</w:t>
            </w:r>
          </w:p>
        </w:tc>
        <w:tc>
          <w:tcPr>
            <w:tcW w:w="625" w:type="pct"/>
            <w:hideMark/>
          </w:tcPr>
          <w:p w14:paraId="6C9BEBE9" w14:textId="77777777" w:rsidR="00B305FE" w:rsidRPr="00DF0C3D" w:rsidRDefault="00B305FE" w:rsidP="00A025AC">
            <w:pPr>
              <w:jc w:val="right"/>
              <w:rPr>
                <w:szCs w:val="17"/>
              </w:rPr>
            </w:pPr>
            <w:r w:rsidRPr="00DF0C3D">
              <w:rPr>
                <w:rFonts w:eastAsia="Verdana" w:cs="Calibri"/>
                <w:color w:val="000000"/>
                <w:szCs w:val="17"/>
              </w:rPr>
              <w:t>82.0</w:t>
            </w:r>
          </w:p>
        </w:tc>
        <w:tc>
          <w:tcPr>
            <w:tcW w:w="625" w:type="pct"/>
            <w:hideMark/>
          </w:tcPr>
          <w:p w14:paraId="34B62CC7" w14:textId="77777777" w:rsidR="00B305FE" w:rsidRPr="00DF0C3D" w:rsidRDefault="00B305FE" w:rsidP="00A025AC">
            <w:pPr>
              <w:jc w:val="right"/>
              <w:rPr>
                <w:rFonts w:cs="Calibri"/>
                <w:color w:val="000000"/>
                <w:szCs w:val="17"/>
              </w:rPr>
            </w:pPr>
            <w:r w:rsidRPr="00DF0C3D">
              <w:rPr>
                <w:rFonts w:eastAsia="Verdana" w:cs="Calibri"/>
                <w:color w:val="000000"/>
                <w:szCs w:val="17"/>
              </w:rPr>
              <w:t>72.0</w:t>
            </w:r>
          </w:p>
        </w:tc>
      </w:tr>
      <w:tr w:rsidR="00B305FE" w:rsidRPr="00DF0C3D" w14:paraId="3A962678" w14:textId="77777777" w:rsidTr="0057767F">
        <w:trPr>
          <w:trHeight w:val="283"/>
        </w:trPr>
        <w:tc>
          <w:tcPr>
            <w:tcW w:w="2500" w:type="pct"/>
            <w:hideMark/>
          </w:tcPr>
          <w:p w14:paraId="00AB1F8D" w14:textId="77777777" w:rsidR="00B305FE" w:rsidRPr="00DF0C3D" w:rsidRDefault="00B305FE" w:rsidP="00C47D01">
            <w:pPr>
              <w:rPr>
                <w:szCs w:val="17"/>
              </w:rPr>
            </w:pPr>
            <w:r w:rsidRPr="00DF0C3D">
              <w:rPr>
                <w:szCs w:val="17"/>
              </w:rPr>
              <w:t>Total billable utilisation - FLS (%)</w:t>
            </w:r>
          </w:p>
        </w:tc>
        <w:tc>
          <w:tcPr>
            <w:tcW w:w="625" w:type="pct"/>
            <w:hideMark/>
          </w:tcPr>
          <w:p w14:paraId="3FE6100E" w14:textId="77777777" w:rsidR="00B305FE" w:rsidRPr="00DF0C3D" w:rsidRDefault="00B305FE" w:rsidP="00A025AC">
            <w:pPr>
              <w:jc w:val="right"/>
              <w:rPr>
                <w:szCs w:val="17"/>
              </w:rPr>
            </w:pPr>
            <w:r w:rsidRPr="00DF0C3D">
              <w:rPr>
                <w:rFonts w:eastAsia="Verdana" w:cs="Calibri"/>
                <w:color w:val="000000"/>
                <w:szCs w:val="17"/>
              </w:rPr>
              <w:t>25.5</w:t>
            </w:r>
          </w:p>
        </w:tc>
        <w:tc>
          <w:tcPr>
            <w:tcW w:w="625" w:type="pct"/>
            <w:hideMark/>
          </w:tcPr>
          <w:p w14:paraId="7802CCE3" w14:textId="77777777" w:rsidR="00B305FE" w:rsidRPr="00DF0C3D" w:rsidRDefault="00B305FE" w:rsidP="00A025AC">
            <w:pPr>
              <w:jc w:val="right"/>
              <w:rPr>
                <w:szCs w:val="17"/>
              </w:rPr>
            </w:pPr>
            <w:r w:rsidRPr="00DF0C3D">
              <w:rPr>
                <w:rFonts w:eastAsia="Verdana" w:cs="Calibri"/>
                <w:color w:val="000000"/>
                <w:szCs w:val="17"/>
              </w:rPr>
              <w:t>45.0</w:t>
            </w:r>
          </w:p>
        </w:tc>
        <w:tc>
          <w:tcPr>
            <w:tcW w:w="625" w:type="pct"/>
            <w:hideMark/>
          </w:tcPr>
          <w:p w14:paraId="1E7B2A09" w14:textId="77777777" w:rsidR="00B305FE" w:rsidRPr="00DF0C3D" w:rsidRDefault="00B305FE" w:rsidP="00A025AC">
            <w:pPr>
              <w:jc w:val="right"/>
              <w:rPr>
                <w:szCs w:val="17"/>
              </w:rPr>
            </w:pPr>
            <w:r w:rsidRPr="00DF0C3D">
              <w:rPr>
                <w:rFonts w:eastAsia="Verdana" w:cs="Calibri"/>
                <w:color w:val="000000"/>
                <w:szCs w:val="17"/>
              </w:rPr>
              <w:t>20.0</w:t>
            </w:r>
          </w:p>
        </w:tc>
        <w:tc>
          <w:tcPr>
            <w:tcW w:w="625" w:type="pct"/>
            <w:hideMark/>
          </w:tcPr>
          <w:p w14:paraId="760861A0" w14:textId="77777777" w:rsidR="00B305FE" w:rsidRPr="00DF0C3D" w:rsidRDefault="00B305FE" w:rsidP="00A025AC">
            <w:pPr>
              <w:jc w:val="right"/>
              <w:rPr>
                <w:rFonts w:cs="Calibri"/>
                <w:color w:val="000000"/>
                <w:szCs w:val="17"/>
              </w:rPr>
            </w:pPr>
            <w:r w:rsidRPr="00DF0C3D">
              <w:rPr>
                <w:rFonts w:eastAsia="Verdana" w:cs="Calibri"/>
                <w:color w:val="000000"/>
                <w:szCs w:val="17"/>
              </w:rPr>
              <w:t>5.0</w:t>
            </w:r>
          </w:p>
        </w:tc>
      </w:tr>
    </w:tbl>
    <w:p w14:paraId="2D4EA070" w14:textId="77777777" w:rsidR="00B305FE" w:rsidRPr="00DF0C3D" w:rsidRDefault="00B305FE" w:rsidP="00C47D01">
      <w:pPr>
        <w:rPr>
          <w:rFonts w:ascii="Verdana" w:hAnsi="Verdana"/>
          <w:sz w:val="18"/>
          <w:szCs w:val="18"/>
          <w:lang w:eastAsia="en-US"/>
        </w:rPr>
      </w:pPr>
      <w:r w:rsidRPr="00DF0C3D">
        <w:t xml:space="preserve">The survey asked respondents to report the utilisation of DSWs and FLSs by estimating the proportion of their time spent on various billable and non-billable tasks. </w:t>
      </w:r>
    </w:p>
    <w:p w14:paraId="3C6DB02B" w14:textId="77777777" w:rsidR="00B305FE" w:rsidRPr="00DF0C3D" w:rsidRDefault="00B305FE" w:rsidP="00C47D01">
      <w:r w:rsidRPr="00DF0C3D">
        <w:t>The total billable utilisation of DSWs refers to the proportion of time spent on billable support to participants and billable travel time. On average, DSWs had a total utilisation of 78.9%. Further analysis revealed this average increased:</w:t>
      </w:r>
    </w:p>
    <w:p w14:paraId="570C4666" w14:textId="77777777" w:rsidR="00B305FE" w:rsidRPr="00DF0C3D" w:rsidRDefault="00C47D01" w:rsidP="00C47D01">
      <w:pPr>
        <w:pStyle w:val="DotPoint"/>
      </w:pPr>
      <w:r w:rsidRPr="00DF0C3D">
        <w:t>A</w:t>
      </w:r>
      <w:r w:rsidR="00B305FE" w:rsidRPr="00DF0C3D">
        <w:t>s organisation size by revenue increased</w:t>
      </w:r>
      <w:r w:rsidRPr="00DF0C3D">
        <w:t>.</w:t>
      </w:r>
    </w:p>
    <w:p w14:paraId="0CF59CA9" w14:textId="77777777" w:rsidR="00B305FE" w:rsidRPr="00DF0C3D" w:rsidRDefault="00C47D01" w:rsidP="00C47D01">
      <w:pPr>
        <w:pStyle w:val="DotPoint"/>
      </w:pPr>
      <w:r w:rsidRPr="00DF0C3D">
        <w:t>A</w:t>
      </w:r>
      <w:r w:rsidR="00B305FE" w:rsidRPr="00DF0C3D">
        <w:t>s organisation participant count increased (where service providers already had a high utilisation rate)</w:t>
      </w:r>
      <w:r w:rsidRPr="00DF0C3D">
        <w:t>.</w:t>
      </w:r>
    </w:p>
    <w:p w14:paraId="4587BE8F" w14:textId="77777777" w:rsidR="00B305FE" w:rsidRPr="00DF0C3D" w:rsidRDefault="00C47D01" w:rsidP="00C47D01">
      <w:pPr>
        <w:pStyle w:val="DotPoint"/>
      </w:pPr>
      <w:r w:rsidRPr="00DF0C3D">
        <w:t>F</w:t>
      </w:r>
      <w:r w:rsidR="00B305FE" w:rsidRPr="00DF0C3D">
        <w:t>or not-for-profit organisations</w:t>
      </w:r>
      <w:r w:rsidRPr="00DF0C3D">
        <w:t>.</w:t>
      </w:r>
    </w:p>
    <w:p w14:paraId="03A65283" w14:textId="77777777" w:rsidR="00B305FE" w:rsidRPr="00DF0C3D" w:rsidRDefault="00B305FE" w:rsidP="00C47D01">
      <w:r w:rsidRPr="00DF0C3D">
        <w:t xml:space="preserve">Although service providers were also asked to estimate the proportion of time FLSs spent on various activities, the utilisation rate of FLS should not be directly compared the utilisation rate of DSWs, as the focus of each role differs. However, the survey results revealed that FLSs do spend a portion of their total time on billable tasks in many organisations. Services providers reported a wide range of responses for total FLS utilisation but on average, FLSs spent 25.5% of their time on providing billable support to participants and billable travel. The primary non-billable tasks for FLS on average were client-related administration (29.3%) and supervising and training other staff (18.4%). </w:t>
      </w:r>
    </w:p>
    <w:p w14:paraId="1EB827E9" w14:textId="77777777" w:rsidR="00B305FE" w:rsidRPr="00DF0C3D" w:rsidRDefault="00B305FE" w:rsidP="00952462">
      <w:pPr>
        <w:pStyle w:val="Heading3"/>
      </w:pPr>
      <w:r w:rsidRPr="00DF0C3D">
        <w:t>Overheads as a percentage of direct labour costs</w:t>
      </w:r>
    </w:p>
    <w:tbl>
      <w:tblPr>
        <w:tblStyle w:val="GridTable4-Accent12"/>
        <w:tblW w:w="5000" w:type="pct"/>
        <w:tblInd w:w="-10" w:type="dxa"/>
        <w:tblLook w:val="0420" w:firstRow="1" w:lastRow="0" w:firstColumn="0" w:lastColumn="0" w:noHBand="0" w:noVBand="1"/>
        <w:tblCaption w:val="Overheads as a percentage of direct labour costs"/>
      </w:tblPr>
      <w:tblGrid>
        <w:gridCol w:w="4530"/>
        <w:gridCol w:w="1132"/>
        <w:gridCol w:w="1133"/>
        <w:gridCol w:w="1133"/>
        <w:gridCol w:w="1133"/>
      </w:tblGrid>
      <w:tr w:rsidR="00B305FE" w:rsidRPr="00DF0C3D" w14:paraId="30717322"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19DFD197" w14:textId="77777777" w:rsidR="00B305FE" w:rsidRPr="00DF0C3D" w:rsidRDefault="00B305FE" w:rsidP="00C47D01">
            <w:pPr>
              <w:rPr>
                <w:szCs w:val="17"/>
              </w:rPr>
            </w:pPr>
          </w:p>
        </w:tc>
        <w:tc>
          <w:tcPr>
            <w:tcW w:w="625" w:type="pct"/>
            <w:hideMark/>
          </w:tcPr>
          <w:p w14:paraId="3A784D52" w14:textId="77777777" w:rsidR="00B305FE" w:rsidRPr="00DF0C3D" w:rsidRDefault="00B305FE" w:rsidP="00C47D01">
            <w:pPr>
              <w:jc w:val="center"/>
              <w:rPr>
                <w:szCs w:val="17"/>
              </w:rPr>
            </w:pPr>
            <w:r w:rsidRPr="00DF0C3D">
              <w:rPr>
                <w:rFonts w:cs="Calibri"/>
                <w:szCs w:val="17"/>
              </w:rPr>
              <w:t>Mean</w:t>
            </w:r>
          </w:p>
        </w:tc>
        <w:tc>
          <w:tcPr>
            <w:tcW w:w="625" w:type="pct"/>
            <w:hideMark/>
          </w:tcPr>
          <w:p w14:paraId="343B16DC" w14:textId="77777777" w:rsidR="00B305FE" w:rsidRPr="00DF0C3D" w:rsidRDefault="00B305FE" w:rsidP="00C47D01">
            <w:pPr>
              <w:jc w:val="center"/>
              <w:rPr>
                <w:szCs w:val="17"/>
              </w:rPr>
            </w:pPr>
            <w:r w:rsidRPr="00DF0C3D">
              <w:rPr>
                <w:rFonts w:cs="Calibri"/>
                <w:szCs w:val="17"/>
              </w:rPr>
              <w:t>25</w:t>
            </w:r>
            <w:r w:rsidRPr="00DF0C3D">
              <w:rPr>
                <w:rFonts w:cs="Calibri"/>
                <w:szCs w:val="17"/>
                <w:vertAlign w:val="superscript"/>
              </w:rPr>
              <w:t>th</w:t>
            </w:r>
            <w:r w:rsidRPr="00DF0C3D">
              <w:rPr>
                <w:rFonts w:cs="Calibri"/>
                <w:szCs w:val="17"/>
              </w:rPr>
              <w:t xml:space="preserve"> PC</w:t>
            </w:r>
          </w:p>
        </w:tc>
        <w:tc>
          <w:tcPr>
            <w:tcW w:w="625" w:type="pct"/>
            <w:hideMark/>
          </w:tcPr>
          <w:p w14:paraId="59E8C81E" w14:textId="77777777" w:rsidR="00B305FE" w:rsidRPr="00DF0C3D" w:rsidRDefault="00B305FE" w:rsidP="00C47D01">
            <w:pPr>
              <w:jc w:val="center"/>
              <w:rPr>
                <w:szCs w:val="17"/>
              </w:rPr>
            </w:pPr>
            <w:r w:rsidRPr="00DF0C3D">
              <w:rPr>
                <w:rFonts w:eastAsia="Verdana" w:cs="Calibri"/>
                <w:szCs w:val="17"/>
              </w:rPr>
              <w:t>50</w:t>
            </w:r>
            <w:r w:rsidRPr="00DF0C3D">
              <w:rPr>
                <w:rFonts w:eastAsia="Verdana" w:cs="Calibri"/>
                <w:szCs w:val="17"/>
                <w:vertAlign w:val="superscript"/>
              </w:rPr>
              <w:t>th</w:t>
            </w:r>
            <w:r w:rsidRPr="00DF0C3D">
              <w:rPr>
                <w:rFonts w:eastAsia="Verdana" w:cs="Calibri"/>
                <w:szCs w:val="17"/>
              </w:rPr>
              <w:t xml:space="preserve"> PC</w:t>
            </w:r>
          </w:p>
        </w:tc>
        <w:tc>
          <w:tcPr>
            <w:tcW w:w="625" w:type="pct"/>
            <w:hideMark/>
          </w:tcPr>
          <w:p w14:paraId="52520AB4" w14:textId="77777777" w:rsidR="00B305FE" w:rsidRPr="00DF0C3D" w:rsidRDefault="00B305FE" w:rsidP="00C47D01">
            <w:pPr>
              <w:jc w:val="center"/>
              <w:rPr>
                <w:szCs w:val="17"/>
              </w:rPr>
            </w:pPr>
            <w:r w:rsidRPr="00DF0C3D">
              <w:rPr>
                <w:rFonts w:cs="Calibri"/>
                <w:szCs w:val="17"/>
              </w:rPr>
              <w:t>75</w:t>
            </w:r>
            <w:r w:rsidRPr="00DF0C3D">
              <w:rPr>
                <w:rFonts w:cs="Calibri"/>
                <w:szCs w:val="17"/>
                <w:vertAlign w:val="superscript"/>
              </w:rPr>
              <w:t>th</w:t>
            </w:r>
            <w:r w:rsidRPr="00DF0C3D">
              <w:rPr>
                <w:rFonts w:cs="Calibri"/>
                <w:szCs w:val="17"/>
              </w:rPr>
              <w:t xml:space="preserve"> PC</w:t>
            </w:r>
          </w:p>
        </w:tc>
      </w:tr>
      <w:tr w:rsidR="00B305FE" w:rsidRPr="00DF0C3D" w14:paraId="0B8C468F"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0B5AADBB" w14:textId="77777777" w:rsidR="00B305FE" w:rsidRPr="00DF0C3D" w:rsidRDefault="00B305FE" w:rsidP="00C47D01">
            <w:pPr>
              <w:rPr>
                <w:szCs w:val="17"/>
              </w:rPr>
            </w:pPr>
            <w:r w:rsidRPr="00DF0C3D">
              <w:rPr>
                <w:rFonts w:eastAsia="Verdana" w:cs="Times New Roman"/>
                <w:szCs w:val="17"/>
              </w:rPr>
              <w:t>Overheads (excluding interest and depreciation) as a share of direct labour costs (%)</w:t>
            </w:r>
          </w:p>
        </w:tc>
        <w:tc>
          <w:tcPr>
            <w:tcW w:w="625" w:type="pct"/>
            <w:hideMark/>
          </w:tcPr>
          <w:p w14:paraId="30C79243" w14:textId="77777777" w:rsidR="00B305FE" w:rsidRPr="00DF0C3D" w:rsidRDefault="00B305FE" w:rsidP="00A025AC">
            <w:pPr>
              <w:jc w:val="right"/>
              <w:rPr>
                <w:color w:val="000000"/>
                <w:szCs w:val="17"/>
              </w:rPr>
            </w:pPr>
            <w:r w:rsidRPr="00DF0C3D">
              <w:rPr>
                <w:rFonts w:eastAsia="Verdana" w:cs="Calibri"/>
                <w:color w:val="000000"/>
                <w:szCs w:val="17"/>
              </w:rPr>
              <w:t>44.2</w:t>
            </w:r>
          </w:p>
        </w:tc>
        <w:tc>
          <w:tcPr>
            <w:tcW w:w="625" w:type="pct"/>
            <w:hideMark/>
          </w:tcPr>
          <w:p w14:paraId="7342D812" w14:textId="77777777" w:rsidR="00B305FE" w:rsidRPr="00DF0C3D" w:rsidRDefault="00B305FE" w:rsidP="00A025AC">
            <w:pPr>
              <w:jc w:val="right"/>
              <w:rPr>
                <w:szCs w:val="17"/>
              </w:rPr>
            </w:pPr>
            <w:r w:rsidRPr="00DF0C3D">
              <w:rPr>
                <w:rFonts w:eastAsia="Verdana" w:cs="Calibri"/>
                <w:color w:val="000000"/>
                <w:szCs w:val="17"/>
              </w:rPr>
              <w:t>21.8</w:t>
            </w:r>
          </w:p>
        </w:tc>
        <w:tc>
          <w:tcPr>
            <w:tcW w:w="625" w:type="pct"/>
            <w:hideMark/>
          </w:tcPr>
          <w:p w14:paraId="66683288" w14:textId="77777777" w:rsidR="00B305FE" w:rsidRPr="00DF0C3D" w:rsidRDefault="00B305FE" w:rsidP="00A025AC">
            <w:pPr>
              <w:jc w:val="right"/>
              <w:rPr>
                <w:szCs w:val="17"/>
              </w:rPr>
            </w:pPr>
            <w:r w:rsidRPr="00DF0C3D">
              <w:rPr>
                <w:rFonts w:eastAsia="Verdana" w:cs="Calibri"/>
                <w:color w:val="000000"/>
                <w:szCs w:val="17"/>
              </w:rPr>
              <w:t>35.9</w:t>
            </w:r>
          </w:p>
        </w:tc>
        <w:tc>
          <w:tcPr>
            <w:tcW w:w="625" w:type="pct"/>
            <w:hideMark/>
          </w:tcPr>
          <w:p w14:paraId="46677F52" w14:textId="77777777" w:rsidR="00B305FE" w:rsidRPr="00DF0C3D" w:rsidRDefault="00B305FE" w:rsidP="00A025AC">
            <w:pPr>
              <w:jc w:val="right"/>
              <w:rPr>
                <w:rFonts w:cs="Calibri"/>
                <w:color w:val="000000"/>
                <w:szCs w:val="17"/>
              </w:rPr>
            </w:pPr>
            <w:r w:rsidRPr="00DF0C3D">
              <w:rPr>
                <w:rFonts w:eastAsia="Verdana" w:cs="Calibri"/>
                <w:color w:val="000000"/>
                <w:szCs w:val="17"/>
              </w:rPr>
              <w:t>56.3</w:t>
            </w:r>
          </w:p>
        </w:tc>
      </w:tr>
    </w:tbl>
    <w:p w14:paraId="1F7B804B" w14:textId="77777777" w:rsidR="00B305FE" w:rsidRPr="00DF0C3D" w:rsidRDefault="00B305FE" w:rsidP="00C47D01">
      <w:pPr>
        <w:rPr>
          <w:rFonts w:ascii="Verdana" w:hAnsi="Verdana"/>
          <w:sz w:val="18"/>
          <w:szCs w:val="18"/>
          <w:lang w:eastAsia="en-US"/>
        </w:rPr>
      </w:pPr>
      <w:r w:rsidRPr="00DF0C3D">
        <w:t xml:space="preserve">The survey results revealed that on average, service providers’ overheads (excluding interest and depreciation) were 44.2% of direct labour costs of DSW and FLS staff. It should be noted that these results relate to service providers’ entire organisation, as service providers’ responses were not limited to NDIS-funded activities only. The results exhibited a wide range of responses with a positively skewed distribution. This was expected given that providers reported in the context of their entire organisation and the survey cohort exhibited a wide range of organisation sizes. </w:t>
      </w:r>
    </w:p>
    <w:p w14:paraId="5FF57464" w14:textId="77777777" w:rsidR="00B305FE" w:rsidRPr="00DF0C3D" w:rsidRDefault="00B305FE" w:rsidP="00C47D01">
      <w:r w:rsidRPr="00DF0C3D">
        <w:t xml:space="preserve">Further analysis revealed the average share of overheads (excluding interest and depreciation) as a proportion of direct labour costs increased where service providers: </w:t>
      </w:r>
    </w:p>
    <w:p w14:paraId="667F148A" w14:textId="77777777" w:rsidR="00B305FE" w:rsidRPr="00DF0C3D" w:rsidRDefault="00C47D01" w:rsidP="00C47D01">
      <w:pPr>
        <w:pStyle w:val="DotPoint"/>
      </w:pPr>
      <w:r w:rsidRPr="00DF0C3D">
        <w:lastRenderedPageBreak/>
        <w:t>W</w:t>
      </w:r>
      <w:r w:rsidR="00B305FE" w:rsidRPr="00DF0C3D">
        <w:t>ere categorised as a ‘smaller’ organisation by revenue</w:t>
      </w:r>
      <w:r w:rsidRPr="00DF0C3D">
        <w:t>.</w:t>
      </w:r>
    </w:p>
    <w:p w14:paraId="3443E7C5" w14:textId="77777777" w:rsidR="00B305FE" w:rsidRPr="00DF0C3D" w:rsidRDefault="00C47D01" w:rsidP="00C47D01">
      <w:pPr>
        <w:pStyle w:val="DotPoint"/>
      </w:pPr>
      <w:r w:rsidRPr="00DF0C3D">
        <w:t>S</w:t>
      </w:r>
      <w:r w:rsidR="00B305FE" w:rsidRPr="00DF0C3D">
        <w:t>upported a higher number of participants</w:t>
      </w:r>
      <w:r w:rsidRPr="00DF0C3D">
        <w:t>.</w:t>
      </w:r>
    </w:p>
    <w:p w14:paraId="2C1F5127" w14:textId="77777777" w:rsidR="00B305FE" w:rsidRPr="00DF0C3D" w:rsidRDefault="00C47D01" w:rsidP="00C47D01">
      <w:pPr>
        <w:pStyle w:val="DotPoint"/>
      </w:pPr>
      <w:r w:rsidRPr="00DF0C3D">
        <w:t>O</w:t>
      </w:r>
      <w:r w:rsidR="00B305FE" w:rsidRPr="00DF0C3D">
        <w:t xml:space="preserve">ffered Group and Centre Based Activities. </w:t>
      </w:r>
    </w:p>
    <w:p w14:paraId="4878FDD0" w14:textId="64846C2E" w:rsidR="00B305FE" w:rsidRPr="00DF0C3D" w:rsidRDefault="00BA45F0" w:rsidP="00952462">
      <w:pPr>
        <w:pStyle w:val="Heading3"/>
      </w:pPr>
      <w:r w:rsidRPr="00DF0C3D">
        <w:t xml:space="preserve">Earnings Before Interest, Tax, Depreciation and Amortisation </w:t>
      </w:r>
      <w:r>
        <w:t>(</w:t>
      </w:r>
      <w:r w:rsidR="00C47D01" w:rsidRPr="00DF0C3D">
        <w:t>EBITDA</w:t>
      </w:r>
      <w:r>
        <w:t>)</w:t>
      </w:r>
      <w:r w:rsidR="00B305FE" w:rsidRPr="00DF0C3D">
        <w:t xml:space="preserve"> as a percentage of total costs</w:t>
      </w:r>
    </w:p>
    <w:tbl>
      <w:tblPr>
        <w:tblStyle w:val="GridTable4-Accent12"/>
        <w:tblW w:w="5000" w:type="pct"/>
        <w:tblInd w:w="-10" w:type="dxa"/>
        <w:tblLook w:val="0420" w:firstRow="1" w:lastRow="0" w:firstColumn="0" w:lastColumn="0" w:noHBand="0" w:noVBand="1"/>
        <w:tblCaption w:val="EBITDA as a percentage of total costs"/>
      </w:tblPr>
      <w:tblGrid>
        <w:gridCol w:w="4530"/>
        <w:gridCol w:w="1132"/>
        <w:gridCol w:w="1133"/>
        <w:gridCol w:w="1133"/>
        <w:gridCol w:w="1133"/>
      </w:tblGrid>
      <w:tr w:rsidR="00B305FE" w:rsidRPr="00DF0C3D" w14:paraId="61B1F73A" w14:textId="77777777" w:rsidTr="00A025AC">
        <w:trPr>
          <w:cnfStyle w:val="100000000000" w:firstRow="1" w:lastRow="0" w:firstColumn="0" w:lastColumn="0" w:oddVBand="0" w:evenVBand="0" w:oddHBand="0" w:evenHBand="0" w:firstRowFirstColumn="0" w:firstRowLastColumn="0" w:lastRowFirstColumn="0" w:lastRowLastColumn="0"/>
          <w:trHeight w:val="283"/>
          <w:tblHeader/>
        </w:trPr>
        <w:tc>
          <w:tcPr>
            <w:tcW w:w="2500" w:type="pct"/>
          </w:tcPr>
          <w:p w14:paraId="64ADFAB0" w14:textId="77777777" w:rsidR="00B305FE" w:rsidRPr="00DF0C3D" w:rsidRDefault="00B305FE" w:rsidP="00C47D01">
            <w:pPr>
              <w:rPr>
                <w:szCs w:val="17"/>
              </w:rPr>
            </w:pPr>
          </w:p>
        </w:tc>
        <w:tc>
          <w:tcPr>
            <w:tcW w:w="625" w:type="pct"/>
            <w:hideMark/>
          </w:tcPr>
          <w:p w14:paraId="017721E2" w14:textId="77777777" w:rsidR="00B305FE" w:rsidRPr="00DF0C3D" w:rsidRDefault="00B305FE" w:rsidP="00C47D01">
            <w:pPr>
              <w:jc w:val="center"/>
              <w:rPr>
                <w:szCs w:val="17"/>
              </w:rPr>
            </w:pPr>
            <w:r w:rsidRPr="00DF0C3D">
              <w:rPr>
                <w:rFonts w:cs="Calibri"/>
                <w:szCs w:val="17"/>
              </w:rPr>
              <w:t>Mean</w:t>
            </w:r>
          </w:p>
        </w:tc>
        <w:tc>
          <w:tcPr>
            <w:tcW w:w="625" w:type="pct"/>
            <w:hideMark/>
          </w:tcPr>
          <w:p w14:paraId="525B9CD0" w14:textId="77777777" w:rsidR="00B305FE" w:rsidRPr="00DF0C3D" w:rsidRDefault="00B305FE" w:rsidP="00C47D01">
            <w:pPr>
              <w:jc w:val="center"/>
              <w:rPr>
                <w:szCs w:val="17"/>
              </w:rPr>
            </w:pPr>
            <w:r w:rsidRPr="00DF0C3D">
              <w:rPr>
                <w:rFonts w:cs="Calibri"/>
                <w:szCs w:val="17"/>
              </w:rPr>
              <w:t>25</w:t>
            </w:r>
            <w:r w:rsidRPr="00DF0C3D">
              <w:rPr>
                <w:rFonts w:cs="Calibri"/>
                <w:szCs w:val="17"/>
                <w:vertAlign w:val="superscript"/>
              </w:rPr>
              <w:t>th</w:t>
            </w:r>
            <w:r w:rsidRPr="00DF0C3D">
              <w:rPr>
                <w:rFonts w:cs="Calibri"/>
                <w:szCs w:val="17"/>
              </w:rPr>
              <w:t xml:space="preserve"> PC</w:t>
            </w:r>
          </w:p>
        </w:tc>
        <w:tc>
          <w:tcPr>
            <w:tcW w:w="625" w:type="pct"/>
            <w:hideMark/>
          </w:tcPr>
          <w:p w14:paraId="1F9BBCDE" w14:textId="77777777" w:rsidR="00B305FE" w:rsidRPr="00DF0C3D" w:rsidRDefault="00B305FE" w:rsidP="00C47D01">
            <w:pPr>
              <w:jc w:val="center"/>
              <w:rPr>
                <w:szCs w:val="17"/>
              </w:rPr>
            </w:pPr>
            <w:r w:rsidRPr="00DF0C3D">
              <w:rPr>
                <w:rFonts w:eastAsia="Verdana" w:cs="Calibri"/>
                <w:szCs w:val="17"/>
              </w:rPr>
              <w:t>50</w:t>
            </w:r>
            <w:r w:rsidRPr="00DF0C3D">
              <w:rPr>
                <w:rFonts w:eastAsia="Verdana" w:cs="Calibri"/>
                <w:szCs w:val="17"/>
                <w:vertAlign w:val="superscript"/>
              </w:rPr>
              <w:t>th</w:t>
            </w:r>
            <w:r w:rsidRPr="00DF0C3D">
              <w:rPr>
                <w:rFonts w:eastAsia="Verdana" w:cs="Calibri"/>
                <w:szCs w:val="17"/>
              </w:rPr>
              <w:t xml:space="preserve"> PC</w:t>
            </w:r>
          </w:p>
        </w:tc>
        <w:tc>
          <w:tcPr>
            <w:tcW w:w="625" w:type="pct"/>
            <w:hideMark/>
          </w:tcPr>
          <w:p w14:paraId="34A965C5" w14:textId="77777777" w:rsidR="00B305FE" w:rsidRPr="00DF0C3D" w:rsidRDefault="00B305FE" w:rsidP="00C47D01">
            <w:pPr>
              <w:jc w:val="center"/>
              <w:rPr>
                <w:szCs w:val="17"/>
              </w:rPr>
            </w:pPr>
            <w:r w:rsidRPr="00DF0C3D">
              <w:rPr>
                <w:rFonts w:cs="Calibri"/>
                <w:szCs w:val="17"/>
              </w:rPr>
              <w:t>75</w:t>
            </w:r>
            <w:r w:rsidRPr="00DF0C3D">
              <w:rPr>
                <w:rFonts w:cs="Calibri"/>
                <w:szCs w:val="17"/>
                <w:vertAlign w:val="superscript"/>
              </w:rPr>
              <w:t>th</w:t>
            </w:r>
            <w:r w:rsidRPr="00DF0C3D">
              <w:rPr>
                <w:rFonts w:cs="Calibri"/>
                <w:szCs w:val="17"/>
              </w:rPr>
              <w:t xml:space="preserve"> PC</w:t>
            </w:r>
          </w:p>
        </w:tc>
      </w:tr>
      <w:tr w:rsidR="00B305FE" w:rsidRPr="00DF0C3D" w14:paraId="3E59CE60" w14:textId="77777777" w:rsidTr="0057767F">
        <w:trPr>
          <w:cnfStyle w:val="000000100000" w:firstRow="0" w:lastRow="0" w:firstColumn="0" w:lastColumn="0" w:oddVBand="0" w:evenVBand="0" w:oddHBand="1" w:evenHBand="0" w:firstRowFirstColumn="0" w:firstRowLastColumn="0" w:lastRowFirstColumn="0" w:lastRowLastColumn="0"/>
          <w:trHeight w:val="283"/>
        </w:trPr>
        <w:tc>
          <w:tcPr>
            <w:tcW w:w="2500" w:type="pct"/>
            <w:hideMark/>
          </w:tcPr>
          <w:p w14:paraId="036662E9" w14:textId="77777777" w:rsidR="00B305FE" w:rsidRPr="00DF0C3D" w:rsidRDefault="00B305FE" w:rsidP="00C47D01">
            <w:pPr>
              <w:rPr>
                <w:szCs w:val="17"/>
              </w:rPr>
            </w:pPr>
            <w:r w:rsidRPr="00DF0C3D">
              <w:rPr>
                <w:rFonts w:eastAsia="Verdana" w:cs="Times New Roman"/>
                <w:szCs w:val="17"/>
              </w:rPr>
              <w:t>EBITDA as a share of total costs (%)</w:t>
            </w:r>
          </w:p>
        </w:tc>
        <w:tc>
          <w:tcPr>
            <w:tcW w:w="625" w:type="pct"/>
            <w:hideMark/>
          </w:tcPr>
          <w:p w14:paraId="09ED3B45" w14:textId="77777777" w:rsidR="00B305FE" w:rsidRPr="00DF0C3D" w:rsidRDefault="00B305FE" w:rsidP="00A025AC">
            <w:pPr>
              <w:jc w:val="right"/>
              <w:rPr>
                <w:szCs w:val="17"/>
              </w:rPr>
            </w:pPr>
            <w:r w:rsidRPr="00DF0C3D">
              <w:rPr>
                <w:rFonts w:eastAsia="Verdana" w:cs="Calibri"/>
                <w:color w:val="000000"/>
                <w:szCs w:val="17"/>
              </w:rPr>
              <w:t>13.3</w:t>
            </w:r>
          </w:p>
        </w:tc>
        <w:tc>
          <w:tcPr>
            <w:tcW w:w="625" w:type="pct"/>
            <w:hideMark/>
          </w:tcPr>
          <w:p w14:paraId="6D078980" w14:textId="77777777" w:rsidR="00B305FE" w:rsidRPr="00DF0C3D" w:rsidRDefault="00B305FE" w:rsidP="00A025AC">
            <w:pPr>
              <w:jc w:val="right"/>
              <w:rPr>
                <w:szCs w:val="17"/>
              </w:rPr>
            </w:pPr>
            <w:r w:rsidRPr="00DF0C3D">
              <w:rPr>
                <w:rFonts w:eastAsia="Verdana" w:cs="Calibri"/>
                <w:color w:val="000000"/>
                <w:szCs w:val="17"/>
              </w:rPr>
              <w:t>21.4</w:t>
            </w:r>
          </w:p>
        </w:tc>
        <w:tc>
          <w:tcPr>
            <w:tcW w:w="625" w:type="pct"/>
            <w:hideMark/>
          </w:tcPr>
          <w:p w14:paraId="5532DF9F" w14:textId="77777777" w:rsidR="00B305FE" w:rsidRPr="00DF0C3D" w:rsidRDefault="00B305FE" w:rsidP="00A025AC">
            <w:pPr>
              <w:jc w:val="right"/>
              <w:rPr>
                <w:szCs w:val="17"/>
              </w:rPr>
            </w:pPr>
            <w:r w:rsidRPr="00DF0C3D">
              <w:rPr>
                <w:rFonts w:eastAsia="Verdana" w:cs="Calibri"/>
                <w:color w:val="000000"/>
                <w:szCs w:val="17"/>
              </w:rPr>
              <w:t>10.9</w:t>
            </w:r>
          </w:p>
        </w:tc>
        <w:tc>
          <w:tcPr>
            <w:tcW w:w="625" w:type="pct"/>
            <w:hideMark/>
          </w:tcPr>
          <w:p w14:paraId="1BB9B4CD" w14:textId="77777777" w:rsidR="00B305FE" w:rsidRPr="00DF0C3D" w:rsidRDefault="00B305FE" w:rsidP="00A025AC">
            <w:pPr>
              <w:jc w:val="right"/>
              <w:rPr>
                <w:rFonts w:cs="Calibri"/>
                <w:color w:val="000000"/>
                <w:szCs w:val="17"/>
              </w:rPr>
            </w:pPr>
            <w:r w:rsidRPr="00DF0C3D">
              <w:rPr>
                <w:rFonts w:eastAsia="Verdana" w:cs="Calibri"/>
                <w:color w:val="000000"/>
                <w:szCs w:val="17"/>
              </w:rPr>
              <w:t>3.9</w:t>
            </w:r>
          </w:p>
        </w:tc>
      </w:tr>
    </w:tbl>
    <w:p w14:paraId="164F11AB" w14:textId="23E11AE0" w:rsidR="00B305FE" w:rsidRPr="00DF0C3D" w:rsidRDefault="00B305FE" w:rsidP="00C47D01">
      <w:pPr>
        <w:rPr>
          <w:rFonts w:ascii="Verdana" w:hAnsi="Verdana"/>
          <w:sz w:val="18"/>
          <w:szCs w:val="18"/>
          <w:lang w:eastAsia="en-US"/>
        </w:rPr>
      </w:pPr>
      <w:r w:rsidRPr="00DF0C3D">
        <w:t xml:space="preserve">The survey results also examined EBITDA as a share of total expenses. The results revealed that on average, EBITDA was 13.3% of total expenses. The results also exhibited a relatively normal distribution and a wide range of results from -21.0% to 47.0%, being a range of 68.0% with outliers removed. The average share of EBITDA as a proportion of total expenses was higher where service providers: </w:t>
      </w:r>
    </w:p>
    <w:p w14:paraId="726589F6" w14:textId="77777777" w:rsidR="00B305FE" w:rsidRPr="00DF0C3D" w:rsidRDefault="00C47D01" w:rsidP="00C47D01">
      <w:pPr>
        <w:pStyle w:val="DotPoint"/>
      </w:pPr>
      <w:r w:rsidRPr="00DF0C3D">
        <w:t>O</w:t>
      </w:r>
      <w:r w:rsidR="00B305FE" w:rsidRPr="00DF0C3D">
        <w:t>ffered</w:t>
      </w:r>
      <w:r w:rsidRPr="00DF0C3D">
        <w:t xml:space="preserve"> Employment services.</w:t>
      </w:r>
    </w:p>
    <w:p w14:paraId="3C6A8F17" w14:textId="77777777" w:rsidR="00B305FE" w:rsidRPr="00DF0C3D" w:rsidRDefault="00C47D01" w:rsidP="00C47D01">
      <w:pPr>
        <w:pStyle w:val="DotPoint"/>
      </w:pPr>
      <w:r w:rsidRPr="00DF0C3D">
        <w:t>R</w:t>
      </w:r>
      <w:r w:rsidR="00B305FE" w:rsidRPr="00DF0C3D">
        <w:t>eceived a balance of revenue from the NDIA and other sources.</w:t>
      </w:r>
    </w:p>
    <w:p w14:paraId="5F002E69" w14:textId="77777777" w:rsidR="00BD6FCA" w:rsidRPr="00DF0C3D" w:rsidRDefault="00BD6FCA" w:rsidP="00BD6FCA">
      <w:pPr>
        <w:pStyle w:val="Heading5"/>
      </w:pPr>
      <w:r w:rsidRPr="00DF0C3D">
        <w:t>Endnotes</w:t>
      </w:r>
    </w:p>
    <w:p w14:paraId="25014FCF" w14:textId="77777777" w:rsidR="00B52A89" w:rsidRPr="00DF0C3D" w:rsidRDefault="00B52A89" w:rsidP="00C47D01">
      <w:pPr>
        <w:pStyle w:val="DotPoint"/>
        <w:sectPr w:rsidR="00B52A89" w:rsidRPr="00DF0C3D" w:rsidSect="00543119">
          <w:endnotePr>
            <w:numFmt w:val="decimal"/>
            <w:numRestart w:val="eachSect"/>
          </w:endnotePr>
          <w:pgSz w:w="11907" w:h="16839" w:code="9"/>
          <w:pgMar w:top="1418" w:right="1418" w:bottom="1418" w:left="1418" w:header="709" w:footer="709" w:gutter="0"/>
          <w:cols w:space="708"/>
          <w:titlePg/>
          <w:docGrid w:linePitch="360"/>
        </w:sectPr>
      </w:pPr>
    </w:p>
    <w:p w14:paraId="3E5F6DA0" w14:textId="77777777" w:rsidR="00B52A89" w:rsidRPr="00DF0C3D" w:rsidRDefault="00B52A89" w:rsidP="00014597">
      <w:pPr>
        <w:pStyle w:val="Heading1"/>
        <w:numPr>
          <w:ilvl w:val="0"/>
          <w:numId w:val="0"/>
        </w:numPr>
        <w:ind w:left="567" w:hanging="567"/>
      </w:pPr>
      <w:bookmarkStart w:id="494" w:name="_Toc106272633"/>
      <w:r w:rsidRPr="00DF0C3D">
        <w:lastRenderedPageBreak/>
        <w:t>Appendix E</w:t>
      </w:r>
      <w:r w:rsidR="00C9326D" w:rsidRPr="00DF0C3D">
        <w:t xml:space="preserve"> -</w:t>
      </w:r>
      <w:r w:rsidRPr="00DF0C3D">
        <w:t xml:space="preserve"> Geographic Classifications</w:t>
      </w:r>
      <w:bookmarkEnd w:id="494"/>
    </w:p>
    <w:p w14:paraId="6DFD5A28" w14:textId="1CFB6FFE" w:rsidR="00B52A89" w:rsidRPr="00DF0C3D" w:rsidRDefault="00BD6FCA" w:rsidP="00B52A89">
      <w:r w:rsidRPr="00DF0C3D">
        <w:t>This</w:t>
      </w:r>
      <w:r w:rsidR="00B52A89" w:rsidRPr="00DF0C3D">
        <w:t xml:space="preserve"> Appendix</w:t>
      </w:r>
      <w:r w:rsidRPr="00DF0C3D">
        <w:t xml:space="preserve"> </w:t>
      </w:r>
      <w:r w:rsidR="00B52A89" w:rsidRPr="00DF0C3D">
        <w:t>analyse</w:t>
      </w:r>
      <w:r w:rsidRPr="00DF0C3D">
        <w:t>s</w:t>
      </w:r>
      <w:r w:rsidR="00B52A89" w:rsidRPr="00DF0C3D">
        <w:t xml:space="preserve"> alternative classification systems against </w:t>
      </w:r>
      <w:r w:rsidR="00133BF2">
        <w:t>the NDIA</w:t>
      </w:r>
      <w:r w:rsidR="00B52A89" w:rsidRPr="00DF0C3D">
        <w:t xml:space="preserve">’s current geographical classification model (MMM) and assess their strengths and limitations in appropriately classifying regions. Five systems </w:t>
      </w:r>
      <w:r w:rsidRPr="00DF0C3D">
        <w:t>are reviewed</w:t>
      </w:r>
      <w:r w:rsidR="00B52A89" w:rsidRPr="00DF0C3D">
        <w:t xml:space="preserve">: </w:t>
      </w:r>
    </w:p>
    <w:p w14:paraId="2B7891DD" w14:textId="77777777" w:rsidR="00B52A89" w:rsidRPr="00DF0C3D" w:rsidRDefault="00B52A89" w:rsidP="00B52A89">
      <w:pPr>
        <w:pStyle w:val="DotPoint"/>
        <w:rPr>
          <w:rFonts w:ascii="Calibri" w:hAnsi="Calibri" w:cs="Calibri"/>
        </w:rPr>
      </w:pPr>
      <w:r w:rsidRPr="00DF0C3D">
        <w:t xml:space="preserve">Rural, Remote, and Metropolitan Areas (RRMA); </w:t>
      </w:r>
    </w:p>
    <w:p w14:paraId="4B80A353" w14:textId="77777777" w:rsidR="00B52A89" w:rsidRPr="00DF0C3D" w:rsidRDefault="00B52A89" w:rsidP="00B52A89">
      <w:pPr>
        <w:pStyle w:val="DotPoint"/>
        <w:rPr>
          <w:rFonts w:ascii="Calibri" w:hAnsi="Calibri" w:cs="Calibri"/>
        </w:rPr>
      </w:pPr>
      <w:r w:rsidRPr="00DF0C3D">
        <w:t>Accessibility/Remoteness Index of Australia (ARIA)</w:t>
      </w:r>
      <w:r w:rsidRPr="00DF0C3D">
        <w:rPr>
          <w:rFonts w:ascii="Calibri" w:hAnsi="Calibri" w:cs="Calibri"/>
        </w:rPr>
        <w:t>;</w:t>
      </w:r>
    </w:p>
    <w:p w14:paraId="21069167" w14:textId="77777777" w:rsidR="00B52A89" w:rsidRPr="00DF0C3D" w:rsidRDefault="00B52A89" w:rsidP="00B52A89">
      <w:pPr>
        <w:pStyle w:val="DotPoint"/>
        <w:rPr>
          <w:rFonts w:ascii="Calibri" w:hAnsi="Calibri" w:cs="Calibri"/>
        </w:rPr>
      </w:pPr>
      <w:r w:rsidRPr="00DF0C3D">
        <w:t xml:space="preserve">Australian Standard Geographical Classification (ASGC); </w:t>
      </w:r>
    </w:p>
    <w:p w14:paraId="1404E5A0" w14:textId="77777777" w:rsidR="00B52A89" w:rsidRPr="00DF0C3D" w:rsidRDefault="00B52A89" w:rsidP="00B52A89">
      <w:pPr>
        <w:pStyle w:val="DotPoint"/>
      </w:pPr>
      <w:r w:rsidRPr="00DF0C3D">
        <w:t>Modified Monash Model (MMM); and</w:t>
      </w:r>
    </w:p>
    <w:p w14:paraId="1AE9F05D" w14:textId="77777777" w:rsidR="00B52A89" w:rsidRPr="00DF0C3D" w:rsidRDefault="00B52A89" w:rsidP="00B52A89">
      <w:pPr>
        <w:pStyle w:val="DotPoint"/>
      </w:pPr>
      <w:r w:rsidRPr="00DF0C3D">
        <w:t>Index of Access.</w:t>
      </w:r>
      <w:r w:rsidRPr="00DF0C3D">
        <w:rPr>
          <w:sz w:val="18"/>
          <w:szCs w:val="18"/>
        </w:rPr>
        <w:t xml:space="preserve"> </w:t>
      </w:r>
    </w:p>
    <w:p w14:paraId="1BB6CCF8" w14:textId="77777777" w:rsidR="00B52A89" w:rsidRPr="00DF0C3D" w:rsidRDefault="00B52A89" w:rsidP="00014597">
      <w:r w:rsidRPr="00DF0C3D">
        <w:t>The</w:t>
      </w:r>
      <w:r w:rsidRPr="00DF0C3D">
        <w:rPr>
          <w:b/>
        </w:rPr>
        <w:t xml:space="preserve"> Rural, Remote and Metropolitan Areas Classification</w:t>
      </w:r>
      <w:r w:rsidRPr="00DF0C3D">
        <w:t xml:space="preserve"> </w:t>
      </w:r>
      <w:r w:rsidRPr="00DF0C3D">
        <w:rPr>
          <w:b/>
        </w:rPr>
        <w:t>(RRMA)</w:t>
      </w:r>
      <w:r w:rsidRPr="00DF0C3D">
        <w:t xml:space="preserve"> is the oldest of the studied geographic classification systems developed in 1994 by the Commonwealth Department of Primary Industries and Energy, and the then Department of Human Services and Health. It differentiated Australia in to seven categories.</w:t>
      </w:r>
      <w:r w:rsidR="00BC112F" w:rsidRPr="00DF0C3D">
        <w:rPr>
          <w:rStyle w:val="EndnoteReference"/>
          <w:szCs w:val="18"/>
        </w:rPr>
        <w:endnoteReference w:id="133"/>
      </w:r>
    </w:p>
    <w:p w14:paraId="513B24AA" w14:textId="77777777" w:rsidR="00B52A89" w:rsidRPr="00DF0C3D" w:rsidRDefault="00B52A89" w:rsidP="00014597">
      <w:r w:rsidRPr="00DF0C3D">
        <w:t>The</w:t>
      </w:r>
      <w:r w:rsidRPr="00DF0C3D">
        <w:rPr>
          <w:b/>
        </w:rPr>
        <w:t xml:space="preserve"> Accessibility/Remoteness Index of Australia (ARIA)</w:t>
      </w:r>
      <w:r w:rsidRPr="00DF0C3D">
        <w:t xml:space="preserve"> is a geographic classification developed in 1997 by the then Department of Health and Ageing to overcome identified shortcomings with RRMA.</w:t>
      </w:r>
      <w:r w:rsidR="00D9749D" w:rsidRPr="00DF0C3D">
        <w:t xml:space="preserve"> </w:t>
      </w:r>
      <w:r w:rsidRPr="00DF0C3D">
        <w:t>It focuses on mapping accessibility, based on the distance from major centres and the size of the local population and includes five categories of remoteness. It has been updated to include ARIA+ (2011) and ARIA ++ (2016).</w:t>
      </w:r>
      <w:r w:rsidR="00BC112F" w:rsidRPr="00DF0C3D">
        <w:rPr>
          <w:rStyle w:val="EndnoteReference"/>
        </w:rPr>
        <w:endnoteReference w:id="134"/>
      </w:r>
    </w:p>
    <w:p w14:paraId="74B01266" w14:textId="2F6C4235" w:rsidR="00B52A89" w:rsidRPr="00DF0C3D" w:rsidRDefault="00B52A89" w:rsidP="00014597">
      <w:r w:rsidRPr="00DF0C3D">
        <w:t>The</w:t>
      </w:r>
      <w:r w:rsidRPr="00DF0C3D">
        <w:rPr>
          <w:b/>
        </w:rPr>
        <w:t xml:space="preserve"> Australian Statistical Geography Standard (ASGS)</w:t>
      </w:r>
      <w:r w:rsidRPr="00DF0C3D">
        <w:t xml:space="preserve"> was developed by the Australian Bureau of Statistics</w:t>
      </w:r>
      <w:r w:rsidR="00E97ADB">
        <w:t xml:space="preserve"> (ABS)</w:t>
      </w:r>
      <w:r w:rsidRPr="00DF0C3D">
        <w:t xml:space="preserve"> in 2001 and is updated after each Census. It is based on an extended version of ARIA+ by overlaying </w:t>
      </w:r>
      <w:r w:rsidRPr="00DF0C3D">
        <w:rPr>
          <w:color w:val="333333"/>
          <w:shd w:val="clear" w:color="auto" w:fill="FFFFFF"/>
        </w:rPr>
        <w:t xml:space="preserve">ASGS Statistical Area Level 1 (SA1) boundaries </w:t>
      </w:r>
      <w:r w:rsidRPr="00DF0C3D">
        <w:t>and includes five categories of remoteness. It is widely used for health mapping, by the Department of Infrastructure, Regional Development and Cities as well as by the National Schools Resourcing Board to apply student and school loadings to funding.</w:t>
      </w:r>
      <w:r w:rsidRPr="00DF0C3D">
        <w:rPr>
          <w:rStyle w:val="EndnoteReference"/>
        </w:rPr>
        <w:endnoteReference w:id="135"/>
      </w:r>
      <w:r w:rsidRPr="00DF0C3D">
        <w:t xml:space="preserve"> </w:t>
      </w:r>
    </w:p>
    <w:p w14:paraId="2F540CF7" w14:textId="4BF71A3A" w:rsidR="00B52A89" w:rsidRPr="00DF0C3D" w:rsidRDefault="00B52A89" w:rsidP="00014597">
      <w:r w:rsidRPr="00DF0C3D">
        <w:t>The</w:t>
      </w:r>
      <w:r w:rsidRPr="00DF0C3D">
        <w:rPr>
          <w:b/>
        </w:rPr>
        <w:t xml:space="preserve"> Modified Monash Model (MMM)</w:t>
      </w:r>
      <w:r w:rsidRPr="00DF0C3D">
        <w:t xml:space="preserve"> was developed by the Department of Health in 2015 to determine eligibility for a range of health workforce programs, such as rural Bulk Billing Incentives, Workforce Incentive Program, and Bonded Medical Program to attract health professionals to more remote and smaller communities. While ASGS is an index of accessibility/remoteness based on the distance to the nearest service centre, the MMM uses geographical remoteness (</w:t>
      </w:r>
      <w:r w:rsidR="00173CC4">
        <w:t>ABS</w:t>
      </w:r>
      <w:r w:rsidRPr="00DF0C3D">
        <w:t xml:space="preserve"> definition) and town size to classify metropolitan, regional, rural, and remote areas. MMM takes into account the size and isolation of a town based on the latest Census data and </w:t>
      </w:r>
      <w:r w:rsidR="00E97ADB">
        <w:t>is</w:t>
      </w:r>
      <w:r w:rsidRPr="00DF0C3D">
        <w:t xml:space="preserve"> used to incentivise medical professionals to move to smaller communities.</w:t>
      </w:r>
      <w:r w:rsidRPr="00DF0C3D">
        <w:rPr>
          <w:rStyle w:val="EndnoteReference"/>
        </w:rPr>
        <w:endnoteReference w:id="136"/>
      </w:r>
    </w:p>
    <w:p w14:paraId="0BA29654" w14:textId="43059E19" w:rsidR="00B52A89" w:rsidRPr="00DF0C3D" w:rsidRDefault="00B52A89" w:rsidP="00014597">
      <w:pPr>
        <w:rPr>
          <w:b/>
          <w:bCs/>
        </w:rPr>
      </w:pPr>
      <w:r w:rsidRPr="00DF0C3D">
        <w:rPr>
          <w:bCs/>
        </w:rPr>
        <w:t>The</w:t>
      </w:r>
      <w:r w:rsidRPr="00DF0C3D">
        <w:rPr>
          <w:b/>
          <w:bCs/>
        </w:rPr>
        <w:t xml:space="preserve"> Index of Access</w:t>
      </w:r>
      <w:r w:rsidRPr="00DF0C3D">
        <w:t xml:space="preserve"> was developed in 2015 by the same authors whose research informed the development of MMM as part of a project of the Australian Primary Health </w:t>
      </w:r>
      <w:r w:rsidR="00173CC4">
        <w:t>Care Research Institute</w:t>
      </w:r>
      <w:r w:rsidR="00E97ADB">
        <w:t>. It is a “fit-for-purpose”</w:t>
      </w:r>
      <w:r w:rsidRPr="00DF0C3D">
        <w:t xml:space="preserve"> classification focusing on access to primary health care services from a “</w:t>
      </w:r>
      <w:r w:rsidRPr="00DF0C3D">
        <w:rPr>
          <w:i/>
          <w:iCs/>
        </w:rPr>
        <w:t>patient’s perspective”</w:t>
      </w:r>
      <w:r w:rsidRPr="00DF0C3D">
        <w:t xml:space="preserve">. </w:t>
      </w:r>
      <w:r w:rsidR="00E97ADB">
        <w:t>It</w:t>
      </w:r>
      <w:r w:rsidRPr="00DF0C3D">
        <w:t xml:space="preserve"> was specifically designed to provide an improved basis for rural health service planning and resource allocation decisions. However, this classification ha</w:t>
      </w:r>
      <w:r w:rsidR="00BC112F" w:rsidRPr="00DF0C3D">
        <w:t>s not been implemented to date.</w:t>
      </w:r>
      <w:r w:rsidR="00BC112F" w:rsidRPr="00DF0C3D">
        <w:rPr>
          <w:rStyle w:val="EndnoteReference"/>
        </w:rPr>
        <w:endnoteReference w:id="137"/>
      </w:r>
    </w:p>
    <w:p w14:paraId="4A59048A" w14:textId="77777777" w:rsidR="00B52A89" w:rsidRPr="00DF0C3D" w:rsidRDefault="00B52A89" w:rsidP="005C284E">
      <w:pPr>
        <w:pStyle w:val="Heading3"/>
      </w:pPr>
      <w:r w:rsidRPr="00DF0C3D">
        <w:lastRenderedPageBreak/>
        <w:t>Rural, Remote, and Metropolitan Areas (RRMA)</w:t>
      </w:r>
    </w:p>
    <w:p w14:paraId="540FFC45" w14:textId="0829520D" w:rsidR="00014597" w:rsidRPr="00DF0C3D" w:rsidRDefault="00014597" w:rsidP="00014597">
      <w:r w:rsidRPr="00DF0C3D">
        <w:t>RRMA classifies Statistical Local Areas (SLAs) of Australia into a total of seven categories across three zones (metropolitan, rural,</w:t>
      </w:r>
      <w:r w:rsidR="00173CC4">
        <w:t xml:space="preserve"> and remote) (s</w:t>
      </w:r>
      <w:r w:rsidR="00743EB9" w:rsidRPr="00DF0C3D">
        <w:t xml:space="preserve">ee </w:t>
      </w:r>
      <w:r w:rsidR="00743EB9" w:rsidRPr="00DF0C3D">
        <w:fldChar w:fldCharType="begin"/>
      </w:r>
      <w:r w:rsidR="00743EB9" w:rsidRPr="00DF0C3D">
        <w:instrText xml:space="preserve"> REF _Ref100780200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96</w:t>
      </w:r>
      <w:r w:rsidR="00743EB9" w:rsidRPr="00DF0C3D">
        <w:fldChar w:fldCharType="end"/>
      </w:r>
      <w:r w:rsidRPr="00DF0C3D">
        <w:t xml:space="preserve"> and </w:t>
      </w:r>
      <w:r w:rsidR="00743EB9" w:rsidRPr="00DF0C3D">
        <w:fldChar w:fldCharType="begin"/>
      </w:r>
      <w:r w:rsidR="00743EB9" w:rsidRPr="00DF0C3D">
        <w:instrText xml:space="preserve"> REF _Ref100780206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97</w:t>
      </w:r>
      <w:r w:rsidR="00743EB9" w:rsidRPr="00DF0C3D">
        <w:fldChar w:fldCharType="end"/>
      </w:r>
      <w:r w:rsidRPr="00DF0C3D">
        <w:t>)</w:t>
      </w:r>
    </w:p>
    <w:p w14:paraId="044DD09E" w14:textId="278F817E" w:rsidR="00BC112F" w:rsidRPr="00DF0C3D" w:rsidRDefault="00BC112F" w:rsidP="00BC112F">
      <w:pPr>
        <w:pStyle w:val="Caption"/>
      </w:pPr>
      <w:bookmarkStart w:id="495" w:name="_Ref100780200"/>
      <w:bookmarkStart w:id="496" w:name="_Toc108620584"/>
      <w:r w:rsidRPr="00DF0C3D">
        <w:t xml:space="preserve">Exhibit </w:t>
      </w:r>
      <w:r w:rsidR="002B459B">
        <w:fldChar w:fldCharType="begin"/>
      </w:r>
      <w:r w:rsidR="002B459B">
        <w:instrText xml:space="preserve"> SEQ Exhibit \* ARABIC </w:instrText>
      </w:r>
      <w:r w:rsidR="002B459B">
        <w:fldChar w:fldCharType="separate"/>
      </w:r>
      <w:r w:rsidR="0015299C">
        <w:rPr>
          <w:noProof/>
        </w:rPr>
        <w:t>96</w:t>
      </w:r>
      <w:r w:rsidR="002B459B">
        <w:rPr>
          <w:noProof/>
        </w:rPr>
        <w:fldChar w:fldCharType="end"/>
      </w:r>
      <w:bookmarkEnd w:id="495"/>
      <w:r w:rsidRPr="00DF0C3D">
        <w:t>: Geographical dispersion of Australia under RRMA</w:t>
      </w:r>
      <w:bookmarkEnd w:id="496"/>
    </w:p>
    <w:p w14:paraId="3848DFF1" w14:textId="77777777" w:rsidR="00014597" w:rsidRPr="00DF0C3D" w:rsidRDefault="00014597" w:rsidP="00014597">
      <w:pPr>
        <w:jc w:val="center"/>
      </w:pPr>
      <w:r w:rsidRPr="00DF0C3D">
        <w:rPr>
          <w:noProof/>
          <w:lang w:eastAsia="en-AU"/>
        </w:rPr>
        <w:drawing>
          <wp:inline distT="0" distB="0" distL="0" distR="0" wp14:anchorId="2161004E" wp14:editId="215581DC">
            <wp:extent cx="5040000" cy="4251600"/>
            <wp:effectExtent l="0" t="0" r="8255" b="0"/>
            <wp:docPr id="455" name="Picture 455" descr="A map of Australia showing the RRMA classification of areas, where metropolitan and rural centres appear to be mostly located at capital cities or along the east coast of Australia (Queensland, New South Wales, Victoria and Tasmania). Much of the remote and other remote areas lie outside these areas." title="Geographical dispersion of Australia under RRM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1"/>
                    <a:stretch>
                      <a:fillRect/>
                    </a:stretch>
                  </pic:blipFill>
                  <pic:spPr>
                    <a:xfrm>
                      <a:off x="0" y="0"/>
                      <a:ext cx="5040000" cy="4251600"/>
                    </a:xfrm>
                    <a:prstGeom prst="rect">
                      <a:avLst/>
                    </a:prstGeom>
                  </pic:spPr>
                </pic:pic>
              </a:graphicData>
            </a:graphic>
          </wp:inline>
        </w:drawing>
      </w:r>
    </w:p>
    <w:p w14:paraId="5EC3F046" w14:textId="6E2D7310" w:rsidR="00B52A89" w:rsidRPr="00DF0C3D" w:rsidRDefault="00BB337E" w:rsidP="00B52A89">
      <w:pPr>
        <w:pStyle w:val="Caption"/>
      </w:pPr>
      <w:bookmarkStart w:id="497" w:name="_Ref100780206"/>
      <w:bookmarkStart w:id="498" w:name="_Toc108620585"/>
      <w:r w:rsidRPr="00DF0C3D">
        <w:t xml:space="preserve">Exhibit </w:t>
      </w:r>
      <w:r w:rsidR="002B459B">
        <w:fldChar w:fldCharType="begin"/>
      </w:r>
      <w:r w:rsidR="002B459B">
        <w:instrText xml:space="preserve"> SEQ Exhibit \* ARABIC </w:instrText>
      </w:r>
      <w:r w:rsidR="002B459B">
        <w:fldChar w:fldCharType="separate"/>
      </w:r>
      <w:r w:rsidR="0015299C">
        <w:rPr>
          <w:noProof/>
        </w:rPr>
        <w:t>97</w:t>
      </w:r>
      <w:r w:rsidR="002B459B">
        <w:rPr>
          <w:noProof/>
        </w:rPr>
        <w:fldChar w:fldCharType="end"/>
      </w:r>
      <w:bookmarkEnd w:id="497"/>
      <w:r w:rsidRPr="00DF0C3D">
        <w:t xml:space="preserve">: </w:t>
      </w:r>
      <w:r w:rsidR="00B52A89" w:rsidRPr="00DF0C3D">
        <w:t>Structure of RRMA Classification</w:t>
      </w:r>
      <w:bookmarkEnd w:id="498"/>
    </w:p>
    <w:tbl>
      <w:tblPr>
        <w:tblStyle w:val="GridTable4-Accent12"/>
        <w:tblW w:w="8926" w:type="dxa"/>
        <w:tblInd w:w="-5" w:type="dxa"/>
        <w:tblLook w:val="0420" w:firstRow="1" w:lastRow="0" w:firstColumn="0" w:lastColumn="0" w:noHBand="0" w:noVBand="1"/>
        <w:tblCaption w:val="Structure of RRMA Classification"/>
        <w:tblDescription w:val="Table detailing the zone under the RRMA classification system and what is considered in each category."/>
      </w:tblPr>
      <w:tblGrid>
        <w:gridCol w:w="1696"/>
        <w:gridCol w:w="5812"/>
        <w:gridCol w:w="1418"/>
      </w:tblGrid>
      <w:tr w:rsidR="00B52A89" w:rsidRPr="00DF0C3D" w14:paraId="37C06386" w14:textId="77777777" w:rsidTr="00A025AC">
        <w:trPr>
          <w:cnfStyle w:val="100000000000" w:firstRow="1" w:lastRow="0" w:firstColumn="0" w:lastColumn="0" w:oddVBand="0" w:evenVBand="0" w:oddHBand="0" w:evenHBand="0" w:firstRowFirstColumn="0" w:firstRowLastColumn="0" w:lastRowFirstColumn="0" w:lastRowLastColumn="0"/>
          <w:tblHeader/>
        </w:trPr>
        <w:tc>
          <w:tcPr>
            <w:tcW w:w="1696" w:type="dxa"/>
          </w:tcPr>
          <w:p w14:paraId="1DE59176" w14:textId="77777777" w:rsidR="00B52A89" w:rsidRPr="00DF0C3D" w:rsidRDefault="00B52A89" w:rsidP="00FB421D">
            <w:r w:rsidRPr="00DF0C3D">
              <w:t>Zone</w:t>
            </w:r>
          </w:p>
        </w:tc>
        <w:tc>
          <w:tcPr>
            <w:tcW w:w="5812" w:type="dxa"/>
          </w:tcPr>
          <w:p w14:paraId="0B0A2227" w14:textId="77777777" w:rsidR="00B52A89" w:rsidRPr="00DF0C3D" w:rsidRDefault="00B52A89" w:rsidP="00FB421D">
            <w:r w:rsidRPr="00DF0C3D">
              <w:t>Class</w:t>
            </w:r>
          </w:p>
        </w:tc>
        <w:tc>
          <w:tcPr>
            <w:tcW w:w="1418" w:type="dxa"/>
          </w:tcPr>
          <w:p w14:paraId="1ECCF42F" w14:textId="77777777" w:rsidR="00B52A89" w:rsidRPr="00DF0C3D" w:rsidRDefault="00B52A89" w:rsidP="00FB421D">
            <w:r w:rsidRPr="00DF0C3D">
              <w:t>Abbreviation</w:t>
            </w:r>
          </w:p>
        </w:tc>
      </w:tr>
      <w:tr w:rsidR="00B52A89" w:rsidRPr="00DF0C3D" w14:paraId="32566E9C" w14:textId="77777777" w:rsidTr="0057767F">
        <w:trPr>
          <w:cnfStyle w:val="000000100000" w:firstRow="0" w:lastRow="0" w:firstColumn="0" w:lastColumn="0" w:oddVBand="0" w:evenVBand="0" w:oddHBand="1" w:evenHBand="0" w:firstRowFirstColumn="0" w:firstRowLastColumn="0" w:lastRowFirstColumn="0" w:lastRowLastColumn="0"/>
        </w:trPr>
        <w:tc>
          <w:tcPr>
            <w:tcW w:w="1696" w:type="dxa"/>
            <w:vMerge w:val="restart"/>
          </w:tcPr>
          <w:p w14:paraId="6AB6EB36" w14:textId="77777777" w:rsidR="00B52A89" w:rsidRPr="00DF0C3D" w:rsidRDefault="00B52A89" w:rsidP="00FB421D">
            <w:r w:rsidRPr="00DF0C3D">
              <w:t>Metropolitan Zone</w:t>
            </w:r>
          </w:p>
        </w:tc>
        <w:tc>
          <w:tcPr>
            <w:tcW w:w="5812" w:type="dxa"/>
          </w:tcPr>
          <w:p w14:paraId="066A672A" w14:textId="77777777" w:rsidR="00B52A89" w:rsidRPr="00DF0C3D" w:rsidRDefault="00B52A89" w:rsidP="00FB421D">
            <w:r w:rsidRPr="00DF0C3D">
              <w:t>Capital Cities</w:t>
            </w:r>
          </w:p>
        </w:tc>
        <w:tc>
          <w:tcPr>
            <w:tcW w:w="1418" w:type="dxa"/>
          </w:tcPr>
          <w:p w14:paraId="3B0462FE" w14:textId="77777777" w:rsidR="00B52A89" w:rsidRPr="00DF0C3D" w:rsidRDefault="00B52A89" w:rsidP="00FB421D">
            <w:r w:rsidRPr="00DF0C3D">
              <w:t>M1</w:t>
            </w:r>
          </w:p>
        </w:tc>
      </w:tr>
      <w:tr w:rsidR="00B52A89" w:rsidRPr="00DF0C3D" w14:paraId="63EC6278" w14:textId="77777777" w:rsidTr="0057767F">
        <w:tc>
          <w:tcPr>
            <w:tcW w:w="1696" w:type="dxa"/>
            <w:vMerge/>
          </w:tcPr>
          <w:p w14:paraId="38DE2353" w14:textId="77777777" w:rsidR="00B52A89" w:rsidRPr="00DF0C3D" w:rsidRDefault="00B52A89" w:rsidP="00FB421D">
            <w:pPr>
              <w:rPr>
                <w:b/>
              </w:rPr>
            </w:pPr>
          </w:p>
        </w:tc>
        <w:tc>
          <w:tcPr>
            <w:tcW w:w="5812" w:type="dxa"/>
          </w:tcPr>
          <w:p w14:paraId="3CFDFA06" w14:textId="77777777" w:rsidR="00B52A89" w:rsidRPr="00DF0C3D" w:rsidRDefault="00B52A89" w:rsidP="00FB421D">
            <w:r w:rsidRPr="00DF0C3D">
              <w:t xml:space="preserve">Other Metropolitan Centres (urban centre population </w:t>
            </w:r>
            <w:r w:rsidRPr="00DF0C3D">
              <w:rPr>
                <w:u w:val="single"/>
              </w:rPr>
              <w:t xml:space="preserve">&gt; </w:t>
            </w:r>
            <w:r w:rsidRPr="00DF0C3D">
              <w:t>100,000)</w:t>
            </w:r>
          </w:p>
        </w:tc>
        <w:tc>
          <w:tcPr>
            <w:tcW w:w="1418" w:type="dxa"/>
          </w:tcPr>
          <w:p w14:paraId="766D8DF8" w14:textId="77777777" w:rsidR="00B52A89" w:rsidRPr="00DF0C3D" w:rsidRDefault="00B52A89" w:rsidP="00FB421D">
            <w:r w:rsidRPr="00DF0C3D">
              <w:t>M2</w:t>
            </w:r>
          </w:p>
        </w:tc>
      </w:tr>
      <w:tr w:rsidR="00B52A89" w:rsidRPr="00DF0C3D" w14:paraId="36E1726E" w14:textId="77777777" w:rsidTr="0057767F">
        <w:trPr>
          <w:cnfStyle w:val="000000100000" w:firstRow="0" w:lastRow="0" w:firstColumn="0" w:lastColumn="0" w:oddVBand="0" w:evenVBand="0" w:oddHBand="1" w:evenHBand="0" w:firstRowFirstColumn="0" w:firstRowLastColumn="0" w:lastRowFirstColumn="0" w:lastRowLastColumn="0"/>
        </w:trPr>
        <w:tc>
          <w:tcPr>
            <w:tcW w:w="1696" w:type="dxa"/>
            <w:vMerge w:val="restart"/>
          </w:tcPr>
          <w:p w14:paraId="7E8A8DB3" w14:textId="77777777" w:rsidR="00B52A89" w:rsidRPr="00DF0C3D" w:rsidRDefault="00B52A89" w:rsidP="00FB421D">
            <w:r w:rsidRPr="00DF0C3D">
              <w:t>Rural Zone</w:t>
            </w:r>
          </w:p>
        </w:tc>
        <w:tc>
          <w:tcPr>
            <w:tcW w:w="5812" w:type="dxa"/>
          </w:tcPr>
          <w:p w14:paraId="246B12C0" w14:textId="77777777" w:rsidR="00B52A89" w:rsidRPr="00DF0C3D" w:rsidRDefault="00B52A89" w:rsidP="00FB421D">
            <w:r w:rsidRPr="00DF0C3D">
              <w:t>Large Rural Centres (urban centre population 25,000–99,999)</w:t>
            </w:r>
          </w:p>
        </w:tc>
        <w:tc>
          <w:tcPr>
            <w:tcW w:w="1418" w:type="dxa"/>
          </w:tcPr>
          <w:p w14:paraId="3ABB1A01" w14:textId="77777777" w:rsidR="00B52A89" w:rsidRPr="00DF0C3D" w:rsidRDefault="00B52A89" w:rsidP="00FB421D">
            <w:r w:rsidRPr="00DF0C3D">
              <w:t>R1</w:t>
            </w:r>
          </w:p>
        </w:tc>
      </w:tr>
      <w:tr w:rsidR="00B52A89" w:rsidRPr="00DF0C3D" w14:paraId="77B81442" w14:textId="77777777" w:rsidTr="0057767F">
        <w:tc>
          <w:tcPr>
            <w:tcW w:w="1696" w:type="dxa"/>
            <w:vMerge/>
          </w:tcPr>
          <w:p w14:paraId="01EFA62E" w14:textId="77777777" w:rsidR="00B52A89" w:rsidRPr="00DF0C3D" w:rsidRDefault="00B52A89" w:rsidP="00FB421D">
            <w:pPr>
              <w:rPr>
                <w:b/>
              </w:rPr>
            </w:pPr>
          </w:p>
        </w:tc>
        <w:tc>
          <w:tcPr>
            <w:tcW w:w="5812" w:type="dxa"/>
          </w:tcPr>
          <w:p w14:paraId="61C6D95F" w14:textId="77777777" w:rsidR="00B52A89" w:rsidRPr="00DF0C3D" w:rsidRDefault="00B52A89" w:rsidP="00FB421D">
            <w:r w:rsidRPr="00DF0C3D">
              <w:t>Small Rural Centres (urban centre population 10,000–24,999)</w:t>
            </w:r>
          </w:p>
        </w:tc>
        <w:tc>
          <w:tcPr>
            <w:tcW w:w="1418" w:type="dxa"/>
          </w:tcPr>
          <w:p w14:paraId="248E073A" w14:textId="77777777" w:rsidR="00B52A89" w:rsidRPr="00DF0C3D" w:rsidRDefault="00B52A89" w:rsidP="00FB421D">
            <w:r w:rsidRPr="00DF0C3D">
              <w:t>R2</w:t>
            </w:r>
          </w:p>
        </w:tc>
      </w:tr>
      <w:tr w:rsidR="00B52A89" w:rsidRPr="00DF0C3D" w14:paraId="663F4EAC" w14:textId="77777777" w:rsidTr="0057767F">
        <w:trPr>
          <w:cnfStyle w:val="000000100000" w:firstRow="0" w:lastRow="0" w:firstColumn="0" w:lastColumn="0" w:oddVBand="0" w:evenVBand="0" w:oddHBand="1" w:evenHBand="0" w:firstRowFirstColumn="0" w:firstRowLastColumn="0" w:lastRowFirstColumn="0" w:lastRowLastColumn="0"/>
        </w:trPr>
        <w:tc>
          <w:tcPr>
            <w:tcW w:w="1696" w:type="dxa"/>
            <w:vMerge/>
          </w:tcPr>
          <w:p w14:paraId="6BEE2029" w14:textId="77777777" w:rsidR="00B52A89" w:rsidRPr="00DF0C3D" w:rsidRDefault="00B52A89" w:rsidP="00FB421D">
            <w:pPr>
              <w:rPr>
                <w:b/>
              </w:rPr>
            </w:pPr>
          </w:p>
        </w:tc>
        <w:tc>
          <w:tcPr>
            <w:tcW w:w="5812" w:type="dxa"/>
          </w:tcPr>
          <w:p w14:paraId="2954AC39" w14:textId="77777777" w:rsidR="00B52A89" w:rsidRPr="00DF0C3D" w:rsidRDefault="00B52A89" w:rsidP="00FB421D">
            <w:r w:rsidRPr="00DF0C3D">
              <w:t>Other Rural Areas (urban centre population &lt; 10,000)</w:t>
            </w:r>
          </w:p>
        </w:tc>
        <w:tc>
          <w:tcPr>
            <w:tcW w:w="1418" w:type="dxa"/>
          </w:tcPr>
          <w:p w14:paraId="305FCCC4" w14:textId="77777777" w:rsidR="00B52A89" w:rsidRPr="00DF0C3D" w:rsidRDefault="00B52A89" w:rsidP="00FB421D">
            <w:r w:rsidRPr="00DF0C3D">
              <w:t>R3</w:t>
            </w:r>
          </w:p>
        </w:tc>
      </w:tr>
      <w:tr w:rsidR="00B52A89" w:rsidRPr="00DF0C3D" w14:paraId="10B8A764" w14:textId="77777777" w:rsidTr="0057767F">
        <w:tc>
          <w:tcPr>
            <w:tcW w:w="1696" w:type="dxa"/>
            <w:vMerge w:val="restart"/>
          </w:tcPr>
          <w:p w14:paraId="25BA03AA" w14:textId="77777777" w:rsidR="00B52A89" w:rsidRPr="00DF0C3D" w:rsidRDefault="00B52A89" w:rsidP="00FB421D">
            <w:r w:rsidRPr="00DF0C3D">
              <w:t>Remote Zone</w:t>
            </w:r>
          </w:p>
        </w:tc>
        <w:tc>
          <w:tcPr>
            <w:tcW w:w="5812" w:type="dxa"/>
          </w:tcPr>
          <w:p w14:paraId="6C2B48CD" w14:textId="77777777" w:rsidR="00B52A89" w:rsidRPr="00DF0C3D" w:rsidRDefault="00B52A89" w:rsidP="00FB421D">
            <w:r w:rsidRPr="00DF0C3D">
              <w:t>Remote Centres (urban centre population &gt; 5,000)</w:t>
            </w:r>
          </w:p>
        </w:tc>
        <w:tc>
          <w:tcPr>
            <w:tcW w:w="1418" w:type="dxa"/>
          </w:tcPr>
          <w:p w14:paraId="5394DB94" w14:textId="77777777" w:rsidR="00B52A89" w:rsidRPr="00DF0C3D" w:rsidRDefault="00B52A89" w:rsidP="00FB421D">
            <w:r w:rsidRPr="00DF0C3D">
              <w:t>Rem1</w:t>
            </w:r>
          </w:p>
        </w:tc>
      </w:tr>
      <w:tr w:rsidR="00B52A89" w:rsidRPr="00DF0C3D" w14:paraId="013C12E6" w14:textId="77777777" w:rsidTr="0057767F">
        <w:trPr>
          <w:cnfStyle w:val="000000100000" w:firstRow="0" w:lastRow="0" w:firstColumn="0" w:lastColumn="0" w:oddVBand="0" w:evenVBand="0" w:oddHBand="1" w:evenHBand="0" w:firstRowFirstColumn="0" w:firstRowLastColumn="0" w:lastRowFirstColumn="0" w:lastRowLastColumn="0"/>
        </w:trPr>
        <w:tc>
          <w:tcPr>
            <w:tcW w:w="1696" w:type="dxa"/>
            <w:vMerge/>
          </w:tcPr>
          <w:p w14:paraId="16FA6D04" w14:textId="77777777" w:rsidR="00B52A89" w:rsidRPr="00DF0C3D" w:rsidRDefault="00B52A89" w:rsidP="00FB421D">
            <w:pPr>
              <w:rPr>
                <w:b/>
              </w:rPr>
            </w:pPr>
          </w:p>
        </w:tc>
        <w:tc>
          <w:tcPr>
            <w:tcW w:w="5812" w:type="dxa"/>
          </w:tcPr>
          <w:p w14:paraId="2034E315" w14:textId="77777777" w:rsidR="00B52A89" w:rsidRPr="00DF0C3D" w:rsidRDefault="00B52A89" w:rsidP="00FB421D">
            <w:r w:rsidRPr="00DF0C3D">
              <w:t>Other Remote Areas (urban centre population &lt; 5,000)</w:t>
            </w:r>
          </w:p>
        </w:tc>
        <w:tc>
          <w:tcPr>
            <w:tcW w:w="1418" w:type="dxa"/>
          </w:tcPr>
          <w:p w14:paraId="27F8720D" w14:textId="77777777" w:rsidR="00B52A89" w:rsidRPr="00DF0C3D" w:rsidRDefault="00B52A89" w:rsidP="00FB421D">
            <w:r w:rsidRPr="00DF0C3D">
              <w:t>Rem2</w:t>
            </w:r>
          </w:p>
        </w:tc>
      </w:tr>
    </w:tbl>
    <w:p w14:paraId="78ADC18A" w14:textId="77777777" w:rsidR="00B52A89" w:rsidRPr="00DF0C3D" w:rsidRDefault="00B52A89" w:rsidP="005C284E">
      <w:pPr>
        <w:pStyle w:val="Heading3"/>
      </w:pPr>
      <w:r w:rsidRPr="00DF0C3D">
        <w:t>Accessibility/Remoteness Index of Australia (ARIA)</w:t>
      </w:r>
    </w:p>
    <w:p w14:paraId="0BA21B86" w14:textId="77777777" w:rsidR="00E97ADB" w:rsidRDefault="00B52A89" w:rsidP="00B52A89">
      <w:r w:rsidRPr="00DF0C3D">
        <w:t>ARIA was developed the Department of Health and Aged Care in 1998 with the National Key Centre for Social Applications of Geographical Information Systems (GISCA) at the University of Adelaide. It was later updated to ARIA+ (2011) and ARIA++ (2016).</w:t>
      </w:r>
      <w:r w:rsidR="00E97ADB">
        <w:t xml:space="preserve"> </w:t>
      </w:r>
    </w:p>
    <w:p w14:paraId="7DC5B782" w14:textId="272B8B31" w:rsidR="00B52A89" w:rsidRPr="00DF0C3D" w:rsidRDefault="00E97ADB" w:rsidP="00B52A89">
      <w:r>
        <w:t xml:space="preserve">ARIA </w:t>
      </w:r>
      <w:r w:rsidR="00B52A89" w:rsidRPr="00DF0C3D">
        <w:t xml:space="preserve">defines a scale </w:t>
      </w:r>
      <w:r>
        <w:t>that</w:t>
      </w:r>
      <w:r w:rsidR="00B52A89" w:rsidRPr="00DF0C3D">
        <w:t xml:space="preserve"> is not restricted to using pre-defined spatial units (e.g., SLAs) because it utilises a one square kilometre grid that c</w:t>
      </w:r>
      <w:r>
        <w:t xml:space="preserve">overs all of Australia. The ARIA classification is </w:t>
      </w:r>
      <w:r w:rsidR="00B52A89" w:rsidRPr="00DF0C3D">
        <w:t>calculated using road distances separating localities from five levels of service centres distinguished by population size</w:t>
      </w:r>
      <w:r w:rsidR="00743EB9" w:rsidRPr="00DF0C3D">
        <w:t xml:space="preserve"> (see </w:t>
      </w:r>
      <w:r w:rsidR="00743EB9" w:rsidRPr="00DF0C3D">
        <w:fldChar w:fldCharType="begin"/>
      </w:r>
      <w:r w:rsidR="00743EB9" w:rsidRPr="00DF0C3D">
        <w:instrText xml:space="preserve"> REF _Ref100780236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98</w:t>
      </w:r>
      <w:r w:rsidR="00743EB9" w:rsidRPr="00DF0C3D">
        <w:fldChar w:fldCharType="end"/>
      </w:r>
      <w:r w:rsidR="00743EB9" w:rsidRPr="00DF0C3D">
        <w:t>)</w:t>
      </w:r>
      <w:r w:rsidR="00B52A89" w:rsidRPr="00DF0C3D">
        <w:t xml:space="preserve">. </w:t>
      </w:r>
    </w:p>
    <w:p w14:paraId="251DE293" w14:textId="35BC9E28" w:rsidR="00B52A89" w:rsidRPr="00DF0C3D" w:rsidRDefault="00BB337E" w:rsidP="00B52A89">
      <w:pPr>
        <w:pStyle w:val="Caption"/>
        <w:rPr>
          <w:i/>
          <w:iCs/>
        </w:rPr>
      </w:pPr>
      <w:bookmarkStart w:id="499" w:name="_Ref100780236"/>
      <w:bookmarkStart w:id="500" w:name="_Toc108620586"/>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98</w:t>
      </w:r>
      <w:r w:rsidR="002B459B">
        <w:rPr>
          <w:noProof/>
        </w:rPr>
        <w:fldChar w:fldCharType="end"/>
      </w:r>
      <w:bookmarkEnd w:id="499"/>
      <w:r w:rsidRPr="00DF0C3D">
        <w:t xml:space="preserve">: </w:t>
      </w:r>
      <w:r w:rsidR="00B52A89" w:rsidRPr="00DF0C3D">
        <w:t>Classification of service centres</w:t>
      </w:r>
      <w:bookmarkEnd w:id="500"/>
    </w:p>
    <w:tbl>
      <w:tblPr>
        <w:tblStyle w:val="GridTable4-Accent12"/>
        <w:tblW w:w="3000" w:type="pct"/>
        <w:jc w:val="center"/>
        <w:tblInd w:w="0" w:type="dxa"/>
        <w:tblLook w:val="04A0" w:firstRow="1" w:lastRow="0" w:firstColumn="1" w:lastColumn="0" w:noHBand="0" w:noVBand="1"/>
        <w:tblCaption w:val="Classification of service centres"/>
        <w:tblDescription w:val="Table detailing the classification of service centres by the urban centre population."/>
      </w:tblPr>
      <w:tblGrid>
        <w:gridCol w:w="2702"/>
        <w:gridCol w:w="2735"/>
      </w:tblGrid>
      <w:tr w:rsidR="00B52A89" w:rsidRPr="00DF0C3D" w14:paraId="2F80C9CC" w14:textId="77777777" w:rsidTr="00E97ADB">
        <w:trPr>
          <w:cnfStyle w:val="100000000000" w:firstRow="1" w:lastRow="0" w:firstColumn="0" w:lastColumn="0" w:oddVBand="0" w:evenVBand="0" w:oddHBand="0" w:evenHBand="0" w:firstRowFirstColumn="0" w:firstRowLastColumn="0" w:lastRowFirstColumn="0" w:lastRowLastColumn="0"/>
          <w:trHeight w:val="306"/>
          <w:tblHeader/>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0689EE0F" w14:textId="77777777" w:rsidR="00B52A89" w:rsidRPr="00DF0C3D" w:rsidRDefault="00B52A89" w:rsidP="00E97ADB">
            <w:pPr>
              <w:jc w:val="center"/>
              <w:rPr>
                <w:lang w:eastAsia="en-AU"/>
              </w:rPr>
            </w:pPr>
            <w:r w:rsidRPr="00DF0C3D">
              <w:rPr>
                <w:b w:val="0"/>
                <w:bCs w:val="0"/>
                <w:lang w:eastAsia="en-AU"/>
              </w:rPr>
              <w:t>S</w:t>
            </w:r>
            <w:r w:rsidRPr="00DF0C3D">
              <w:rPr>
                <w:lang w:eastAsia="en-AU"/>
              </w:rPr>
              <w:t>ervice Centre Category</w:t>
            </w:r>
          </w:p>
        </w:tc>
        <w:tc>
          <w:tcPr>
            <w:tcW w:w="0" w:type="auto"/>
            <w:vAlign w:val="center"/>
            <w:hideMark/>
          </w:tcPr>
          <w:p w14:paraId="747E61F4" w14:textId="77777777" w:rsidR="00B52A89" w:rsidRPr="00DF0C3D" w:rsidRDefault="00B52A89" w:rsidP="00E97ADB">
            <w:pPr>
              <w:jc w:val="center"/>
              <w:cnfStyle w:val="100000000000" w:firstRow="1" w:lastRow="0" w:firstColumn="0" w:lastColumn="0" w:oddVBand="0" w:evenVBand="0" w:oddHBand="0" w:evenHBand="0" w:firstRowFirstColumn="0" w:firstRowLastColumn="0" w:lastRowFirstColumn="0" w:lastRowLastColumn="0"/>
              <w:rPr>
                <w:lang w:eastAsia="en-AU"/>
              </w:rPr>
            </w:pPr>
            <w:r w:rsidRPr="00DF0C3D">
              <w:rPr>
                <w:lang w:eastAsia="en-AU"/>
              </w:rPr>
              <w:t>Urban Centre Population</w:t>
            </w:r>
          </w:p>
        </w:tc>
      </w:tr>
      <w:tr w:rsidR="00B52A89" w:rsidRPr="00DF0C3D" w14:paraId="69B77FC2" w14:textId="77777777" w:rsidTr="00E97ADB">
        <w:trPr>
          <w:cnfStyle w:val="000000100000" w:firstRow="0" w:lastRow="0" w:firstColumn="0" w:lastColumn="0" w:oddVBand="0" w:evenVBand="0" w:oddHBand="1" w:evenHBand="0" w:firstRowFirstColumn="0" w:firstRowLastColumn="0" w:lastRowFirstColumn="0" w:lastRowLastColumn="0"/>
          <w:trHeight w:val="306"/>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7ACA7032" w14:textId="77777777" w:rsidR="00B52A89" w:rsidRPr="00DF0C3D" w:rsidRDefault="00B52A89" w:rsidP="00E97ADB">
            <w:pPr>
              <w:jc w:val="center"/>
              <w:rPr>
                <w:lang w:eastAsia="en-AU"/>
              </w:rPr>
            </w:pPr>
            <w:r w:rsidRPr="00DF0C3D">
              <w:rPr>
                <w:lang w:eastAsia="en-AU"/>
              </w:rPr>
              <w:t>A</w:t>
            </w:r>
          </w:p>
        </w:tc>
        <w:tc>
          <w:tcPr>
            <w:tcW w:w="0" w:type="auto"/>
            <w:vAlign w:val="center"/>
            <w:hideMark/>
          </w:tcPr>
          <w:p w14:paraId="433F2D3E" w14:textId="77777777" w:rsidR="00B52A89" w:rsidRPr="00DF0C3D" w:rsidRDefault="00B52A89" w:rsidP="00E97ADB">
            <w:pPr>
              <w:jc w:val="center"/>
              <w:cnfStyle w:val="000000100000" w:firstRow="0" w:lastRow="0" w:firstColumn="0" w:lastColumn="0" w:oddVBand="0" w:evenVBand="0" w:oddHBand="1" w:evenHBand="0" w:firstRowFirstColumn="0" w:firstRowLastColumn="0" w:lastRowFirstColumn="0" w:lastRowLastColumn="0"/>
              <w:rPr>
                <w:lang w:eastAsia="en-AU"/>
              </w:rPr>
            </w:pPr>
            <w:r w:rsidRPr="00DF0C3D">
              <w:rPr>
                <w:lang w:eastAsia="en-AU"/>
              </w:rPr>
              <w:t>250,000 persons or more</w:t>
            </w:r>
          </w:p>
        </w:tc>
      </w:tr>
      <w:tr w:rsidR="00B52A89" w:rsidRPr="00DF0C3D" w14:paraId="59E45CE7" w14:textId="77777777" w:rsidTr="00E97ADB">
        <w:trPr>
          <w:trHeight w:val="306"/>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3FAD2652" w14:textId="77777777" w:rsidR="00B52A89" w:rsidRPr="00DF0C3D" w:rsidRDefault="00B52A89" w:rsidP="00E97ADB">
            <w:pPr>
              <w:jc w:val="center"/>
              <w:rPr>
                <w:lang w:eastAsia="en-AU"/>
              </w:rPr>
            </w:pPr>
            <w:r w:rsidRPr="00DF0C3D">
              <w:rPr>
                <w:lang w:eastAsia="en-AU"/>
              </w:rPr>
              <w:t>B</w:t>
            </w:r>
          </w:p>
        </w:tc>
        <w:tc>
          <w:tcPr>
            <w:tcW w:w="0" w:type="auto"/>
            <w:vAlign w:val="center"/>
            <w:hideMark/>
          </w:tcPr>
          <w:p w14:paraId="70A3E064" w14:textId="77777777" w:rsidR="00B52A89" w:rsidRPr="00DF0C3D" w:rsidRDefault="00B52A89" w:rsidP="00E97ADB">
            <w:pPr>
              <w:jc w:val="center"/>
              <w:cnfStyle w:val="000000000000" w:firstRow="0" w:lastRow="0" w:firstColumn="0" w:lastColumn="0" w:oddVBand="0" w:evenVBand="0" w:oddHBand="0" w:evenHBand="0" w:firstRowFirstColumn="0" w:firstRowLastColumn="0" w:lastRowFirstColumn="0" w:lastRowLastColumn="0"/>
              <w:rPr>
                <w:lang w:eastAsia="en-AU"/>
              </w:rPr>
            </w:pPr>
            <w:r w:rsidRPr="00DF0C3D">
              <w:rPr>
                <w:lang w:eastAsia="en-AU"/>
              </w:rPr>
              <w:t>48,000 - 249,999 persons</w:t>
            </w:r>
          </w:p>
        </w:tc>
      </w:tr>
      <w:tr w:rsidR="00B52A89" w:rsidRPr="00DF0C3D" w14:paraId="3482DB45" w14:textId="77777777" w:rsidTr="00E97ADB">
        <w:trPr>
          <w:cnfStyle w:val="000000100000" w:firstRow="0" w:lastRow="0" w:firstColumn="0" w:lastColumn="0" w:oddVBand="0" w:evenVBand="0" w:oddHBand="1" w:evenHBand="0" w:firstRowFirstColumn="0" w:firstRowLastColumn="0" w:lastRowFirstColumn="0" w:lastRowLastColumn="0"/>
          <w:trHeight w:val="306"/>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28CCFE6F" w14:textId="77777777" w:rsidR="00B52A89" w:rsidRPr="00DF0C3D" w:rsidRDefault="00B52A89" w:rsidP="00E97ADB">
            <w:pPr>
              <w:jc w:val="center"/>
              <w:rPr>
                <w:lang w:eastAsia="en-AU"/>
              </w:rPr>
            </w:pPr>
            <w:r w:rsidRPr="00DF0C3D">
              <w:rPr>
                <w:lang w:eastAsia="en-AU"/>
              </w:rPr>
              <w:t>C</w:t>
            </w:r>
          </w:p>
        </w:tc>
        <w:tc>
          <w:tcPr>
            <w:tcW w:w="0" w:type="auto"/>
            <w:vAlign w:val="center"/>
            <w:hideMark/>
          </w:tcPr>
          <w:p w14:paraId="5B49AD1B" w14:textId="77777777" w:rsidR="00B52A89" w:rsidRPr="00DF0C3D" w:rsidRDefault="00B52A89" w:rsidP="00E97ADB">
            <w:pPr>
              <w:jc w:val="center"/>
              <w:cnfStyle w:val="000000100000" w:firstRow="0" w:lastRow="0" w:firstColumn="0" w:lastColumn="0" w:oddVBand="0" w:evenVBand="0" w:oddHBand="1" w:evenHBand="0" w:firstRowFirstColumn="0" w:firstRowLastColumn="0" w:lastRowFirstColumn="0" w:lastRowLastColumn="0"/>
              <w:rPr>
                <w:lang w:eastAsia="en-AU"/>
              </w:rPr>
            </w:pPr>
            <w:r w:rsidRPr="00DF0C3D">
              <w:rPr>
                <w:lang w:eastAsia="en-AU"/>
              </w:rPr>
              <w:t>18,000 - 47,999 persons</w:t>
            </w:r>
          </w:p>
        </w:tc>
      </w:tr>
      <w:tr w:rsidR="00B52A89" w:rsidRPr="00DF0C3D" w14:paraId="585E524C" w14:textId="77777777" w:rsidTr="00E97ADB">
        <w:trPr>
          <w:trHeight w:val="306"/>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1B22C694" w14:textId="77777777" w:rsidR="00B52A89" w:rsidRPr="00DF0C3D" w:rsidRDefault="00B52A89" w:rsidP="00E97ADB">
            <w:pPr>
              <w:jc w:val="center"/>
              <w:rPr>
                <w:lang w:eastAsia="en-AU"/>
              </w:rPr>
            </w:pPr>
            <w:r w:rsidRPr="00DF0C3D">
              <w:rPr>
                <w:lang w:eastAsia="en-AU"/>
              </w:rPr>
              <w:t>D</w:t>
            </w:r>
          </w:p>
        </w:tc>
        <w:tc>
          <w:tcPr>
            <w:tcW w:w="0" w:type="auto"/>
            <w:vAlign w:val="center"/>
            <w:hideMark/>
          </w:tcPr>
          <w:p w14:paraId="2028CD72" w14:textId="77777777" w:rsidR="00B52A89" w:rsidRPr="00DF0C3D" w:rsidRDefault="00B52A89" w:rsidP="00E97ADB">
            <w:pPr>
              <w:jc w:val="center"/>
              <w:cnfStyle w:val="000000000000" w:firstRow="0" w:lastRow="0" w:firstColumn="0" w:lastColumn="0" w:oddVBand="0" w:evenVBand="0" w:oddHBand="0" w:evenHBand="0" w:firstRowFirstColumn="0" w:firstRowLastColumn="0" w:lastRowFirstColumn="0" w:lastRowLastColumn="0"/>
              <w:rPr>
                <w:lang w:eastAsia="en-AU"/>
              </w:rPr>
            </w:pPr>
            <w:r w:rsidRPr="00DF0C3D">
              <w:rPr>
                <w:lang w:eastAsia="en-AU"/>
              </w:rPr>
              <w:t>5,000 - 17,999 persons</w:t>
            </w:r>
          </w:p>
        </w:tc>
      </w:tr>
      <w:tr w:rsidR="00B52A89" w:rsidRPr="00DF0C3D" w14:paraId="04B34177" w14:textId="77777777" w:rsidTr="00E97ADB">
        <w:trPr>
          <w:cnfStyle w:val="000000100000" w:firstRow="0" w:lastRow="0" w:firstColumn="0" w:lastColumn="0" w:oddVBand="0" w:evenVBand="0" w:oddHBand="1" w:evenHBand="0" w:firstRowFirstColumn="0" w:firstRowLastColumn="0" w:lastRowFirstColumn="0" w:lastRowLastColumn="0"/>
          <w:trHeight w:val="306"/>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35881D2E" w14:textId="77777777" w:rsidR="00B52A89" w:rsidRPr="00DF0C3D" w:rsidRDefault="00B52A89" w:rsidP="00E97ADB">
            <w:pPr>
              <w:jc w:val="center"/>
              <w:rPr>
                <w:lang w:eastAsia="en-AU"/>
              </w:rPr>
            </w:pPr>
            <w:r w:rsidRPr="00DF0C3D">
              <w:rPr>
                <w:lang w:eastAsia="en-AU"/>
              </w:rPr>
              <w:t>E</w:t>
            </w:r>
          </w:p>
        </w:tc>
        <w:tc>
          <w:tcPr>
            <w:tcW w:w="0" w:type="auto"/>
            <w:vAlign w:val="center"/>
            <w:hideMark/>
          </w:tcPr>
          <w:p w14:paraId="41D432F2" w14:textId="77777777" w:rsidR="00B52A89" w:rsidRPr="00DF0C3D" w:rsidRDefault="00B52A89" w:rsidP="00E97ADB">
            <w:pPr>
              <w:jc w:val="center"/>
              <w:cnfStyle w:val="000000100000" w:firstRow="0" w:lastRow="0" w:firstColumn="0" w:lastColumn="0" w:oddVBand="0" w:evenVBand="0" w:oddHBand="1" w:evenHBand="0" w:firstRowFirstColumn="0" w:firstRowLastColumn="0" w:lastRowFirstColumn="0" w:lastRowLastColumn="0"/>
              <w:rPr>
                <w:lang w:eastAsia="en-AU"/>
              </w:rPr>
            </w:pPr>
            <w:r w:rsidRPr="00DF0C3D">
              <w:rPr>
                <w:lang w:eastAsia="en-AU"/>
              </w:rPr>
              <w:t>1,000 - 4,999 persons</w:t>
            </w:r>
          </w:p>
        </w:tc>
      </w:tr>
      <w:tr w:rsidR="00B52A89" w:rsidRPr="00DF0C3D" w14:paraId="18C5196A" w14:textId="77777777" w:rsidTr="00E97ADB">
        <w:trPr>
          <w:trHeight w:val="306"/>
          <w:jc w:val="center"/>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BE313A5" w14:textId="77777777" w:rsidR="00B52A89" w:rsidRPr="00DF0C3D" w:rsidRDefault="00B52A89" w:rsidP="00E97ADB">
            <w:pPr>
              <w:jc w:val="center"/>
              <w:rPr>
                <w:lang w:eastAsia="en-AU"/>
              </w:rPr>
            </w:pPr>
            <w:r w:rsidRPr="00DF0C3D">
              <w:rPr>
                <w:lang w:eastAsia="en-AU"/>
              </w:rPr>
              <w:t>F (ARIA++ only)</w:t>
            </w:r>
          </w:p>
        </w:tc>
        <w:tc>
          <w:tcPr>
            <w:tcW w:w="0" w:type="auto"/>
            <w:vAlign w:val="center"/>
            <w:hideMark/>
          </w:tcPr>
          <w:p w14:paraId="0175A199" w14:textId="77777777" w:rsidR="00B52A89" w:rsidRPr="00DF0C3D" w:rsidRDefault="00B52A89" w:rsidP="00E97ADB">
            <w:pPr>
              <w:jc w:val="center"/>
              <w:cnfStyle w:val="000000000000" w:firstRow="0" w:lastRow="0" w:firstColumn="0" w:lastColumn="0" w:oddVBand="0" w:evenVBand="0" w:oddHBand="0" w:evenHBand="0" w:firstRowFirstColumn="0" w:firstRowLastColumn="0" w:lastRowFirstColumn="0" w:lastRowLastColumn="0"/>
              <w:rPr>
                <w:lang w:eastAsia="en-AU"/>
              </w:rPr>
            </w:pPr>
            <w:r w:rsidRPr="00DF0C3D">
              <w:rPr>
                <w:lang w:eastAsia="en-AU"/>
              </w:rPr>
              <w:t>200 - 999 persons</w:t>
            </w:r>
          </w:p>
        </w:tc>
      </w:tr>
    </w:tbl>
    <w:p w14:paraId="5C6CBF24" w14:textId="5AE56208" w:rsidR="00B52A89" w:rsidRPr="00DF0C3D" w:rsidRDefault="00B52A89" w:rsidP="00B52A89">
      <w:r w:rsidRPr="00DF0C3D">
        <w:t>The final ARIA score is determined by aggregating these measures of remoteness, which are then separated into five hierarchical ('natural break') categories</w:t>
      </w:r>
      <w:r w:rsidR="00743EB9" w:rsidRPr="00DF0C3D">
        <w:t xml:space="preserve"> (see </w:t>
      </w:r>
      <w:r w:rsidR="00743EB9" w:rsidRPr="00DF0C3D">
        <w:fldChar w:fldCharType="begin"/>
      </w:r>
      <w:r w:rsidR="00743EB9" w:rsidRPr="00DF0C3D">
        <w:instrText xml:space="preserve"> REF _Ref100780260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99</w:t>
      </w:r>
      <w:r w:rsidR="00743EB9" w:rsidRPr="00DF0C3D">
        <w:fldChar w:fldCharType="end"/>
      </w:r>
      <w:r w:rsidR="00743EB9" w:rsidRPr="00DF0C3D">
        <w:t xml:space="preserve"> and </w:t>
      </w:r>
      <w:r w:rsidR="00743EB9" w:rsidRPr="00DF0C3D">
        <w:fldChar w:fldCharType="begin"/>
      </w:r>
      <w:r w:rsidR="00743EB9" w:rsidRPr="00DF0C3D">
        <w:instrText xml:space="preserve"> REF _Ref100780286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100</w:t>
      </w:r>
      <w:r w:rsidR="00743EB9" w:rsidRPr="00DF0C3D">
        <w:fldChar w:fldCharType="end"/>
      </w:r>
      <w:r w:rsidR="00743EB9" w:rsidRPr="00DF0C3D">
        <w:t>)</w:t>
      </w:r>
      <w:r w:rsidRPr="00DF0C3D">
        <w:t>. The five categories are outlined in Table 3. Each ARIA classification (i.e., highly accessible) is further categorised by a range of ARIA index values from 0 to 12 assigned to populated localities, where a zero value means that the location has the highest level of access to services while a value of 12 indicates the location has the lowest level of access to services (and correspondingly the highest measure of remoteness from services).</w:t>
      </w:r>
    </w:p>
    <w:p w14:paraId="52ED9FEE" w14:textId="461D6E9A" w:rsidR="00B52A89" w:rsidRPr="00DF0C3D" w:rsidRDefault="00BB337E" w:rsidP="00B52A89">
      <w:pPr>
        <w:pStyle w:val="Caption"/>
      </w:pPr>
      <w:bookmarkStart w:id="501" w:name="_Ref100780260"/>
      <w:bookmarkStart w:id="502" w:name="_Toc108620587"/>
      <w:r w:rsidRPr="00DF0C3D">
        <w:t xml:space="preserve">Exhibit </w:t>
      </w:r>
      <w:r w:rsidR="002B459B">
        <w:fldChar w:fldCharType="begin"/>
      </w:r>
      <w:r w:rsidR="002B459B">
        <w:instrText xml:space="preserve"> SEQ Exhibit \* ARABIC </w:instrText>
      </w:r>
      <w:r w:rsidR="002B459B">
        <w:fldChar w:fldCharType="separate"/>
      </w:r>
      <w:r w:rsidR="0015299C">
        <w:rPr>
          <w:noProof/>
        </w:rPr>
        <w:t>99</w:t>
      </w:r>
      <w:r w:rsidR="002B459B">
        <w:rPr>
          <w:noProof/>
        </w:rPr>
        <w:fldChar w:fldCharType="end"/>
      </w:r>
      <w:bookmarkEnd w:id="501"/>
      <w:r w:rsidRPr="00DF0C3D">
        <w:t xml:space="preserve">: </w:t>
      </w:r>
      <w:r w:rsidR="00B52A89" w:rsidRPr="00DF0C3D">
        <w:t>Structure of ARIA classification</w:t>
      </w:r>
      <w:bookmarkEnd w:id="502"/>
    </w:p>
    <w:tbl>
      <w:tblPr>
        <w:tblStyle w:val="GridTable4-Accent12"/>
        <w:tblW w:w="9067" w:type="dxa"/>
        <w:tblInd w:w="-5" w:type="dxa"/>
        <w:tblLook w:val="0420" w:firstRow="1" w:lastRow="0" w:firstColumn="0" w:lastColumn="0" w:noHBand="0" w:noVBand="1"/>
        <w:tblCaption w:val="Structure of ARIA Classification"/>
        <w:tblDescription w:val="Table detailing the zone under the ARIA classification system and what is considered in each category by index value range and description."/>
      </w:tblPr>
      <w:tblGrid>
        <w:gridCol w:w="1765"/>
        <w:gridCol w:w="1194"/>
        <w:gridCol w:w="1714"/>
        <w:gridCol w:w="4394"/>
      </w:tblGrid>
      <w:tr w:rsidR="00014597" w:rsidRPr="00DF0C3D" w14:paraId="656FBA70" w14:textId="77777777" w:rsidTr="00E97ADB">
        <w:trPr>
          <w:cnfStyle w:val="100000000000" w:firstRow="1" w:lastRow="0" w:firstColumn="0" w:lastColumn="0" w:oddVBand="0" w:evenVBand="0" w:oddHBand="0" w:evenHBand="0" w:firstRowFirstColumn="0" w:firstRowLastColumn="0" w:lastRowFirstColumn="0" w:lastRowLastColumn="0"/>
          <w:tblHeader/>
        </w:trPr>
        <w:tc>
          <w:tcPr>
            <w:tcW w:w="1765" w:type="dxa"/>
            <w:vAlign w:val="center"/>
          </w:tcPr>
          <w:p w14:paraId="011D5983" w14:textId="77777777" w:rsidR="00B52A89" w:rsidRPr="00DF0C3D" w:rsidRDefault="00B52A89" w:rsidP="00E97ADB">
            <w:r w:rsidRPr="00DF0C3D">
              <w:t>Class</w:t>
            </w:r>
          </w:p>
        </w:tc>
        <w:tc>
          <w:tcPr>
            <w:tcW w:w="1194" w:type="dxa"/>
            <w:vAlign w:val="center"/>
          </w:tcPr>
          <w:p w14:paraId="5DFFA738" w14:textId="77777777" w:rsidR="00B52A89" w:rsidRPr="00DF0C3D" w:rsidRDefault="00B52A89" w:rsidP="00E97ADB">
            <w:pPr>
              <w:jc w:val="center"/>
            </w:pPr>
            <w:r w:rsidRPr="00DF0C3D">
              <w:t>Abbreviation</w:t>
            </w:r>
          </w:p>
        </w:tc>
        <w:tc>
          <w:tcPr>
            <w:tcW w:w="1714" w:type="dxa"/>
            <w:vAlign w:val="center"/>
          </w:tcPr>
          <w:p w14:paraId="33BEE4C4" w14:textId="77777777" w:rsidR="00B52A89" w:rsidRPr="00DF0C3D" w:rsidRDefault="00B52A89" w:rsidP="00E97ADB">
            <w:pPr>
              <w:jc w:val="center"/>
            </w:pPr>
            <w:r w:rsidRPr="00DF0C3D">
              <w:t>Index Value Range</w:t>
            </w:r>
          </w:p>
        </w:tc>
        <w:tc>
          <w:tcPr>
            <w:tcW w:w="4394" w:type="dxa"/>
            <w:vAlign w:val="center"/>
          </w:tcPr>
          <w:p w14:paraId="3D5AF4D7" w14:textId="77777777" w:rsidR="00B52A89" w:rsidRPr="00DF0C3D" w:rsidRDefault="00B52A89" w:rsidP="00E97ADB">
            <w:r w:rsidRPr="00DF0C3D">
              <w:t>Description</w:t>
            </w:r>
          </w:p>
        </w:tc>
      </w:tr>
      <w:tr w:rsidR="00014597" w:rsidRPr="00DF0C3D" w14:paraId="63D8CC6E" w14:textId="77777777" w:rsidTr="00E97ADB">
        <w:trPr>
          <w:cnfStyle w:val="000000100000" w:firstRow="0" w:lastRow="0" w:firstColumn="0" w:lastColumn="0" w:oddVBand="0" w:evenVBand="0" w:oddHBand="1" w:evenHBand="0" w:firstRowFirstColumn="0" w:firstRowLastColumn="0" w:lastRowFirstColumn="0" w:lastRowLastColumn="0"/>
        </w:trPr>
        <w:tc>
          <w:tcPr>
            <w:tcW w:w="1765" w:type="dxa"/>
            <w:vAlign w:val="center"/>
          </w:tcPr>
          <w:p w14:paraId="0A504ED4" w14:textId="77777777" w:rsidR="00B52A89" w:rsidRPr="00DF0C3D" w:rsidRDefault="00B52A89" w:rsidP="00E97ADB">
            <w:r w:rsidRPr="00DF0C3D">
              <w:t>Highly Accessible</w:t>
            </w:r>
          </w:p>
        </w:tc>
        <w:tc>
          <w:tcPr>
            <w:tcW w:w="1194" w:type="dxa"/>
            <w:vAlign w:val="center"/>
          </w:tcPr>
          <w:p w14:paraId="45ECE352" w14:textId="77777777" w:rsidR="00B52A89" w:rsidRPr="00DF0C3D" w:rsidRDefault="00B52A89" w:rsidP="00E97ADB">
            <w:pPr>
              <w:jc w:val="center"/>
            </w:pPr>
            <w:r w:rsidRPr="00DF0C3D">
              <w:t>HA</w:t>
            </w:r>
          </w:p>
        </w:tc>
        <w:tc>
          <w:tcPr>
            <w:tcW w:w="1714" w:type="dxa"/>
            <w:vAlign w:val="center"/>
          </w:tcPr>
          <w:p w14:paraId="2BD9A57F" w14:textId="77777777" w:rsidR="00B52A89" w:rsidRPr="00DF0C3D" w:rsidRDefault="00B52A89" w:rsidP="00E97ADB">
            <w:pPr>
              <w:jc w:val="center"/>
            </w:pPr>
            <w:r w:rsidRPr="00DF0C3D">
              <w:t>0–1.84</w:t>
            </w:r>
          </w:p>
        </w:tc>
        <w:tc>
          <w:tcPr>
            <w:tcW w:w="4394" w:type="dxa"/>
            <w:vAlign w:val="center"/>
          </w:tcPr>
          <w:p w14:paraId="57AEB168" w14:textId="77777777" w:rsidR="00B52A89" w:rsidRPr="00DF0C3D" w:rsidRDefault="00B52A89" w:rsidP="00E97ADB">
            <w:r w:rsidRPr="00DF0C3D">
              <w:t xml:space="preserve">Relatively unrestricted accessibility to a wide range of goods and services and opportunities for social interaction </w:t>
            </w:r>
          </w:p>
        </w:tc>
      </w:tr>
      <w:tr w:rsidR="00B52A89" w:rsidRPr="00DF0C3D" w14:paraId="36E55D56" w14:textId="77777777" w:rsidTr="00E97ADB">
        <w:tc>
          <w:tcPr>
            <w:tcW w:w="1765" w:type="dxa"/>
            <w:vAlign w:val="center"/>
          </w:tcPr>
          <w:p w14:paraId="0F277626" w14:textId="77777777" w:rsidR="00B52A89" w:rsidRPr="00DF0C3D" w:rsidRDefault="00B52A89" w:rsidP="00E97ADB">
            <w:r w:rsidRPr="00DF0C3D">
              <w:t>Accessible</w:t>
            </w:r>
          </w:p>
        </w:tc>
        <w:tc>
          <w:tcPr>
            <w:tcW w:w="1194" w:type="dxa"/>
            <w:vAlign w:val="center"/>
          </w:tcPr>
          <w:p w14:paraId="77EC4FA4" w14:textId="77777777" w:rsidR="00B52A89" w:rsidRPr="00DF0C3D" w:rsidRDefault="00B52A89" w:rsidP="00E97ADB">
            <w:pPr>
              <w:jc w:val="center"/>
            </w:pPr>
            <w:r w:rsidRPr="00DF0C3D">
              <w:t>A</w:t>
            </w:r>
          </w:p>
        </w:tc>
        <w:tc>
          <w:tcPr>
            <w:tcW w:w="1714" w:type="dxa"/>
            <w:vAlign w:val="center"/>
          </w:tcPr>
          <w:p w14:paraId="3FB83D7D" w14:textId="77777777" w:rsidR="00B52A89" w:rsidRPr="00DF0C3D" w:rsidRDefault="00B52A89" w:rsidP="00E97ADB">
            <w:pPr>
              <w:jc w:val="center"/>
            </w:pPr>
            <w:r w:rsidRPr="00DF0C3D">
              <w:t>&gt;1.84–3.51</w:t>
            </w:r>
          </w:p>
        </w:tc>
        <w:tc>
          <w:tcPr>
            <w:tcW w:w="4394" w:type="dxa"/>
            <w:vAlign w:val="center"/>
          </w:tcPr>
          <w:p w14:paraId="1A1BC871" w14:textId="77777777" w:rsidR="00B52A89" w:rsidRPr="00DF0C3D" w:rsidRDefault="00B52A89" w:rsidP="00E97ADB">
            <w:r w:rsidRPr="00DF0C3D">
              <w:t xml:space="preserve">Some restrictions to accessibility of some goods, services, and opportunities for social interaction with population </w:t>
            </w:r>
          </w:p>
        </w:tc>
      </w:tr>
      <w:tr w:rsidR="00014597" w:rsidRPr="00DF0C3D" w14:paraId="7D62B180" w14:textId="77777777" w:rsidTr="00E97ADB">
        <w:trPr>
          <w:cnfStyle w:val="000000100000" w:firstRow="0" w:lastRow="0" w:firstColumn="0" w:lastColumn="0" w:oddVBand="0" w:evenVBand="0" w:oddHBand="1" w:evenHBand="0" w:firstRowFirstColumn="0" w:firstRowLastColumn="0" w:lastRowFirstColumn="0" w:lastRowLastColumn="0"/>
        </w:trPr>
        <w:tc>
          <w:tcPr>
            <w:tcW w:w="1765" w:type="dxa"/>
            <w:vAlign w:val="center"/>
          </w:tcPr>
          <w:p w14:paraId="183A6E42" w14:textId="77777777" w:rsidR="00B52A89" w:rsidRPr="00DF0C3D" w:rsidRDefault="00B52A89" w:rsidP="00E97ADB">
            <w:r w:rsidRPr="00DF0C3D">
              <w:t>Moderately Accessible</w:t>
            </w:r>
          </w:p>
        </w:tc>
        <w:tc>
          <w:tcPr>
            <w:tcW w:w="1194" w:type="dxa"/>
            <w:vAlign w:val="center"/>
          </w:tcPr>
          <w:p w14:paraId="14A48E6E" w14:textId="77777777" w:rsidR="00B52A89" w:rsidRPr="00DF0C3D" w:rsidRDefault="00B52A89" w:rsidP="00E97ADB">
            <w:pPr>
              <w:jc w:val="center"/>
            </w:pPr>
            <w:r w:rsidRPr="00DF0C3D">
              <w:t>MA</w:t>
            </w:r>
          </w:p>
        </w:tc>
        <w:tc>
          <w:tcPr>
            <w:tcW w:w="1714" w:type="dxa"/>
            <w:vAlign w:val="center"/>
          </w:tcPr>
          <w:p w14:paraId="07F8CB23" w14:textId="77777777" w:rsidR="00B52A89" w:rsidRPr="00DF0C3D" w:rsidRDefault="00B52A89" w:rsidP="00E97ADB">
            <w:pPr>
              <w:jc w:val="center"/>
            </w:pPr>
            <w:r w:rsidRPr="00DF0C3D">
              <w:t>&gt;3.51–5.80</w:t>
            </w:r>
          </w:p>
        </w:tc>
        <w:tc>
          <w:tcPr>
            <w:tcW w:w="4394" w:type="dxa"/>
            <w:vAlign w:val="center"/>
          </w:tcPr>
          <w:p w14:paraId="6E95A187" w14:textId="77777777" w:rsidR="00B52A89" w:rsidRPr="00DF0C3D" w:rsidRDefault="00B52A89" w:rsidP="00E97ADB">
            <w:r w:rsidRPr="00DF0C3D">
              <w:t xml:space="preserve">Significantly restricted accessibility of goods, services, and opportunities for social interaction </w:t>
            </w:r>
          </w:p>
        </w:tc>
      </w:tr>
      <w:tr w:rsidR="00B52A89" w:rsidRPr="00DF0C3D" w14:paraId="40DA6D65" w14:textId="77777777" w:rsidTr="00E97ADB">
        <w:tc>
          <w:tcPr>
            <w:tcW w:w="1765" w:type="dxa"/>
            <w:vAlign w:val="center"/>
          </w:tcPr>
          <w:p w14:paraId="4E406646" w14:textId="77777777" w:rsidR="00B52A89" w:rsidRPr="00DF0C3D" w:rsidRDefault="00B52A89" w:rsidP="00E97ADB">
            <w:r w:rsidRPr="00DF0C3D">
              <w:t>Remote</w:t>
            </w:r>
          </w:p>
        </w:tc>
        <w:tc>
          <w:tcPr>
            <w:tcW w:w="1194" w:type="dxa"/>
            <w:vAlign w:val="center"/>
          </w:tcPr>
          <w:p w14:paraId="17A05F21" w14:textId="77777777" w:rsidR="00B52A89" w:rsidRPr="00DF0C3D" w:rsidRDefault="00B52A89" w:rsidP="00E97ADB">
            <w:pPr>
              <w:jc w:val="center"/>
            </w:pPr>
            <w:r w:rsidRPr="00DF0C3D">
              <w:t>R</w:t>
            </w:r>
          </w:p>
        </w:tc>
        <w:tc>
          <w:tcPr>
            <w:tcW w:w="1714" w:type="dxa"/>
            <w:vAlign w:val="center"/>
          </w:tcPr>
          <w:p w14:paraId="7E6E2457" w14:textId="77777777" w:rsidR="00B52A89" w:rsidRPr="00DF0C3D" w:rsidRDefault="00B52A89" w:rsidP="00E97ADB">
            <w:pPr>
              <w:jc w:val="center"/>
            </w:pPr>
            <w:r w:rsidRPr="00DF0C3D">
              <w:t>&gt;5.80–9.08</w:t>
            </w:r>
          </w:p>
        </w:tc>
        <w:tc>
          <w:tcPr>
            <w:tcW w:w="4394" w:type="dxa"/>
            <w:vAlign w:val="center"/>
          </w:tcPr>
          <w:p w14:paraId="62751603" w14:textId="77777777" w:rsidR="00B52A89" w:rsidRPr="00DF0C3D" w:rsidRDefault="00B52A89" w:rsidP="00E97ADB">
            <w:r w:rsidRPr="00DF0C3D">
              <w:t xml:space="preserve">Very restricted accessibility of goods, services, and opportunities for social interaction </w:t>
            </w:r>
          </w:p>
        </w:tc>
      </w:tr>
      <w:tr w:rsidR="00014597" w:rsidRPr="00DF0C3D" w14:paraId="29FE5461" w14:textId="77777777" w:rsidTr="00E97ADB">
        <w:trPr>
          <w:cnfStyle w:val="000000100000" w:firstRow="0" w:lastRow="0" w:firstColumn="0" w:lastColumn="0" w:oddVBand="0" w:evenVBand="0" w:oddHBand="1" w:evenHBand="0" w:firstRowFirstColumn="0" w:firstRowLastColumn="0" w:lastRowFirstColumn="0" w:lastRowLastColumn="0"/>
          <w:trHeight w:val="43"/>
        </w:trPr>
        <w:tc>
          <w:tcPr>
            <w:tcW w:w="1765" w:type="dxa"/>
            <w:vAlign w:val="center"/>
          </w:tcPr>
          <w:p w14:paraId="16A3A2A5" w14:textId="77777777" w:rsidR="00B52A89" w:rsidRPr="00DF0C3D" w:rsidRDefault="00B52A89" w:rsidP="00E97ADB">
            <w:r w:rsidRPr="00DF0C3D">
              <w:t>Very Remote</w:t>
            </w:r>
          </w:p>
        </w:tc>
        <w:tc>
          <w:tcPr>
            <w:tcW w:w="1194" w:type="dxa"/>
            <w:vAlign w:val="center"/>
          </w:tcPr>
          <w:p w14:paraId="1EA35D73" w14:textId="77777777" w:rsidR="00B52A89" w:rsidRPr="00DF0C3D" w:rsidRDefault="00B52A89" w:rsidP="00E97ADB">
            <w:pPr>
              <w:jc w:val="center"/>
            </w:pPr>
            <w:r w:rsidRPr="00DF0C3D">
              <w:t>VR</w:t>
            </w:r>
          </w:p>
        </w:tc>
        <w:tc>
          <w:tcPr>
            <w:tcW w:w="1714" w:type="dxa"/>
            <w:vAlign w:val="center"/>
          </w:tcPr>
          <w:p w14:paraId="7C44BF85" w14:textId="77777777" w:rsidR="00B52A89" w:rsidRPr="00DF0C3D" w:rsidRDefault="00B52A89" w:rsidP="00E97ADB">
            <w:pPr>
              <w:jc w:val="center"/>
            </w:pPr>
            <w:r w:rsidRPr="00DF0C3D">
              <w:t>&gt;9.08–12</w:t>
            </w:r>
          </w:p>
        </w:tc>
        <w:tc>
          <w:tcPr>
            <w:tcW w:w="4394" w:type="dxa"/>
            <w:vAlign w:val="center"/>
          </w:tcPr>
          <w:p w14:paraId="74743ABD" w14:textId="77777777" w:rsidR="00B52A89" w:rsidRPr="00DF0C3D" w:rsidRDefault="00B52A89" w:rsidP="00E97ADB">
            <w:r w:rsidRPr="00DF0C3D">
              <w:t xml:space="preserve">Very little accessibility of goods, services, and opportunities for social interaction </w:t>
            </w:r>
          </w:p>
        </w:tc>
      </w:tr>
    </w:tbl>
    <w:p w14:paraId="1CF7E07C" w14:textId="77777777" w:rsidR="00014597" w:rsidRPr="00DF0C3D" w:rsidRDefault="00014597" w:rsidP="00014597">
      <w:r w:rsidRPr="00DF0C3D">
        <w:t>The following example below shows how the ARIA+ methodology is applied to classifying Pine Creek. The locality of </w:t>
      </w:r>
      <w:r w:rsidRPr="00DF0C3D">
        <w:rPr>
          <w:bCs/>
        </w:rPr>
        <w:t>Pine Creek</w:t>
      </w:r>
      <w:r w:rsidRPr="00DF0C3D">
        <w:t> in the </w:t>
      </w:r>
      <w:r w:rsidRPr="00DF0C3D">
        <w:rPr>
          <w:bCs/>
        </w:rPr>
        <w:t>Northern Territory</w:t>
      </w:r>
      <w:r w:rsidRPr="00DF0C3D">
        <w:t> is:</w:t>
      </w:r>
    </w:p>
    <w:p w14:paraId="6C6BC751" w14:textId="77777777" w:rsidR="00014597" w:rsidRPr="00DF0C3D" w:rsidRDefault="00014597" w:rsidP="00014597">
      <w:pPr>
        <w:pStyle w:val="DotPoint"/>
      </w:pPr>
      <w:r w:rsidRPr="00DF0C3D">
        <w:t>2,858 km from the nearest Category A Service Centre (Adelaide);</w:t>
      </w:r>
    </w:p>
    <w:p w14:paraId="7DCA5932" w14:textId="77777777" w:rsidR="00014597" w:rsidRPr="00DF0C3D" w:rsidRDefault="00014597" w:rsidP="00014597">
      <w:pPr>
        <w:pStyle w:val="DotPoint"/>
      </w:pPr>
      <w:r w:rsidRPr="00DF0C3D">
        <w:t>206 km from the nearest Category B Service Centre (Darwin); </w:t>
      </w:r>
    </w:p>
    <w:p w14:paraId="56CCCD39" w14:textId="77777777" w:rsidR="00014597" w:rsidRPr="00DF0C3D" w:rsidRDefault="00014597" w:rsidP="00014597">
      <w:pPr>
        <w:pStyle w:val="DotPoint"/>
      </w:pPr>
      <w:r w:rsidRPr="00DF0C3D">
        <w:t>206 km from the nearest Category C Service Centre (Darwin);</w:t>
      </w:r>
    </w:p>
    <w:p w14:paraId="09E9D981" w14:textId="77777777" w:rsidR="00014597" w:rsidRPr="00DF0C3D" w:rsidRDefault="00014597" w:rsidP="00014597">
      <w:pPr>
        <w:pStyle w:val="DotPoint"/>
      </w:pPr>
      <w:r w:rsidRPr="00DF0C3D">
        <w:t>92 km from the nearest Category D Service Centre (Katherine); and </w:t>
      </w:r>
    </w:p>
    <w:p w14:paraId="6B49DC83" w14:textId="77777777" w:rsidR="00014597" w:rsidRPr="00DF0C3D" w:rsidRDefault="00014597" w:rsidP="00014597">
      <w:pPr>
        <w:pStyle w:val="DotPoint"/>
      </w:pPr>
      <w:r w:rsidRPr="00DF0C3D">
        <w:t>92 km from the nearest Category E Service Centre (Katherine).</w:t>
      </w:r>
    </w:p>
    <w:p w14:paraId="0B9D85B4" w14:textId="77777777" w:rsidR="00014597" w:rsidRPr="00DF0C3D" w:rsidRDefault="00014597" w:rsidP="00014597">
      <w:r w:rsidRPr="00DF0C3D">
        <w:t>Next, divide by </w:t>
      </w:r>
      <w:r w:rsidRPr="00DF0C3D">
        <w:rPr>
          <w:bCs/>
        </w:rPr>
        <w:t>national average</w:t>
      </w:r>
      <w:r w:rsidRPr="00DF0C3D">
        <w:t> for each category:</w:t>
      </w:r>
    </w:p>
    <w:p w14:paraId="351F0476" w14:textId="2100B3B2" w:rsidR="00014597" w:rsidRPr="00DF0C3D" w:rsidRDefault="00014597" w:rsidP="00014597">
      <w:pPr>
        <w:pStyle w:val="DotPoint"/>
      </w:pPr>
      <w:r w:rsidRPr="00DF0C3D">
        <w:t>C</w:t>
      </w:r>
      <w:r w:rsidR="00E97ADB">
        <w:t>ategory A score is 2,858 / 422</w:t>
      </w:r>
      <w:r w:rsidRPr="00DF0C3D">
        <w:t xml:space="preserve"> = 6.77 {exceeds threshold so score = 3.00};</w:t>
      </w:r>
    </w:p>
    <w:p w14:paraId="01FAF3F2" w14:textId="3E27E9E6" w:rsidR="00014597" w:rsidRPr="00DF0C3D" w:rsidRDefault="00014597" w:rsidP="00014597">
      <w:pPr>
        <w:pStyle w:val="DotPoint"/>
      </w:pPr>
      <w:r w:rsidRPr="00DF0C3D">
        <w:t>Category B score is 206 / 217 = 0.95;</w:t>
      </w:r>
    </w:p>
    <w:p w14:paraId="136D2C8F" w14:textId="684EF068" w:rsidR="00014597" w:rsidRPr="00DF0C3D" w:rsidRDefault="00014597" w:rsidP="00014597">
      <w:pPr>
        <w:pStyle w:val="DotPoint"/>
      </w:pPr>
      <w:r w:rsidRPr="00DF0C3D">
        <w:t>Category C score is 206 / 134 = 1.54;</w:t>
      </w:r>
    </w:p>
    <w:p w14:paraId="5E5332C8" w14:textId="422E7E00" w:rsidR="00014597" w:rsidRPr="00DF0C3D" w:rsidRDefault="00014597" w:rsidP="00014597">
      <w:pPr>
        <w:pStyle w:val="DotPoint"/>
      </w:pPr>
      <w:r w:rsidRPr="00DF0C3D">
        <w:t>Category D score is 91 / 88 = 1.03; and</w:t>
      </w:r>
    </w:p>
    <w:p w14:paraId="38D0026A" w14:textId="5FBD34A9" w:rsidR="00014597" w:rsidRPr="00DF0C3D" w:rsidRDefault="00014597" w:rsidP="00014597">
      <w:pPr>
        <w:pStyle w:val="DotPoint"/>
      </w:pPr>
      <w:r w:rsidRPr="00DF0C3D">
        <w:t>Category E score is 91 / 47 = 1.94.</w:t>
      </w:r>
    </w:p>
    <w:p w14:paraId="1EF97B98" w14:textId="77777777" w:rsidR="00B52A89" w:rsidRPr="00DF0C3D" w:rsidRDefault="00014597" w:rsidP="00014597">
      <w:pPr>
        <w:rPr>
          <w:b/>
          <w:bCs/>
        </w:rPr>
      </w:pPr>
      <w:r w:rsidRPr="00DF0C3D">
        <w:t>The ARIA score is thus </w:t>
      </w:r>
      <w:r w:rsidRPr="00DF0C3D">
        <w:rPr>
          <w:b/>
          <w:bCs/>
        </w:rPr>
        <w:t>3.00 + 0.95 + 1.54 + 1.03 + 1.94 = 8.46</w:t>
      </w:r>
    </w:p>
    <w:p w14:paraId="64073CF3" w14:textId="375958A7" w:rsidR="00E002E4" w:rsidRPr="00DF0C3D" w:rsidRDefault="00BB337E" w:rsidP="00E002E4">
      <w:pPr>
        <w:pStyle w:val="Caption"/>
      </w:pPr>
      <w:bookmarkStart w:id="503" w:name="_Ref100780286"/>
      <w:bookmarkStart w:id="504" w:name="_Toc108620588"/>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100</w:t>
      </w:r>
      <w:r w:rsidR="002B459B">
        <w:rPr>
          <w:noProof/>
        </w:rPr>
        <w:fldChar w:fldCharType="end"/>
      </w:r>
      <w:bookmarkEnd w:id="503"/>
      <w:r w:rsidRPr="00DF0C3D">
        <w:t xml:space="preserve">: </w:t>
      </w:r>
      <w:r w:rsidR="00E002E4" w:rsidRPr="00DF0C3D">
        <w:t>Geographical dispersion of Australia under ARIA</w:t>
      </w:r>
      <w:bookmarkEnd w:id="504"/>
    </w:p>
    <w:p w14:paraId="04BA221A" w14:textId="77777777" w:rsidR="00E002E4" w:rsidRPr="00DF0C3D" w:rsidRDefault="00E002E4" w:rsidP="00E002E4">
      <w:r w:rsidRPr="00DF0C3D">
        <w:rPr>
          <w:noProof/>
          <w:lang w:eastAsia="en-AU"/>
        </w:rPr>
        <w:drawing>
          <wp:inline distT="0" distB="0" distL="0" distR="0" wp14:anchorId="6863A05F" wp14:editId="510C5957">
            <wp:extent cx="5731510" cy="5128260"/>
            <wp:effectExtent l="0" t="0" r="2540" b="0"/>
            <wp:docPr id="456" name="Picture 456" descr="A map of Australia showing the ARIA classification of areas, where highly accessible, accessible and moderately accessible areas are located at mainly around capital cities or along the east coast of Australia (Queensland, New South Wales, Victoria and Tasmania, around capital cities of other states and territories). Much of the remote and other remote areas lie outside these areas." title="Geographical dispersion of Australia under AR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2"/>
                    <a:stretch>
                      <a:fillRect/>
                    </a:stretch>
                  </pic:blipFill>
                  <pic:spPr>
                    <a:xfrm>
                      <a:off x="0" y="0"/>
                      <a:ext cx="5731510" cy="5128260"/>
                    </a:xfrm>
                    <a:prstGeom prst="rect">
                      <a:avLst/>
                    </a:prstGeom>
                  </pic:spPr>
                </pic:pic>
              </a:graphicData>
            </a:graphic>
          </wp:inline>
        </w:drawing>
      </w:r>
    </w:p>
    <w:p w14:paraId="73BB0187" w14:textId="77777777" w:rsidR="00B52A89" w:rsidRPr="00DF0C3D" w:rsidRDefault="00B52A89" w:rsidP="00B52A89">
      <w:r w:rsidRPr="00DF0C3D">
        <w:t xml:space="preserve">ARIA has the following benefits: </w:t>
      </w:r>
    </w:p>
    <w:p w14:paraId="6836A030" w14:textId="77777777" w:rsidR="00B52A89" w:rsidRPr="00DF0C3D" w:rsidRDefault="00BB337E" w:rsidP="00B52A89">
      <w:pPr>
        <w:pStyle w:val="DotPoint"/>
        <w:rPr>
          <w:lang w:eastAsia="en-AU"/>
        </w:rPr>
      </w:pPr>
      <w:r w:rsidRPr="00DF0C3D">
        <w:rPr>
          <w:lang w:eastAsia="en-AU"/>
        </w:rPr>
        <w:t>I</w:t>
      </w:r>
      <w:r w:rsidR="00B52A89" w:rsidRPr="00DF0C3D">
        <w:rPr>
          <w:lang w:eastAsia="en-AU"/>
        </w:rPr>
        <w:t>t is a purely geographic measure of remoteness, which excludes any consideration of socio-economic status, 'rurality' and populations size factors (other than the use of breaks in the population distribution of Urban Centres to define the Service Centre categories)</w:t>
      </w:r>
      <w:r w:rsidR="00BD6FCA" w:rsidRPr="00DF0C3D">
        <w:rPr>
          <w:lang w:eastAsia="en-AU"/>
        </w:rPr>
        <w:t>.</w:t>
      </w:r>
    </w:p>
    <w:p w14:paraId="12AC2CEE" w14:textId="77777777" w:rsidR="00B52A89" w:rsidRPr="00DF0C3D" w:rsidRDefault="00014597" w:rsidP="00B52A89">
      <w:pPr>
        <w:pStyle w:val="DotPoint"/>
        <w:rPr>
          <w:lang w:eastAsia="en-AU"/>
        </w:rPr>
      </w:pPr>
      <w:r w:rsidRPr="00DF0C3D">
        <w:t xml:space="preserve">It </w:t>
      </w:r>
      <w:r w:rsidR="00B52A89" w:rsidRPr="00DF0C3D">
        <w:t>is flexible and can be used to generate a remoteness score for any existing statistical, administrative, or user-defined boundary area. In contrast, the RRMA classification only exists at the SLA level.</w:t>
      </w:r>
    </w:p>
    <w:p w14:paraId="7244519E" w14:textId="77777777" w:rsidR="00B52A89" w:rsidRPr="00DF0C3D" w:rsidRDefault="00014597" w:rsidP="00B52A89">
      <w:pPr>
        <w:pStyle w:val="DotPoint"/>
      </w:pPr>
      <w:r w:rsidRPr="00DF0C3D">
        <w:t xml:space="preserve">It </w:t>
      </w:r>
      <w:r w:rsidR="00B52A89" w:rsidRPr="00DF0C3D">
        <w:t>aligns with Australian census data and as such, is capable of being updated over time as populations change consistent</w:t>
      </w:r>
      <w:r w:rsidR="00BD6FCA" w:rsidRPr="00DF0C3D">
        <w:t>.</w:t>
      </w:r>
    </w:p>
    <w:p w14:paraId="41FC0C37" w14:textId="39DDBCDF" w:rsidR="00B52A89" w:rsidRPr="00DF0C3D" w:rsidRDefault="00014597" w:rsidP="00B52A89">
      <w:pPr>
        <w:pStyle w:val="DotPoint"/>
      </w:pPr>
      <w:r w:rsidRPr="00DF0C3D">
        <w:t xml:space="preserve">The </w:t>
      </w:r>
      <w:r w:rsidR="00B52A89" w:rsidRPr="00DF0C3D">
        <w:t>ARIA index value of a populated locality will only change when the population in one or more of the four service centres changes significantly, resulting in a reclassification to a different service category</w:t>
      </w:r>
      <w:r w:rsidR="00BD6FCA" w:rsidRPr="00DF0C3D">
        <w:t>.</w:t>
      </w:r>
    </w:p>
    <w:p w14:paraId="6A8296A6" w14:textId="77777777" w:rsidR="00B52A89" w:rsidRPr="00DF0C3D" w:rsidRDefault="00014597" w:rsidP="00B52A89">
      <w:pPr>
        <w:pStyle w:val="DotPoint"/>
      </w:pPr>
      <w:r w:rsidRPr="00DF0C3D">
        <w:t xml:space="preserve">It </w:t>
      </w:r>
      <w:r w:rsidR="00B52A89" w:rsidRPr="00DF0C3D">
        <w:t>differentiates between geographical areas based on levels of accessibility /remoteness (i.e., moderately accessible areas are less accessible than accessible areas but more accessible than remote areas).</w:t>
      </w:r>
    </w:p>
    <w:p w14:paraId="2EDA53B8" w14:textId="77777777" w:rsidR="00B52A89" w:rsidRPr="00DF0C3D" w:rsidRDefault="00B52A89" w:rsidP="00B52A89">
      <w:r w:rsidRPr="00DF0C3D">
        <w:lastRenderedPageBreak/>
        <w:t xml:space="preserve">ARIA has several limitations including: </w:t>
      </w:r>
    </w:p>
    <w:p w14:paraId="08CA8586" w14:textId="77777777" w:rsidR="00B52A89" w:rsidRPr="00DF0C3D" w:rsidRDefault="00014597" w:rsidP="00B52A89">
      <w:pPr>
        <w:pStyle w:val="DotPoint"/>
      </w:pPr>
      <w:r w:rsidRPr="00DF0C3D">
        <w:t xml:space="preserve">It </w:t>
      </w:r>
      <w:r w:rsidR="00B52A89" w:rsidRPr="00DF0C3D">
        <w:t xml:space="preserve">potentially results in highly dissimilar areas being </w:t>
      </w:r>
      <w:r w:rsidR="00BD6FCA" w:rsidRPr="00DF0C3D">
        <w:t>given the same remoteness score.</w:t>
      </w:r>
    </w:p>
    <w:p w14:paraId="5C712AB0" w14:textId="77777777" w:rsidR="00B52A89" w:rsidRPr="00DF0C3D" w:rsidRDefault="00014597" w:rsidP="00B52A89">
      <w:pPr>
        <w:pStyle w:val="DotPoint"/>
      </w:pPr>
      <w:r w:rsidRPr="00DF0C3D">
        <w:t xml:space="preserve">It </w:t>
      </w:r>
      <w:r w:rsidR="00B52A89" w:rsidRPr="00DF0C3D">
        <w:t xml:space="preserve">defines 81% of the population as living in the most accessible class (Highly Accessible areas) resulting in 19% of the population to be shared between the other four areas, making statistical comparisons less reliable because of small </w:t>
      </w:r>
      <w:r w:rsidR="00BD6FCA" w:rsidRPr="00DF0C3D">
        <w:t>population sizes in these areas.</w:t>
      </w:r>
    </w:p>
    <w:p w14:paraId="7C7F86F0" w14:textId="77777777" w:rsidR="00B52A89" w:rsidRPr="00DF0C3D" w:rsidRDefault="00014597" w:rsidP="00B52A89">
      <w:pPr>
        <w:pStyle w:val="DotPoint"/>
      </w:pPr>
      <w:r w:rsidRPr="00DF0C3D">
        <w:t>A</w:t>
      </w:r>
      <w:r w:rsidR="00B52A89" w:rsidRPr="00DF0C3D">
        <w:t>ccess to transport and road quality are also not addressed.</w:t>
      </w:r>
    </w:p>
    <w:p w14:paraId="43689FB2" w14:textId="77777777" w:rsidR="00B52A89" w:rsidRPr="00DF0C3D" w:rsidRDefault="00B52A89" w:rsidP="005C284E">
      <w:pPr>
        <w:pStyle w:val="Heading3"/>
      </w:pPr>
      <w:r w:rsidRPr="00DF0C3D">
        <w:t>Australian Statistical Geographical Standard – Remoteness Areas (ASGS - RA)</w:t>
      </w:r>
    </w:p>
    <w:p w14:paraId="1FC348E8" w14:textId="77777777" w:rsidR="00B52A89" w:rsidRPr="00DF0C3D" w:rsidRDefault="00B52A89" w:rsidP="00B52A89">
      <w:r w:rsidRPr="00DF0C3D">
        <w:t>The Australian Statistical Geography Standard (ASGS) is a classification of Australia into a hierarchy of statistical areas</w:t>
      </w:r>
      <w:r w:rsidR="00BD6FCA" w:rsidRPr="00DF0C3D">
        <w:t>. The Australian Bureau of Statistics describes it as “</w:t>
      </w:r>
      <w:r w:rsidRPr="00DF0C3D">
        <w:rPr>
          <w:i/>
        </w:rPr>
        <w:t>a social geography, developed to reflect the location of people and communities</w:t>
      </w:r>
      <w:r w:rsidRPr="00DF0C3D">
        <w:t>”.</w:t>
      </w:r>
      <w:r w:rsidR="00BD6FCA" w:rsidRPr="00DF0C3D">
        <w:t xml:space="preserve"> The classification</w:t>
      </w:r>
      <w:r w:rsidRPr="00DF0C3D">
        <w:t xml:space="preserve"> is used for the publication and analysis of official statistics and other data and is updated every 5 years to account for growth and change in Australia’s population, economy, and infrastructure. The ASGS includes Remoteness Areas (ASGS- RA)</w:t>
      </w:r>
      <w:r w:rsidR="00BD6FCA" w:rsidRPr="00DF0C3D">
        <w:t>,</w:t>
      </w:r>
      <w:r w:rsidRPr="00DF0C3D">
        <w:t xml:space="preserve"> which </w:t>
      </w:r>
      <w:r w:rsidR="00BD6FCA" w:rsidRPr="00DF0C3D">
        <w:t>are</w:t>
      </w:r>
      <w:r w:rsidRPr="00DF0C3D">
        <w:t xml:space="preserve"> based on ARIA+ methodology. </w:t>
      </w:r>
    </w:p>
    <w:p w14:paraId="21D0AC92" w14:textId="36699084" w:rsidR="00B52A89" w:rsidRPr="00DF0C3D" w:rsidRDefault="00B52A89" w:rsidP="00B52A89">
      <w:pPr>
        <w:rPr>
          <w:rFonts w:eastAsia="Times New Roman"/>
          <w:color w:val="333333"/>
          <w:shd w:val="clear" w:color="auto" w:fill="FFFFFF"/>
          <w:lang w:eastAsia="en-AU"/>
        </w:rPr>
      </w:pPr>
      <w:r w:rsidRPr="00DF0C3D">
        <w:rPr>
          <w:rFonts w:eastAsia="Times New Roman"/>
          <w:color w:val="333333"/>
          <w:shd w:val="clear" w:color="auto" w:fill="FFFFFF"/>
          <w:lang w:eastAsia="en-AU"/>
        </w:rPr>
        <w:t>The ASGS-RA includes fiv</w:t>
      </w:r>
      <w:r w:rsidR="00743EB9" w:rsidRPr="00DF0C3D">
        <w:rPr>
          <w:rFonts w:eastAsia="Times New Roman"/>
          <w:color w:val="333333"/>
          <w:shd w:val="clear" w:color="auto" w:fill="FFFFFF"/>
          <w:lang w:eastAsia="en-AU"/>
        </w:rPr>
        <w:t>e classes of remoteness (</w:t>
      </w:r>
      <w:r w:rsidR="00743EB9" w:rsidRPr="00DF0C3D">
        <w:rPr>
          <w:rFonts w:eastAsia="Times New Roman"/>
          <w:color w:val="333333"/>
          <w:shd w:val="clear" w:color="auto" w:fill="FFFFFF"/>
          <w:lang w:eastAsia="en-AU"/>
        </w:rPr>
        <w:fldChar w:fldCharType="begin"/>
      </w:r>
      <w:r w:rsidR="00743EB9" w:rsidRPr="00DF0C3D">
        <w:rPr>
          <w:rFonts w:eastAsia="Times New Roman"/>
          <w:color w:val="333333"/>
          <w:shd w:val="clear" w:color="auto" w:fill="FFFFFF"/>
          <w:lang w:eastAsia="en-AU"/>
        </w:rPr>
        <w:instrText xml:space="preserve"> REF _Ref100780309 \h </w:instrText>
      </w:r>
      <w:r w:rsidR="00CB2BF9" w:rsidRPr="00DF0C3D">
        <w:rPr>
          <w:rFonts w:eastAsia="Times New Roman"/>
          <w:color w:val="333333"/>
          <w:shd w:val="clear" w:color="auto" w:fill="FFFFFF"/>
          <w:lang w:eastAsia="en-AU"/>
        </w:rPr>
        <w:instrText xml:space="preserve"> \* MERGEFORMAT </w:instrText>
      </w:r>
      <w:r w:rsidR="00743EB9" w:rsidRPr="00DF0C3D">
        <w:rPr>
          <w:rFonts w:eastAsia="Times New Roman"/>
          <w:color w:val="333333"/>
          <w:shd w:val="clear" w:color="auto" w:fill="FFFFFF"/>
          <w:lang w:eastAsia="en-AU"/>
        </w:rPr>
      </w:r>
      <w:r w:rsidR="00743EB9" w:rsidRPr="00DF0C3D">
        <w:rPr>
          <w:rFonts w:eastAsia="Times New Roman"/>
          <w:color w:val="333333"/>
          <w:shd w:val="clear" w:color="auto" w:fill="FFFFFF"/>
          <w:lang w:eastAsia="en-AU"/>
        </w:rPr>
        <w:fldChar w:fldCharType="separate"/>
      </w:r>
      <w:r w:rsidR="0015299C" w:rsidRPr="00DF0C3D">
        <w:t xml:space="preserve">Exhibit </w:t>
      </w:r>
      <w:r w:rsidR="0015299C">
        <w:rPr>
          <w:noProof/>
        </w:rPr>
        <w:t>101</w:t>
      </w:r>
      <w:r w:rsidR="00743EB9" w:rsidRPr="00DF0C3D">
        <w:rPr>
          <w:rFonts w:eastAsia="Times New Roman"/>
          <w:color w:val="333333"/>
          <w:shd w:val="clear" w:color="auto" w:fill="FFFFFF"/>
          <w:lang w:eastAsia="en-AU"/>
        </w:rPr>
        <w:fldChar w:fldCharType="end"/>
      </w:r>
      <w:r w:rsidRPr="00DF0C3D">
        <w:rPr>
          <w:rFonts w:eastAsia="Times New Roman"/>
          <w:color w:val="333333"/>
          <w:shd w:val="clear" w:color="auto" w:fill="FFFFFF"/>
          <w:lang w:eastAsia="en-AU"/>
        </w:rPr>
        <w:t>) which are determined using a process that provides a consistent definition across Australia and over time. This allows statistical data to be classified in a consistent way that allows users to analyse changes in data for different remoteness categories over time.</w:t>
      </w:r>
    </w:p>
    <w:p w14:paraId="5D793108" w14:textId="62D4B771" w:rsidR="00B52A89" w:rsidRPr="00DF0C3D" w:rsidRDefault="00BB337E" w:rsidP="00B52A89">
      <w:pPr>
        <w:pStyle w:val="Caption"/>
      </w:pPr>
      <w:bookmarkStart w:id="505" w:name="_Ref100780309"/>
      <w:bookmarkStart w:id="506" w:name="_Toc108620589"/>
      <w:r w:rsidRPr="00DF0C3D">
        <w:t xml:space="preserve">Exhibit </w:t>
      </w:r>
      <w:r w:rsidR="002B459B">
        <w:fldChar w:fldCharType="begin"/>
      </w:r>
      <w:r w:rsidR="002B459B">
        <w:instrText xml:space="preserve"> SEQ Exhibit \* ARABIC </w:instrText>
      </w:r>
      <w:r w:rsidR="002B459B">
        <w:fldChar w:fldCharType="separate"/>
      </w:r>
      <w:r w:rsidR="0015299C">
        <w:rPr>
          <w:noProof/>
        </w:rPr>
        <w:t>101</w:t>
      </w:r>
      <w:r w:rsidR="002B459B">
        <w:rPr>
          <w:noProof/>
        </w:rPr>
        <w:fldChar w:fldCharType="end"/>
      </w:r>
      <w:bookmarkEnd w:id="505"/>
      <w:r w:rsidRPr="00DF0C3D">
        <w:t xml:space="preserve">: </w:t>
      </w:r>
      <w:r w:rsidR="00B52A89" w:rsidRPr="00DF0C3D">
        <w:t>Structure of ASGS Classification</w:t>
      </w:r>
      <w:bookmarkEnd w:id="506"/>
    </w:p>
    <w:tbl>
      <w:tblPr>
        <w:tblStyle w:val="GridTable4-Accent12"/>
        <w:tblW w:w="9012" w:type="dxa"/>
        <w:tblInd w:w="-5" w:type="dxa"/>
        <w:tblLook w:val="0420" w:firstRow="1" w:lastRow="0" w:firstColumn="0" w:lastColumn="0" w:noHBand="0" w:noVBand="1"/>
        <w:tblCaption w:val="Structure of ASGS Classification"/>
        <w:tblDescription w:val="Table detailing the zone under the ASGS classification system and what is considered in each category by index value range."/>
      </w:tblPr>
      <w:tblGrid>
        <w:gridCol w:w="4186"/>
        <w:gridCol w:w="2299"/>
        <w:gridCol w:w="2527"/>
      </w:tblGrid>
      <w:tr w:rsidR="00B52A89" w:rsidRPr="00DF0C3D" w14:paraId="14FD04C3" w14:textId="77777777" w:rsidTr="00E97ADB">
        <w:trPr>
          <w:cnfStyle w:val="100000000000" w:firstRow="1" w:lastRow="0" w:firstColumn="0" w:lastColumn="0" w:oddVBand="0" w:evenVBand="0" w:oddHBand="0" w:evenHBand="0" w:firstRowFirstColumn="0" w:firstRowLastColumn="0" w:lastRowFirstColumn="0" w:lastRowLastColumn="0"/>
          <w:tblHeader/>
        </w:trPr>
        <w:tc>
          <w:tcPr>
            <w:tcW w:w="4186" w:type="dxa"/>
            <w:vAlign w:val="center"/>
          </w:tcPr>
          <w:p w14:paraId="0D5AF180" w14:textId="77777777" w:rsidR="00B52A89" w:rsidRPr="00DF0C3D" w:rsidRDefault="00B52A89" w:rsidP="00E97ADB">
            <w:r w:rsidRPr="00DF0C3D">
              <w:t>Class</w:t>
            </w:r>
          </w:p>
        </w:tc>
        <w:tc>
          <w:tcPr>
            <w:tcW w:w="2299" w:type="dxa"/>
            <w:vAlign w:val="center"/>
          </w:tcPr>
          <w:p w14:paraId="74EF7D0F" w14:textId="77777777" w:rsidR="00B52A89" w:rsidRPr="00DF0C3D" w:rsidRDefault="00B52A89" w:rsidP="00E97ADB">
            <w:pPr>
              <w:jc w:val="center"/>
            </w:pPr>
            <w:r w:rsidRPr="00DF0C3D">
              <w:t>Abbreviation</w:t>
            </w:r>
          </w:p>
        </w:tc>
        <w:tc>
          <w:tcPr>
            <w:tcW w:w="2527" w:type="dxa"/>
            <w:vAlign w:val="center"/>
          </w:tcPr>
          <w:p w14:paraId="229DA62E" w14:textId="77777777" w:rsidR="00B52A89" w:rsidRPr="00DF0C3D" w:rsidRDefault="00B52A89" w:rsidP="00E97ADB">
            <w:pPr>
              <w:jc w:val="center"/>
            </w:pPr>
            <w:r w:rsidRPr="00DF0C3D">
              <w:t>Index value range</w:t>
            </w:r>
          </w:p>
        </w:tc>
      </w:tr>
      <w:tr w:rsidR="00B52A89" w:rsidRPr="00DF0C3D" w14:paraId="71C0CA6F" w14:textId="77777777" w:rsidTr="00E97ADB">
        <w:trPr>
          <w:cnfStyle w:val="000000100000" w:firstRow="0" w:lastRow="0" w:firstColumn="0" w:lastColumn="0" w:oddVBand="0" w:evenVBand="0" w:oddHBand="1" w:evenHBand="0" w:firstRowFirstColumn="0" w:firstRowLastColumn="0" w:lastRowFirstColumn="0" w:lastRowLastColumn="0"/>
        </w:trPr>
        <w:tc>
          <w:tcPr>
            <w:tcW w:w="4186" w:type="dxa"/>
            <w:vAlign w:val="center"/>
          </w:tcPr>
          <w:p w14:paraId="49AC5C58" w14:textId="77777777" w:rsidR="00B52A89" w:rsidRPr="00DF0C3D" w:rsidRDefault="00B52A89" w:rsidP="00E97ADB">
            <w:pPr>
              <w:rPr>
                <w:b/>
              </w:rPr>
            </w:pPr>
            <w:r w:rsidRPr="00DF0C3D">
              <w:t>ASGS 1 - Major Cities of Australia</w:t>
            </w:r>
          </w:p>
        </w:tc>
        <w:tc>
          <w:tcPr>
            <w:tcW w:w="2299" w:type="dxa"/>
            <w:vAlign w:val="center"/>
          </w:tcPr>
          <w:p w14:paraId="745F7BF3" w14:textId="77777777" w:rsidR="00B52A89" w:rsidRPr="00DF0C3D" w:rsidRDefault="00B52A89" w:rsidP="00E97ADB">
            <w:pPr>
              <w:jc w:val="center"/>
            </w:pPr>
            <w:r w:rsidRPr="00DF0C3D">
              <w:t>MC</w:t>
            </w:r>
          </w:p>
        </w:tc>
        <w:tc>
          <w:tcPr>
            <w:tcW w:w="2527" w:type="dxa"/>
            <w:vAlign w:val="center"/>
          </w:tcPr>
          <w:p w14:paraId="0E230D45" w14:textId="77777777" w:rsidR="00B52A89" w:rsidRPr="00DF0C3D" w:rsidRDefault="00B52A89" w:rsidP="00E97ADB">
            <w:pPr>
              <w:jc w:val="center"/>
            </w:pPr>
            <w:r w:rsidRPr="00DF0C3D">
              <w:t>0–0.2</w:t>
            </w:r>
          </w:p>
        </w:tc>
      </w:tr>
      <w:tr w:rsidR="00B52A89" w:rsidRPr="00DF0C3D" w14:paraId="0A9B19E9" w14:textId="77777777" w:rsidTr="00E97ADB">
        <w:tc>
          <w:tcPr>
            <w:tcW w:w="4186" w:type="dxa"/>
            <w:vAlign w:val="center"/>
          </w:tcPr>
          <w:p w14:paraId="0C22F146" w14:textId="77777777" w:rsidR="00B52A89" w:rsidRPr="00DF0C3D" w:rsidRDefault="00B52A89" w:rsidP="00E97ADB">
            <w:pPr>
              <w:rPr>
                <w:b/>
              </w:rPr>
            </w:pPr>
            <w:r w:rsidRPr="00DF0C3D">
              <w:t>ASGS 2 - Inner Regional Australia</w:t>
            </w:r>
          </w:p>
        </w:tc>
        <w:tc>
          <w:tcPr>
            <w:tcW w:w="2299" w:type="dxa"/>
            <w:vAlign w:val="center"/>
          </w:tcPr>
          <w:p w14:paraId="338EC21A" w14:textId="77777777" w:rsidR="00B52A89" w:rsidRPr="00DF0C3D" w:rsidRDefault="00B52A89" w:rsidP="00E97ADB">
            <w:pPr>
              <w:jc w:val="center"/>
            </w:pPr>
            <w:r w:rsidRPr="00DF0C3D">
              <w:t>IR</w:t>
            </w:r>
          </w:p>
        </w:tc>
        <w:tc>
          <w:tcPr>
            <w:tcW w:w="2527" w:type="dxa"/>
            <w:vAlign w:val="center"/>
          </w:tcPr>
          <w:p w14:paraId="06B937B7" w14:textId="77777777" w:rsidR="00B52A89" w:rsidRPr="00DF0C3D" w:rsidRDefault="00B52A89" w:rsidP="00E97ADB">
            <w:pPr>
              <w:jc w:val="center"/>
            </w:pPr>
            <w:r w:rsidRPr="00DF0C3D">
              <w:t>&gt;0.2–2.4</w:t>
            </w:r>
          </w:p>
        </w:tc>
      </w:tr>
      <w:tr w:rsidR="00B52A89" w:rsidRPr="00DF0C3D" w14:paraId="2524FC6D" w14:textId="77777777" w:rsidTr="00E97ADB">
        <w:trPr>
          <w:cnfStyle w:val="000000100000" w:firstRow="0" w:lastRow="0" w:firstColumn="0" w:lastColumn="0" w:oddVBand="0" w:evenVBand="0" w:oddHBand="1" w:evenHBand="0" w:firstRowFirstColumn="0" w:firstRowLastColumn="0" w:lastRowFirstColumn="0" w:lastRowLastColumn="0"/>
        </w:trPr>
        <w:tc>
          <w:tcPr>
            <w:tcW w:w="4186" w:type="dxa"/>
            <w:vAlign w:val="center"/>
          </w:tcPr>
          <w:p w14:paraId="7B3DBC7C" w14:textId="77777777" w:rsidR="00B52A89" w:rsidRPr="00DF0C3D" w:rsidRDefault="00B52A89" w:rsidP="00E97ADB">
            <w:pPr>
              <w:rPr>
                <w:b/>
              </w:rPr>
            </w:pPr>
            <w:r w:rsidRPr="00DF0C3D">
              <w:t>ASGS 3 - Outer Regional Australia</w:t>
            </w:r>
          </w:p>
        </w:tc>
        <w:tc>
          <w:tcPr>
            <w:tcW w:w="2299" w:type="dxa"/>
            <w:vAlign w:val="center"/>
          </w:tcPr>
          <w:p w14:paraId="0A74CDC5" w14:textId="77777777" w:rsidR="00B52A89" w:rsidRPr="00DF0C3D" w:rsidRDefault="00B52A89" w:rsidP="00E97ADB">
            <w:pPr>
              <w:jc w:val="center"/>
            </w:pPr>
            <w:r w:rsidRPr="00DF0C3D">
              <w:t>OR</w:t>
            </w:r>
          </w:p>
        </w:tc>
        <w:tc>
          <w:tcPr>
            <w:tcW w:w="2527" w:type="dxa"/>
            <w:vAlign w:val="center"/>
          </w:tcPr>
          <w:p w14:paraId="3E06C79F" w14:textId="77777777" w:rsidR="00B52A89" w:rsidRPr="00DF0C3D" w:rsidRDefault="00B52A89" w:rsidP="00E97ADB">
            <w:pPr>
              <w:jc w:val="center"/>
            </w:pPr>
            <w:r w:rsidRPr="00DF0C3D">
              <w:t>&gt;2.4–5.92</w:t>
            </w:r>
          </w:p>
        </w:tc>
      </w:tr>
      <w:tr w:rsidR="00B52A89" w:rsidRPr="00DF0C3D" w14:paraId="75D4223D" w14:textId="77777777" w:rsidTr="00E97ADB">
        <w:tc>
          <w:tcPr>
            <w:tcW w:w="4186" w:type="dxa"/>
            <w:vAlign w:val="center"/>
          </w:tcPr>
          <w:p w14:paraId="16F49706" w14:textId="77777777" w:rsidR="00B52A89" w:rsidRPr="00DF0C3D" w:rsidRDefault="00B52A89" w:rsidP="00E97ADB">
            <w:pPr>
              <w:rPr>
                <w:b/>
              </w:rPr>
            </w:pPr>
            <w:r w:rsidRPr="00DF0C3D">
              <w:t>ASGS 4 - Remote Australia</w:t>
            </w:r>
          </w:p>
        </w:tc>
        <w:tc>
          <w:tcPr>
            <w:tcW w:w="2299" w:type="dxa"/>
            <w:vAlign w:val="center"/>
          </w:tcPr>
          <w:p w14:paraId="40528836" w14:textId="77777777" w:rsidR="00B52A89" w:rsidRPr="00DF0C3D" w:rsidRDefault="00B52A89" w:rsidP="00E97ADB">
            <w:pPr>
              <w:jc w:val="center"/>
            </w:pPr>
            <w:r w:rsidRPr="00DF0C3D">
              <w:t>R</w:t>
            </w:r>
          </w:p>
        </w:tc>
        <w:tc>
          <w:tcPr>
            <w:tcW w:w="2527" w:type="dxa"/>
            <w:vAlign w:val="center"/>
          </w:tcPr>
          <w:p w14:paraId="394060F3" w14:textId="77777777" w:rsidR="00B52A89" w:rsidRPr="00DF0C3D" w:rsidRDefault="00B52A89" w:rsidP="00E97ADB">
            <w:pPr>
              <w:jc w:val="center"/>
            </w:pPr>
            <w:r w:rsidRPr="00DF0C3D">
              <w:t>&gt;5.92–10.53</w:t>
            </w:r>
          </w:p>
        </w:tc>
      </w:tr>
      <w:tr w:rsidR="00B52A89" w:rsidRPr="00DF0C3D" w14:paraId="585F3EDB" w14:textId="77777777" w:rsidTr="00E97ADB">
        <w:trPr>
          <w:cnfStyle w:val="000000100000" w:firstRow="0" w:lastRow="0" w:firstColumn="0" w:lastColumn="0" w:oddVBand="0" w:evenVBand="0" w:oddHBand="1" w:evenHBand="0" w:firstRowFirstColumn="0" w:firstRowLastColumn="0" w:lastRowFirstColumn="0" w:lastRowLastColumn="0"/>
        </w:trPr>
        <w:tc>
          <w:tcPr>
            <w:tcW w:w="4186" w:type="dxa"/>
            <w:vAlign w:val="center"/>
          </w:tcPr>
          <w:p w14:paraId="663287CD" w14:textId="77777777" w:rsidR="00B52A89" w:rsidRPr="00DF0C3D" w:rsidRDefault="00B52A89" w:rsidP="00E97ADB">
            <w:pPr>
              <w:rPr>
                <w:b/>
              </w:rPr>
            </w:pPr>
            <w:r w:rsidRPr="00DF0C3D">
              <w:t>ASGS 5 - Very Remote Australia</w:t>
            </w:r>
          </w:p>
        </w:tc>
        <w:tc>
          <w:tcPr>
            <w:tcW w:w="2299" w:type="dxa"/>
            <w:vAlign w:val="center"/>
          </w:tcPr>
          <w:p w14:paraId="3B90B73D" w14:textId="77777777" w:rsidR="00B52A89" w:rsidRPr="00DF0C3D" w:rsidRDefault="00B52A89" w:rsidP="00E97ADB">
            <w:pPr>
              <w:jc w:val="center"/>
            </w:pPr>
            <w:r w:rsidRPr="00DF0C3D">
              <w:t>VR</w:t>
            </w:r>
          </w:p>
        </w:tc>
        <w:tc>
          <w:tcPr>
            <w:tcW w:w="2527" w:type="dxa"/>
            <w:vAlign w:val="center"/>
          </w:tcPr>
          <w:p w14:paraId="39D26AFD" w14:textId="77777777" w:rsidR="00B52A89" w:rsidRPr="00DF0C3D" w:rsidRDefault="00B52A89" w:rsidP="00E97ADB">
            <w:pPr>
              <w:jc w:val="center"/>
            </w:pPr>
            <w:r w:rsidRPr="00DF0C3D">
              <w:t>&gt;10.53–15</w:t>
            </w:r>
          </w:p>
        </w:tc>
      </w:tr>
      <w:tr w:rsidR="00B52A89" w:rsidRPr="00DF0C3D" w14:paraId="48887C5D" w14:textId="77777777" w:rsidTr="00E97ADB">
        <w:tc>
          <w:tcPr>
            <w:tcW w:w="4186" w:type="dxa"/>
            <w:vAlign w:val="center"/>
          </w:tcPr>
          <w:p w14:paraId="58FB3452" w14:textId="28129DB7" w:rsidR="00B52A89" w:rsidRPr="00DF0C3D" w:rsidRDefault="00B52A89" w:rsidP="00E97ADB">
            <w:pPr>
              <w:rPr>
                <w:b/>
                <w:sz w:val="20"/>
                <w:szCs w:val="20"/>
              </w:rPr>
            </w:pPr>
            <w:r w:rsidRPr="00DF0C3D">
              <w:t>Migratory</w:t>
            </w:r>
          </w:p>
        </w:tc>
        <w:tc>
          <w:tcPr>
            <w:tcW w:w="2299" w:type="dxa"/>
            <w:vAlign w:val="center"/>
          </w:tcPr>
          <w:p w14:paraId="4C5AC5B2" w14:textId="77777777" w:rsidR="00B52A89" w:rsidRPr="00DF0C3D" w:rsidRDefault="00B52A89" w:rsidP="00E97ADB">
            <w:pPr>
              <w:jc w:val="center"/>
            </w:pPr>
            <w:r w:rsidRPr="00DF0C3D">
              <w:t>N/A</w:t>
            </w:r>
          </w:p>
        </w:tc>
        <w:tc>
          <w:tcPr>
            <w:tcW w:w="2527" w:type="dxa"/>
            <w:vAlign w:val="center"/>
          </w:tcPr>
          <w:p w14:paraId="515F1A80" w14:textId="77777777" w:rsidR="00B52A89" w:rsidRPr="00DF0C3D" w:rsidRDefault="00B52A89" w:rsidP="00E97ADB">
            <w:pPr>
              <w:jc w:val="center"/>
            </w:pPr>
            <w:r w:rsidRPr="00DF0C3D">
              <w:t>N/A</w:t>
            </w:r>
          </w:p>
        </w:tc>
      </w:tr>
    </w:tbl>
    <w:p w14:paraId="1A9CC3AD" w14:textId="4EFC0F52" w:rsidR="00E97ADB" w:rsidRPr="00E97ADB" w:rsidRDefault="00E97ADB" w:rsidP="00E97ADB">
      <w:pPr>
        <w:spacing w:before="40" w:after="300" w:line="240" w:lineRule="auto"/>
        <w:rPr>
          <w:rFonts w:eastAsia="Times New Roman"/>
          <w:color w:val="333333"/>
          <w:sz w:val="16"/>
          <w:szCs w:val="16"/>
          <w:lang w:eastAsia="en-AU"/>
        </w:rPr>
      </w:pPr>
      <w:r w:rsidRPr="00E97ADB">
        <w:rPr>
          <w:rFonts w:eastAsia="Times New Roman"/>
          <w:color w:val="333333"/>
          <w:sz w:val="16"/>
          <w:szCs w:val="16"/>
          <w:lang w:eastAsia="en-AU"/>
        </w:rPr>
        <w:t xml:space="preserve">Notre: </w:t>
      </w:r>
      <w:r>
        <w:rPr>
          <w:rFonts w:eastAsia="Times New Roman"/>
          <w:color w:val="333333"/>
          <w:sz w:val="16"/>
          <w:szCs w:val="16"/>
          <w:lang w:eastAsia="en-AU"/>
        </w:rPr>
        <w:t>The Migratory Class is</w:t>
      </w:r>
      <w:r w:rsidRPr="00E97ADB">
        <w:rPr>
          <w:rFonts w:eastAsia="Times New Roman"/>
          <w:color w:val="333333"/>
          <w:sz w:val="16"/>
          <w:szCs w:val="16"/>
          <w:lang w:eastAsia="en-AU"/>
        </w:rPr>
        <w:t xml:space="preserve"> composed of offshore, shipping, and migratory CDs. In allocating an ASGC Remoteness Areas class to an area of land, only the first five classes are applicable.</w:t>
      </w:r>
    </w:p>
    <w:p w14:paraId="3717C9C9" w14:textId="7D5984E2" w:rsidR="00B52A89" w:rsidRPr="00DF0C3D" w:rsidRDefault="00B52A89" w:rsidP="00B52A89">
      <w:r w:rsidRPr="00DF0C3D">
        <w:rPr>
          <w:rFonts w:eastAsia="Times New Roman"/>
          <w:color w:val="333333"/>
          <w:lang w:eastAsia="en-AU"/>
        </w:rPr>
        <w:t>Relative remoteness is measured using the Accessibility and Remoteness Index of Australia (ARIA+). The University of Adelaide supplies ARIA+ data to the ABS as a one-kilometre grid which covers all of geographic Australia.</w:t>
      </w:r>
      <w:r w:rsidR="00D9749D" w:rsidRPr="00DF0C3D">
        <w:rPr>
          <w:rFonts w:eastAsia="Times New Roman"/>
          <w:color w:val="333333"/>
          <w:lang w:eastAsia="en-AU"/>
        </w:rPr>
        <w:t xml:space="preserve"> </w:t>
      </w:r>
      <w:r w:rsidRPr="00DF0C3D">
        <w:rPr>
          <w:color w:val="333333"/>
          <w:shd w:val="clear" w:color="auto" w:fill="FFFFFF"/>
        </w:rPr>
        <w:t>Each grid point contains a value representing its relative remoteness. For example, the ASGS Statistical Area Level 1 (SA1) boundaries are overlayed onto the ARIA+ grid and an average score is calculated based on the grid points that are contained within each SA1. The resulting average score determines which remoteness category is allocated to each SA1</w:t>
      </w:r>
      <w:r w:rsidR="00743EB9" w:rsidRPr="00DF0C3D">
        <w:rPr>
          <w:color w:val="333333"/>
          <w:shd w:val="clear" w:color="auto" w:fill="FFFFFF"/>
        </w:rPr>
        <w:t xml:space="preserve"> (see </w:t>
      </w:r>
      <w:r w:rsidR="00743EB9" w:rsidRPr="00DF0C3D">
        <w:rPr>
          <w:color w:val="333333"/>
          <w:shd w:val="clear" w:color="auto" w:fill="FFFFFF"/>
        </w:rPr>
        <w:fldChar w:fldCharType="begin"/>
      </w:r>
      <w:r w:rsidR="00743EB9" w:rsidRPr="00DF0C3D">
        <w:rPr>
          <w:color w:val="333333"/>
          <w:shd w:val="clear" w:color="auto" w:fill="FFFFFF"/>
        </w:rPr>
        <w:instrText xml:space="preserve"> REF _Ref100780334 \h </w:instrText>
      </w:r>
      <w:r w:rsidR="00CB2BF9" w:rsidRPr="00DF0C3D">
        <w:rPr>
          <w:color w:val="333333"/>
          <w:shd w:val="clear" w:color="auto" w:fill="FFFFFF"/>
        </w:rPr>
        <w:instrText xml:space="preserve"> \* MERGEFORMAT </w:instrText>
      </w:r>
      <w:r w:rsidR="00743EB9" w:rsidRPr="00DF0C3D">
        <w:rPr>
          <w:color w:val="333333"/>
          <w:shd w:val="clear" w:color="auto" w:fill="FFFFFF"/>
        </w:rPr>
      </w:r>
      <w:r w:rsidR="00743EB9" w:rsidRPr="00DF0C3D">
        <w:rPr>
          <w:color w:val="333333"/>
          <w:shd w:val="clear" w:color="auto" w:fill="FFFFFF"/>
        </w:rPr>
        <w:fldChar w:fldCharType="separate"/>
      </w:r>
      <w:r w:rsidR="0015299C" w:rsidRPr="00DF0C3D">
        <w:t xml:space="preserve">Exhibit </w:t>
      </w:r>
      <w:r w:rsidR="0015299C">
        <w:rPr>
          <w:noProof/>
        </w:rPr>
        <w:t>102</w:t>
      </w:r>
      <w:r w:rsidR="00743EB9" w:rsidRPr="00DF0C3D">
        <w:rPr>
          <w:color w:val="333333"/>
          <w:shd w:val="clear" w:color="auto" w:fill="FFFFFF"/>
        </w:rPr>
        <w:fldChar w:fldCharType="end"/>
      </w:r>
      <w:r w:rsidR="00743EB9" w:rsidRPr="00DF0C3D">
        <w:rPr>
          <w:color w:val="333333"/>
          <w:shd w:val="clear" w:color="auto" w:fill="FFFFFF"/>
        </w:rPr>
        <w:t>)</w:t>
      </w:r>
      <w:r w:rsidRPr="00DF0C3D">
        <w:rPr>
          <w:color w:val="333333"/>
          <w:shd w:val="clear" w:color="auto" w:fill="FFFFFF"/>
        </w:rPr>
        <w:t>.</w:t>
      </w:r>
    </w:p>
    <w:p w14:paraId="26A5013B" w14:textId="2F0036A6" w:rsidR="00B52A89" w:rsidRPr="00DF0C3D" w:rsidRDefault="00BB337E" w:rsidP="00B52A89">
      <w:pPr>
        <w:pStyle w:val="Caption"/>
      </w:pPr>
      <w:bookmarkStart w:id="507" w:name="_Ref100780334"/>
      <w:bookmarkStart w:id="508" w:name="_Toc108620590"/>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102</w:t>
      </w:r>
      <w:r w:rsidR="002B459B">
        <w:rPr>
          <w:noProof/>
        </w:rPr>
        <w:fldChar w:fldCharType="end"/>
      </w:r>
      <w:bookmarkEnd w:id="507"/>
      <w:r w:rsidRPr="00DF0C3D">
        <w:t xml:space="preserve">: </w:t>
      </w:r>
      <w:r w:rsidR="00B52A89" w:rsidRPr="00DF0C3D">
        <w:t>Geographical dispersion of Australia under ASGS</w:t>
      </w:r>
      <w:bookmarkEnd w:id="508"/>
      <w:r w:rsidR="00B52A89" w:rsidRPr="00DF0C3D">
        <w:t xml:space="preserve"> </w:t>
      </w:r>
    </w:p>
    <w:p w14:paraId="232D0CC7" w14:textId="77777777" w:rsidR="00B52A89" w:rsidRPr="00DF0C3D" w:rsidRDefault="00B52A89" w:rsidP="00B52A89">
      <w:r w:rsidRPr="00DF0C3D">
        <w:rPr>
          <w:noProof/>
          <w:lang w:eastAsia="en-AU"/>
        </w:rPr>
        <w:drawing>
          <wp:inline distT="0" distB="0" distL="0" distR="0" wp14:anchorId="61CC4FF8" wp14:editId="7624D679">
            <wp:extent cx="5486400" cy="4637242"/>
            <wp:effectExtent l="0" t="0" r="0" b="0"/>
            <wp:docPr id="457" name="Picture 457" descr="A map of Australia showing the ASGS classification of areas, where major cities and inner/outer regional areas appear to be mostly located at capital cities or along the east coast of Australia (Queensland, New South Wales, Victoria and Tasmania). There is broader coverage of these than the ARIA and RRMA classifications. Much of the remote and other remote areas lie outside these areas but there are more locations considered remote in areas such as Alice Springs, Mount Isa and Katherine." title="Geographical dispersion of Australia under ASG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3"/>
                    <a:stretch>
                      <a:fillRect/>
                    </a:stretch>
                  </pic:blipFill>
                  <pic:spPr>
                    <a:xfrm>
                      <a:off x="0" y="0"/>
                      <a:ext cx="5516712" cy="4662863"/>
                    </a:xfrm>
                    <a:prstGeom prst="rect">
                      <a:avLst/>
                    </a:prstGeom>
                  </pic:spPr>
                </pic:pic>
              </a:graphicData>
            </a:graphic>
          </wp:inline>
        </w:drawing>
      </w:r>
    </w:p>
    <w:p w14:paraId="124FE7B1" w14:textId="77777777" w:rsidR="00B52A89" w:rsidRPr="00DF0C3D" w:rsidRDefault="00B52A89" w:rsidP="00B52A89">
      <w:r w:rsidRPr="00DF0C3D">
        <w:t xml:space="preserve">The key benefits of the ASGS-RA classification include: </w:t>
      </w:r>
    </w:p>
    <w:p w14:paraId="1E782A06" w14:textId="77777777" w:rsidR="00B52A89" w:rsidRPr="00DF0C3D" w:rsidRDefault="00BD6FCA" w:rsidP="00B52A89">
      <w:pPr>
        <w:pStyle w:val="DotPoint"/>
      </w:pPr>
      <w:r w:rsidRPr="00DF0C3D">
        <w:t>It d</w:t>
      </w:r>
      <w:r w:rsidR="00B52A89" w:rsidRPr="00DF0C3D">
        <w:t>efines the least remote areas more tightly than the ARIA classification because it has a lower cut-off index value for the least remote area and acknowledges the likelihood that outer suburban areas would have lower levels of access to goods and services than areas closer to the Central Business District</w:t>
      </w:r>
      <w:r w:rsidRPr="00DF0C3D">
        <w:t>.</w:t>
      </w:r>
    </w:p>
    <w:p w14:paraId="02F0EEEB" w14:textId="77777777" w:rsidR="00B52A89" w:rsidRPr="00DF0C3D" w:rsidRDefault="00BD6FCA" w:rsidP="00B52A89">
      <w:pPr>
        <w:pStyle w:val="DotPoint"/>
        <w:rPr>
          <w:b/>
          <w:bCs/>
        </w:rPr>
      </w:pPr>
      <w:r w:rsidRPr="00DF0C3D">
        <w:t xml:space="preserve">It </w:t>
      </w:r>
      <w:r w:rsidR="00B52A89" w:rsidRPr="00DF0C3D">
        <w:t>does not include the least accessible of the capital cities in the least remote class (i.e., Darwin =/= Sydney).</w:t>
      </w:r>
    </w:p>
    <w:p w14:paraId="700A4C77" w14:textId="77777777" w:rsidR="00B52A89" w:rsidRPr="00DF0C3D" w:rsidRDefault="00B52A89" w:rsidP="00B52A89">
      <w:r w:rsidRPr="00DF0C3D">
        <w:t xml:space="preserve">Although ASGS-RA defines the least remote classes more closely than the RRMA and ARIA classifications, the cut-off index values used to distinguish between </w:t>
      </w:r>
      <w:r w:rsidR="00BD6FCA" w:rsidRPr="00DF0C3D">
        <w:t>each ASGS Remoteness Areas are “relatively arbitrary”</w:t>
      </w:r>
      <w:r w:rsidRPr="00DF0C3D">
        <w:t>.</w:t>
      </w:r>
    </w:p>
    <w:p w14:paraId="562459AF" w14:textId="77777777" w:rsidR="00B52A89" w:rsidRPr="00DF0C3D" w:rsidRDefault="00B52A89" w:rsidP="005C284E">
      <w:pPr>
        <w:pStyle w:val="Heading3"/>
      </w:pPr>
      <w:r w:rsidRPr="00DF0C3D">
        <w:t xml:space="preserve">Modified Monash Model (MMM) </w:t>
      </w:r>
    </w:p>
    <w:p w14:paraId="4B916112" w14:textId="30B392E3" w:rsidR="00B52A89" w:rsidRPr="00DF0C3D" w:rsidRDefault="00B52A89" w:rsidP="00B52A89">
      <w:r w:rsidRPr="00DF0C3D">
        <w:t>The MMM classifies metropolitan, regional, rural, and remote areas according to geographical remoteness, with MMM 1 denoting a major city and MMM 7 equating to an area that is very remote</w:t>
      </w:r>
      <w:r w:rsidR="00743EB9" w:rsidRPr="00DF0C3D">
        <w:t xml:space="preserve"> (see </w:t>
      </w:r>
      <w:r w:rsidR="00743EB9" w:rsidRPr="00DF0C3D">
        <w:fldChar w:fldCharType="begin"/>
      </w:r>
      <w:r w:rsidR="00743EB9" w:rsidRPr="00DF0C3D">
        <w:instrText xml:space="preserve"> REF _Ref100780357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103</w:t>
      </w:r>
      <w:r w:rsidR="00743EB9" w:rsidRPr="00DF0C3D">
        <w:fldChar w:fldCharType="end"/>
      </w:r>
      <w:r w:rsidR="00743EB9" w:rsidRPr="00DF0C3D">
        <w:t xml:space="preserve"> and </w:t>
      </w:r>
      <w:r w:rsidR="00743EB9" w:rsidRPr="00DF0C3D">
        <w:fldChar w:fldCharType="begin"/>
      </w:r>
      <w:r w:rsidR="00743EB9" w:rsidRPr="00DF0C3D">
        <w:instrText xml:space="preserve"> REF _Ref100780378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104</w:t>
      </w:r>
      <w:r w:rsidR="00743EB9" w:rsidRPr="00DF0C3D">
        <w:fldChar w:fldCharType="end"/>
      </w:r>
      <w:r w:rsidR="00743EB9" w:rsidRPr="00DF0C3D">
        <w:t>)</w:t>
      </w:r>
      <w:r w:rsidRPr="00DF0C3D">
        <w:t>. The MMM is based on the Australian Statistical Geographic Standard Remoteness Areas (ASGS-RA).</w:t>
      </w:r>
      <w:r w:rsidR="00BD6FCA" w:rsidRPr="00DF0C3D">
        <w:t xml:space="preserve"> The Department of Health</w:t>
      </w:r>
      <w:r w:rsidRPr="00DF0C3D">
        <w:t xml:space="preserve"> uses MMM to assist in distributing workforce in rural and remote areas, while some other Departments use the MMM to define a programs eligibility. </w:t>
      </w:r>
    </w:p>
    <w:p w14:paraId="2345C8DB" w14:textId="4DF59F60" w:rsidR="00B52A89" w:rsidRPr="00DF0C3D" w:rsidRDefault="00BB337E" w:rsidP="00B52A89">
      <w:pPr>
        <w:pStyle w:val="Caption"/>
      </w:pPr>
      <w:bookmarkStart w:id="509" w:name="_Ref100780357"/>
      <w:bookmarkStart w:id="510" w:name="_Toc108620591"/>
      <w:r w:rsidRPr="00DF0C3D">
        <w:lastRenderedPageBreak/>
        <w:t xml:space="preserve">Exhibit </w:t>
      </w:r>
      <w:r w:rsidR="002B459B">
        <w:fldChar w:fldCharType="begin"/>
      </w:r>
      <w:r w:rsidR="002B459B">
        <w:instrText xml:space="preserve"> SEQ Exhibit \* ARABIC </w:instrText>
      </w:r>
      <w:r w:rsidR="002B459B">
        <w:fldChar w:fldCharType="separate"/>
      </w:r>
      <w:r w:rsidR="0015299C">
        <w:rPr>
          <w:noProof/>
        </w:rPr>
        <w:t>103</w:t>
      </w:r>
      <w:r w:rsidR="002B459B">
        <w:rPr>
          <w:noProof/>
        </w:rPr>
        <w:fldChar w:fldCharType="end"/>
      </w:r>
      <w:bookmarkEnd w:id="509"/>
      <w:r w:rsidRPr="00DF0C3D">
        <w:t xml:space="preserve">: </w:t>
      </w:r>
      <w:r w:rsidR="00B52A89" w:rsidRPr="00DF0C3D">
        <w:t>Structure of MMM Classification</w:t>
      </w:r>
      <w:bookmarkEnd w:id="510"/>
    </w:p>
    <w:tbl>
      <w:tblPr>
        <w:tblStyle w:val="GridTable4-Accent12"/>
        <w:tblW w:w="9067" w:type="dxa"/>
        <w:tblInd w:w="-5" w:type="dxa"/>
        <w:tblLook w:val="0420" w:firstRow="1" w:lastRow="0" w:firstColumn="0" w:lastColumn="0" w:noHBand="0" w:noVBand="1"/>
        <w:tblCaption w:val="Structure of MMM Classification"/>
        <w:tblDescription w:val="Table detailing the zoning under the MMM classification system and what is considered in each category by its description."/>
      </w:tblPr>
      <w:tblGrid>
        <w:gridCol w:w="1504"/>
        <w:gridCol w:w="7563"/>
      </w:tblGrid>
      <w:tr w:rsidR="00B52A89" w:rsidRPr="00DF0C3D" w14:paraId="7BBAC112" w14:textId="77777777" w:rsidTr="00E97ADB">
        <w:trPr>
          <w:cnfStyle w:val="100000000000" w:firstRow="1" w:lastRow="0" w:firstColumn="0" w:lastColumn="0" w:oddVBand="0" w:evenVBand="0" w:oddHBand="0" w:evenHBand="0" w:firstRowFirstColumn="0" w:firstRowLastColumn="0" w:lastRowFirstColumn="0" w:lastRowLastColumn="0"/>
          <w:tblHeader/>
        </w:trPr>
        <w:tc>
          <w:tcPr>
            <w:tcW w:w="1504" w:type="dxa"/>
            <w:vAlign w:val="center"/>
          </w:tcPr>
          <w:p w14:paraId="473740D1" w14:textId="1AF1FD4D" w:rsidR="00B52A89" w:rsidRPr="00DF0C3D" w:rsidRDefault="00B52A89" w:rsidP="00E97ADB">
            <w:pPr>
              <w:rPr>
                <w:szCs w:val="16"/>
              </w:rPr>
            </w:pPr>
            <w:r w:rsidRPr="00DF0C3D">
              <w:rPr>
                <w:szCs w:val="16"/>
              </w:rPr>
              <w:t>Category</w:t>
            </w:r>
          </w:p>
        </w:tc>
        <w:tc>
          <w:tcPr>
            <w:tcW w:w="7563" w:type="dxa"/>
            <w:vAlign w:val="center"/>
          </w:tcPr>
          <w:p w14:paraId="2DBE61CD" w14:textId="77777777" w:rsidR="00B52A89" w:rsidRPr="00DF0C3D" w:rsidRDefault="00B52A89" w:rsidP="00E97ADB">
            <w:pPr>
              <w:rPr>
                <w:szCs w:val="16"/>
              </w:rPr>
            </w:pPr>
            <w:r w:rsidRPr="00DF0C3D">
              <w:rPr>
                <w:szCs w:val="16"/>
                <w:lang w:val="en-GB"/>
              </w:rPr>
              <w:t xml:space="preserve">Description (including the Australian Statistical Geography Standard – </w:t>
            </w:r>
            <w:r w:rsidRPr="00DF0C3D">
              <w:rPr>
                <w:szCs w:val="16"/>
                <w:lang w:val="en-GB"/>
              </w:rPr>
              <w:br/>
              <w:t>Remoteness Area (2016)</w:t>
            </w:r>
          </w:p>
        </w:tc>
      </w:tr>
      <w:tr w:rsidR="00B52A89" w:rsidRPr="00DF0C3D" w14:paraId="5F1641A3" w14:textId="77777777" w:rsidTr="00E97ADB">
        <w:trPr>
          <w:cnfStyle w:val="000000100000" w:firstRow="0" w:lastRow="0" w:firstColumn="0" w:lastColumn="0" w:oddVBand="0" w:evenVBand="0" w:oddHBand="1" w:evenHBand="0" w:firstRowFirstColumn="0" w:firstRowLastColumn="0" w:lastRowFirstColumn="0" w:lastRowLastColumn="0"/>
        </w:trPr>
        <w:tc>
          <w:tcPr>
            <w:tcW w:w="1504" w:type="dxa"/>
            <w:vAlign w:val="center"/>
          </w:tcPr>
          <w:p w14:paraId="468DDA4E" w14:textId="42AC1170" w:rsidR="00B52A89" w:rsidRPr="00DF0C3D" w:rsidRDefault="00B52A89" w:rsidP="00E97ADB">
            <w:pPr>
              <w:rPr>
                <w:szCs w:val="16"/>
              </w:rPr>
            </w:pPr>
            <w:r w:rsidRPr="00DF0C3D">
              <w:rPr>
                <w:szCs w:val="16"/>
                <w:lang w:val="en-GB"/>
              </w:rPr>
              <w:t>MM</w:t>
            </w:r>
            <w:r w:rsidR="00E97ADB">
              <w:rPr>
                <w:szCs w:val="16"/>
                <w:lang w:val="en-GB"/>
              </w:rPr>
              <w:t>M</w:t>
            </w:r>
            <w:r w:rsidRPr="00DF0C3D">
              <w:rPr>
                <w:szCs w:val="16"/>
                <w:lang w:val="en-GB"/>
              </w:rPr>
              <w:t xml:space="preserve"> 1</w:t>
            </w:r>
          </w:p>
        </w:tc>
        <w:tc>
          <w:tcPr>
            <w:tcW w:w="7563" w:type="dxa"/>
            <w:vAlign w:val="center"/>
          </w:tcPr>
          <w:p w14:paraId="4AFCCB76" w14:textId="77777777" w:rsidR="00B52A89" w:rsidRPr="00DF0C3D" w:rsidRDefault="00B52A89" w:rsidP="00E97ADB">
            <w:pPr>
              <w:rPr>
                <w:szCs w:val="16"/>
                <w:lang w:val="en-GB"/>
              </w:rPr>
            </w:pPr>
            <w:r w:rsidRPr="00DF0C3D">
              <w:rPr>
                <w:b/>
                <w:szCs w:val="16"/>
                <w:lang w:val="en-GB"/>
              </w:rPr>
              <w:t>Metropolitan areas:</w:t>
            </w:r>
            <w:r w:rsidRPr="00DF0C3D">
              <w:rPr>
                <w:szCs w:val="16"/>
                <w:lang w:val="en-GB"/>
              </w:rPr>
              <w:t xml:space="preserve"> Major cities accounting for 70% of Australia’s population. All areas categorised ASGS-RA1.</w:t>
            </w:r>
          </w:p>
        </w:tc>
      </w:tr>
      <w:tr w:rsidR="00B52A89" w:rsidRPr="00DF0C3D" w14:paraId="24ABA9B7" w14:textId="77777777" w:rsidTr="00E97ADB">
        <w:tc>
          <w:tcPr>
            <w:tcW w:w="1504" w:type="dxa"/>
            <w:vAlign w:val="center"/>
          </w:tcPr>
          <w:p w14:paraId="73E0E6E6" w14:textId="24ABDD48" w:rsidR="00B52A89" w:rsidRPr="00DF0C3D" w:rsidRDefault="00B52A89" w:rsidP="00E97ADB">
            <w:pPr>
              <w:rPr>
                <w:szCs w:val="16"/>
              </w:rPr>
            </w:pPr>
            <w:r w:rsidRPr="00DF0C3D">
              <w:rPr>
                <w:szCs w:val="16"/>
                <w:lang w:val="en-GB"/>
              </w:rPr>
              <w:t>MM</w:t>
            </w:r>
            <w:r w:rsidR="00E97ADB">
              <w:rPr>
                <w:szCs w:val="16"/>
                <w:lang w:val="en-GB"/>
              </w:rPr>
              <w:t>M</w:t>
            </w:r>
            <w:r w:rsidRPr="00DF0C3D">
              <w:rPr>
                <w:szCs w:val="16"/>
                <w:lang w:val="en-GB"/>
              </w:rPr>
              <w:t xml:space="preserve"> 2</w:t>
            </w:r>
          </w:p>
        </w:tc>
        <w:tc>
          <w:tcPr>
            <w:tcW w:w="7563" w:type="dxa"/>
            <w:vAlign w:val="center"/>
          </w:tcPr>
          <w:p w14:paraId="1606F9D9" w14:textId="77777777" w:rsidR="00B52A89" w:rsidRPr="00DF0C3D" w:rsidRDefault="00B52A89" w:rsidP="00E97ADB">
            <w:pPr>
              <w:rPr>
                <w:szCs w:val="16"/>
              </w:rPr>
            </w:pPr>
            <w:r w:rsidRPr="00DF0C3D">
              <w:rPr>
                <w:b/>
                <w:szCs w:val="16"/>
                <w:lang w:val="en-GB"/>
              </w:rPr>
              <w:t>Regional centres:</w:t>
            </w:r>
            <w:r w:rsidRPr="00DF0C3D">
              <w:rPr>
                <w:szCs w:val="16"/>
                <w:lang w:val="en-GB"/>
              </w:rPr>
              <w:t xml:space="preserve"> Inner (ASGS-RA 2) and Outer Regional (ASGS-RA 3) areas that are in, or within a 20km drive of a town with over 50,000 residents. For example: Ballarat, Mackay, Toowoomba, Kiama, Albury, Bunbury.</w:t>
            </w:r>
          </w:p>
        </w:tc>
      </w:tr>
      <w:tr w:rsidR="00B52A89" w:rsidRPr="00DF0C3D" w14:paraId="1ABB4C6A" w14:textId="77777777" w:rsidTr="00E97ADB">
        <w:trPr>
          <w:cnfStyle w:val="000000100000" w:firstRow="0" w:lastRow="0" w:firstColumn="0" w:lastColumn="0" w:oddVBand="0" w:evenVBand="0" w:oddHBand="1" w:evenHBand="0" w:firstRowFirstColumn="0" w:firstRowLastColumn="0" w:lastRowFirstColumn="0" w:lastRowLastColumn="0"/>
        </w:trPr>
        <w:tc>
          <w:tcPr>
            <w:tcW w:w="1504" w:type="dxa"/>
            <w:vAlign w:val="center"/>
          </w:tcPr>
          <w:p w14:paraId="689A8794" w14:textId="41D0621E" w:rsidR="00B52A89" w:rsidRPr="00DF0C3D" w:rsidRDefault="00B52A89" w:rsidP="00E97ADB">
            <w:pPr>
              <w:rPr>
                <w:szCs w:val="16"/>
              </w:rPr>
            </w:pPr>
            <w:r w:rsidRPr="00DF0C3D">
              <w:rPr>
                <w:szCs w:val="16"/>
              </w:rPr>
              <w:t>M</w:t>
            </w:r>
            <w:r w:rsidR="00E97ADB">
              <w:rPr>
                <w:szCs w:val="16"/>
              </w:rPr>
              <w:t>M</w:t>
            </w:r>
            <w:r w:rsidRPr="00DF0C3D">
              <w:rPr>
                <w:szCs w:val="16"/>
              </w:rPr>
              <w:t>M 3</w:t>
            </w:r>
          </w:p>
        </w:tc>
        <w:tc>
          <w:tcPr>
            <w:tcW w:w="7563" w:type="dxa"/>
            <w:vAlign w:val="center"/>
          </w:tcPr>
          <w:p w14:paraId="0B501827" w14:textId="77777777" w:rsidR="00B52A89" w:rsidRPr="00DF0C3D" w:rsidRDefault="00B52A89" w:rsidP="00E97ADB">
            <w:pPr>
              <w:rPr>
                <w:szCs w:val="16"/>
              </w:rPr>
            </w:pPr>
            <w:r w:rsidRPr="00DF0C3D">
              <w:rPr>
                <w:b/>
                <w:szCs w:val="16"/>
                <w:lang w:val="en-GB"/>
              </w:rPr>
              <w:t xml:space="preserve">Large rural towns: </w:t>
            </w:r>
            <w:r w:rsidRPr="00DF0C3D">
              <w:rPr>
                <w:szCs w:val="16"/>
                <w:lang w:val="en-GB"/>
              </w:rPr>
              <w:t>Inner (ASGS-RA 2) and Outer Regional (ASGS-RA 3) areas that are not MM 2 and are in, or within a 15km drive of a town between 15,000 to 50,000 residents. For example: Dubbo, Lismore, Yeppoon, Busselton.</w:t>
            </w:r>
          </w:p>
        </w:tc>
      </w:tr>
      <w:tr w:rsidR="00B52A89" w:rsidRPr="00DF0C3D" w14:paraId="278E1D8C" w14:textId="77777777" w:rsidTr="00E97ADB">
        <w:tc>
          <w:tcPr>
            <w:tcW w:w="1504" w:type="dxa"/>
            <w:vAlign w:val="center"/>
          </w:tcPr>
          <w:p w14:paraId="1E6F337C" w14:textId="54C183B2" w:rsidR="00B52A89" w:rsidRPr="00DF0C3D" w:rsidRDefault="00B52A89" w:rsidP="00E97ADB">
            <w:pPr>
              <w:rPr>
                <w:szCs w:val="16"/>
              </w:rPr>
            </w:pPr>
            <w:r w:rsidRPr="00DF0C3D">
              <w:rPr>
                <w:szCs w:val="16"/>
                <w:lang w:val="en-GB"/>
              </w:rPr>
              <w:t>M</w:t>
            </w:r>
            <w:r w:rsidR="00E97ADB">
              <w:rPr>
                <w:szCs w:val="16"/>
                <w:lang w:val="en-GB"/>
              </w:rPr>
              <w:t>M</w:t>
            </w:r>
            <w:r w:rsidRPr="00DF0C3D">
              <w:rPr>
                <w:szCs w:val="16"/>
                <w:lang w:val="en-GB"/>
              </w:rPr>
              <w:t>M 4</w:t>
            </w:r>
          </w:p>
        </w:tc>
        <w:tc>
          <w:tcPr>
            <w:tcW w:w="7563" w:type="dxa"/>
            <w:vAlign w:val="center"/>
          </w:tcPr>
          <w:p w14:paraId="2B16DFA2" w14:textId="77777777" w:rsidR="00B52A89" w:rsidRPr="00DF0C3D" w:rsidRDefault="00B52A89" w:rsidP="00E97ADB">
            <w:pPr>
              <w:rPr>
                <w:szCs w:val="16"/>
              </w:rPr>
            </w:pPr>
            <w:r w:rsidRPr="00DF0C3D">
              <w:rPr>
                <w:b/>
                <w:szCs w:val="16"/>
                <w:lang w:val="en-GB"/>
              </w:rPr>
              <w:t>Medium rural towns:</w:t>
            </w:r>
            <w:r w:rsidRPr="00DF0C3D">
              <w:rPr>
                <w:szCs w:val="16"/>
                <w:lang w:val="en-GB"/>
              </w:rPr>
              <w:t xml:space="preserve"> Inner (ASGS-RA 2) and Outer Regional (ASGS-RA 3) areas that are not MM 2 or MM 3, and are in, or within a 10km drive of a town with between 5,000 to 15,000 residents. For example: Port Augusta, Charters Towers, Moree.</w:t>
            </w:r>
          </w:p>
        </w:tc>
      </w:tr>
      <w:tr w:rsidR="00B52A89" w:rsidRPr="00DF0C3D" w14:paraId="5047856E" w14:textId="77777777" w:rsidTr="00E97ADB">
        <w:trPr>
          <w:cnfStyle w:val="000000100000" w:firstRow="0" w:lastRow="0" w:firstColumn="0" w:lastColumn="0" w:oddVBand="0" w:evenVBand="0" w:oddHBand="1" w:evenHBand="0" w:firstRowFirstColumn="0" w:firstRowLastColumn="0" w:lastRowFirstColumn="0" w:lastRowLastColumn="0"/>
        </w:trPr>
        <w:tc>
          <w:tcPr>
            <w:tcW w:w="1504" w:type="dxa"/>
            <w:vAlign w:val="center"/>
          </w:tcPr>
          <w:p w14:paraId="12105995" w14:textId="5AF1BE78" w:rsidR="00B52A89" w:rsidRPr="00DF0C3D" w:rsidRDefault="00B52A89" w:rsidP="00E97ADB">
            <w:pPr>
              <w:rPr>
                <w:szCs w:val="16"/>
              </w:rPr>
            </w:pPr>
            <w:r w:rsidRPr="00DF0C3D">
              <w:rPr>
                <w:szCs w:val="16"/>
                <w:lang w:val="en-GB"/>
              </w:rPr>
              <w:t>M</w:t>
            </w:r>
            <w:r w:rsidR="00E97ADB">
              <w:rPr>
                <w:szCs w:val="16"/>
                <w:lang w:val="en-GB"/>
              </w:rPr>
              <w:t>M</w:t>
            </w:r>
            <w:r w:rsidRPr="00DF0C3D">
              <w:rPr>
                <w:szCs w:val="16"/>
                <w:lang w:val="en-GB"/>
              </w:rPr>
              <w:t>M 5</w:t>
            </w:r>
          </w:p>
        </w:tc>
        <w:tc>
          <w:tcPr>
            <w:tcW w:w="7563" w:type="dxa"/>
            <w:vAlign w:val="center"/>
          </w:tcPr>
          <w:p w14:paraId="184954D1" w14:textId="77777777" w:rsidR="00B52A89" w:rsidRPr="00DF0C3D" w:rsidRDefault="00B52A89" w:rsidP="00E97ADB">
            <w:pPr>
              <w:rPr>
                <w:szCs w:val="16"/>
              </w:rPr>
            </w:pPr>
            <w:r w:rsidRPr="00DF0C3D">
              <w:rPr>
                <w:b/>
                <w:szCs w:val="16"/>
                <w:lang w:val="en-GB"/>
              </w:rPr>
              <w:t xml:space="preserve">Small rural towns: </w:t>
            </w:r>
            <w:r w:rsidRPr="00DF0C3D">
              <w:rPr>
                <w:szCs w:val="16"/>
                <w:lang w:val="en-GB"/>
              </w:rPr>
              <w:t xml:space="preserve">All remaining Inner (ASGS-RA 2) and Outer Regional </w:t>
            </w:r>
            <w:r w:rsidRPr="00DF0C3D">
              <w:rPr>
                <w:szCs w:val="16"/>
                <w:lang w:val="en-GB"/>
              </w:rPr>
              <w:br/>
              <w:t>(ASGS-RA 3) areas. For example: Mount Buller, Moruya, Renmark, Condamine.</w:t>
            </w:r>
          </w:p>
        </w:tc>
      </w:tr>
      <w:tr w:rsidR="00B52A89" w:rsidRPr="00DF0C3D" w14:paraId="3003C7DE" w14:textId="77777777" w:rsidTr="00E97ADB">
        <w:tc>
          <w:tcPr>
            <w:tcW w:w="1504" w:type="dxa"/>
            <w:vAlign w:val="center"/>
          </w:tcPr>
          <w:p w14:paraId="62D6ACF1" w14:textId="73042032" w:rsidR="00B52A89" w:rsidRPr="00DF0C3D" w:rsidRDefault="00B52A89" w:rsidP="00E97ADB">
            <w:pPr>
              <w:rPr>
                <w:szCs w:val="16"/>
              </w:rPr>
            </w:pPr>
            <w:r w:rsidRPr="00DF0C3D">
              <w:rPr>
                <w:szCs w:val="16"/>
                <w:lang w:val="en-GB"/>
              </w:rPr>
              <w:t>M</w:t>
            </w:r>
            <w:r w:rsidR="00E97ADB">
              <w:rPr>
                <w:szCs w:val="16"/>
                <w:lang w:val="en-GB"/>
              </w:rPr>
              <w:t>M</w:t>
            </w:r>
            <w:r w:rsidRPr="00DF0C3D">
              <w:rPr>
                <w:szCs w:val="16"/>
                <w:lang w:val="en-GB"/>
              </w:rPr>
              <w:t>M 6</w:t>
            </w:r>
          </w:p>
        </w:tc>
        <w:tc>
          <w:tcPr>
            <w:tcW w:w="7563" w:type="dxa"/>
            <w:vAlign w:val="center"/>
          </w:tcPr>
          <w:p w14:paraId="60B58D8A" w14:textId="77777777" w:rsidR="00B52A89" w:rsidRPr="00DF0C3D" w:rsidRDefault="00B52A89" w:rsidP="00E97ADB">
            <w:pPr>
              <w:rPr>
                <w:szCs w:val="16"/>
              </w:rPr>
            </w:pPr>
            <w:r w:rsidRPr="00DF0C3D">
              <w:rPr>
                <w:b/>
                <w:szCs w:val="16"/>
                <w:lang w:val="en-GB"/>
              </w:rPr>
              <w:t>Remote communities:</w:t>
            </w:r>
            <w:r w:rsidRPr="00DF0C3D">
              <w:rPr>
                <w:szCs w:val="16"/>
                <w:lang w:val="en-GB"/>
              </w:rPr>
              <w:t xml:space="preserve"> Remote mainland areas (ASGS-RA 4) AND remote islands less than 5kms offshore. For example: Cape Tribulation, Lightning Ridge, Alice Springs, Mallacoota, Port Hedland. Additionally, islands that have an MM 5 classification with a population of less than 1,000 without bridges to the mainland will now be classified as MM 6 for example: Bruny Island.</w:t>
            </w:r>
          </w:p>
        </w:tc>
      </w:tr>
      <w:tr w:rsidR="00B52A89" w:rsidRPr="00DF0C3D" w14:paraId="1DAA5B1F" w14:textId="77777777" w:rsidTr="00E97ADB">
        <w:trPr>
          <w:cnfStyle w:val="000000100000" w:firstRow="0" w:lastRow="0" w:firstColumn="0" w:lastColumn="0" w:oddVBand="0" w:evenVBand="0" w:oddHBand="1" w:evenHBand="0" w:firstRowFirstColumn="0" w:firstRowLastColumn="0" w:lastRowFirstColumn="0" w:lastRowLastColumn="0"/>
        </w:trPr>
        <w:tc>
          <w:tcPr>
            <w:tcW w:w="1504" w:type="dxa"/>
            <w:vAlign w:val="center"/>
          </w:tcPr>
          <w:p w14:paraId="1C17563C" w14:textId="5376B2C3" w:rsidR="00B52A89" w:rsidRPr="00DF0C3D" w:rsidRDefault="00B52A89" w:rsidP="00E97ADB">
            <w:pPr>
              <w:rPr>
                <w:szCs w:val="16"/>
              </w:rPr>
            </w:pPr>
            <w:r w:rsidRPr="00DF0C3D">
              <w:rPr>
                <w:szCs w:val="16"/>
                <w:lang w:val="en-GB"/>
              </w:rPr>
              <w:t>M</w:t>
            </w:r>
            <w:r w:rsidR="00E97ADB">
              <w:rPr>
                <w:szCs w:val="16"/>
                <w:lang w:val="en-GB"/>
              </w:rPr>
              <w:t>M</w:t>
            </w:r>
            <w:r w:rsidRPr="00DF0C3D">
              <w:rPr>
                <w:szCs w:val="16"/>
                <w:lang w:val="en-GB"/>
              </w:rPr>
              <w:t>M 7</w:t>
            </w:r>
          </w:p>
        </w:tc>
        <w:tc>
          <w:tcPr>
            <w:tcW w:w="7563" w:type="dxa"/>
            <w:vAlign w:val="center"/>
          </w:tcPr>
          <w:p w14:paraId="4653F352" w14:textId="77777777" w:rsidR="00B52A89" w:rsidRPr="00DF0C3D" w:rsidRDefault="00B52A89" w:rsidP="00E97ADB">
            <w:pPr>
              <w:rPr>
                <w:szCs w:val="16"/>
              </w:rPr>
            </w:pPr>
            <w:r w:rsidRPr="00DF0C3D">
              <w:rPr>
                <w:b/>
                <w:szCs w:val="16"/>
                <w:lang w:val="en-GB"/>
              </w:rPr>
              <w:t xml:space="preserve">Very remote communities: </w:t>
            </w:r>
            <w:r w:rsidRPr="00DF0C3D">
              <w:rPr>
                <w:szCs w:val="16"/>
                <w:lang w:val="en-GB"/>
              </w:rPr>
              <w:t>Very remote areas (ASGS-RA 5). For example: Longreach, Coober Pedy, Thursday Island, and all other remote island areas more than 5kms offshore.</w:t>
            </w:r>
          </w:p>
        </w:tc>
      </w:tr>
    </w:tbl>
    <w:p w14:paraId="2B766EEF" w14:textId="2337DF48" w:rsidR="00BD6FCA" w:rsidRPr="00DF0C3D" w:rsidRDefault="00BB337E" w:rsidP="00BD6FCA">
      <w:pPr>
        <w:pStyle w:val="Caption"/>
      </w:pPr>
      <w:bookmarkStart w:id="511" w:name="_Ref100780378"/>
      <w:bookmarkStart w:id="512" w:name="_Toc108620592"/>
      <w:r w:rsidRPr="00DF0C3D">
        <w:t xml:space="preserve">Exhibit </w:t>
      </w:r>
      <w:r w:rsidR="002B459B">
        <w:fldChar w:fldCharType="begin"/>
      </w:r>
      <w:r w:rsidR="002B459B">
        <w:instrText xml:space="preserve"> SEQ Exhibit \* ARABIC </w:instrText>
      </w:r>
      <w:r w:rsidR="002B459B">
        <w:fldChar w:fldCharType="separate"/>
      </w:r>
      <w:r w:rsidR="0015299C">
        <w:rPr>
          <w:noProof/>
        </w:rPr>
        <w:t>104</w:t>
      </w:r>
      <w:r w:rsidR="002B459B">
        <w:rPr>
          <w:noProof/>
        </w:rPr>
        <w:fldChar w:fldCharType="end"/>
      </w:r>
      <w:bookmarkEnd w:id="511"/>
      <w:r w:rsidRPr="00DF0C3D">
        <w:t xml:space="preserve">: </w:t>
      </w:r>
      <w:r w:rsidR="00BD6FCA" w:rsidRPr="00DF0C3D">
        <w:t>Distribution of MMM classifications across Australia</w:t>
      </w:r>
      <w:bookmarkEnd w:id="512"/>
    </w:p>
    <w:p w14:paraId="798A82EA" w14:textId="77777777" w:rsidR="008B7776" w:rsidRPr="00DF0C3D" w:rsidRDefault="008B7776" w:rsidP="008B7776">
      <w:pPr>
        <w:jc w:val="center"/>
      </w:pPr>
      <w:r w:rsidRPr="00DF0C3D">
        <w:rPr>
          <w:noProof/>
          <w:lang w:eastAsia="en-AU"/>
        </w:rPr>
        <w:drawing>
          <wp:inline distT="0" distB="0" distL="0" distR="0" wp14:anchorId="4FED5C13" wp14:editId="5FF212AD">
            <wp:extent cx="5040000" cy="4568400"/>
            <wp:effectExtent l="0" t="0" r="8255" b="3810"/>
            <wp:docPr id="30" name="Picture 30" descr="A map of Australia showing the MMM classification of areas, where metropolitan (MMM1-3) and inner/outer regional (MMM 4-5) appear to be mostly located around capital cities or along the east coast of Australia (Queensland, New South Wales, Victoria and Tasmania). Like ASGS, there is broader coverage of these than the ARIA and RRMA classifications. Much of the remote and other remote areas lie outside these areas." title="Distribution of MMM classifications across Austral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4"/>
                    <a:stretch>
                      <a:fillRect/>
                    </a:stretch>
                  </pic:blipFill>
                  <pic:spPr>
                    <a:xfrm>
                      <a:off x="0" y="0"/>
                      <a:ext cx="5040000" cy="4568400"/>
                    </a:xfrm>
                    <a:prstGeom prst="rect">
                      <a:avLst/>
                    </a:prstGeom>
                  </pic:spPr>
                </pic:pic>
              </a:graphicData>
            </a:graphic>
          </wp:inline>
        </w:drawing>
      </w:r>
    </w:p>
    <w:p w14:paraId="566CAE24" w14:textId="77777777" w:rsidR="00E97ADB" w:rsidRDefault="00B52A89" w:rsidP="00B52A89">
      <w:r w:rsidRPr="00DF0C3D">
        <w:t>The MMM aligns with Australian census data and, as such, is capable of being updated over time as populations change. It is also able to highlight areas that have both a critical mass of residents and differing levels of socio-economic advantage and disadvantage.</w:t>
      </w:r>
      <w:r w:rsidR="00BB337E" w:rsidRPr="00DF0C3D">
        <w:t xml:space="preserve"> </w:t>
      </w:r>
    </w:p>
    <w:p w14:paraId="51CD3EC5" w14:textId="05101E72" w:rsidR="00B52A89" w:rsidRPr="00DF0C3D" w:rsidRDefault="00B52A89" w:rsidP="00B52A89">
      <w:r w:rsidRPr="00DF0C3D">
        <w:lastRenderedPageBreak/>
        <w:t>The MMM has the following limitations:</w:t>
      </w:r>
    </w:p>
    <w:p w14:paraId="49EDFDD5" w14:textId="77777777" w:rsidR="00B52A89" w:rsidRPr="00DF0C3D" w:rsidRDefault="0013336C" w:rsidP="00B52A89">
      <w:pPr>
        <w:pStyle w:val="DotPoint"/>
      </w:pPr>
      <w:r w:rsidRPr="00DF0C3D">
        <w:t>T</w:t>
      </w:r>
      <w:r w:rsidR="00B52A89" w:rsidRPr="00DF0C3D">
        <w:t>here is disparity in the geographic treatment of some towns, for example towns with larger populations that are geographically isolated from other population centres such as Kalgoorlie</w:t>
      </w:r>
      <w:r w:rsidRPr="00DF0C3D">
        <w:t>.</w:t>
      </w:r>
    </w:p>
    <w:p w14:paraId="4A2FAE4B" w14:textId="77777777" w:rsidR="00B52A89" w:rsidRPr="00DF0C3D" w:rsidRDefault="0013336C" w:rsidP="00B52A89">
      <w:pPr>
        <w:pStyle w:val="DotPoint"/>
      </w:pPr>
      <w:r w:rsidRPr="00DF0C3D">
        <w:t>T</w:t>
      </w:r>
      <w:r w:rsidR="00B52A89" w:rsidRPr="00DF0C3D">
        <w:t>he classification of towns into regional, remote, or very remote is not based on local evidence or the real cost structures in those localities</w:t>
      </w:r>
      <w:r w:rsidRPr="00DF0C3D">
        <w:t>.</w:t>
      </w:r>
    </w:p>
    <w:p w14:paraId="223E4BE3" w14:textId="77777777" w:rsidR="00B52A89" w:rsidRPr="00DF0C3D" w:rsidRDefault="0013336C" w:rsidP="00B52A89">
      <w:pPr>
        <w:pStyle w:val="DotPoint"/>
        <w:rPr>
          <w:sz w:val="18"/>
          <w:szCs w:val="18"/>
        </w:rPr>
      </w:pPr>
      <w:r w:rsidRPr="00DF0C3D">
        <w:t xml:space="preserve">The classification </w:t>
      </w:r>
      <w:r w:rsidR="00B52A89" w:rsidRPr="00DF0C3D">
        <w:t>does not always reflect actual supply in markets, particularly where participants require more experienced therapists, or where therapists operate in thin markets, such as rural and remote areas.</w:t>
      </w:r>
    </w:p>
    <w:p w14:paraId="4AF218BC" w14:textId="77777777" w:rsidR="00B52A89" w:rsidRPr="00DF0C3D" w:rsidRDefault="00B52A89" w:rsidP="005C284E">
      <w:pPr>
        <w:pStyle w:val="Heading3"/>
      </w:pPr>
      <w:r w:rsidRPr="00DF0C3D">
        <w:t>Index of Access</w:t>
      </w:r>
    </w:p>
    <w:p w14:paraId="44ABB2E6" w14:textId="0C269606" w:rsidR="00B52A89" w:rsidRPr="00DF0C3D" w:rsidRDefault="00B52A89" w:rsidP="00EB68A6">
      <w:r w:rsidRPr="00DF0C3D">
        <w:t>The Index of Access improves the empirical basis for rural health service planning and resource allocation decisions</w:t>
      </w:r>
      <w:r w:rsidR="00743EB9" w:rsidRPr="00DF0C3D">
        <w:t xml:space="preserve"> (see </w:t>
      </w:r>
      <w:r w:rsidR="00743EB9" w:rsidRPr="00DF0C3D">
        <w:fldChar w:fldCharType="begin"/>
      </w:r>
      <w:r w:rsidR="00743EB9" w:rsidRPr="00DF0C3D">
        <w:instrText xml:space="preserve"> REF _Ref100780393 \h </w:instrText>
      </w:r>
      <w:r w:rsidR="00CB2BF9" w:rsidRPr="00DF0C3D">
        <w:instrText xml:space="preserve"> \* MERGEFORMAT </w:instrText>
      </w:r>
      <w:r w:rsidR="00743EB9" w:rsidRPr="00DF0C3D">
        <w:fldChar w:fldCharType="separate"/>
      </w:r>
      <w:r w:rsidR="0015299C" w:rsidRPr="00DF0C3D">
        <w:t xml:space="preserve">Exhibit </w:t>
      </w:r>
      <w:r w:rsidR="0015299C">
        <w:rPr>
          <w:noProof/>
        </w:rPr>
        <w:t>105</w:t>
      </w:r>
      <w:r w:rsidR="00743EB9" w:rsidRPr="00DF0C3D">
        <w:fldChar w:fldCharType="end"/>
      </w:r>
      <w:r w:rsidR="00743EB9" w:rsidRPr="00DF0C3D">
        <w:t>)</w:t>
      </w:r>
      <w:r w:rsidRPr="00DF0C3D">
        <w:t xml:space="preserve">. </w:t>
      </w:r>
    </w:p>
    <w:p w14:paraId="09FAE9CA" w14:textId="23D3833B" w:rsidR="00B52A89" w:rsidRPr="00DF0C3D" w:rsidRDefault="00BB337E" w:rsidP="00B52A89">
      <w:pPr>
        <w:pStyle w:val="Caption"/>
      </w:pPr>
      <w:bookmarkStart w:id="513" w:name="_Ref100780393"/>
      <w:bookmarkStart w:id="514" w:name="_Toc108620593"/>
      <w:r w:rsidRPr="00DF0C3D">
        <w:t xml:space="preserve">Exhibit </w:t>
      </w:r>
      <w:r w:rsidR="002B459B">
        <w:fldChar w:fldCharType="begin"/>
      </w:r>
      <w:r w:rsidR="002B459B">
        <w:instrText xml:space="preserve"> SEQ Exhibit \* ARABIC </w:instrText>
      </w:r>
      <w:r w:rsidR="002B459B">
        <w:fldChar w:fldCharType="separate"/>
      </w:r>
      <w:r w:rsidR="0015299C">
        <w:rPr>
          <w:noProof/>
        </w:rPr>
        <w:t>105</w:t>
      </w:r>
      <w:r w:rsidR="002B459B">
        <w:rPr>
          <w:noProof/>
        </w:rPr>
        <w:fldChar w:fldCharType="end"/>
      </w:r>
      <w:bookmarkEnd w:id="513"/>
      <w:r w:rsidRPr="00DF0C3D">
        <w:t xml:space="preserve">: </w:t>
      </w:r>
      <w:r w:rsidR="00B52A89" w:rsidRPr="00DF0C3D">
        <w:t>Index of Access' scores across Australia</w:t>
      </w:r>
      <w:bookmarkEnd w:id="514"/>
    </w:p>
    <w:p w14:paraId="79E7A1C0" w14:textId="77777777" w:rsidR="00B52A89" w:rsidRPr="00DF0C3D" w:rsidRDefault="00B52A89" w:rsidP="00B52A89">
      <w:r w:rsidRPr="00DF0C3D">
        <w:rPr>
          <w:noProof/>
          <w:lang w:eastAsia="en-AU"/>
        </w:rPr>
        <w:drawing>
          <wp:inline distT="0" distB="0" distL="0" distR="0" wp14:anchorId="64C36584" wp14:editId="371A5DA8">
            <wp:extent cx="5780036" cy="3876675"/>
            <wp:effectExtent l="0" t="0" r="0" b="0"/>
            <wp:docPr id="464" name="Picture 464" descr="A map of Australia with different shades of green indicating the index of access score across Australia, with the highest index (category 1) being at capital cities and lowest categories occurring in patches across Australia, noting the most part of South Australia and Western Australia are in the lowest category." title="Index of Access' scores across Austral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5"/>
                    <a:srcRect l="607" t="8741" r="-826" b="2302"/>
                    <a:stretch/>
                  </pic:blipFill>
                  <pic:spPr bwMode="auto">
                    <a:xfrm>
                      <a:off x="0" y="0"/>
                      <a:ext cx="5810727" cy="3897260"/>
                    </a:xfrm>
                    <a:prstGeom prst="rect">
                      <a:avLst/>
                    </a:prstGeom>
                    <a:ln>
                      <a:noFill/>
                    </a:ln>
                    <a:extLst>
                      <a:ext uri="{53640926-AAD7-44D8-BBD7-CCE9431645EC}">
                        <a14:shadowObscured xmlns:a14="http://schemas.microsoft.com/office/drawing/2010/main"/>
                      </a:ext>
                    </a:extLst>
                  </pic:spPr>
                </pic:pic>
              </a:graphicData>
            </a:graphic>
          </wp:inline>
        </w:drawing>
      </w:r>
    </w:p>
    <w:p w14:paraId="46354BDE" w14:textId="77777777" w:rsidR="00EB68A6" w:rsidRPr="00DF0C3D" w:rsidRDefault="00EB68A6" w:rsidP="00EB68A6">
      <w:r w:rsidRPr="00DF0C3D">
        <w:t>It provides an indication of the extent to which access differs across rural and remote categories. For example, areas with an Index of Access score in category 1 have access to more than 1 GP per 1250 population after adjustments:</w:t>
      </w:r>
    </w:p>
    <w:p w14:paraId="05AC6D14" w14:textId="77777777" w:rsidR="00EB68A6" w:rsidRPr="00DF0C3D" w:rsidRDefault="00EB68A6" w:rsidP="00EB68A6">
      <w:pPr>
        <w:pStyle w:val="DotPoint"/>
      </w:pPr>
      <w:r w:rsidRPr="00DF0C3D">
        <w:t>&gt;0.0008 (above 8*10-4) (&gt;1:1250);</w:t>
      </w:r>
    </w:p>
    <w:p w14:paraId="42E13B2F" w14:textId="77777777" w:rsidR="00EB68A6" w:rsidRPr="00DF0C3D" w:rsidRDefault="00EB68A6" w:rsidP="00EB68A6">
      <w:pPr>
        <w:pStyle w:val="DotPoint"/>
      </w:pPr>
      <w:r w:rsidRPr="00DF0C3D">
        <w:t>&gt;0.0006 and 1:1667);</w:t>
      </w:r>
    </w:p>
    <w:p w14:paraId="55A84646" w14:textId="77777777" w:rsidR="00EB68A6" w:rsidRPr="00DF0C3D" w:rsidRDefault="00EB68A6" w:rsidP="00EB68A6">
      <w:pPr>
        <w:pStyle w:val="DotPoint"/>
      </w:pPr>
      <w:r w:rsidRPr="00DF0C3D">
        <w:t>&gt;0.0004 and 1:2500);</w:t>
      </w:r>
    </w:p>
    <w:p w14:paraId="339CE138" w14:textId="77777777" w:rsidR="00EB68A6" w:rsidRPr="00DF0C3D" w:rsidRDefault="00EB68A6" w:rsidP="00EB68A6">
      <w:pPr>
        <w:pStyle w:val="DotPoint"/>
      </w:pPr>
      <w:r w:rsidRPr="00DF0C3D">
        <w:t>&gt;0.0002 and 1:5000); and</w:t>
      </w:r>
    </w:p>
    <w:p w14:paraId="2478E980" w14:textId="77777777" w:rsidR="00EB68A6" w:rsidRPr="00DF0C3D" w:rsidRDefault="00EB68A6" w:rsidP="00EB68A6">
      <w:pPr>
        <w:pStyle w:val="DotPoint"/>
      </w:pPr>
      <w:r w:rsidRPr="00DF0C3D">
        <w:t>&lt;1:5000.</w:t>
      </w:r>
    </w:p>
    <w:p w14:paraId="4DA2AA44" w14:textId="77777777" w:rsidR="00EB68A6" w:rsidRPr="00DF0C3D" w:rsidRDefault="00EB68A6" w:rsidP="00EB68A6">
      <w:r w:rsidRPr="00DF0C3D">
        <w:lastRenderedPageBreak/>
        <w:t xml:space="preserve">The Index of Access produces an outcome measure of access to provider-to-population ratios (PPRs). It considers three major dimensions that account for a person’s ability to access PHC services, namely: </w:t>
      </w:r>
    </w:p>
    <w:p w14:paraId="746AD994" w14:textId="77777777" w:rsidR="00EB68A6" w:rsidRPr="00DF0C3D" w:rsidRDefault="0013336C" w:rsidP="00EB68A6">
      <w:pPr>
        <w:pStyle w:val="DotPoint"/>
      </w:pPr>
      <w:r w:rsidRPr="00DF0C3D">
        <w:t>S</w:t>
      </w:r>
      <w:r w:rsidR="00EB68A6" w:rsidRPr="00DF0C3D">
        <w:t>ervice availability to primary health care</w:t>
      </w:r>
    </w:p>
    <w:p w14:paraId="4229EBAA" w14:textId="77777777" w:rsidR="00EB68A6" w:rsidRPr="00DF0C3D" w:rsidRDefault="0013336C" w:rsidP="00EB68A6">
      <w:pPr>
        <w:pStyle w:val="DotPoint"/>
      </w:pPr>
      <w:r w:rsidRPr="00DF0C3D">
        <w:t>P</w:t>
      </w:r>
      <w:r w:rsidR="00EB68A6" w:rsidRPr="00DF0C3D">
        <w:t xml:space="preserve">roximity to services </w:t>
      </w:r>
    </w:p>
    <w:p w14:paraId="5D42BDFC" w14:textId="77777777" w:rsidR="00EB68A6" w:rsidRPr="00DF0C3D" w:rsidRDefault="0013336C" w:rsidP="00EB68A6">
      <w:pPr>
        <w:pStyle w:val="DotPoint"/>
      </w:pPr>
      <w:r w:rsidRPr="00DF0C3D">
        <w:t>V</w:t>
      </w:r>
      <w:r w:rsidR="00EB68A6" w:rsidRPr="00DF0C3D">
        <w:t>ariation in the health needs of the population.</w:t>
      </w:r>
    </w:p>
    <w:p w14:paraId="647F5598" w14:textId="77777777" w:rsidR="00B52A89" w:rsidRPr="00DF0C3D" w:rsidRDefault="00B52A89" w:rsidP="00B52A89">
      <w:r w:rsidRPr="00DF0C3D">
        <w:t xml:space="preserve">The Index of Access has the following benefits: </w:t>
      </w:r>
    </w:p>
    <w:p w14:paraId="04039B63" w14:textId="77777777" w:rsidR="00B52A89" w:rsidRPr="00DF0C3D" w:rsidRDefault="0013336C" w:rsidP="00B52A89">
      <w:pPr>
        <w:pStyle w:val="DotPoint"/>
      </w:pPr>
      <w:r w:rsidRPr="00DF0C3D">
        <w:t>It p</w:t>
      </w:r>
      <w:r w:rsidR="00B52A89" w:rsidRPr="00DF0C3D">
        <w:t>rovides a useful indication in relation to the extent to which access differs acro</w:t>
      </w:r>
      <w:r w:rsidRPr="00DF0C3D">
        <w:t>ss rural and remote communities.</w:t>
      </w:r>
    </w:p>
    <w:p w14:paraId="196CDF69" w14:textId="77777777" w:rsidR="00B52A89" w:rsidRPr="00DF0C3D" w:rsidRDefault="0013336C" w:rsidP="00B52A89">
      <w:pPr>
        <w:pStyle w:val="DotPoint"/>
      </w:pPr>
      <w:r w:rsidRPr="00DF0C3D">
        <w:t xml:space="preserve">It is </w:t>
      </w:r>
      <w:r w:rsidR="00B52A89" w:rsidRPr="00DF0C3D">
        <w:t>designed to consider barriers (service availability, proximity, health needs and mobility) which together differentiate access to primary ca</w:t>
      </w:r>
      <w:r w:rsidRPr="00DF0C3D">
        <w:t>re in regional and remote areas.</w:t>
      </w:r>
    </w:p>
    <w:p w14:paraId="00C38CB3" w14:textId="77777777" w:rsidR="00B52A89" w:rsidRPr="00DF0C3D" w:rsidRDefault="0013336C" w:rsidP="00B52A89">
      <w:pPr>
        <w:pStyle w:val="DotPoint"/>
      </w:pPr>
      <w:r w:rsidRPr="00DF0C3D">
        <w:t xml:space="preserve">It </w:t>
      </w:r>
      <w:r w:rsidR="00B52A89" w:rsidRPr="00DF0C3D">
        <w:t>provides a good baseline, enabling inequities of access to be identified; and therefore indicates where best to respond wit</w:t>
      </w:r>
      <w:r w:rsidRPr="00DF0C3D">
        <w:t>h service provision support.</w:t>
      </w:r>
    </w:p>
    <w:p w14:paraId="68F9626D" w14:textId="77777777" w:rsidR="00B52A89" w:rsidRPr="00DF0C3D" w:rsidRDefault="0013336C" w:rsidP="00B52A89">
      <w:pPr>
        <w:pStyle w:val="DotPoint"/>
      </w:pPr>
      <w:r w:rsidRPr="00DF0C3D">
        <w:t xml:space="preserve">It </w:t>
      </w:r>
      <w:r w:rsidR="00B52A89" w:rsidRPr="00DF0C3D">
        <w:t>identifies inadequate access areas which will enable better targeting of workforce recruitment and retention programs.</w:t>
      </w:r>
    </w:p>
    <w:p w14:paraId="4241E0AA" w14:textId="77777777" w:rsidR="00B52A89" w:rsidRPr="00DF0C3D" w:rsidRDefault="00B52A89" w:rsidP="00B52A89">
      <w:pPr>
        <w:rPr>
          <w:bCs/>
          <w:iCs/>
        </w:rPr>
      </w:pPr>
      <w:r w:rsidRPr="00DF0C3D">
        <w:rPr>
          <w:bCs/>
          <w:iCs/>
        </w:rPr>
        <w:t>The Index of Access has the following limitations:</w:t>
      </w:r>
    </w:p>
    <w:p w14:paraId="7454C2BB" w14:textId="77777777" w:rsidR="00B52A89" w:rsidRPr="00DF0C3D" w:rsidRDefault="0013336C" w:rsidP="00B52A89">
      <w:pPr>
        <w:pStyle w:val="DotPoint"/>
      </w:pPr>
      <w:r w:rsidRPr="00DF0C3D">
        <w:t xml:space="preserve">It </w:t>
      </w:r>
      <w:r w:rsidR="00B52A89" w:rsidRPr="00DF0C3D">
        <w:t>has not been externally validated as an improved measu</w:t>
      </w:r>
      <w:r w:rsidRPr="00DF0C3D">
        <w:t>re of access in rural areas.</w:t>
      </w:r>
    </w:p>
    <w:p w14:paraId="72BF6C21" w14:textId="77777777" w:rsidR="00B52A89" w:rsidRPr="00DF0C3D" w:rsidRDefault="0013336C" w:rsidP="00B52A89">
      <w:pPr>
        <w:pStyle w:val="DotPoint"/>
      </w:pPr>
      <w:r w:rsidRPr="00DF0C3D">
        <w:t xml:space="preserve">Its </w:t>
      </w:r>
      <w:r w:rsidR="00B52A89" w:rsidRPr="00DF0C3D">
        <w:t xml:space="preserve">datasets are derived from services billed under Medicare and hence, there is a likelihood that some areas may be underscored as well as a risk of data </w:t>
      </w:r>
      <w:r w:rsidR="00B52A89" w:rsidRPr="00DF0C3D" w:rsidDel="000662E7">
        <w:t xml:space="preserve">corruption </w:t>
      </w:r>
      <w:r w:rsidR="00B52A89" w:rsidRPr="00DF0C3D">
        <w:t>due to inadequate Medicare recording.</w:t>
      </w:r>
    </w:p>
    <w:p w14:paraId="2E833EB0" w14:textId="77777777" w:rsidR="00306407" w:rsidRPr="00DF0C3D" w:rsidRDefault="00E002E4" w:rsidP="00E002E4">
      <w:pPr>
        <w:pStyle w:val="Heading5"/>
        <w:sectPr w:rsidR="00306407" w:rsidRPr="00DF0C3D" w:rsidSect="00543119">
          <w:footerReference w:type="default" r:id="rId76"/>
          <w:headerReference w:type="first" r:id="rId77"/>
          <w:footerReference w:type="first" r:id="rId78"/>
          <w:endnotePr>
            <w:numFmt w:val="decimal"/>
            <w:numRestart w:val="eachSect"/>
          </w:endnotePr>
          <w:pgSz w:w="11907" w:h="16839" w:code="9"/>
          <w:pgMar w:top="1418" w:right="1418" w:bottom="1418" w:left="1418" w:header="709" w:footer="709" w:gutter="0"/>
          <w:cols w:space="708"/>
          <w:titlePg/>
          <w:docGrid w:linePitch="360"/>
        </w:sectPr>
      </w:pPr>
      <w:r w:rsidRPr="00DF0C3D">
        <w:t>Endnotes</w:t>
      </w:r>
    </w:p>
    <w:p w14:paraId="7C08AA32" w14:textId="77777777" w:rsidR="00B52A89" w:rsidRPr="00DF0C3D" w:rsidRDefault="00306407" w:rsidP="00306407">
      <w:pPr>
        <w:pStyle w:val="Heading1"/>
        <w:numPr>
          <w:ilvl w:val="0"/>
          <w:numId w:val="0"/>
        </w:numPr>
        <w:ind w:left="567" w:hanging="567"/>
      </w:pPr>
      <w:bookmarkStart w:id="515" w:name="_Toc106272634"/>
      <w:r w:rsidRPr="00DF0C3D">
        <w:lastRenderedPageBreak/>
        <w:t>Index of Exhibits</w:t>
      </w:r>
      <w:bookmarkEnd w:id="515"/>
    </w:p>
    <w:p w14:paraId="70711AE0" w14:textId="29CB0732" w:rsidR="00CA58D6" w:rsidRDefault="00306407">
      <w:pPr>
        <w:pStyle w:val="TableofFigures"/>
        <w:tabs>
          <w:tab w:val="right" w:leader="dot" w:pos="9061"/>
        </w:tabs>
        <w:rPr>
          <w:rFonts w:asciiTheme="minorHAnsi" w:hAnsiTheme="minorHAnsi"/>
          <w:noProof/>
          <w:szCs w:val="22"/>
          <w:lang w:eastAsia="en-AU"/>
        </w:rPr>
      </w:pPr>
      <w:r w:rsidRPr="00DF0C3D">
        <w:fldChar w:fldCharType="begin"/>
      </w:r>
      <w:r w:rsidRPr="00DF0C3D">
        <w:instrText xml:space="preserve"> TOC \h \z \c "Exhibit" </w:instrText>
      </w:r>
      <w:r w:rsidRPr="00DF0C3D">
        <w:fldChar w:fldCharType="separate"/>
      </w:r>
      <w:hyperlink w:anchor="_Toc108620489" w:history="1">
        <w:r w:rsidR="00CA58D6" w:rsidRPr="00A658D2">
          <w:rPr>
            <w:rStyle w:val="Hyperlink"/>
            <w:noProof/>
          </w:rPr>
          <w:t>Exhibit 1: NDIS objectives and elements for determining value for money</w:t>
        </w:r>
        <w:r w:rsidR="00CA58D6">
          <w:rPr>
            <w:noProof/>
            <w:webHidden/>
          </w:rPr>
          <w:tab/>
        </w:r>
        <w:r w:rsidR="00CA58D6">
          <w:rPr>
            <w:noProof/>
            <w:webHidden/>
          </w:rPr>
          <w:fldChar w:fldCharType="begin"/>
        </w:r>
        <w:r w:rsidR="00CA58D6">
          <w:rPr>
            <w:noProof/>
            <w:webHidden/>
          </w:rPr>
          <w:instrText xml:space="preserve"> PAGEREF _Toc108620489 \h </w:instrText>
        </w:r>
        <w:r w:rsidR="00CA58D6">
          <w:rPr>
            <w:noProof/>
            <w:webHidden/>
          </w:rPr>
        </w:r>
        <w:r w:rsidR="00CA58D6">
          <w:rPr>
            <w:noProof/>
            <w:webHidden/>
          </w:rPr>
          <w:fldChar w:fldCharType="separate"/>
        </w:r>
        <w:r w:rsidR="0015299C">
          <w:rPr>
            <w:noProof/>
            <w:webHidden/>
          </w:rPr>
          <w:t>41</w:t>
        </w:r>
        <w:r w:rsidR="00CA58D6">
          <w:rPr>
            <w:noProof/>
            <w:webHidden/>
          </w:rPr>
          <w:fldChar w:fldCharType="end"/>
        </w:r>
      </w:hyperlink>
    </w:p>
    <w:p w14:paraId="3E20F6FD" w14:textId="61097215" w:rsidR="00CA58D6" w:rsidRDefault="00CA58D6">
      <w:pPr>
        <w:pStyle w:val="TableofFigures"/>
        <w:tabs>
          <w:tab w:val="right" w:leader="dot" w:pos="9061"/>
        </w:tabs>
        <w:rPr>
          <w:rFonts w:asciiTheme="minorHAnsi" w:hAnsiTheme="minorHAnsi"/>
          <w:noProof/>
          <w:szCs w:val="22"/>
          <w:lang w:eastAsia="en-AU"/>
        </w:rPr>
      </w:pPr>
      <w:hyperlink w:anchor="_Toc108620490" w:history="1">
        <w:r w:rsidRPr="00A658D2">
          <w:rPr>
            <w:rStyle w:val="Hyperlink"/>
            <w:noProof/>
          </w:rPr>
          <w:t>Exhibit 2: Pricing Transition Strategy</w:t>
        </w:r>
        <w:r>
          <w:rPr>
            <w:noProof/>
            <w:webHidden/>
          </w:rPr>
          <w:tab/>
        </w:r>
        <w:r>
          <w:rPr>
            <w:noProof/>
            <w:webHidden/>
          </w:rPr>
          <w:fldChar w:fldCharType="begin"/>
        </w:r>
        <w:r>
          <w:rPr>
            <w:noProof/>
            <w:webHidden/>
          </w:rPr>
          <w:instrText xml:space="preserve"> PAGEREF _Toc108620490 \h </w:instrText>
        </w:r>
        <w:r>
          <w:rPr>
            <w:noProof/>
            <w:webHidden/>
          </w:rPr>
        </w:r>
        <w:r>
          <w:rPr>
            <w:noProof/>
            <w:webHidden/>
          </w:rPr>
          <w:fldChar w:fldCharType="separate"/>
        </w:r>
        <w:r w:rsidR="0015299C">
          <w:rPr>
            <w:noProof/>
            <w:webHidden/>
          </w:rPr>
          <w:t>43</w:t>
        </w:r>
        <w:r>
          <w:rPr>
            <w:noProof/>
            <w:webHidden/>
          </w:rPr>
          <w:fldChar w:fldCharType="end"/>
        </w:r>
      </w:hyperlink>
    </w:p>
    <w:p w14:paraId="11B02C3E" w14:textId="07F26B8B" w:rsidR="00CA58D6" w:rsidRDefault="00CA58D6">
      <w:pPr>
        <w:pStyle w:val="TableofFigures"/>
        <w:tabs>
          <w:tab w:val="right" w:leader="dot" w:pos="9061"/>
        </w:tabs>
        <w:rPr>
          <w:rFonts w:asciiTheme="minorHAnsi" w:hAnsiTheme="minorHAnsi"/>
          <w:noProof/>
          <w:szCs w:val="22"/>
          <w:lang w:eastAsia="en-AU"/>
        </w:rPr>
      </w:pPr>
      <w:hyperlink w:anchor="_Toc108620491" w:history="1">
        <w:r w:rsidRPr="00A658D2">
          <w:rPr>
            <w:rStyle w:val="Hyperlink"/>
            <w:noProof/>
          </w:rPr>
          <w:t>Exhibit 3: Characteristics of a well-functioning market</w:t>
        </w:r>
        <w:r>
          <w:rPr>
            <w:noProof/>
            <w:webHidden/>
          </w:rPr>
          <w:tab/>
        </w:r>
        <w:r>
          <w:rPr>
            <w:noProof/>
            <w:webHidden/>
          </w:rPr>
          <w:fldChar w:fldCharType="begin"/>
        </w:r>
        <w:r>
          <w:rPr>
            <w:noProof/>
            <w:webHidden/>
          </w:rPr>
          <w:instrText xml:space="preserve"> PAGEREF _Toc108620491 \h </w:instrText>
        </w:r>
        <w:r>
          <w:rPr>
            <w:noProof/>
            <w:webHidden/>
          </w:rPr>
        </w:r>
        <w:r>
          <w:rPr>
            <w:noProof/>
            <w:webHidden/>
          </w:rPr>
          <w:fldChar w:fldCharType="separate"/>
        </w:r>
        <w:r w:rsidR="0015299C">
          <w:rPr>
            <w:noProof/>
            <w:webHidden/>
          </w:rPr>
          <w:t>44</w:t>
        </w:r>
        <w:r>
          <w:rPr>
            <w:noProof/>
            <w:webHidden/>
          </w:rPr>
          <w:fldChar w:fldCharType="end"/>
        </w:r>
      </w:hyperlink>
    </w:p>
    <w:p w14:paraId="2E9E0251" w14:textId="7E0F557C" w:rsidR="00CA58D6" w:rsidRDefault="00CA58D6">
      <w:pPr>
        <w:pStyle w:val="TableofFigures"/>
        <w:tabs>
          <w:tab w:val="right" w:leader="dot" w:pos="9061"/>
        </w:tabs>
        <w:rPr>
          <w:rFonts w:asciiTheme="minorHAnsi" w:hAnsiTheme="minorHAnsi"/>
          <w:noProof/>
          <w:szCs w:val="22"/>
          <w:lang w:eastAsia="en-AU"/>
        </w:rPr>
      </w:pPr>
      <w:hyperlink w:anchor="_Toc108620492" w:history="1">
        <w:r w:rsidRPr="00A658D2">
          <w:rPr>
            <w:rStyle w:val="Hyperlink"/>
            <w:noProof/>
          </w:rPr>
          <w:t>Exhibit 4: Key stakeholder considerations in regulating markets</w:t>
        </w:r>
        <w:r>
          <w:rPr>
            <w:noProof/>
            <w:webHidden/>
          </w:rPr>
          <w:tab/>
        </w:r>
        <w:r>
          <w:rPr>
            <w:noProof/>
            <w:webHidden/>
          </w:rPr>
          <w:fldChar w:fldCharType="begin"/>
        </w:r>
        <w:r>
          <w:rPr>
            <w:noProof/>
            <w:webHidden/>
          </w:rPr>
          <w:instrText xml:space="preserve"> PAGEREF _Toc108620492 \h </w:instrText>
        </w:r>
        <w:r>
          <w:rPr>
            <w:noProof/>
            <w:webHidden/>
          </w:rPr>
        </w:r>
        <w:r>
          <w:rPr>
            <w:noProof/>
            <w:webHidden/>
          </w:rPr>
          <w:fldChar w:fldCharType="separate"/>
        </w:r>
        <w:r w:rsidR="0015299C">
          <w:rPr>
            <w:noProof/>
            <w:webHidden/>
          </w:rPr>
          <w:t>44</w:t>
        </w:r>
        <w:r>
          <w:rPr>
            <w:noProof/>
            <w:webHidden/>
          </w:rPr>
          <w:fldChar w:fldCharType="end"/>
        </w:r>
      </w:hyperlink>
    </w:p>
    <w:p w14:paraId="7ECBB550" w14:textId="5BA9504F" w:rsidR="00CA58D6" w:rsidRDefault="00CA58D6">
      <w:pPr>
        <w:pStyle w:val="TableofFigures"/>
        <w:tabs>
          <w:tab w:val="right" w:leader="dot" w:pos="9061"/>
        </w:tabs>
        <w:rPr>
          <w:rFonts w:asciiTheme="minorHAnsi" w:hAnsiTheme="minorHAnsi"/>
          <w:noProof/>
          <w:szCs w:val="22"/>
          <w:lang w:eastAsia="en-AU"/>
        </w:rPr>
      </w:pPr>
      <w:hyperlink w:anchor="_Toc108620493" w:history="1">
        <w:r w:rsidRPr="00A658D2">
          <w:rPr>
            <w:rStyle w:val="Hyperlink"/>
            <w:noProof/>
          </w:rPr>
          <w:t>Exhibit 5: Spectrum of market intervention options</w:t>
        </w:r>
        <w:r>
          <w:rPr>
            <w:noProof/>
            <w:webHidden/>
          </w:rPr>
          <w:tab/>
        </w:r>
        <w:r>
          <w:rPr>
            <w:noProof/>
            <w:webHidden/>
          </w:rPr>
          <w:fldChar w:fldCharType="begin"/>
        </w:r>
        <w:r>
          <w:rPr>
            <w:noProof/>
            <w:webHidden/>
          </w:rPr>
          <w:instrText xml:space="preserve"> PAGEREF _Toc108620493 \h </w:instrText>
        </w:r>
        <w:r>
          <w:rPr>
            <w:noProof/>
            <w:webHidden/>
          </w:rPr>
        </w:r>
        <w:r>
          <w:rPr>
            <w:noProof/>
            <w:webHidden/>
          </w:rPr>
          <w:fldChar w:fldCharType="separate"/>
        </w:r>
        <w:r w:rsidR="0015299C">
          <w:rPr>
            <w:noProof/>
            <w:webHidden/>
          </w:rPr>
          <w:t>44</w:t>
        </w:r>
        <w:r>
          <w:rPr>
            <w:noProof/>
            <w:webHidden/>
          </w:rPr>
          <w:fldChar w:fldCharType="end"/>
        </w:r>
      </w:hyperlink>
    </w:p>
    <w:p w14:paraId="67F7C0BC" w14:textId="44AC6624" w:rsidR="00CA58D6" w:rsidRDefault="00CA58D6">
      <w:pPr>
        <w:pStyle w:val="TableofFigures"/>
        <w:tabs>
          <w:tab w:val="right" w:leader="dot" w:pos="9061"/>
        </w:tabs>
        <w:rPr>
          <w:rFonts w:asciiTheme="minorHAnsi" w:hAnsiTheme="minorHAnsi"/>
          <w:noProof/>
          <w:szCs w:val="22"/>
          <w:lang w:eastAsia="en-AU"/>
        </w:rPr>
      </w:pPr>
      <w:hyperlink w:anchor="_Toc108620494" w:history="1">
        <w:r w:rsidRPr="00A658D2">
          <w:rPr>
            <w:rStyle w:val="Hyperlink"/>
            <w:noProof/>
          </w:rPr>
          <w:t>Exhibit 6: Pros and Cons of pricing Approval/Setting options</w:t>
        </w:r>
        <w:r>
          <w:rPr>
            <w:noProof/>
            <w:webHidden/>
          </w:rPr>
          <w:tab/>
        </w:r>
        <w:r>
          <w:rPr>
            <w:noProof/>
            <w:webHidden/>
          </w:rPr>
          <w:fldChar w:fldCharType="begin"/>
        </w:r>
        <w:r>
          <w:rPr>
            <w:noProof/>
            <w:webHidden/>
          </w:rPr>
          <w:instrText xml:space="preserve"> PAGEREF _Toc108620494 \h </w:instrText>
        </w:r>
        <w:r>
          <w:rPr>
            <w:noProof/>
            <w:webHidden/>
          </w:rPr>
        </w:r>
        <w:r>
          <w:rPr>
            <w:noProof/>
            <w:webHidden/>
          </w:rPr>
          <w:fldChar w:fldCharType="separate"/>
        </w:r>
        <w:r w:rsidR="0015299C">
          <w:rPr>
            <w:noProof/>
            <w:webHidden/>
          </w:rPr>
          <w:t>46</w:t>
        </w:r>
        <w:r>
          <w:rPr>
            <w:noProof/>
            <w:webHidden/>
          </w:rPr>
          <w:fldChar w:fldCharType="end"/>
        </w:r>
      </w:hyperlink>
    </w:p>
    <w:p w14:paraId="26A9E41C" w14:textId="7421745B" w:rsidR="00CA58D6" w:rsidRDefault="00CA58D6">
      <w:pPr>
        <w:pStyle w:val="TableofFigures"/>
        <w:tabs>
          <w:tab w:val="right" w:leader="dot" w:pos="9061"/>
        </w:tabs>
        <w:rPr>
          <w:rFonts w:asciiTheme="minorHAnsi" w:hAnsiTheme="minorHAnsi"/>
          <w:noProof/>
          <w:szCs w:val="22"/>
          <w:lang w:eastAsia="en-AU"/>
        </w:rPr>
      </w:pPr>
      <w:hyperlink w:anchor="_Toc108620495" w:history="1">
        <w:r w:rsidRPr="00A658D2">
          <w:rPr>
            <w:rStyle w:val="Hyperlink"/>
            <w:noProof/>
          </w:rPr>
          <w:t>Exhibit 7: NDIS Transition Strategy for Pricing</w:t>
        </w:r>
        <w:r>
          <w:rPr>
            <w:noProof/>
            <w:webHidden/>
          </w:rPr>
          <w:tab/>
        </w:r>
        <w:r>
          <w:rPr>
            <w:noProof/>
            <w:webHidden/>
          </w:rPr>
          <w:fldChar w:fldCharType="begin"/>
        </w:r>
        <w:r>
          <w:rPr>
            <w:noProof/>
            <w:webHidden/>
          </w:rPr>
          <w:instrText xml:space="preserve"> PAGEREF _Toc108620495 \h </w:instrText>
        </w:r>
        <w:r>
          <w:rPr>
            <w:noProof/>
            <w:webHidden/>
          </w:rPr>
        </w:r>
        <w:r>
          <w:rPr>
            <w:noProof/>
            <w:webHidden/>
          </w:rPr>
          <w:fldChar w:fldCharType="separate"/>
        </w:r>
        <w:r w:rsidR="0015299C">
          <w:rPr>
            <w:noProof/>
            <w:webHidden/>
          </w:rPr>
          <w:t>47</w:t>
        </w:r>
        <w:r>
          <w:rPr>
            <w:noProof/>
            <w:webHidden/>
          </w:rPr>
          <w:fldChar w:fldCharType="end"/>
        </w:r>
      </w:hyperlink>
    </w:p>
    <w:p w14:paraId="5EA0CAA8" w14:textId="559EBE7F" w:rsidR="00CA58D6" w:rsidRDefault="00CA58D6">
      <w:pPr>
        <w:pStyle w:val="TableofFigures"/>
        <w:tabs>
          <w:tab w:val="right" w:leader="dot" w:pos="9061"/>
        </w:tabs>
        <w:rPr>
          <w:rFonts w:asciiTheme="minorHAnsi" w:hAnsiTheme="minorHAnsi"/>
          <w:noProof/>
          <w:szCs w:val="22"/>
          <w:lang w:eastAsia="en-AU"/>
        </w:rPr>
      </w:pPr>
      <w:hyperlink w:anchor="_Toc108620496" w:history="1">
        <w:r w:rsidRPr="00A658D2">
          <w:rPr>
            <w:rStyle w:val="Hyperlink"/>
            <w:noProof/>
          </w:rPr>
          <w:t>Exhibit 8: Financial Benchmarking Survey – Fully Loaded Hourly Costs</w:t>
        </w:r>
        <w:r>
          <w:rPr>
            <w:noProof/>
            <w:webHidden/>
          </w:rPr>
          <w:tab/>
        </w:r>
        <w:r>
          <w:rPr>
            <w:noProof/>
            <w:webHidden/>
          </w:rPr>
          <w:fldChar w:fldCharType="begin"/>
        </w:r>
        <w:r>
          <w:rPr>
            <w:noProof/>
            <w:webHidden/>
          </w:rPr>
          <w:instrText xml:space="preserve"> PAGEREF _Toc108620496 \h </w:instrText>
        </w:r>
        <w:r>
          <w:rPr>
            <w:noProof/>
            <w:webHidden/>
          </w:rPr>
        </w:r>
        <w:r>
          <w:rPr>
            <w:noProof/>
            <w:webHidden/>
          </w:rPr>
          <w:fldChar w:fldCharType="separate"/>
        </w:r>
        <w:r w:rsidR="0015299C">
          <w:rPr>
            <w:noProof/>
            <w:webHidden/>
          </w:rPr>
          <w:t>47</w:t>
        </w:r>
        <w:r>
          <w:rPr>
            <w:noProof/>
            <w:webHidden/>
          </w:rPr>
          <w:fldChar w:fldCharType="end"/>
        </w:r>
      </w:hyperlink>
    </w:p>
    <w:p w14:paraId="598B699E" w14:textId="5FF94946" w:rsidR="00CA58D6" w:rsidRDefault="00CA58D6">
      <w:pPr>
        <w:pStyle w:val="TableofFigures"/>
        <w:tabs>
          <w:tab w:val="right" w:leader="dot" w:pos="9061"/>
        </w:tabs>
        <w:rPr>
          <w:rFonts w:asciiTheme="minorHAnsi" w:hAnsiTheme="minorHAnsi"/>
          <w:noProof/>
          <w:szCs w:val="22"/>
          <w:lang w:eastAsia="en-AU"/>
        </w:rPr>
      </w:pPr>
      <w:hyperlink w:anchor="_Toc108620497" w:history="1">
        <w:r w:rsidRPr="00A658D2">
          <w:rPr>
            <w:rStyle w:val="Hyperlink"/>
            <w:noProof/>
          </w:rPr>
          <w:t>Exhibit 9: Share of claims made against the TTP rather than the non-TTP support item</w:t>
        </w:r>
        <w:r>
          <w:rPr>
            <w:noProof/>
            <w:webHidden/>
          </w:rPr>
          <w:tab/>
        </w:r>
        <w:r>
          <w:rPr>
            <w:noProof/>
            <w:webHidden/>
          </w:rPr>
          <w:fldChar w:fldCharType="begin"/>
        </w:r>
        <w:r>
          <w:rPr>
            <w:noProof/>
            <w:webHidden/>
          </w:rPr>
          <w:instrText xml:space="preserve"> PAGEREF _Toc108620497 \h </w:instrText>
        </w:r>
        <w:r>
          <w:rPr>
            <w:noProof/>
            <w:webHidden/>
          </w:rPr>
        </w:r>
        <w:r>
          <w:rPr>
            <w:noProof/>
            <w:webHidden/>
          </w:rPr>
          <w:fldChar w:fldCharType="separate"/>
        </w:r>
        <w:r w:rsidR="0015299C">
          <w:rPr>
            <w:noProof/>
            <w:webHidden/>
          </w:rPr>
          <w:t>49</w:t>
        </w:r>
        <w:r>
          <w:rPr>
            <w:noProof/>
            <w:webHidden/>
          </w:rPr>
          <w:fldChar w:fldCharType="end"/>
        </w:r>
      </w:hyperlink>
    </w:p>
    <w:p w14:paraId="545FC364" w14:textId="48FDD380" w:rsidR="00CA58D6" w:rsidRDefault="00CA58D6">
      <w:pPr>
        <w:pStyle w:val="TableofFigures"/>
        <w:tabs>
          <w:tab w:val="right" w:leader="dot" w:pos="9061"/>
        </w:tabs>
        <w:rPr>
          <w:rFonts w:asciiTheme="minorHAnsi" w:hAnsiTheme="minorHAnsi"/>
          <w:noProof/>
          <w:szCs w:val="22"/>
          <w:lang w:eastAsia="en-AU"/>
        </w:rPr>
      </w:pPr>
      <w:hyperlink w:anchor="_Toc108620498" w:history="1">
        <w:r w:rsidRPr="00A658D2">
          <w:rPr>
            <w:rStyle w:val="Hyperlink"/>
            <w:noProof/>
          </w:rPr>
          <w:t>Exhibit 10: Australian Government Gross Debt – 1971-72 to 2031-32</w:t>
        </w:r>
        <w:r>
          <w:rPr>
            <w:noProof/>
            <w:webHidden/>
          </w:rPr>
          <w:tab/>
        </w:r>
        <w:r>
          <w:rPr>
            <w:noProof/>
            <w:webHidden/>
          </w:rPr>
          <w:fldChar w:fldCharType="begin"/>
        </w:r>
        <w:r>
          <w:rPr>
            <w:noProof/>
            <w:webHidden/>
          </w:rPr>
          <w:instrText xml:space="preserve"> PAGEREF _Toc108620498 \h </w:instrText>
        </w:r>
        <w:r>
          <w:rPr>
            <w:noProof/>
            <w:webHidden/>
          </w:rPr>
        </w:r>
        <w:r>
          <w:rPr>
            <w:noProof/>
            <w:webHidden/>
          </w:rPr>
          <w:fldChar w:fldCharType="separate"/>
        </w:r>
        <w:r w:rsidR="0015299C">
          <w:rPr>
            <w:noProof/>
            <w:webHidden/>
          </w:rPr>
          <w:t>51</w:t>
        </w:r>
        <w:r>
          <w:rPr>
            <w:noProof/>
            <w:webHidden/>
          </w:rPr>
          <w:fldChar w:fldCharType="end"/>
        </w:r>
      </w:hyperlink>
    </w:p>
    <w:p w14:paraId="78D7A9DE" w14:textId="5A31D4EE" w:rsidR="00CA58D6" w:rsidRDefault="00CA58D6">
      <w:pPr>
        <w:pStyle w:val="TableofFigures"/>
        <w:tabs>
          <w:tab w:val="right" w:leader="dot" w:pos="9061"/>
        </w:tabs>
        <w:rPr>
          <w:rFonts w:asciiTheme="minorHAnsi" w:hAnsiTheme="minorHAnsi"/>
          <w:noProof/>
          <w:szCs w:val="22"/>
          <w:lang w:eastAsia="en-AU"/>
        </w:rPr>
      </w:pPr>
      <w:hyperlink w:anchor="_Toc108620499" w:history="1">
        <w:r w:rsidRPr="00A658D2">
          <w:rPr>
            <w:rStyle w:val="Hyperlink"/>
            <w:noProof/>
          </w:rPr>
          <w:t>Exhibit 11: PBO Scenarios for NDIS Payments</w:t>
        </w:r>
        <w:r>
          <w:rPr>
            <w:noProof/>
            <w:webHidden/>
          </w:rPr>
          <w:tab/>
        </w:r>
        <w:r>
          <w:rPr>
            <w:noProof/>
            <w:webHidden/>
          </w:rPr>
          <w:fldChar w:fldCharType="begin"/>
        </w:r>
        <w:r>
          <w:rPr>
            <w:noProof/>
            <w:webHidden/>
          </w:rPr>
          <w:instrText xml:space="preserve"> PAGEREF _Toc108620499 \h </w:instrText>
        </w:r>
        <w:r>
          <w:rPr>
            <w:noProof/>
            <w:webHidden/>
          </w:rPr>
        </w:r>
        <w:r>
          <w:rPr>
            <w:noProof/>
            <w:webHidden/>
          </w:rPr>
          <w:fldChar w:fldCharType="separate"/>
        </w:r>
        <w:r w:rsidR="0015299C">
          <w:rPr>
            <w:noProof/>
            <w:webHidden/>
          </w:rPr>
          <w:t>51</w:t>
        </w:r>
        <w:r>
          <w:rPr>
            <w:noProof/>
            <w:webHidden/>
          </w:rPr>
          <w:fldChar w:fldCharType="end"/>
        </w:r>
      </w:hyperlink>
    </w:p>
    <w:p w14:paraId="049CA1FD" w14:textId="7592080A" w:rsidR="00CA58D6" w:rsidRDefault="00CA58D6">
      <w:pPr>
        <w:pStyle w:val="TableofFigures"/>
        <w:tabs>
          <w:tab w:val="right" w:leader="dot" w:pos="9061"/>
        </w:tabs>
        <w:rPr>
          <w:rFonts w:asciiTheme="minorHAnsi" w:hAnsiTheme="minorHAnsi"/>
          <w:noProof/>
          <w:szCs w:val="22"/>
          <w:lang w:eastAsia="en-AU"/>
        </w:rPr>
      </w:pPr>
      <w:hyperlink w:anchor="_Toc108620500" w:history="1">
        <w:r w:rsidRPr="00A658D2">
          <w:rPr>
            <w:rStyle w:val="Hyperlink"/>
            <w:noProof/>
          </w:rPr>
          <w:t>Exhibit 12: Comparison of payments by key program area, 2018-19 to 2031-32</w:t>
        </w:r>
        <w:r>
          <w:rPr>
            <w:noProof/>
            <w:webHidden/>
          </w:rPr>
          <w:tab/>
        </w:r>
        <w:r>
          <w:rPr>
            <w:noProof/>
            <w:webHidden/>
          </w:rPr>
          <w:fldChar w:fldCharType="begin"/>
        </w:r>
        <w:r>
          <w:rPr>
            <w:noProof/>
            <w:webHidden/>
          </w:rPr>
          <w:instrText xml:space="preserve"> PAGEREF _Toc108620500 \h </w:instrText>
        </w:r>
        <w:r>
          <w:rPr>
            <w:noProof/>
            <w:webHidden/>
          </w:rPr>
        </w:r>
        <w:r>
          <w:rPr>
            <w:noProof/>
            <w:webHidden/>
          </w:rPr>
          <w:fldChar w:fldCharType="separate"/>
        </w:r>
        <w:r w:rsidR="0015299C">
          <w:rPr>
            <w:noProof/>
            <w:webHidden/>
          </w:rPr>
          <w:t>52</w:t>
        </w:r>
        <w:r>
          <w:rPr>
            <w:noProof/>
            <w:webHidden/>
          </w:rPr>
          <w:fldChar w:fldCharType="end"/>
        </w:r>
      </w:hyperlink>
    </w:p>
    <w:p w14:paraId="07FF0F9A" w14:textId="2BCA6649" w:rsidR="00CA58D6" w:rsidRDefault="00CA58D6">
      <w:pPr>
        <w:pStyle w:val="TableofFigures"/>
        <w:tabs>
          <w:tab w:val="right" w:leader="dot" w:pos="9061"/>
        </w:tabs>
        <w:rPr>
          <w:rFonts w:asciiTheme="minorHAnsi" w:hAnsiTheme="minorHAnsi"/>
          <w:noProof/>
          <w:szCs w:val="22"/>
          <w:lang w:eastAsia="en-AU"/>
        </w:rPr>
      </w:pPr>
      <w:hyperlink w:anchor="_Toc108620501" w:history="1">
        <w:r w:rsidRPr="00A658D2">
          <w:rPr>
            <w:rStyle w:val="Hyperlink"/>
            <w:noProof/>
          </w:rPr>
          <w:t>Exhibit 13: Employment levels, past and projected - four largest growing industries</w:t>
        </w:r>
        <w:r>
          <w:rPr>
            <w:noProof/>
            <w:webHidden/>
          </w:rPr>
          <w:tab/>
        </w:r>
        <w:r>
          <w:rPr>
            <w:noProof/>
            <w:webHidden/>
          </w:rPr>
          <w:fldChar w:fldCharType="begin"/>
        </w:r>
        <w:r>
          <w:rPr>
            <w:noProof/>
            <w:webHidden/>
          </w:rPr>
          <w:instrText xml:space="preserve"> PAGEREF _Toc108620501 \h </w:instrText>
        </w:r>
        <w:r>
          <w:rPr>
            <w:noProof/>
            <w:webHidden/>
          </w:rPr>
        </w:r>
        <w:r>
          <w:rPr>
            <w:noProof/>
            <w:webHidden/>
          </w:rPr>
          <w:fldChar w:fldCharType="separate"/>
        </w:r>
        <w:r w:rsidR="0015299C">
          <w:rPr>
            <w:noProof/>
            <w:webHidden/>
          </w:rPr>
          <w:t>52</w:t>
        </w:r>
        <w:r>
          <w:rPr>
            <w:noProof/>
            <w:webHidden/>
          </w:rPr>
          <w:fldChar w:fldCharType="end"/>
        </w:r>
      </w:hyperlink>
    </w:p>
    <w:p w14:paraId="5F062C42" w14:textId="6397173B" w:rsidR="00CA58D6" w:rsidRDefault="00CA58D6">
      <w:pPr>
        <w:pStyle w:val="TableofFigures"/>
        <w:tabs>
          <w:tab w:val="right" w:leader="dot" w:pos="9061"/>
        </w:tabs>
        <w:rPr>
          <w:rFonts w:asciiTheme="minorHAnsi" w:hAnsiTheme="minorHAnsi"/>
          <w:noProof/>
          <w:szCs w:val="22"/>
          <w:lang w:eastAsia="en-AU"/>
        </w:rPr>
      </w:pPr>
      <w:hyperlink w:anchor="_Toc108620502" w:history="1">
        <w:r w:rsidRPr="00A658D2">
          <w:rPr>
            <w:rStyle w:val="Hyperlink"/>
            <w:noProof/>
          </w:rPr>
          <w:t>Exhibit 14: Projected Employment Growth, Health Care and Social Assistance Sector, 2020-2025</w:t>
        </w:r>
        <w:r>
          <w:rPr>
            <w:noProof/>
            <w:webHidden/>
          </w:rPr>
          <w:tab/>
        </w:r>
        <w:r>
          <w:rPr>
            <w:noProof/>
            <w:webHidden/>
          </w:rPr>
          <w:fldChar w:fldCharType="begin"/>
        </w:r>
        <w:r>
          <w:rPr>
            <w:noProof/>
            <w:webHidden/>
          </w:rPr>
          <w:instrText xml:space="preserve"> PAGEREF _Toc108620502 \h </w:instrText>
        </w:r>
        <w:r>
          <w:rPr>
            <w:noProof/>
            <w:webHidden/>
          </w:rPr>
        </w:r>
        <w:r>
          <w:rPr>
            <w:noProof/>
            <w:webHidden/>
          </w:rPr>
          <w:fldChar w:fldCharType="separate"/>
        </w:r>
        <w:r w:rsidR="0015299C">
          <w:rPr>
            <w:noProof/>
            <w:webHidden/>
          </w:rPr>
          <w:t>53</w:t>
        </w:r>
        <w:r>
          <w:rPr>
            <w:noProof/>
            <w:webHidden/>
          </w:rPr>
          <w:fldChar w:fldCharType="end"/>
        </w:r>
      </w:hyperlink>
    </w:p>
    <w:p w14:paraId="0ADCCB5A" w14:textId="134D4EE9" w:rsidR="00CA58D6" w:rsidRDefault="00CA58D6">
      <w:pPr>
        <w:pStyle w:val="TableofFigures"/>
        <w:tabs>
          <w:tab w:val="right" w:leader="dot" w:pos="9061"/>
        </w:tabs>
        <w:rPr>
          <w:rFonts w:asciiTheme="minorHAnsi" w:hAnsiTheme="minorHAnsi"/>
          <w:noProof/>
          <w:szCs w:val="22"/>
          <w:lang w:eastAsia="en-AU"/>
        </w:rPr>
      </w:pPr>
      <w:hyperlink w:anchor="_Toc108620503" w:history="1">
        <w:r w:rsidRPr="00A658D2">
          <w:rPr>
            <w:rStyle w:val="Hyperlink"/>
            <w:noProof/>
          </w:rPr>
          <w:t>Exhibit 15: Growth in Job advertisements for Aged and Disabled Carers, 2011 to 2021</w:t>
        </w:r>
        <w:r>
          <w:rPr>
            <w:noProof/>
            <w:webHidden/>
          </w:rPr>
          <w:tab/>
        </w:r>
        <w:r>
          <w:rPr>
            <w:noProof/>
            <w:webHidden/>
          </w:rPr>
          <w:fldChar w:fldCharType="begin"/>
        </w:r>
        <w:r>
          <w:rPr>
            <w:noProof/>
            <w:webHidden/>
          </w:rPr>
          <w:instrText xml:space="preserve"> PAGEREF _Toc108620503 \h </w:instrText>
        </w:r>
        <w:r>
          <w:rPr>
            <w:noProof/>
            <w:webHidden/>
          </w:rPr>
        </w:r>
        <w:r>
          <w:rPr>
            <w:noProof/>
            <w:webHidden/>
          </w:rPr>
          <w:fldChar w:fldCharType="separate"/>
        </w:r>
        <w:r w:rsidR="0015299C">
          <w:rPr>
            <w:noProof/>
            <w:webHidden/>
          </w:rPr>
          <w:t>54</w:t>
        </w:r>
        <w:r>
          <w:rPr>
            <w:noProof/>
            <w:webHidden/>
          </w:rPr>
          <w:fldChar w:fldCharType="end"/>
        </w:r>
      </w:hyperlink>
    </w:p>
    <w:p w14:paraId="5371FA56" w14:textId="7C61752B" w:rsidR="00CA58D6" w:rsidRDefault="00CA58D6">
      <w:pPr>
        <w:pStyle w:val="TableofFigures"/>
        <w:tabs>
          <w:tab w:val="right" w:leader="dot" w:pos="9061"/>
        </w:tabs>
        <w:rPr>
          <w:rFonts w:asciiTheme="minorHAnsi" w:hAnsiTheme="minorHAnsi"/>
          <w:noProof/>
          <w:szCs w:val="22"/>
          <w:lang w:eastAsia="en-AU"/>
        </w:rPr>
      </w:pPr>
      <w:hyperlink w:anchor="_Toc108620504" w:history="1">
        <w:r w:rsidRPr="00A658D2">
          <w:rPr>
            <w:rStyle w:val="Hyperlink"/>
            <w:noProof/>
          </w:rPr>
          <w:t>Exhibit 16: Disability Support Worker Utilisation Rates, 2018-19 to 2020-21</w:t>
        </w:r>
        <w:r>
          <w:rPr>
            <w:noProof/>
            <w:webHidden/>
          </w:rPr>
          <w:tab/>
        </w:r>
        <w:r>
          <w:rPr>
            <w:noProof/>
            <w:webHidden/>
          </w:rPr>
          <w:fldChar w:fldCharType="begin"/>
        </w:r>
        <w:r>
          <w:rPr>
            <w:noProof/>
            <w:webHidden/>
          </w:rPr>
          <w:instrText xml:space="preserve"> PAGEREF _Toc108620504 \h </w:instrText>
        </w:r>
        <w:r>
          <w:rPr>
            <w:noProof/>
            <w:webHidden/>
          </w:rPr>
        </w:r>
        <w:r>
          <w:rPr>
            <w:noProof/>
            <w:webHidden/>
          </w:rPr>
          <w:fldChar w:fldCharType="separate"/>
        </w:r>
        <w:r w:rsidR="0015299C">
          <w:rPr>
            <w:noProof/>
            <w:webHidden/>
          </w:rPr>
          <w:t>74</w:t>
        </w:r>
        <w:r>
          <w:rPr>
            <w:noProof/>
            <w:webHidden/>
          </w:rPr>
          <w:fldChar w:fldCharType="end"/>
        </w:r>
      </w:hyperlink>
    </w:p>
    <w:p w14:paraId="569D8963" w14:textId="38BAB37D" w:rsidR="00CA58D6" w:rsidRDefault="00CA58D6">
      <w:pPr>
        <w:pStyle w:val="TableofFigures"/>
        <w:tabs>
          <w:tab w:val="right" w:leader="dot" w:pos="9061"/>
        </w:tabs>
        <w:rPr>
          <w:rFonts w:asciiTheme="minorHAnsi" w:hAnsiTheme="minorHAnsi"/>
          <w:noProof/>
          <w:szCs w:val="22"/>
          <w:lang w:eastAsia="en-AU"/>
        </w:rPr>
      </w:pPr>
      <w:hyperlink w:anchor="_Toc108620505" w:history="1">
        <w:r w:rsidRPr="00A658D2">
          <w:rPr>
            <w:rStyle w:val="Hyperlink"/>
            <w:noProof/>
          </w:rPr>
          <w:t>Exhibit 17: Proposed New Cost Model for Price Limits (using 2021-22 Costs) – Weekday Daytime</w:t>
        </w:r>
        <w:r>
          <w:rPr>
            <w:noProof/>
            <w:webHidden/>
          </w:rPr>
          <w:tab/>
        </w:r>
        <w:r>
          <w:rPr>
            <w:noProof/>
            <w:webHidden/>
          </w:rPr>
          <w:fldChar w:fldCharType="begin"/>
        </w:r>
        <w:r>
          <w:rPr>
            <w:noProof/>
            <w:webHidden/>
          </w:rPr>
          <w:instrText xml:space="preserve"> PAGEREF _Toc108620505 \h </w:instrText>
        </w:r>
        <w:r>
          <w:rPr>
            <w:noProof/>
            <w:webHidden/>
          </w:rPr>
        </w:r>
        <w:r>
          <w:rPr>
            <w:noProof/>
            <w:webHidden/>
          </w:rPr>
          <w:fldChar w:fldCharType="separate"/>
        </w:r>
        <w:r w:rsidR="0015299C">
          <w:rPr>
            <w:noProof/>
            <w:webHidden/>
          </w:rPr>
          <w:t>76</w:t>
        </w:r>
        <w:r>
          <w:rPr>
            <w:noProof/>
            <w:webHidden/>
          </w:rPr>
          <w:fldChar w:fldCharType="end"/>
        </w:r>
      </w:hyperlink>
    </w:p>
    <w:p w14:paraId="74AC7420" w14:textId="13797447" w:rsidR="00CA58D6" w:rsidRDefault="00CA58D6">
      <w:pPr>
        <w:pStyle w:val="TableofFigures"/>
        <w:tabs>
          <w:tab w:val="right" w:leader="dot" w:pos="9061"/>
        </w:tabs>
        <w:rPr>
          <w:rFonts w:asciiTheme="minorHAnsi" w:hAnsiTheme="minorHAnsi"/>
          <w:noProof/>
          <w:szCs w:val="22"/>
          <w:lang w:eastAsia="en-AU"/>
        </w:rPr>
      </w:pPr>
      <w:hyperlink w:anchor="_Toc108620506" w:history="1">
        <w:r w:rsidRPr="00A658D2">
          <w:rPr>
            <w:rStyle w:val="Hyperlink"/>
            <w:noProof/>
          </w:rPr>
          <w:t>Exhibit 18: Number of Public Holidays By Location, 2021-22 to 2024-25</w:t>
        </w:r>
        <w:r>
          <w:rPr>
            <w:noProof/>
            <w:webHidden/>
          </w:rPr>
          <w:tab/>
        </w:r>
        <w:r>
          <w:rPr>
            <w:noProof/>
            <w:webHidden/>
          </w:rPr>
          <w:fldChar w:fldCharType="begin"/>
        </w:r>
        <w:r>
          <w:rPr>
            <w:noProof/>
            <w:webHidden/>
          </w:rPr>
          <w:instrText xml:space="preserve"> PAGEREF _Toc108620506 \h </w:instrText>
        </w:r>
        <w:r>
          <w:rPr>
            <w:noProof/>
            <w:webHidden/>
          </w:rPr>
        </w:r>
        <w:r>
          <w:rPr>
            <w:noProof/>
            <w:webHidden/>
          </w:rPr>
          <w:fldChar w:fldCharType="separate"/>
        </w:r>
        <w:r w:rsidR="0015299C">
          <w:rPr>
            <w:noProof/>
            <w:webHidden/>
          </w:rPr>
          <w:t>91</w:t>
        </w:r>
        <w:r>
          <w:rPr>
            <w:noProof/>
            <w:webHidden/>
          </w:rPr>
          <w:fldChar w:fldCharType="end"/>
        </w:r>
      </w:hyperlink>
    </w:p>
    <w:p w14:paraId="16EFF5AD" w14:textId="6D16B9BB" w:rsidR="00CA58D6" w:rsidRPr="00CA58D6" w:rsidRDefault="00CA58D6">
      <w:pPr>
        <w:pStyle w:val="TableofFigures"/>
        <w:tabs>
          <w:tab w:val="right" w:leader="dot" w:pos="9061"/>
        </w:tabs>
        <w:rPr>
          <w:rStyle w:val="Hyperlink"/>
        </w:rPr>
      </w:pPr>
      <w:hyperlink w:anchor="_Toc108620507" w:history="1">
        <w:r w:rsidRPr="00CA58D6">
          <w:rPr>
            <w:rStyle w:val="Hyperlink"/>
            <w:noProof/>
          </w:rPr>
          <w:t>Exhibit 19: Weighted Average Shift Loading (Permanent Workers)</w:t>
        </w:r>
        <w:r w:rsidRPr="00CA58D6">
          <w:rPr>
            <w:rStyle w:val="Hyperlink"/>
            <w:webHidden/>
          </w:rPr>
          <w:tab/>
        </w:r>
        <w:r w:rsidRPr="00CA58D6">
          <w:rPr>
            <w:rStyle w:val="Hyperlink"/>
            <w:webHidden/>
          </w:rPr>
          <w:fldChar w:fldCharType="begin"/>
        </w:r>
        <w:r w:rsidRPr="00CA58D6">
          <w:rPr>
            <w:rStyle w:val="Hyperlink"/>
            <w:webHidden/>
          </w:rPr>
          <w:instrText xml:space="preserve"> PAGEREF _Toc108620507 \h </w:instrText>
        </w:r>
        <w:r w:rsidRPr="00CA58D6">
          <w:rPr>
            <w:rStyle w:val="Hyperlink"/>
            <w:webHidden/>
          </w:rPr>
        </w:r>
        <w:r w:rsidRPr="00CA58D6">
          <w:rPr>
            <w:rStyle w:val="Hyperlink"/>
            <w:webHidden/>
          </w:rPr>
          <w:fldChar w:fldCharType="separate"/>
        </w:r>
        <w:r w:rsidR="0015299C">
          <w:rPr>
            <w:rStyle w:val="Hyperlink"/>
            <w:noProof/>
            <w:webHidden/>
          </w:rPr>
          <w:t>92</w:t>
        </w:r>
        <w:r w:rsidRPr="00CA58D6">
          <w:rPr>
            <w:rStyle w:val="Hyperlink"/>
            <w:webHidden/>
          </w:rPr>
          <w:fldChar w:fldCharType="end"/>
        </w:r>
      </w:hyperlink>
    </w:p>
    <w:p w14:paraId="0EB09FAE" w14:textId="04AB3B12" w:rsidR="00CA58D6" w:rsidRPr="00CA58D6" w:rsidRDefault="00CA58D6">
      <w:pPr>
        <w:pStyle w:val="TableofFigures"/>
        <w:tabs>
          <w:tab w:val="right" w:leader="dot" w:pos="9061"/>
        </w:tabs>
        <w:rPr>
          <w:rStyle w:val="Hyperlink"/>
        </w:rPr>
      </w:pPr>
      <w:hyperlink w:anchor="_Toc108620508" w:history="1">
        <w:r w:rsidRPr="00CA58D6">
          <w:rPr>
            <w:rStyle w:val="Hyperlink"/>
            <w:noProof/>
          </w:rPr>
          <w:t>Exhibit 20: Impact of Public Holidays (Common Years)</w:t>
        </w:r>
        <w:r w:rsidRPr="00CA58D6">
          <w:rPr>
            <w:rStyle w:val="Hyperlink"/>
            <w:webHidden/>
          </w:rPr>
          <w:tab/>
        </w:r>
        <w:r w:rsidRPr="00CA58D6">
          <w:rPr>
            <w:rStyle w:val="Hyperlink"/>
            <w:webHidden/>
          </w:rPr>
          <w:fldChar w:fldCharType="begin"/>
        </w:r>
        <w:r w:rsidRPr="00CA58D6">
          <w:rPr>
            <w:rStyle w:val="Hyperlink"/>
            <w:webHidden/>
          </w:rPr>
          <w:instrText xml:space="preserve"> PAGEREF _Toc108620508 \h </w:instrText>
        </w:r>
        <w:r w:rsidRPr="00CA58D6">
          <w:rPr>
            <w:rStyle w:val="Hyperlink"/>
            <w:webHidden/>
          </w:rPr>
        </w:r>
        <w:r w:rsidRPr="00CA58D6">
          <w:rPr>
            <w:rStyle w:val="Hyperlink"/>
            <w:webHidden/>
          </w:rPr>
          <w:fldChar w:fldCharType="separate"/>
        </w:r>
        <w:r w:rsidR="0015299C">
          <w:rPr>
            <w:rStyle w:val="Hyperlink"/>
            <w:noProof/>
            <w:webHidden/>
          </w:rPr>
          <w:t>92</w:t>
        </w:r>
        <w:r w:rsidRPr="00CA58D6">
          <w:rPr>
            <w:rStyle w:val="Hyperlink"/>
            <w:webHidden/>
          </w:rPr>
          <w:fldChar w:fldCharType="end"/>
        </w:r>
      </w:hyperlink>
    </w:p>
    <w:p w14:paraId="28EA81AC" w14:textId="5003CC11" w:rsidR="00CA58D6" w:rsidRDefault="00CA58D6">
      <w:pPr>
        <w:pStyle w:val="TableofFigures"/>
        <w:tabs>
          <w:tab w:val="right" w:leader="dot" w:pos="9061"/>
        </w:tabs>
        <w:rPr>
          <w:rFonts w:asciiTheme="minorHAnsi" w:hAnsiTheme="minorHAnsi"/>
          <w:noProof/>
          <w:szCs w:val="22"/>
          <w:lang w:eastAsia="en-AU"/>
        </w:rPr>
      </w:pPr>
      <w:hyperlink w:anchor="_Toc108620509" w:history="1">
        <w:r w:rsidRPr="00A658D2">
          <w:rPr>
            <w:rStyle w:val="Hyperlink"/>
            <w:noProof/>
          </w:rPr>
          <w:t>Exhibit 21: Distribution of Expenditure of Group Based Support, by Intensity and by Location</w:t>
        </w:r>
        <w:r>
          <w:rPr>
            <w:noProof/>
            <w:webHidden/>
          </w:rPr>
          <w:tab/>
        </w:r>
        <w:r>
          <w:rPr>
            <w:noProof/>
            <w:webHidden/>
          </w:rPr>
          <w:fldChar w:fldCharType="begin"/>
        </w:r>
        <w:r>
          <w:rPr>
            <w:noProof/>
            <w:webHidden/>
          </w:rPr>
          <w:instrText xml:space="preserve"> PAGEREF _Toc108620509 \h </w:instrText>
        </w:r>
        <w:r>
          <w:rPr>
            <w:noProof/>
            <w:webHidden/>
          </w:rPr>
        </w:r>
        <w:r>
          <w:rPr>
            <w:noProof/>
            <w:webHidden/>
          </w:rPr>
          <w:fldChar w:fldCharType="separate"/>
        </w:r>
        <w:r w:rsidR="0015299C">
          <w:rPr>
            <w:noProof/>
            <w:webHidden/>
          </w:rPr>
          <w:t>100</w:t>
        </w:r>
        <w:r>
          <w:rPr>
            <w:noProof/>
            <w:webHidden/>
          </w:rPr>
          <w:fldChar w:fldCharType="end"/>
        </w:r>
      </w:hyperlink>
    </w:p>
    <w:p w14:paraId="477D6472" w14:textId="10602299" w:rsidR="00CA58D6" w:rsidRDefault="00CA58D6">
      <w:pPr>
        <w:pStyle w:val="TableofFigures"/>
        <w:tabs>
          <w:tab w:val="right" w:leader="dot" w:pos="9061"/>
        </w:tabs>
        <w:rPr>
          <w:rFonts w:asciiTheme="minorHAnsi" w:hAnsiTheme="minorHAnsi"/>
          <w:noProof/>
          <w:szCs w:val="22"/>
          <w:lang w:eastAsia="en-AU"/>
        </w:rPr>
      </w:pPr>
      <w:hyperlink w:anchor="_Toc108620510" w:history="1">
        <w:r w:rsidRPr="00A658D2">
          <w:rPr>
            <w:rStyle w:val="Hyperlink"/>
            <w:noProof/>
          </w:rPr>
          <w:t>Exhibit 22: Distribution of Expenditure of Group Based Support, by Provider</w:t>
        </w:r>
        <w:r>
          <w:rPr>
            <w:noProof/>
            <w:webHidden/>
          </w:rPr>
          <w:tab/>
        </w:r>
        <w:r>
          <w:rPr>
            <w:noProof/>
            <w:webHidden/>
          </w:rPr>
          <w:fldChar w:fldCharType="begin"/>
        </w:r>
        <w:r>
          <w:rPr>
            <w:noProof/>
            <w:webHidden/>
          </w:rPr>
          <w:instrText xml:space="preserve"> PAGEREF _Toc108620510 \h </w:instrText>
        </w:r>
        <w:r>
          <w:rPr>
            <w:noProof/>
            <w:webHidden/>
          </w:rPr>
        </w:r>
        <w:r>
          <w:rPr>
            <w:noProof/>
            <w:webHidden/>
          </w:rPr>
          <w:fldChar w:fldCharType="separate"/>
        </w:r>
        <w:r w:rsidR="0015299C">
          <w:rPr>
            <w:noProof/>
            <w:webHidden/>
          </w:rPr>
          <w:t>101</w:t>
        </w:r>
        <w:r>
          <w:rPr>
            <w:noProof/>
            <w:webHidden/>
          </w:rPr>
          <w:fldChar w:fldCharType="end"/>
        </w:r>
      </w:hyperlink>
    </w:p>
    <w:p w14:paraId="308355C3" w14:textId="753E8BD0" w:rsidR="00CA58D6" w:rsidRDefault="00CA58D6">
      <w:pPr>
        <w:pStyle w:val="TableofFigures"/>
        <w:tabs>
          <w:tab w:val="right" w:leader="dot" w:pos="9061"/>
        </w:tabs>
        <w:rPr>
          <w:rFonts w:asciiTheme="minorHAnsi" w:hAnsiTheme="minorHAnsi"/>
          <w:noProof/>
          <w:szCs w:val="22"/>
          <w:lang w:eastAsia="en-AU"/>
        </w:rPr>
      </w:pPr>
      <w:hyperlink w:anchor="_Toc108620511" w:history="1">
        <w:r w:rsidRPr="00A658D2">
          <w:rPr>
            <w:rStyle w:val="Hyperlink"/>
            <w:noProof/>
          </w:rPr>
          <w:t>Exhibit 23: Financial Benchmarking 2020-21: Group-Based supports</w:t>
        </w:r>
        <w:r>
          <w:rPr>
            <w:noProof/>
            <w:webHidden/>
          </w:rPr>
          <w:tab/>
        </w:r>
        <w:r>
          <w:rPr>
            <w:noProof/>
            <w:webHidden/>
          </w:rPr>
          <w:fldChar w:fldCharType="begin"/>
        </w:r>
        <w:r>
          <w:rPr>
            <w:noProof/>
            <w:webHidden/>
          </w:rPr>
          <w:instrText xml:space="preserve"> PAGEREF _Toc108620511 \h </w:instrText>
        </w:r>
        <w:r>
          <w:rPr>
            <w:noProof/>
            <w:webHidden/>
          </w:rPr>
        </w:r>
        <w:r>
          <w:rPr>
            <w:noProof/>
            <w:webHidden/>
          </w:rPr>
          <w:fldChar w:fldCharType="separate"/>
        </w:r>
        <w:r w:rsidR="0015299C">
          <w:rPr>
            <w:noProof/>
            <w:webHidden/>
          </w:rPr>
          <w:t>103</w:t>
        </w:r>
        <w:r>
          <w:rPr>
            <w:noProof/>
            <w:webHidden/>
          </w:rPr>
          <w:fldChar w:fldCharType="end"/>
        </w:r>
      </w:hyperlink>
    </w:p>
    <w:p w14:paraId="397DE658" w14:textId="79070AE0" w:rsidR="00CA58D6" w:rsidRDefault="00CA58D6">
      <w:pPr>
        <w:pStyle w:val="TableofFigures"/>
        <w:tabs>
          <w:tab w:val="right" w:leader="dot" w:pos="9061"/>
        </w:tabs>
        <w:rPr>
          <w:rFonts w:asciiTheme="minorHAnsi" w:hAnsiTheme="minorHAnsi"/>
          <w:noProof/>
          <w:szCs w:val="22"/>
          <w:lang w:eastAsia="en-AU"/>
        </w:rPr>
      </w:pPr>
      <w:hyperlink w:anchor="_Toc108620512" w:history="1">
        <w:r w:rsidRPr="00A658D2">
          <w:rPr>
            <w:rStyle w:val="Hyperlink"/>
            <w:noProof/>
          </w:rPr>
          <w:t>Exhibit 24: Therapy Price Limits – Early Childhood Intervention Supports (under 7 years)</w:t>
        </w:r>
        <w:r>
          <w:rPr>
            <w:noProof/>
            <w:webHidden/>
          </w:rPr>
          <w:tab/>
        </w:r>
        <w:r>
          <w:rPr>
            <w:noProof/>
            <w:webHidden/>
          </w:rPr>
          <w:fldChar w:fldCharType="begin"/>
        </w:r>
        <w:r>
          <w:rPr>
            <w:noProof/>
            <w:webHidden/>
          </w:rPr>
          <w:instrText xml:space="preserve"> PAGEREF _Toc108620512 \h </w:instrText>
        </w:r>
        <w:r>
          <w:rPr>
            <w:noProof/>
            <w:webHidden/>
          </w:rPr>
        </w:r>
        <w:r>
          <w:rPr>
            <w:noProof/>
            <w:webHidden/>
          </w:rPr>
          <w:fldChar w:fldCharType="separate"/>
        </w:r>
        <w:r w:rsidR="0015299C">
          <w:rPr>
            <w:noProof/>
            <w:webHidden/>
          </w:rPr>
          <w:t>108</w:t>
        </w:r>
        <w:r>
          <w:rPr>
            <w:noProof/>
            <w:webHidden/>
          </w:rPr>
          <w:fldChar w:fldCharType="end"/>
        </w:r>
      </w:hyperlink>
    </w:p>
    <w:p w14:paraId="2DFA82E7" w14:textId="111B21EF" w:rsidR="00CA58D6" w:rsidRDefault="00CA58D6">
      <w:pPr>
        <w:pStyle w:val="TableofFigures"/>
        <w:tabs>
          <w:tab w:val="right" w:leader="dot" w:pos="9061"/>
        </w:tabs>
        <w:rPr>
          <w:rFonts w:asciiTheme="minorHAnsi" w:hAnsiTheme="minorHAnsi"/>
          <w:noProof/>
          <w:szCs w:val="22"/>
          <w:lang w:eastAsia="en-AU"/>
        </w:rPr>
      </w:pPr>
      <w:hyperlink w:anchor="_Toc108620513" w:history="1">
        <w:r w:rsidRPr="00A658D2">
          <w:rPr>
            <w:rStyle w:val="Hyperlink"/>
            <w:noProof/>
          </w:rPr>
          <w:t>Exhibit 25: Therapy Price Limits – Therapy Supports (over 7 years)</w:t>
        </w:r>
        <w:r>
          <w:rPr>
            <w:noProof/>
            <w:webHidden/>
          </w:rPr>
          <w:tab/>
        </w:r>
        <w:r>
          <w:rPr>
            <w:noProof/>
            <w:webHidden/>
          </w:rPr>
          <w:fldChar w:fldCharType="begin"/>
        </w:r>
        <w:r>
          <w:rPr>
            <w:noProof/>
            <w:webHidden/>
          </w:rPr>
          <w:instrText xml:space="preserve"> PAGEREF _Toc108620513 \h </w:instrText>
        </w:r>
        <w:r>
          <w:rPr>
            <w:noProof/>
            <w:webHidden/>
          </w:rPr>
        </w:r>
        <w:r>
          <w:rPr>
            <w:noProof/>
            <w:webHidden/>
          </w:rPr>
          <w:fldChar w:fldCharType="separate"/>
        </w:r>
        <w:r w:rsidR="0015299C">
          <w:rPr>
            <w:noProof/>
            <w:webHidden/>
          </w:rPr>
          <w:t>109</w:t>
        </w:r>
        <w:r>
          <w:rPr>
            <w:noProof/>
            <w:webHidden/>
          </w:rPr>
          <w:fldChar w:fldCharType="end"/>
        </w:r>
      </w:hyperlink>
    </w:p>
    <w:p w14:paraId="7E7CB5F3" w14:textId="43A6DC65" w:rsidR="00CA58D6" w:rsidRDefault="00CA58D6">
      <w:pPr>
        <w:pStyle w:val="TableofFigures"/>
        <w:tabs>
          <w:tab w:val="right" w:leader="dot" w:pos="9061"/>
        </w:tabs>
        <w:rPr>
          <w:rFonts w:asciiTheme="minorHAnsi" w:hAnsiTheme="minorHAnsi"/>
          <w:noProof/>
          <w:szCs w:val="22"/>
          <w:lang w:eastAsia="en-AU"/>
        </w:rPr>
      </w:pPr>
      <w:hyperlink w:anchor="_Toc108620514" w:history="1">
        <w:r w:rsidRPr="00A658D2">
          <w:rPr>
            <w:rStyle w:val="Hyperlink"/>
            <w:noProof/>
          </w:rPr>
          <w:t>Exhibit 26: 2021-22 Price Limits for Therapy Supports</w:t>
        </w:r>
        <w:r>
          <w:rPr>
            <w:noProof/>
            <w:webHidden/>
          </w:rPr>
          <w:tab/>
        </w:r>
        <w:r>
          <w:rPr>
            <w:noProof/>
            <w:webHidden/>
          </w:rPr>
          <w:fldChar w:fldCharType="begin"/>
        </w:r>
        <w:r>
          <w:rPr>
            <w:noProof/>
            <w:webHidden/>
          </w:rPr>
          <w:instrText xml:space="preserve"> PAGEREF _Toc108620514 \h </w:instrText>
        </w:r>
        <w:r>
          <w:rPr>
            <w:noProof/>
            <w:webHidden/>
          </w:rPr>
        </w:r>
        <w:r>
          <w:rPr>
            <w:noProof/>
            <w:webHidden/>
          </w:rPr>
          <w:fldChar w:fldCharType="separate"/>
        </w:r>
        <w:r w:rsidR="0015299C">
          <w:rPr>
            <w:noProof/>
            <w:webHidden/>
          </w:rPr>
          <w:t>110</w:t>
        </w:r>
        <w:r>
          <w:rPr>
            <w:noProof/>
            <w:webHidden/>
          </w:rPr>
          <w:fldChar w:fldCharType="end"/>
        </w:r>
      </w:hyperlink>
    </w:p>
    <w:p w14:paraId="115D29E9" w14:textId="0EBAD43A" w:rsidR="00CA58D6" w:rsidRDefault="00CA58D6">
      <w:pPr>
        <w:pStyle w:val="TableofFigures"/>
        <w:tabs>
          <w:tab w:val="right" w:leader="dot" w:pos="9061"/>
        </w:tabs>
        <w:rPr>
          <w:rFonts w:asciiTheme="minorHAnsi" w:hAnsiTheme="minorHAnsi"/>
          <w:noProof/>
          <w:szCs w:val="22"/>
          <w:lang w:eastAsia="en-AU"/>
        </w:rPr>
      </w:pPr>
      <w:hyperlink w:anchor="_Toc108620515" w:history="1">
        <w:r w:rsidRPr="00A658D2">
          <w:rPr>
            <w:rStyle w:val="Hyperlink"/>
            <w:noProof/>
          </w:rPr>
          <w:t>Exhibit 27: Therapy Pricing Review, 2018 to 2021</w:t>
        </w:r>
        <w:r>
          <w:rPr>
            <w:noProof/>
            <w:webHidden/>
          </w:rPr>
          <w:tab/>
        </w:r>
        <w:r>
          <w:rPr>
            <w:noProof/>
            <w:webHidden/>
          </w:rPr>
          <w:fldChar w:fldCharType="begin"/>
        </w:r>
        <w:r>
          <w:rPr>
            <w:noProof/>
            <w:webHidden/>
          </w:rPr>
          <w:instrText xml:space="preserve"> PAGEREF _Toc108620515 \h </w:instrText>
        </w:r>
        <w:r>
          <w:rPr>
            <w:noProof/>
            <w:webHidden/>
          </w:rPr>
        </w:r>
        <w:r>
          <w:rPr>
            <w:noProof/>
            <w:webHidden/>
          </w:rPr>
          <w:fldChar w:fldCharType="separate"/>
        </w:r>
        <w:r w:rsidR="0015299C">
          <w:rPr>
            <w:noProof/>
            <w:webHidden/>
          </w:rPr>
          <w:t>111</w:t>
        </w:r>
        <w:r>
          <w:rPr>
            <w:noProof/>
            <w:webHidden/>
          </w:rPr>
          <w:fldChar w:fldCharType="end"/>
        </w:r>
      </w:hyperlink>
    </w:p>
    <w:p w14:paraId="3E1D8239" w14:textId="4BA880E0" w:rsidR="00CA58D6" w:rsidRDefault="00CA58D6">
      <w:pPr>
        <w:pStyle w:val="TableofFigures"/>
        <w:tabs>
          <w:tab w:val="right" w:leader="dot" w:pos="9061"/>
        </w:tabs>
        <w:rPr>
          <w:rFonts w:asciiTheme="minorHAnsi" w:hAnsiTheme="minorHAnsi"/>
          <w:noProof/>
          <w:szCs w:val="22"/>
          <w:lang w:eastAsia="en-AU"/>
        </w:rPr>
      </w:pPr>
      <w:hyperlink w:anchor="_Toc108620516" w:history="1">
        <w:r w:rsidRPr="00A658D2">
          <w:rPr>
            <w:rStyle w:val="Hyperlink"/>
            <w:noProof/>
          </w:rPr>
          <w:t>Exhibit 28: Therapy support price limits by geography from FY16 to FY21</w:t>
        </w:r>
        <w:r>
          <w:rPr>
            <w:noProof/>
            <w:webHidden/>
          </w:rPr>
          <w:tab/>
        </w:r>
        <w:r>
          <w:rPr>
            <w:noProof/>
            <w:webHidden/>
          </w:rPr>
          <w:fldChar w:fldCharType="begin"/>
        </w:r>
        <w:r>
          <w:rPr>
            <w:noProof/>
            <w:webHidden/>
          </w:rPr>
          <w:instrText xml:space="preserve"> PAGEREF _Toc108620516 \h </w:instrText>
        </w:r>
        <w:r>
          <w:rPr>
            <w:noProof/>
            <w:webHidden/>
          </w:rPr>
        </w:r>
        <w:r>
          <w:rPr>
            <w:noProof/>
            <w:webHidden/>
          </w:rPr>
          <w:fldChar w:fldCharType="separate"/>
        </w:r>
        <w:r w:rsidR="0015299C">
          <w:rPr>
            <w:noProof/>
            <w:webHidden/>
          </w:rPr>
          <w:t>111</w:t>
        </w:r>
        <w:r>
          <w:rPr>
            <w:noProof/>
            <w:webHidden/>
          </w:rPr>
          <w:fldChar w:fldCharType="end"/>
        </w:r>
      </w:hyperlink>
    </w:p>
    <w:p w14:paraId="0D198F7D" w14:textId="2AAC4528" w:rsidR="00CA58D6" w:rsidRDefault="00CA58D6">
      <w:pPr>
        <w:pStyle w:val="TableofFigures"/>
        <w:tabs>
          <w:tab w:val="right" w:leader="dot" w:pos="9061"/>
        </w:tabs>
        <w:rPr>
          <w:rFonts w:asciiTheme="minorHAnsi" w:hAnsiTheme="minorHAnsi"/>
          <w:noProof/>
          <w:szCs w:val="22"/>
          <w:lang w:eastAsia="en-AU"/>
        </w:rPr>
      </w:pPr>
      <w:hyperlink w:anchor="_Toc108620517" w:history="1">
        <w:r w:rsidRPr="00A658D2">
          <w:rPr>
            <w:rStyle w:val="Hyperlink"/>
            <w:noProof/>
          </w:rPr>
          <w:t>Exhibit 29: Scheme Expenditure by Type of Therapy, First Half of 2021-22</w:t>
        </w:r>
        <w:r>
          <w:rPr>
            <w:noProof/>
            <w:webHidden/>
          </w:rPr>
          <w:tab/>
        </w:r>
        <w:r>
          <w:rPr>
            <w:noProof/>
            <w:webHidden/>
          </w:rPr>
          <w:fldChar w:fldCharType="begin"/>
        </w:r>
        <w:r>
          <w:rPr>
            <w:noProof/>
            <w:webHidden/>
          </w:rPr>
          <w:instrText xml:space="preserve"> PAGEREF _Toc108620517 \h </w:instrText>
        </w:r>
        <w:r>
          <w:rPr>
            <w:noProof/>
            <w:webHidden/>
          </w:rPr>
        </w:r>
        <w:r>
          <w:rPr>
            <w:noProof/>
            <w:webHidden/>
          </w:rPr>
          <w:fldChar w:fldCharType="separate"/>
        </w:r>
        <w:r w:rsidR="0015299C">
          <w:rPr>
            <w:noProof/>
            <w:webHidden/>
          </w:rPr>
          <w:t>112</w:t>
        </w:r>
        <w:r>
          <w:rPr>
            <w:noProof/>
            <w:webHidden/>
          </w:rPr>
          <w:fldChar w:fldCharType="end"/>
        </w:r>
      </w:hyperlink>
    </w:p>
    <w:p w14:paraId="28A26C87" w14:textId="665F4864" w:rsidR="00CA58D6" w:rsidRDefault="00CA58D6">
      <w:pPr>
        <w:pStyle w:val="TableofFigures"/>
        <w:tabs>
          <w:tab w:val="right" w:leader="dot" w:pos="9061"/>
        </w:tabs>
        <w:rPr>
          <w:rFonts w:asciiTheme="minorHAnsi" w:hAnsiTheme="minorHAnsi"/>
          <w:noProof/>
          <w:szCs w:val="22"/>
          <w:lang w:eastAsia="en-AU"/>
        </w:rPr>
      </w:pPr>
      <w:hyperlink w:anchor="_Toc108620518" w:history="1">
        <w:r w:rsidRPr="00A658D2">
          <w:rPr>
            <w:rStyle w:val="Hyperlink"/>
            <w:noProof/>
          </w:rPr>
          <w:t>Exhibit 30: Expenditure on Therapy by Funding Source, 2019-20</w:t>
        </w:r>
        <w:r>
          <w:rPr>
            <w:noProof/>
            <w:webHidden/>
          </w:rPr>
          <w:tab/>
        </w:r>
        <w:r>
          <w:rPr>
            <w:noProof/>
            <w:webHidden/>
          </w:rPr>
          <w:fldChar w:fldCharType="begin"/>
        </w:r>
        <w:r>
          <w:rPr>
            <w:noProof/>
            <w:webHidden/>
          </w:rPr>
          <w:instrText xml:space="preserve"> PAGEREF _Toc108620518 \h </w:instrText>
        </w:r>
        <w:r>
          <w:rPr>
            <w:noProof/>
            <w:webHidden/>
          </w:rPr>
        </w:r>
        <w:r>
          <w:rPr>
            <w:noProof/>
            <w:webHidden/>
          </w:rPr>
          <w:fldChar w:fldCharType="separate"/>
        </w:r>
        <w:r w:rsidR="0015299C">
          <w:rPr>
            <w:noProof/>
            <w:webHidden/>
          </w:rPr>
          <w:t>114</w:t>
        </w:r>
        <w:r>
          <w:rPr>
            <w:noProof/>
            <w:webHidden/>
          </w:rPr>
          <w:fldChar w:fldCharType="end"/>
        </w:r>
      </w:hyperlink>
    </w:p>
    <w:p w14:paraId="7A2A40C5" w14:textId="0A66A135" w:rsidR="00CA58D6" w:rsidRDefault="00CA58D6">
      <w:pPr>
        <w:pStyle w:val="TableofFigures"/>
        <w:tabs>
          <w:tab w:val="right" w:leader="dot" w:pos="9061"/>
        </w:tabs>
        <w:rPr>
          <w:rFonts w:asciiTheme="minorHAnsi" w:hAnsiTheme="minorHAnsi"/>
          <w:noProof/>
          <w:szCs w:val="22"/>
          <w:lang w:eastAsia="en-AU"/>
        </w:rPr>
      </w:pPr>
      <w:hyperlink w:anchor="_Toc108620519" w:history="1">
        <w:r w:rsidRPr="00A658D2">
          <w:rPr>
            <w:rStyle w:val="Hyperlink"/>
            <w:noProof/>
          </w:rPr>
          <w:t>Exhibit 31: Growth in Expenditure on Therapy by Funding Source, 2016-17 to 2019-20</w:t>
        </w:r>
        <w:r>
          <w:rPr>
            <w:noProof/>
            <w:webHidden/>
          </w:rPr>
          <w:tab/>
        </w:r>
        <w:r>
          <w:rPr>
            <w:noProof/>
            <w:webHidden/>
          </w:rPr>
          <w:fldChar w:fldCharType="begin"/>
        </w:r>
        <w:r>
          <w:rPr>
            <w:noProof/>
            <w:webHidden/>
          </w:rPr>
          <w:instrText xml:space="preserve"> PAGEREF _Toc108620519 \h </w:instrText>
        </w:r>
        <w:r>
          <w:rPr>
            <w:noProof/>
            <w:webHidden/>
          </w:rPr>
        </w:r>
        <w:r>
          <w:rPr>
            <w:noProof/>
            <w:webHidden/>
          </w:rPr>
          <w:fldChar w:fldCharType="separate"/>
        </w:r>
        <w:r w:rsidR="0015299C">
          <w:rPr>
            <w:noProof/>
            <w:webHidden/>
          </w:rPr>
          <w:t>114</w:t>
        </w:r>
        <w:r>
          <w:rPr>
            <w:noProof/>
            <w:webHidden/>
          </w:rPr>
          <w:fldChar w:fldCharType="end"/>
        </w:r>
      </w:hyperlink>
    </w:p>
    <w:p w14:paraId="4203BB94" w14:textId="0EA5E94D" w:rsidR="00CA58D6" w:rsidRDefault="00CA58D6">
      <w:pPr>
        <w:pStyle w:val="TableofFigures"/>
        <w:tabs>
          <w:tab w:val="right" w:leader="dot" w:pos="9061"/>
        </w:tabs>
        <w:rPr>
          <w:rFonts w:asciiTheme="minorHAnsi" w:hAnsiTheme="minorHAnsi"/>
          <w:noProof/>
          <w:szCs w:val="22"/>
          <w:lang w:eastAsia="en-AU"/>
        </w:rPr>
      </w:pPr>
      <w:hyperlink w:anchor="_Toc108620520" w:history="1">
        <w:r w:rsidRPr="00A658D2">
          <w:rPr>
            <w:rStyle w:val="Hyperlink"/>
            <w:noProof/>
          </w:rPr>
          <w:t>Exhibit 32: Number of Therapists, FY2016-17 to FY2020-21</w:t>
        </w:r>
        <w:r>
          <w:rPr>
            <w:noProof/>
            <w:webHidden/>
          </w:rPr>
          <w:tab/>
        </w:r>
        <w:r>
          <w:rPr>
            <w:noProof/>
            <w:webHidden/>
          </w:rPr>
          <w:fldChar w:fldCharType="begin"/>
        </w:r>
        <w:r>
          <w:rPr>
            <w:noProof/>
            <w:webHidden/>
          </w:rPr>
          <w:instrText xml:space="preserve"> PAGEREF _Toc108620520 \h </w:instrText>
        </w:r>
        <w:r>
          <w:rPr>
            <w:noProof/>
            <w:webHidden/>
          </w:rPr>
        </w:r>
        <w:r>
          <w:rPr>
            <w:noProof/>
            <w:webHidden/>
          </w:rPr>
          <w:fldChar w:fldCharType="separate"/>
        </w:r>
        <w:r w:rsidR="0015299C">
          <w:rPr>
            <w:noProof/>
            <w:webHidden/>
          </w:rPr>
          <w:t>115</w:t>
        </w:r>
        <w:r>
          <w:rPr>
            <w:noProof/>
            <w:webHidden/>
          </w:rPr>
          <w:fldChar w:fldCharType="end"/>
        </w:r>
      </w:hyperlink>
    </w:p>
    <w:p w14:paraId="243FF9E7" w14:textId="6145DBCF" w:rsidR="00CA58D6" w:rsidRDefault="00CA58D6">
      <w:pPr>
        <w:pStyle w:val="TableofFigures"/>
        <w:tabs>
          <w:tab w:val="right" w:leader="dot" w:pos="9061"/>
        </w:tabs>
        <w:rPr>
          <w:rFonts w:asciiTheme="minorHAnsi" w:hAnsiTheme="minorHAnsi"/>
          <w:noProof/>
          <w:szCs w:val="22"/>
          <w:lang w:eastAsia="en-AU"/>
        </w:rPr>
      </w:pPr>
      <w:hyperlink w:anchor="_Toc108620521" w:history="1">
        <w:r w:rsidRPr="00A658D2">
          <w:rPr>
            <w:rStyle w:val="Hyperlink"/>
            <w:noProof/>
          </w:rPr>
          <w:t>Exhibit 33: Distributional Statistics of Private Billing Rates, by Therapy Type</w:t>
        </w:r>
        <w:r>
          <w:rPr>
            <w:noProof/>
            <w:webHidden/>
          </w:rPr>
          <w:tab/>
        </w:r>
        <w:r>
          <w:rPr>
            <w:noProof/>
            <w:webHidden/>
          </w:rPr>
          <w:fldChar w:fldCharType="begin"/>
        </w:r>
        <w:r>
          <w:rPr>
            <w:noProof/>
            <w:webHidden/>
          </w:rPr>
          <w:instrText xml:space="preserve"> PAGEREF _Toc108620521 \h </w:instrText>
        </w:r>
        <w:r>
          <w:rPr>
            <w:noProof/>
            <w:webHidden/>
          </w:rPr>
        </w:r>
        <w:r>
          <w:rPr>
            <w:noProof/>
            <w:webHidden/>
          </w:rPr>
          <w:fldChar w:fldCharType="separate"/>
        </w:r>
        <w:r w:rsidR="0015299C">
          <w:rPr>
            <w:noProof/>
            <w:webHidden/>
          </w:rPr>
          <w:t>116</w:t>
        </w:r>
        <w:r>
          <w:rPr>
            <w:noProof/>
            <w:webHidden/>
          </w:rPr>
          <w:fldChar w:fldCharType="end"/>
        </w:r>
      </w:hyperlink>
    </w:p>
    <w:p w14:paraId="4562E44A" w14:textId="5677B218" w:rsidR="00CA58D6" w:rsidRDefault="00CA58D6">
      <w:pPr>
        <w:pStyle w:val="TableofFigures"/>
        <w:tabs>
          <w:tab w:val="right" w:leader="dot" w:pos="9061"/>
        </w:tabs>
        <w:rPr>
          <w:rFonts w:asciiTheme="minorHAnsi" w:hAnsiTheme="minorHAnsi"/>
          <w:noProof/>
          <w:szCs w:val="22"/>
          <w:lang w:eastAsia="en-AU"/>
        </w:rPr>
      </w:pPr>
      <w:hyperlink w:anchor="_Toc108620522" w:history="1">
        <w:r w:rsidRPr="00A658D2">
          <w:rPr>
            <w:rStyle w:val="Hyperlink"/>
            <w:noProof/>
          </w:rPr>
          <w:t>Exhibit 34: Statistical Models of Private Billing Rates</w:t>
        </w:r>
        <w:r>
          <w:rPr>
            <w:noProof/>
            <w:webHidden/>
          </w:rPr>
          <w:tab/>
        </w:r>
        <w:r>
          <w:rPr>
            <w:noProof/>
            <w:webHidden/>
          </w:rPr>
          <w:fldChar w:fldCharType="begin"/>
        </w:r>
        <w:r>
          <w:rPr>
            <w:noProof/>
            <w:webHidden/>
          </w:rPr>
          <w:instrText xml:space="preserve"> PAGEREF _Toc108620522 \h </w:instrText>
        </w:r>
        <w:r>
          <w:rPr>
            <w:noProof/>
            <w:webHidden/>
          </w:rPr>
        </w:r>
        <w:r>
          <w:rPr>
            <w:noProof/>
            <w:webHidden/>
          </w:rPr>
          <w:fldChar w:fldCharType="separate"/>
        </w:r>
        <w:r w:rsidR="0015299C">
          <w:rPr>
            <w:noProof/>
            <w:webHidden/>
          </w:rPr>
          <w:t>117</w:t>
        </w:r>
        <w:r>
          <w:rPr>
            <w:noProof/>
            <w:webHidden/>
          </w:rPr>
          <w:fldChar w:fldCharType="end"/>
        </w:r>
      </w:hyperlink>
    </w:p>
    <w:p w14:paraId="7DDCCEC2" w14:textId="738E930C" w:rsidR="00CA58D6" w:rsidRDefault="00CA58D6">
      <w:pPr>
        <w:pStyle w:val="TableofFigures"/>
        <w:tabs>
          <w:tab w:val="right" w:leader="dot" w:pos="9061"/>
        </w:tabs>
        <w:rPr>
          <w:rFonts w:asciiTheme="minorHAnsi" w:hAnsiTheme="minorHAnsi"/>
          <w:noProof/>
          <w:szCs w:val="22"/>
          <w:lang w:eastAsia="en-AU"/>
        </w:rPr>
      </w:pPr>
      <w:hyperlink w:anchor="_Toc108620523" w:history="1">
        <w:r w:rsidRPr="00A658D2">
          <w:rPr>
            <w:rStyle w:val="Hyperlink"/>
            <w:noProof/>
          </w:rPr>
          <w:t>Exhibit 35: Histograms of Private Billing Rates</w:t>
        </w:r>
        <w:r>
          <w:rPr>
            <w:noProof/>
            <w:webHidden/>
          </w:rPr>
          <w:tab/>
        </w:r>
        <w:r>
          <w:rPr>
            <w:noProof/>
            <w:webHidden/>
          </w:rPr>
          <w:fldChar w:fldCharType="begin"/>
        </w:r>
        <w:r>
          <w:rPr>
            <w:noProof/>
            <w:webHidden/>
          </w:rPr>
          <w:instrText xml:space="preserve"> PAGEREF _Toc108620523 \h </w:instrText>
        </w:r>
        <w:r>
          <w:rPr>
            <w:noProof/>
            <w:webHidden/>
          </w:rPr>
        </w:r>
        <w:r>
          <w:rPr>
            <w:noProof/>
            <w:webHidden/>
          </w:rPr>
          <w:fldChar w:fldCharType="separate"/>
        </w:r>
        <w:r w:rsidR="0015299C">
          <w:rPr>
            <w:noProof/>
            <w:webHidden/>
          </w:rPr>
          <w:t>118</w:t>
        </w:r>
        <w:r>
          <w:rPr>
            <w:noProof/>
            <w:webHidden/>
          </w:rPr>
          <w:fldChar w:fldCharType="end"/>
        </w:r>
      </w:hyperlink>
    </w:p>
    <w:p w14:paraId="1AF4ED8D" w14:textId="49D608FE" w:rsidR="00CA58D6" w:rsidRDefault="00CA58D6">
      <w:pPr>
        <w:pStyle w:val="TableofFigures"/>
        <w:tabs>
          <w:tab w:val="right" w:leader="dot" w:pos="9061"/>
        </w:tabs>
        <w:rPr>
          <w:rFonts w:asciiTheme="minorHAnsi" w:hAnsiTheme="minorHAnsi"/>
          <w:noProof/>
          <w:szCs w:val="22"/>
          <w:lang w:eastAsia="en-AU"/>
        </w:rPr>
      </w:pPr>
      <w:hyperlink w:anchor="_Toc108620524" w:history="1">
        <w:r w:rsidRPr="00A658D2">
          <w:rPr>
            <w:rStyle w:val="Hyperlink"/>
            <w:noProof/>
          </w:rPr>
          <w:t>Exhibit 36: Billing Rates in Other Government Funding Programs and Insurance Schemes</w:t>
        </w:r>
        <w:r>
          <w:rPr>
            <w:noProof/>
            <w:webHidden/>
          </w:rPr>
          <w:tab/>
        </w:r>
        <w:r>
          <w:rPr>
            <w:noProof/>
            <w:webHidden/>
          </w:rPr>
          <w:fldChar w:fldCharType="begin"/>
        </w:r>
        <w:r>
          <w:rPr>
            <w:noProof/>
            <w:webHidden/>
          </w:rPr>
          <w:instrText xml:space="preserve"> PAGEREF _Toc108620524 \h </w:instrText>
        </w:r>
        <w:r>
          <w:rPr>
            <w:noProof/>
            <w:webHidden/>
          </w:rPr>
        </w:r>
        <w:r>
          <w:rPr>
            <w:noProof/>
            <w:webHidden/>
          </w:rPr>
          <w:fldChar w:fldCharType="separate"/>
        </w:r>
        <w:r w:rsidR="0015299C">
          <w:rPr>
            <w:noProof/>
            <w:webHidden/>
          </w:rPr>
          <w:t>119</w:t>
        </w:r>
        <w:r>
          <w:rPr>
            <w:noProof/>
            <w:webHidden/>
          </w:rPr>
          <w:fldChar w:fldCharType="end"/>
        </w:r>
      </w:hyperlink>
    </w:p>
    <w:p w14:paraId="414A047A" w14:textId="02657B83" w:rsidR="00CA58D6" w:rsidRDefault="00CA58D6">
      <w:pPr>
        <w:pStyle w:val="TableofFigures"/>
        <w:tabs>
          <w:tab w:val="right" w:leader="dot" w:pos="9061"/>
        </w:tabs>
        <w:rPr>
          <w:rFonts w:asciiTheme="minorHAnsi" w:hAnsiTheme="minorHAnsi"/>
          <w:noProof/>
          <w:szCs w:val="22"/>
          <w:lang w:eastAsia="en-AU"/>
        </w:rPr>
      </w:pPr>
      <w:hyperlink w:anchor="_Toc108620525" w:history="1">
        <w:r w:rsidRPr="00A658D2">
          <w:rPr>
            <w:rStyle w:val="Hyperlink"/>
            <w:noProof/>
          </w:rPr>
          <w:t>Exhibit 37: Deloitte Access Economics Estimate Cost per Hour of Allied Health Services Under the NDIS</w:t>
        </w:r>
        <w:r>
          <w:rPr>
            <w:noProof/>
            <w:webHidden/>
          </w:rPr>
          <w:tab/>
        </w:r>
        <w:r>
          <w:rPr>
            <w:noProof/>
            <w:webHidden/>
          </w:rPr>
          <w:fldChar w:fldCharType="begin"/>
        </w:r>
        <w:r>
          <w:rPr>
            <w:noProof/>
            <w:webHidden/>
          </w:rPr>
          <w:instrText xml:space="preserve"> PAGEREF _Toc108620525 \h </w:instrText>
        </w:r>
        <w:r>
          <w:rPr>
            <w:noProof/>
            <w:webHidden/>
          </w:rPr>
        </w:r>
        <w:r>
          <w:rPr>
            <w:noProof/>
            <w:webHidden/>
          </w:rPr>
          <w:fldChar w:fldCharType="separate"/>
        </w:r>
        <w:r w:rsidR="0015299C">
          <w:rPr>
            <w:noProof/>
            <w:webHidden/>
          </w:rPr>
          <w:t>120</w:t>
        </w:r>
        <w:r>
          <w:rPr>
            <w:noProof/>
            <w:webHidden/>
          </w:rPr>
          <w:fldChar w:fldCharType="end"/>
        </w:r>
      </w:hyperlink>
    </w:p>
    <w:p w14:paraId="4F9A9662" w14:textId="51DDD4E6" w:rsidR="00CA58D6" w:rsidRDefault="00CA58D6">
      <w:pPr>
        <w:pStyle w:val="TableofFigures"/>
        <w:tabs>
          <w:tab w:val="right" w:leader="dot" w:pos="9061"/>
        </w:tabs>
        <w:rPr>
          <w:rFonts w:asciiTheme="minorHAnsi" w:hAnsiTheme="minorHAnsi"/>
          <w:noProof/>
          <w:szCs w:val="22"/>
          <w:lang w:eastAsia="en-AU"/>
        </w:rPr>
      </w:pPr>
      <w:hyperlink w:anchor="_Toc108620526" w:history="1">
        <w:r w:rsidRPr="00A658D2">
          <w:rPr>
            <w:rStyle w:val="Hyperlink"/>
            <w:noProof/>
          </w:rPr>
          <w:t>Exhibit 38: Price Limits for Nursing Supports (1 July 2021 to 30 June 2022)</w:t>
        </w:r>
        <w:r>
          <w:rPr>
            <w:noProof/>
            <w:webHidden/>
          </w:rPr>
          <w:tab/>
        </w:r>
        <w:r>
          <w:rPr>
            <w:noProof/>
            <w:webHidden/>
          </w:rPr>
          <w:fldChar w:fldCharType="begin"/>
        </w:r>
        <w:r>
          <w:rPr>
            <w:noProof/>
            <w:webHidden/>
          </w:rPr>
          <w:instrText xml:space="preserve"> PAGEREF _Toc108620526 \h </w:instrText>
        </w:r>
        <w:r>
          <w:rPr>
            <w:noProof/>
            <w:webHidden/>
          </w:rPr>
        </w:r>
        <w:r>
          <w:rPr>
            <w:noProof/>
            <w:webHidden/>
          </w:rPr>
          <w:fldChar w:fldCharType="separate"/>
        </w:r>
        <w:r w:rsidR="0015299C">
          <w:rPr>
            <w:noProof/>
            <w:webHidden/>
          </w:rPr>
          <w:t>126</w:t>
        </w:r>
        <w:r>
          <w:rPr>
            <w:noProof/>
            <w:webHidden/>
          </w:rPr>
          <w:fldChar w:fldCharType="end"/>
        </w:r>
      </w:hyperlink>
    </w:p>
    <w:p w14:paraId="7888142D" w14:textId="3846CD45" w:rsidR="00CA58D6" w:rsidRDefault="00CA58D6">
      <w:pPr>
        <w:pStyle w:val="TableofFigures"/>
        <w:tabs>
          <w:tab w:val="right" w:leader="dot" w:pos="9061"/>
        </w:tabs>
        <w:rPr>
          <w:rFonts w:asciiTheme="minorHAnsi" w:hAnsiTheme="minorHAnsi"/>
          <w:noProof/>
          <w:szCs w:val="22"/>
          <w:lang w:eastAsia="en-AU"/>
        </w:rPr>
      </w:pPr>
      <w:hyperlink w:anchor="_Toc108620527" w:history="1">
        <w:r w:rsidRPr="00A658D2">
          <w:rPr>
            <w:rStyle w:val="Hyperlink"/>
            <w:noProof/>
          </w:rPr>
          <w:t>Exhibit 39: Distribution of Claims for Nursing Supports, by Type of Nurse, by Day/Time (2020-21)</w:t>
        </w:r>
        <w:r>
          <w:rPr>
            <w:noProof/>
            <w:webHidden/>
          </w:rPr>
          <w:tab/>
        </w:r>
        <w:r>
          <w:rPr>
            <w:noProof/>
            <w:webHidden/>
          </w:rPr>
          <w:fldChar w:fldCharType="begin"/>
        </w:r>
        <w:r>
          <w:rPr>
            <w:noProof/>
            <w:webHidden/>
          </w:rPr>
          <w:instrText xml:space="preserve"> PAGEREF _Toc108620527 \h </w:instrText>
        </w:r>
        <w:r>
          <w:rPr>
            <w:noProof/>
            <w:webHidden/>
          </w:rPr>
        </w:r>
        <w:r>
          <w:rPr>
            <w:noProof/>
            <w:webHidden/>
          </w:rPr>
          <w:fldChar w:fldCharType="separate"/>
        </w:r>
        <w:r w:rsidR="0015299C">
          <w:rPr>
            <w:noProof/>
            <w:webHidden/>
          </w:rPr>
          <w:t>130</w:t>
        </w:r>
        <w:r>
          <w:rPr>
            <w:noProof/>
            <w:webHidden/>
          </w:rPr>
          <w:fldChar w:fldCharType="end"/>
        </w:r>
      </w:hyperlink>
    </w:p>
    <w:p w14:paraId="177AF5BD" w14:textId="48A99D9D" w:rsidR="00CA58D6" w:rsidRDefault="00CA58D6">
      <w:pPr>
        <w:pStyle w:val="TableofFigures"/>
        <w:tabs>
          <w:tab w:val="right" w:leader="dot" w:pos="9061"/>
        </w:tabs>
        <w:rPr>
          <w:rFonts w:asciiTheme="minorHAnsi" w:hAnsiTheme="minorHAnsi"/>
          <w:noProof/>
          <w:szCs w:val="22"/>
          <w:lang w:eastAsia="en-AU"/>
        </w:rPr>
      </w:pPr>
      <w:hyperlink w:anchor="_Toc108620528" w:history="1">
        <w:r w:rsidRPr="00A658D2">
          <w:rPr>
            <w:rStyle w:val="Hyperlink"/>
            <w:noProof/>
          </w:rPr>
          <w:t>Exhibit 40: Growth in Job advertisements for Nurses, 2011 to 2021</w:t>
        </w:r>
        <w:r>
          <w:rPr>
            <w:noProof/>
            <w:webHidden/>
          </w:rPr>
          <w:tab/>
        </w:r>
        <w:r>
          <w:rPr>
            <w:noProof/>
            <w:webHidden/>
          </w:rPr>
          <w:fldChar w:fldCharType="begin"/>
        </w:r>
        <w:r>
          <w:rPr>
            <w:noProof/>
            <w:webHidden/>
          </w:rPr>
          <w:instrText xml:space="preserve"> PAGEREF _Toc108620528 \h </w:instrText>
        </w:r>
        <w:r>
          <w:rPr>
            <w:noProof/>
            <w:webHidden/>
          </w:rPr>
        </w:r>
        <w:r>
          <w:rPr>
            <w:noProof/>
            <w:webHidden/>
          </w:rPr>
          <w:fldChar w:fldCharType="separate"/>
        </w:r>
        <w:r w:rsidR="0015299C">
          <w:rPr>
            <w:noProof/>
            <w:webHidden/>
          </w:rPr>
          <w:t>132</w:t>
        </w:r>
        <w:r>
          <w:rPr>
            <w:noProof/>
            <w:webHidden/>
          </w:rPr>
          <w:fldChar w:fldCharType="end"/>
        </w:r>
      </w:hyperlink>
    </w:p>
    <w:p w14:paraId="63322302" w14:textId="4572D6CA" w:rsidR="00CA58D6" w:rsidRDefault="00CA58D6">
      <w:pPr>
        <w:pStyle w:val="TableofFigures"/>
        <w:tabs>
          <w:tab w:val="right" w:leader="dot" w:pos="9061"/>
        </w:tabs>
        <w:rPr>
          <w:rFonts w:asciiTheme="minorHAnsi" w:hAnsiTheme="minorHAnsi"/>
          <w:noProof/>
          <w:szCs w:val="22"/>
          <w:lang w:eastAsia="en-AU"/>
        </w:rPr>
      </w:pPr>
      <w:hyperlink w:anchor="_Toc108620529" w:history="1">
        <w:r w:rsidRPr="00A658D2">
          <w:rPr>
            <w:rStyle w:val="Hyperlink"/>
            <w:noProof/>
          </w:rPr>
          <w:t>Exhibit 41: Nursing Hourly Basic Wage (RN1 Top Pay Point), by Jurisdiction, by Sector, June 2021</w:t>
        </w:r>
        <w:r>
          <w:rPr>
            <w:noProof/>
            <w:webHidden/>
          </w:rPr>
          <w:tab/>
        </w:r>
        <w:r>
          <w:rPr>
            <w:noProof/>
            <w:webHidden/>
          </w:rPr>
          <w:fldChar w:fldCharType="begin"/>
        </w:r>
        <w:r>
          <w:rPr>
            <w:noProof/>
            <w:webHidden/>
          </w:rPr>
          <w:instrText xml:space="preserve"> PAGEREF _Toc108620529 \h </w:instrText>
        </w:r>
        <w:r>
          <w:rPr>
            <w:noProof/>
            <w:webHidden/>
          </w:rPr>
        </w:r>
        <w:r>
          <w:rPr>
            <w:noProof/>
            <w:webHidden/>
          </w:rPr>
          <w:fldChar w:fldCharType="separate"/>
        </w:r>
        <w:r w:rsidR="0015299C">
          <w:rPr>
            <w:noProof/>
            <w:webHidden/>
          </w:rPr>
          <w:t>132</w:t>
        </w:r>
        <w:r>
          <w:rPr>
            <w:noProof/>
            <w:webHidden/>
          </w:rPr>
          <w:fldChar w:fldCharType="end"/>
        </w:r>
      </w:hyperlink>
    </w:p>
    <w:p w14:paraId="1575EB48" w14:textId="5ADA95DC" w:rsidR="00CA58D6" w:rsidRDefault="00CA58D6">
      <w:pPr>
        <w:pStyle w:val="TableofFigures"/>
        <w:tabs>
          <w:tab w:val="right" w:leader="dot" w:pos="9061"/>
        </w:tabs>
        <w:rPr>
          <w:rFonts w:asciiTheme="minorHAnsi" w:hAnsiTheme="minorHAnsi"/>
          <w:noProof/>
          <w:szCs w:val="22"/>
          <w:lang w:eastAsia="en-AU"/>
        </w:rPr>
      </w:pPr>
      <w:hyperlink w:anchor="_Toc108620530" w:history="1">
        <w:r w:rsidRPr="00A658D2">
          <w:rPr>
            <w:rStyle w:val="Hyperlink"/>
            <w:noProof/>
          </w:rPr>
          <w:t>Exhibit 42: Comparative Analysis of Nursing and Allied Health Wages by Jurisdiction, by Sector, December 2020</w:t>
        </w:r>
        <w:r>
          <w:rPr>
            <w:noProof/>
            <w:webHidden/>
          </w:rPr>
          <w:tab/>
        </w:r>
        <w:r>
          <w:rPr>
            <w:noProof/>
            <w:webHidden/>
          </w:rPr>
          <w:fldChar w:fldCharType="begin"/>
        </w:r>
        <w:r>
          <w:rPr>
            <w:noProof/>
            <w:webHidden/>
          </w:rPr>
          <w:instrText xml:space="preserve"> PAGEREF _Toc108620530 \h </w:instrText>
        </w:r>
        <w:r>
          <w:rPr>
            <w:noProof/>
            <w:webHidden/>
          </w:rPr>
        </w:r>
        <w:r>
          <w:rPr>
            <w:noProof/>
            <w:webHidden/>
          </w:rPr>
          <w:fldChar w:fldCharType="separate"/>
        </w:r>
        <w:r w:rsidR="0015299C">
          <w:rPr>
            <w:noProof/>
            <w:webHidden/>
          </w:rPr>
          <w:t>133</w:t>
        </w:r>
        <w:r>
          <w:rPr>
            <w:noProof/>
            <w:webHidden/>
          </w:rPr>
          <w:fldChar w:fldCharType="end"/>
        </w:r>
      </w:hyperlink>
    </w:p>
    <w:p w14:paraId="67CFDDAE" w14:textId="2904AE0C" w:rsidR="00CA58D6" w:rsidRDefault="00CA58D6">
      <w:pPr>
        <w:pStyle w:val="TableofFigures"/>
        <w:tabs>
          <w:tab w:val="right" w:leader="dot" w:pos="9061"/>
        </w:tabs>
        <w:rPr>
          <w:rFonts w:asciiTheme="minorHAnsi" w:hAnsiTheme="minorHAnsi"/>
          <w:noProof/>
          <w:szCs w:val="22"/>
          <w:lang w:eastAsia="en-AU"/>
        </w:rPr>
      </w:pPr>
      <w:hyperlink w:anchor="_Toc108620531" w:history="1">
        <w:r w:rsidRPr="00A658D2">
          <w:rPr>
            <w:rStyle w:val="Hyperlink"/>
            <w:noProof/>
          </w:rPr>
          <w:t>Exhibit 43: Statistical Distribution of Weekday Hourly Rate for Home Care Nursing, By Remoteness</w:t>
        </w:r>
        <w:r>
          <w:rPr>
            <w:noProof/>
            <w:webHidden/>
          </w:rPr>
          <w:tab/>
        </w:r>
        <w:r>
          <w:rPr>
            <w:noProof/>
            <w:webHidden/>
          </w:rPr>
          <w:fldChar w:fldCharType="begin"/>
        </w:r>
        <w:r>
          <w:rPr>
            <w:noProof/>
            <w:webHidden/>
          </w:rPr>
          <w:instrText xml:space="preserve"> PAGEREF _Toc108620531 \h </w:instrText>
        </w:r>
        <w:r>
          <w:rPr>
            <w:noProof/>
            <w:webHidden/>
          </w:rPr>
        </w:r>
        <w:r>
          <w:rPr>
            <w:noProof/>
            <w:webHidden/>
          </w:rPr>
          <w:fldChar w:fldCharType="separate"/>
        </w:r>
        <w:r w:rsidR="0015299C">
          <w:rPr>
            <w:noProof/>
            <w:webHidden/>
          </w:rPr>
          <w:t>134</w:t>
        </w:r>
        <w:r>
          <w:rPr>
            <w:noProof/>
            <w:webHidden/>
          </w:rPr>
          <w:fldChar w:fldCharType="end"/>
        </w:r>
      </w:hyperlink>
    </w:p>
    <w:p w14:paraId="2C7842B7" w14:textId="14F9FB8D" w:rsidR="00CA58D6" w:rsidRDefault="00CA58D6">
      <w:pPr>
        <w:pStyle w:val="TableofFigures"/>
        <w:tabs>
          <w:tab w:val="right" w:leader="dot" w:pos="9061"/>
        </w:tabs>
        <w:rPr>
          <w:rFonts w:asciiTheme="minorHAnsi" w:hAnsiTheme="minorHAnsi"/>
          <w:noProof/>
          <w:szCs w:val="22"/>
          <w:lang w:eastAsia="en-AU"/>
        </w:rPr>
      </w:pPr>
      <w:hyperlink w:anchor="_Toc108620532" w:history="1">
        <w:r w:rsidRPr="00A658D2">
          <w:rPr>
            <w:rStyle w:val="Hyperlink"/>
            <w:noProof/>
          </w:rPr>
          <w:t>Exhibit 44: Distribution of Weekday Hourly Rate for Aged Care Nursing, by Remoteness</w:t>
        </w:r>
        <w:r>
          <w:rPr>
            <w:noProof/>
            <w:webHidden/>
          </w:rPr>
          <w:tab/>
        </w:r>
        <w:r>
          <w:rPr>
            <w:noProof/>
            <w:webHidden/>
          </w:rPr>
          <w:fldChar w:fldCharType="begin"/>
        </w:r>
        <w:r>
          <w:rPr>
            <w:noProof/>
            <w:webHidden/>
          </w:rPr>
          <w:instrText xml:space="preserve"> PAGEREF _Toc108620532 \h </w:instrText>
        </w:r>
        <w:r>
          <w:rPr>
            <w:noProof/>
            <w:webHidden/>
          </w:rPr>
        </w:r>
        <w:r>
          <w:rPr>
            <w:noProof/>
            <w:webHidden/>
          </w:rPr>
          <w:fldChar w:fldCharType="separate"/>
        </w:r>
        <w:r w:rsidR="0015299C">
          <w:rPr>
            <w:noProof/>
            <w:webHidden/>
          </w:rPr>
          <w:t>134</w:t>
        </w:r>
        <w:r>
          <w:rPr>
            <w:noProof/>
            <w:webHidden/>
          </w:rPr>
          <w:fldChar w:fldCharType="end"/>
        </w:r>
      </w:hyperlink>
    </w:p>
    <w:p w14:paraId="1CA42C8A" w14:textId="47BDF8DB" w:rsidR="00CA58D6" w:rsidRDefault="00CA58D6">
      <w:pPr>
        <w:pStyle w:val="TableofFigures"/>
        <w:tabs>
          <w:tab w:val="right" w:leader="dot" w:pos="9061"/>
        </w:tabs>
        <w:rPr>
          <w:rFonts w:asciiTheme="minorHAnsi" w:hAnsiTheme="minorHAnsi"/>
          <w:noProof/>
          <w:szCs w:val="22"/>
          <w:lang w:eastAsia="en-AU"/>
        </w:rPr>
      </w:pPr>
      <w:hyperlink w:anchor="_Toc108620533" w:history="1">
        <w:r w:rsidRPr="00A658D2">
          <w:rPr>
            <w:rStyle w:val="Hyperlink"/>
            <w:noProof/>
          </w:rPr>
          <w:t>Exhibit 45: Percentage difference between non-standard and Standard Rates, by Remoteness</w:t>
        </w:r>
        <w:r>
          <w:rPr>
            <w:noProof/>
            <w:webHidden/>
          </w:rPr>
          <w:tab/>
        </w:r>
        <w:r>
          <w:rPr>
            <w:noProof/>
            <w:webHidden/>
          </w:rPr>
          <w:fldChar w:fldCharType="begin"/>
        </w:r>
        <w:r>
          <w:rPr>
            <w:noProof/>
            <w:webHidden/>
          </w:rPr>
          <w:instrText xml:space="preserve"> PAGEREF _Toc108620533 \h </w:instrText>
        </w:r>
        <w:r>
          <w:rPr>
            <w:noProof/>
            <w:webHidden/>
          </w:rPr>
        </w:r>
        <w:r>
          <w:rPr>
            <w:noProof/>
            <w:webHidden/>
          </w:rPr>
          <w:fldChar w:fldCharType="separate"/>
        </w:r>
        <w:r w:rsidR="0015299C">
          <w:rPr>
            <w:noProof/>
            <w:webHidden/>
          </w:rPr>
          <w:t>135</w:t>
        </w:r>
        <w:r>
          <w:rPr>
            <w:noProof/>
            <w:webHidden/>
          </w:rPr>
          <w:fldChar w:fldCharType="end"/>
        </w:r>
      </w:hyperlink>
    </w:p>
    <w:p w14:paraId="614D7D9A" w14:textId="5C2D0A8E" w:rsidR="00CA58D6" w:rsidRDefault="00CA58D6">
      <w:pPr>
        <w:pStyle w:val="TableofFigures"/>
        <w:tabs>
          <w:tab w:val="right" w:leader="dot" w:pos="9061"/>
        </w:tabs>
        <w:rPr>
          <w:rFonts w:asciiTheme="minorHAnsi" w:hAnsiTheme="minorHAnsi"/>
          <w:noProof/>
          <w:szCs w:val="22"/>
          <w:lang w:eastAsia="en-AU"/>
        </w:rPr>
      </w:pPr>
      <w:hyperlink w:anchor="_Toc108620534" w:history="1">
        <w:r w:rsidRPr="00A658D2">
          <w:rPr>
            <w:rStyle w:val="Hyperlink"/>
            <w:noProof/>
          </w:rPr>
          <w:t>Exhibit 46: MBS Items for Nurse Practitioners</w:t>
        </w:r>
        <w:r>
          <w:rPr>
            <w:noProof/>
            <w:webHidden/>
          </w:rPr>
          <w:tab/>
        </w:r>
        <w:r>
          <w:rPr>
            <w:noProof/>
            <w:webHidden/>
          </w:rPr>
          <w:fldChar w:fldCharType="begin"/>
        </w:r>
        <w:r>
          <w:rPr>
            <w:noProof/>
            <w:webHidden/>
          </w:rPr>
          <w:instrText xml:space="preserve"> PAGEREF _Toc108620534 \h </w:instrText>
        </w:r>
        <w:r>
          <w:rPr>
            <w:noProof/>
            <w:webHidden/>
          </w:rPr>
        </w:r>
        <w:r>
          <w:rPr>
            <w:noProof/>
            <w:webHidden/>
          </w:rPr>
          <w:fldChar w:fldCharType="separate"/>
        </w:r>
        <w:r w:rsidR="0015299C">
          <w:rPr>
            <w:noProof/>
            <w:webHidden/>
          </w:rPr>
          <w:t>137</w:t>
        </w:r>
        <w:r>
          <w:rPr>
            <w:noProof/>
            <w:webHidden/>
          </w:rPr>
          <w:fldChar w:fldCharType="end"/>
        </w:r>
      </w:hyperlink>
    </w:p>
    <w:p w14:paraId="74D8641E" w14:textId="20AE95AA" w:rsidR="00CA58D6" w:rsidRDefault="00CA58D6">
      <w:pPr>
        <w:pStyle w:val="TableofFigures"/>
        <w:tabs>
          <w:tab w:val="right" w:leader="dot" w:pos="9061"/>
        </w:tabs>
        <w:rPr>
          <w:rFonts w:asciiTheme="minorHAnsi" w:hAnsiTheme="minorHAnsi"/>
          <w:noProof/>
          <w:szCs w:val="22"/>
          <w:lang w:eastAsia="en-AU"/>
        </w:rPr>
      </w:pPr>
      <w:hyperlink w:anchor="_Toc108620535" w:history="1">
        <w:r w:rsidRPr="00A658D2">
          <w:rPr>
            <w:rStyle w:val="Hyperlink"/>
            <w:noProof/>
          </w:rPr>
          <w:t>Exhibit 47: Price Limits for Plan Management Supports</w:t>
        </w:r>
        <w:r>
          <w:rPr>
            <w:noProof/>
            <w:webHidden/>
          </w:rPr>
          <w:tab/>
        </w:r>
        <w:r>
          <w:rPr>
            <w:noProof/>
            <w:webHidden/>
          </w:rPr>
          <w:fldChar w:fldCharType="begin"/>
        </w:r>
        <w:r>
          <w:rPr>
            <w:noProof/>
            <w:webHidden/>
          </w:rPr>
          <w:instrText xml:space="preserve"> PAGEREF _Toc108620535 \h </w:instrText>
        </w:r>
        <w:r>
          <w:rPr>
            <w:noProof/>
            <w:webHidden/>
          </w:rPr>
        </w:r>
        <w:r>
          <w:rPr>
            <w:noProof/>
            <w:webHidden/>
          </w:rPr>
          <w:fldChar w:fldCharType="separate"/>
        </w:r>
        <w:r w:rsidR="0015299C">
          <w:rPr>
            <w:noProof/>
            <w:webHidden/>
          </w:rPr>
          <w:t>146</w:t>
        </w:r>
        <w:r>
          <w:rPr>
            <w:noProof/>
            <w:webHidden/>
          </w:rPr>
          <w:fldChar w:fldCharType="end"/>
        </w:r>
      </w:hyperlink>
    </w:p>
    <w:p w14:paraId="2C85D7AC" w14:textId="5C319465" w:rsidR="00CA58D6" w:rsidRDefault="00CA58D6">
      <w:pPr>
        <w:pStyle w:val="TableofFigures"/>
        <w:tabs>
          <w:tab w:val="right" w:leader="dot" w:pos="9061"/>
        </w:tabs>
        <w:rPr>
          <w:rFonts w:asciiTheme="minorHAnsi" w:hAnsiTheme="minorHAnsi"/>
          <w:noProof/>
          <w:szCs w:val="22"/>
          <w:lang w:eastAsia="en-AU"/>
        </w:rPr>
      </w:pPr>
      <w:hyperlink w:anchor="_Toc108620536" w:history="1">
        <w:r w:rsidRPr="00A658D2">
          <w:rPr>
            <w:rStyle w:val="Hyperlink"/>
            <w:noProof/>
          </w:rPr>
          <w:t>Exhibit 48: Distribution of Participants (left hand chart) and Plan Budgets (right hand chart) by Method of Plan Management, June 2018 to December 2021</w:t>
        </w:r>
        <w:r>
          <w:rPr>
            <w:noProof/>
            <w:webHidden/>
          </w:rPr>
          <w:tab/>
        </w:r>
        <w:r>
          <w:rPr>
            <w:noProof/>
            <w:webHidden/>
          </w:rPr>
          <w:fldChar w:fldCharType="begin"/>
        </w:r>
        <w:r>
          <w:rPr>
            <w:noProof/>
            <w:webHidden/>
          </w:rPr>
          <w:instrText xml:space="preserve"> PAGEREF _Toc108620536 \h </w:instrText>
        </w:r>
        <w:r>
          <w:rPr>
            <w:noProof/>
            <w:webHidden/>
          </w:rPr>
        </w:r>
        <w:r>
          <w:rPr>
            <w:noProof/>
            <w:webHidden/>
          </w:rPr>
          <w:fldChar w:fldCharType="separate"/>
        </w:r>
        <w:r w:rsidR="0015299C">
          <w:rPr>
            <w:noProof/>
            <w:webHidden/>
          </w:rPr>
          <w:t>147</w:t>
        </w:r>
        <w:r>
          <w:rPr>
            <w:noProof/>
            <w:webHidden/>
          </w:rPr>
          <w:fldChar w:fldCharType="end"/>
        </w:r>
      </w:hyperlink>
    </w:p>
    <w:p w14:paraId="25AFB63B" w14:textId="098AFD8A" w:rsidR="00CA58D6" w:rsidRDefault="00CA58D6">
      <w:pPr>
        <w:pStyle w:val="TableofFigures"/>
        <w:tabs>
          <w:tab w:val="right" w:leader="dot" w:pos="9061"/>
        </w:tabs>
        <w:rPr>
          <w:rFonts w:asciiTheme="minorHAnsi" w:hAnsiTheme="minorHAnsi"/>
          <w:noProof/>
          <w:szCs w:val="22"/>
          <w:lang w:eastAsia="en-AU"/>
        </w:rPr>
      </w:pPr>
      <w:hyperlink w:anchor="_Toc108620537" w:history="1">
        <w:r w:rsidRPr="00A658D2">
          <w:rPr>
            <w:rStyle w:val="Hyperlink"/>
            <w:noProof/>
          </w:rPr>
          <w:t>Exhibit 49: Plan Managed Share of Participants and Plan Budgets, by Jurisdiction, December 2021</w:t>
        </w:r>
        <w:r>
          <w:rPr>
            <w:noProof/>
            <w:webHidden/>
          </w:rPr>
          <w:tab/>
        </w:r>
        <w:r>
          <w:rPr>
            <w:noProof/>
            <w:webHidden/>
          </w:rPr>
          <w:fldChar w:fldCharType="begin"/>
        </w:r>
        <w:r>
          <w:rPr>
            <w:noProof/>
            <w:webHidden/>
          </w:rPr>
          <w:instrText xml:space="preserve"> PAGEREF _Toc108620537 \h </w:instrText>
        </w:r>
        <w:r>
          <w:rPr>
            <w:noProof/>
            <w:webHidden/>
          </w:rPr>
        </w:r>
        <w:r>
          <w:rPr>
            <w:noProof/>
            <w:webHidden/>
          </w:rPr>
          <w:fldChar w:fldCharType="separate"/>
        </w:r>
        <w:r w:rsidR="0015299C">
          <w:rPr>
            <w:noProof/>
            <w:webHidden/>
          </w:rPr>
          <w:t>147</w:t>
        </w:r>
        <w:r>
          <w:rPr>
            <w:noProof/>
            <w:webHidden/>
          </w:rPr>
          <w:fldChar w:fldCharType="end"/>
        </w:r>
      </w:hyperlink>
    </w:p>
    <w:p w14:paraId="60EEB99E" w14:textId="4B8AF234" w:rsidR="00CA58D6" w:rsidRDefault="00CA58D6">
      <w:pPr>
        <w:pStyle w:val="TableofFigures"/>
        <w:tabs>
          <w:tab w:val="right" w:leader="dot" w:pos="9061"/>
        </w:tabs>
        <w:rPr>
          <w:rFonts w:asciiTheme="minorHAnsi" w:hAnsiTheme="minorHAnsi"/>
          <w:noProof/>
          <w:szCs w:val="22"/>
          <w:lang w:eastAsia="en-AU"/>
        </w:rPr>
      </w:pPr>
      <w:hyperlink w:anchor="_Toc108620538" w:history="1">
        <w:r w:rsidRPr="00A658D2">
          <w:rPr>
            <w:rStyle w:val="Hyperlink"/>
            <w:noProof/>
          </w:rPr>
          <w:t>Exhibit 50: Distribution of Plan Managers by Share of Plan Management Fees</w:t>
        </w:r>
        <w:r>
          <w:rPr>
            <w:noProof/>
            <w:webHidden/>
          </w:rPr>
          <w:tab/>
        </w:r>
        <w:r>
          <w:rPr>
            <w:noProof/>
            <w:webHidden/>
          </w:rPr>
          <w:fldChar w:fldCharType="begin"/>
        </w:r>
        <w:r>
          <w:rPr>
            <w:noProof/>
            <w:webHidden/>
          </w:rPr>
          <w:instrText xml:space="preserve"> PAGEREF _Toc108620538 \h </w:instrText>
        </w:r>
        <w:r>
          <w:rPr>
            <w:noProof/>
            <w:webHidden/>
          </w:rPr>
        </w:r>
        <w:r>
          <w:rPr>
            <w:noProof/>
            <w:webHidden/>
          </w:rPr>
          <w:fldChar w:fldCharType="separate"/>
        </w:r>
        <w:r w:rsidR="0015299C">
          <w:rPr>
            <w:noProof/>
            <w:webHidden/>
          </w:rPr>
          <w:t>148</w:t>
        </w:r>
        <w:r>
          <w:rPr>
            <w:noProof/>
            <w:webHidden/>
          </w:rPr>
          <w:fldChar w:fldCharType="end"/>
        </w:r>
      </w:hyperlink>
    </w:p>
    <w:p w14:paraId="4153C77A" w14:textId="72A0462D" w:rsidR="00CA58D6" w:rsidRDefault="00CA58D6">
      <w:pPr>
        <w:pStyle w:val="TableofFigures"/>
        <w:tabs>
          <w:tab w:val="right" w:leader="dot" w:pos="9061"/>
        </w:tabs>
        <w:rPr>
          <w:rFonts w:asciiTheme="minorHAnsi" w:hAnsiTheme="minorHAnsi"/>
          <w:noProof/>
          <w:szCs w:val="22"/>
          <w:lang w:eastAsia="en-AU"/>
        </w:rPr>
      </w:pPr>
      <w:hyperlink w:anchor="_Toc108620539" w:history="1">
        <w:r w:rsidRPr="00A658D2">
          <w:rPr>
            <w:rStyle w:val="Hyperlink"/>
            <w:noProof/>
          </w:rPr>
          <w:t>Exhibit 51: Price Limits for Support Coordination Supports</w:t>
        </w:r>
        <w:r>
          <w:rPr>
            <w:noProof/>
            <w:webHidden/>
          </w:rPr>
          <w:tab/>
        </w:r>
        <w:r>
          <w:rPr>
            <w:noProof/>
            <w:webHidden/>
          </w:rPr>
          <w:fldChar w:fldCharType="begin"/>
        </w:r>
        <w:r>
          <w:rPr>
            <w:noProof/>
            <w:webHidden/>
          </w:rPr>
          <w:instrText xml:space="preserve"> PAGEREF _Toc108620539 \h </w:instrText>
        </w:r>
        <w:r>
          <w:rPr>
            <w:noProof/>
            <w:webHidden/>
          </w:rPr>
        </w:r>
        <w:r>
          <w:rPr>
            <w:noProof/>
            <w:webHidden/>
          </w:rPr>
          <w:fldChar w:fldCharType="separate"/>
        </w:r>
        <w:r w:rsidR="0015299C">
          <w:rPr>
            <w:noProof/>
            <w:webHidden/>
          </w:rPr>
          <w:t>158</w:t>
        </w:r>
        <w:r>
          <w:rPr>
            <w:noProof/>
            <w:webHidden/>
          </w:rPr>
          <w:fldChar w:fldCharType="end"/>
        </w:r>
      </w:hyperlink>
    </w:p>
    <w:p w14:paraId="46186E6F" w14:textId="699196CD" w:rsidR="00CA58D6" w:rsidRDefault="00CA58D6">
      <w:pPr>
        <w:pStyle w:val="TableofFigures"/>
        <w:tabs>
          <w:tab w:val="right" w:leader="dot" w:pos="9061"/>
        </w:tabs>
        <w:rPr>
          <w:rFonts w:asciiTheme="minorHAnsi" w:hAnsiTheme="minorHAnsi"/>
          <w:noProof/>
          <w:szCs w:val="22"/>
          <w:lang w:eastAsia="en-AU"/>
        </w:rPr>
      </w:pPr>
      <w:hyperlink w:anchor="_Toc108620540" w:history="1">
        <w:r w:rsidRPr="00A658D2">
          <w:rPr>
            <w:rStyle w:val="Hyperlink"/>
            <w:noProof/>
          </w:rPr>
          <w:t>Exhibit 52: Support Coordination statistics, 2020-21</w:t>
        </w:r>
        <w:r>
          <w:rPr>
            <w:noProof/>
            <w:webHidden/>
          </w:rPr>
          <w:tab/>
        </w:r>
        <w:r>
          <w:rPr>
            <w:noProof/>
            <w:webHidden/>
          </w:rPr>
          <w:fldChar w:fldCharType="begin"/>
        </w:r>
        <w:r>
          <w:rPr>
            <w:noProof/>
            <w:webHidden/>
          </w:rPr>
          <w:instrText xml:space="preserve"> PAGEREF _Toc108620540 \h </w:instrText>
        </w:r>
        <w:r>
          <w:rPr>
            <w:noProof/>
            <w:webHidden/>
          </w:rPr>
        </w:r>
        <w:r>
          <w:rPr>
            <w:noProof/>
            <w:webHidden/>
          </w:rPr>
          <w:fldChar w:fldCharType="separate"/>
        </w:r>
        <w:r w:rsidR="0015299C">
          <w:rPr>
            <w:noProof/>
            <w:webHidden/>
          </w:rPr>
          <w:t>159</w:t>
        </w:r>
        <w:r>
          <w:rPr>
            <w:noProof/>
            <w:webHidden/>
          </w:rPr>
          <w:fldChar w:fldCharType="end"/>
        </w:r>
      </w:hyperlink>
    </w:p>
    <w:p w14:paraId="32516D5E" w14:textId="3C1E2DCB" w:rsidR="00CA58D6" w:rsidRDefault="00CA58D6">
      <w:pPr>
        <w:pStyle w:val="TableofFigures"/>
        <w:tabs>
          <w:tab w:val="right" w:leader="dot" w:pos="9061"/>
        </w:tabs>
        <w:rPr>
          <w:rFonts w:asciiTheme="minorHAnsi" w:hAnsiTheme="minorHAnsi"/>
          <w:noProof/>
          <w:szCs w:val="22"/>
          <w:lang w:eastAsia="en-AU"/>
        </w:rPr>
      </w:pPr>
      <w:hyperlink w:anchor="_Toc108620541" w:history="1">
        <w:r w:rsidRPr="00A658D2">
          <w:rPr>
            <w:rStyle w:val="Hyperlink"/>
            <w:noProof/>
          </w:rPr>
          <w:t>Exhibit 53: Distribution of Support Coordination Providers, by Type of Support</w:t>
        </w:r>
        <w:r>
          <w:rPr>
            <w:noProof/>
            <w:webHidden/>
          </w:rPr>
          <w:tab/>
        </w:r>
        <w:r>
          <w:rPr>
            <w:noProof/>
            <w:webHidden/>
          </w:rPr>
          <w:fldChar w:fldCharType="begin"/>
        </w:r>
        <w:r>
          <w:rPr>
            <w:noProof/>
            <w:webHidden/>
          </w:rPr>
          <w:instrText xml:space="preserve"> PAGEREF _Toc108620541 \h </w:instrText>
        </w:r>
        <w:r>
          <w:rPr>
            <w:noProof/>
            <w:webHidden/>
          </w:rPr>
        </w:r>
        <w:r>
          <w:rPr>
            <w:noProof/>
            <w:webHidden/>
          </w:rPr>
          <w:fldChar w:fldCharType="separate"/>
        </w:r>
        <w:r w:rsidR="0015299C">
          <w:rPr>
            <w:noProof/>
            <w:webHidden/>
          </w:rPr>
          <w:t>159</w:t>
        </w:r>
        <w:r>
          <w:rPr>
            <w:noProof/>
            <w:webHidden/>
          </w:rPr>
          <w:fldChar w:fldCharType="end"/>
        </w:r>
      </w:hyperlink>
    </w:p>
    <w:p w14:paraId="78DD8F34" w14:textId="738817B9" w:rsidR="00CA58D6" w:rsidRDefault="00CA58D6">
      <w:pPr>
        <w:pStyle w:val="TableofFigures"/>
        <w:tabs>
          <w:tab w:val="right" w:leader="dot" w:pos="9061"/>
        </w:tabs>
        <w:rPr>
          <w:rFonts w:asciiTheme="minorHAnsi" w:hAnsiTheme="minorHAnsi"/>
          <w:noProof/>
          <w:szCs w:val="22"/>
          <w:lang w:eastAsia="en-AU"/>
        </w:rPr>
      </w:pPr>
      <w:hyperlink w:anchor="_Toc108620542" w:history="1">
        <w:r w:rsidRPr="00A658D2">
          <w:rPr>
            <w:rStyle w:val="Hyperlink"/>
            <w:noProof/>
          </w:rPr>
          <w:t>Exhibit 54: Modified Monash Model Geographical Classification</w:t>
        </w:r>
        <w:r>
          <w:rPr>
            <w:noProof/>
            <w:webHidden/>
          </w:rPr>
          <w:tab/>
        </w:r>
        <w:r>
          <w:rPr>
            <w:noProof/>
            <w:webHidden/>
          </w:rPr>
          <w:fldChar w:fldCharType="begin"/>
        </w:r>
        <w:r>
          <w:rPr>
            <w:noProof/>
            <w:webHidden/>
          </w:rPr>
          <w:instrText xml:space="preserve"> PAGEREF _Toc108620542 \h </w:instrText>
        </w:r>
        <w:r>
          <w:rPr>
            <w:noProof/>
            <w:webHidden/>
          </w:rPr>
        </w:r>
        <w:r>
          <w:rPr>
            <w:noProof/>
            <w:webHidden/>
          </w:rPr>
          <w:fldChar w:fldCharType="separate"/>
        </w:r>
        <w:r w:rsidR="0015299C">
          <w:rPr>
            <w:noProof/>
            <w:webHidden/>
          </w:rPr>
          <w:t>165</w:t>
        </w:r>
        <w:r>
          <w:rPr>
            <w:noProof/>
            <w:webHidden/>
          </w:rPr>
          <w:fldChar w:fldCharType="end"/>
        </w:r>
      </w:hyperlink>
    </w:p>
    <w:p w14:paraId="66CBB8D9" w14:textId="59F3EBC1" w:rsidR="00CA58D6" w:rsidRDefault="00CA58D6">
      <w:pPr>
        <w:pStyle w:val="TableofFigures"/>
        <w:tabs>
          <w:tab w:val="right" w:leader="dot" w:pos="9061"/>
        </w:tabs>
        <w:rPr>
          <w:rFonts w:asciiTheme="minorHAnsi" w:hAnsiTheme="minorHAnsi"/>
          <w:noProof/>
          <w:szCs w:val="22"/>
          <w:lang w:eastAsia="en-AU"/>
        </w:rPr>
      </w:pPr>
      <w:hyperlink w:anchor="_Toc108620543" w:history="1">
        <w:r w:rsidRPr="00A658D2">
          <w:rPr>
            <w:rStyle w:val="Hyperlink"/>
            <w:noProof/>
          </w:rPr>
          <w:t>Exhibit 55: Isolated Towns in the NDIS Adjusted Modified Monash Model</w:t>
        </w:r>
        <w:r>
          <w:rPr>
            <w:noProof/>
            <w:webHidden/>
          </w:rPr>
          <w:tab/>
        </w:r>
        <w:r>
          <w:rPr>
            <w:noProof/>
            <w:webHidden/>
          </w:rPr>
          <w:fldChar w:fldCharType="begin"/>
        </w:r>
        <w:r>
          <w:rPr>
            <w:noProof/>
            <w:webHidden/>
          </w:rPr>
          <w:instrText xml:space="preserve"> PAGEREF _Toc108620543 \h </w:instrText>
        </w:r>
        <w:r>
          <w:rPr>
            <w:noProof/>
            <w:webHidden/>
          </w:rPr>
        </w:r>
        <w:r>
          <w:rPr>
            <w:noProof/>
            <w:webHidden/>
          </w:rPr>
          <w:fldChar w:fldCharType="separate"/>
        </w:r>
        <w:r w:rsidR="0015299C">
          <w:rPr>
            <w:noProof/>
            <w:webHidden/>
          </w:rPr>
          <w:t>166</w:t>
        </w:r>
        <w:r>
          <w:rPr>
            <w:noProof/>
            <w:webHidden/>
          </w:rPr>
          <w:fldChar w:fldCharType="end"/>
        </w:r>
      </w:hyperlink>
    </w:p>
    <w:p w14:paraId="307F3985" w14:textId="3A616AFD" w:rsidR="00CA58D6" w:rsidRDefault="00CA58D6">
      <w:pPr>
        <w:pStyle w:val="TableofFigures"/>
        <w:tabs>
          <w:tab w:val="right" w:leader="dot" w:pos="9061"/>
        </w:tabs>
        <w:rPr>
          <w:rFonts w:asciiTheme="minorHAnsi" w:hAnsiTheme="minorHAnsi"/>
          <w:noProof/>
          <w:szCs w:val="22"/>
          <w:lang w:eastAsia="en-AU"/>
        </w:rPr>
      </w:pPr>
      <w:hyperlink w:anchor="_Toc108620544" w:history="1">
        <w:r w:rsidRPr="00A658D2">
          <w:rPr>
            <w:rStyle w:val="Hyperlink"/>
            <w:noProof/>
          </w:rPr>
          <w:t>Exhibit 56: Duration to plan activation for active participants</w:t>
        </w:r>
        <w:r>
          <w:rPr>
            <w:noProof/>
            <w:webHidden/>
          </w:rPr>
          <w:tab/>
        </w:r>
        <w:r>
          <w:rPr>
            <w:noProof/>
            <w:webHidden/>
          </w:rPr>
          <w:fldChar w:fldCharType="begin"/>
        </w:r>
        <w:r>
          <w:rPr>
            <w:noProof/>
            <w:webHidden/>
          </w:rPr>
          <w:instrText xml:space="preserve"> PAGEREF _Toc108620544 \h </w:instrText>
        </w:r>
        <w:r>
          <w:rPr>
            <w:noProof/>
            <w:webHidden/>
          </w:rPr>
        </w:r>
        <w:r>
          <w:rPr>
            <w:noProof/>
            <w:webHidden/>
          </w:rPr>
          <w:fldChar w:fldCharType="separate"/>
        </w:r>
        <w:r w:rsidR="0015299C">
          <w:rPr>
            <w:noProof/>
            <w:webHidden/>
          </w:rPr>
          <w:t>168</w:t>
        </w:r>
        <w:r>
          <w:rPr>
            <w:noProof/>
            <w:webHidden/>
          </w:rPr>
          <w:fldChar w:fldCharType="end"/>
        </w:r>
      </w:hyperlink>
    </w:p>
    <w:p w14:paraId="1BCE713F" w14:textId="5D506829" w:rsidR="00CA58D6" w:rsidRDefault="00CA58D6">
      <w:pPr>
        <w:pStyle w:val="TableofFigures"/>
        <w:tabs>
          <w:tab w:val="right" w:leader="dot" w:pos="9061"/>
        </w:tabs>
        <w:rPr>
          <w:rFonts w:asciiTheme="minorHAnsi" w:hAnsiTheme="minorHAnsi"/>
          <w:noProof/>
          <w:szCs w:val="22"/>
          <w:lang w:eastAsia="en-AU"/>
        </w:rPr>
      </w:pPr>
      <w:hyperlink w:anchor="_Toc108620545" w:history="1">
        <w:r w:rsidRPr="00A658D2">
          <w:rPr>
            <w:rStyle w:val="Hyperlink"/>
            <w:noProof/>
          </w:rPr>
          <w:t>Exhibit 57: Plan Utilisation by Service District, December 2021</w:t>
        </w:r>
        <w:r>
          <w:rPr>
            <w:noProof/>
            <w:webHidden/>
          </w:rPr>
          <w:tab/>
        </w:r>
        <w:r>
          <w:rPr>
            <w:noProof/>
            <w:webHidden/>
          </w:rPr>
          <w:fldChar w:fldCharType="begin"/>
        </w:r>
        <w:r>
          <w:rPr>
            <w:noProof/>
            <w:webHidden/>
          </w:rPr>
          <w:instrText xml:space="preserve"> PAGEREF _Toc108620545 \h </w:instrText>
        </w:r>
        <w:r>
          <w:rPr>
            <w:noProof/>
            <w:webHidden/>
          </w:rPr>
        </w:r>
        <w:r>
          <w:rPr>
            <w:noProof/>
            <w:webHidden/>
          </w:rPr>
          <w:fldChar w:fldCharType="separate"/>
        </w:r>
        <w:r w:rsidR="0015299C">
          <w:rPr>
            <w:noProof/>
            <w:webHidden/>
          </w:rPr>
          <w:t>169</w:t>
        </w:r>
        <w:r>
          <w:rPr>
            <w:noProof/>
            <w:webHidden/>
          </w:rPr>
          <w:fldChar w:fldCharType="end"/>
        </w:r>
      </w:hyperlink>
    </w:p>
    <w:p w14:paraId="59DB2DC4" w14:textId="001F38C3" w:rsidR="00CA58D6" w:rsidRDefault="00CA58D6">
      <w:pPr>
        <w:pStyle w:val="TableofFigures"/>
        <w:tabs>
          <w:tab w:val="right" w:leader="dot" w:pos="9061"/>
        </w:tabs>
        <w:rPr>
          <w:rFonts w:asciiTheme="minorHAnsi" w:hAnsiTheme="minorHAnsi"/>
          <w:noProof/>
          <w:szCs w:val="22"/>
          <w:lang w:eastAsia="en-AU"/>
        </w:rPr>
      </w:pPr>
      <w:hyperlink w:anchor="_Toc108620546" w:history="1">
        <w:r w:rsidRPr="00A658D2">
          <w:rPr>
            <w:rStyle w:val="Hyperlink"/>
            <w:noProof/>
          </w:rPr>
          <w:t>Exhibit 58: Annualised Committed Supports and Payments, by Remoteness Region, December 2021</w:t>
        </w:r>
        <w:r>
          <w:rPr>
            <w:noProof/>
            <w:webHidden/>
          </w:rPr>
          <w:tab/>
        </w:r>
        <w:r>
          <w:rPr>
            <w:noProof/>
            <w:webHidden/>
          </w:rPr>
          <w:fldChar w:fldCharType="begin"/>
        </w:r>
        <w:r>
          <w:rPr>
            <w:noProof/>
            <w:webHidden/>
          </w:rPr>
          <w:instrText xml:space="preserve"> PAGEREF _Toc108620546 \h </w:instrText>
        </w:r>
        <w:r>
          <w:rPr>
            <w:noProof/>
            <w:webHidden/>
          </w:rPr>
        </w:r>
        <w:r>
          <w:rPr>
            <w:noProof/>
            <w:webHidden/>
          </w:rPr>
          <w:fldChar w:fldCharType="separate"/>
        </w:r>
        <w:r w:rsidR="0015299C">
          <w:rPr>
            <w:noProof/>
            <w:webHidden/>
          </w:rPr>
          <w:t>169</w:t>
        </w:r>
        <w:r>
          <w:rPr>
            <w:noProof/>
            <w:webHidden/>
          </w:rPr>
          <w:fldChar w:fldCharType="end"/>
        </w:r>
      </w:hyperlink>
    </w:p>
    <w:p w14:paraId="487794AA" w14:textId="1C11CD50" w:rsidR="00CA58D6" w:rsidRDefault="00CA58D6">
      <w:pPr>
        <w:pStyle w:val="TableofFigures"/>
        <w:tabs>
          <w:tab w:val="right" w:leader="dot" w:pos="9061"/>
        </w:tabs>
        <w:rPr>
          <w:rFonts w:asciiTheme="minorHAnsi" w:hAnsiTheme="minorHAnsi"/>
          <w:noProof/>
          <w:szCs w:val="22"/>
          <w:lang w:eastAsia="en-AU"/>
        </w:rPr>
      </w:pPr>
      <w:hyperlink w:anchor="_Toc108620547" w:history="1">
        <w:r w:rsidRPr="00A658D2">
          <w:rPr>
            <w:rStyle w:val="Hyperlink"/>
            <w:noProof/>
          </w:rPr>
          <w:t>Exhibit 59: Market Concentration by Service District, December 2021</w:t>
        </w:r>
        <w:r>
          <w:rPr>
            <w:noProof/>
            <w:webHidden/>
          </w:rPr>
          <w:tab/>
        </w:r>
        <w:r>
          <w:rPr>
            <w:noProof/>
            <w:webHidden/>
          </w:rPr>
          <w:fldChar w:fldCharType="begin"/>
        </w:r>
        <w:r>
          <w:rPr>
            <w:noProof/>
            <w:webHidden/>
          </w:rPr>
          <w:instrText xml:space="preserve"> PAGEREF _Toc108620547 \h </w:instrText>
        </w:r>
        <w:r>
          <w:rPr>
            <w:noProof/>
            <w:webHidden/>
          </w:rPr>
        </w:r>
        <w:r>
          <w:rPr>
            <w:noProof/>
            <w:webHidden/>
          </w:rPr>
          <w:fldChar w:fldCharType="separate"/>
        </w:r>
        <w:r w:rsidR="0015299C">
          <w:rPr>
            <w:noProof/>
            <w:webHidden/>
          </w:rPr>
          <w:t>170</w:t>
        </w:r>
        <w:r>
          <w:rPr>
            <w:noProof/>
            <w:webHidden/>
          </w:rPr>
          <w:fldChar w:fldCharType="end"/>
        </w:r>
      </w:hyperlink>
    </w:p>
    <w:p w14:paraId="2E8F1D25" w14:textId="41160794" w:rsidR="00CA58D6" w:rsidRDefault="00CA58D6">
      <w:pPr>
        <w:pStyle w:val="TableofFigures"/>
        <w:tabs>
          <w:tab w:val="right" w:leader="dot" w:pos="9061"/>
        </w:tabs>
        <w:rPr>
          <w:rFonts w:asciiTheme="minorHAnsi" w:hAnsiTheme="minorHAnsi"/>
          <w:noProof/>
          <w:szCs w:val="22"/>
          <w:lang w:eastAsia="en-AU"/>
        </w:rPr>
      </w:pPr>
      <w:hyperlink w:anchor="_Toc108620548" w:history="1">
        <w:r w:rsidRPr="00A658D2">
          <w:rPr>
            <w:rStyle w:val="Hyperlink"/>
            <w:noProof/>
          </w:rPr>
          <w:t>Exhibit 60: Financial Benchmarking 2020-21: by Degree of Remoteness</w:t>
        </w:r>
        <w:r>
          <w:rPr>
            <w:noProof/>
            <w:webHidden/>
          </w:rPr>
          <w:tab/>
        </w:r>
        <w:r>
          <w:rPr>
            <w:noProof/>
            <w:webHidden/>
          </w:rPr>
          <w:fldChar w:fldCharType="begin"/>
        </w:r>
        <w:r>
          <w:rPr>
            <w:noProof/>
            <w:webHidden/>
          </w:rPr>
          <w:instrText xml:space="preserve"> PAGEREF _Toc108620548 \h </w:instrText>
        </w:r>
        <w:r>
          <w:rPr>
            <w:noProof/>
            <w:webHidden/>
          </w:rPr>
        </w:r>
        <w:r>
          <w:rPr>
            <w:noProof/>
            <w:webHidden/>
          </w:rPr>
          <w:fldChar w:fldCharType="separate"/>
        </w:r>
        <w:r w:rsidR="0015299C">
          <w:rPr>
            <w:noProof/>
            <w:webHidden/>
          </w:rPr>
          <w:t>172</w:t>
        </w:r>
        <w:r>
          <w:rPr>
            <w:noProof/>
            <w:webHidden/>
          </w:rPr>
          <w:fldChar w:fldCharType="end"/>
        </w:r>
      </w:hyperlink>
    </w:p>
    <w:p w14:paraId="435DD0AF" w14:textId="3EB4A91F" w:rsidR="00CA58D6" w:rsidRDefault="00CA58D6">
      <w:pPr>
        <w:pStyle w:val="TableofFigures"/>
        <w:tabs>
          <w:tab w:val="right" w:leader="dot" w:pos="9061"/>
        </w:tabs>
        <w:rPr>
          <w:rFonts w:asciiTheme="minorHAnsi" w:hAnsiTheme="minorHAnsi"/>
          <w:noProof/>
          <w:szCs w:val="22"/>
          <w:lang w:eastAsia="en-AU"/>
        </w:rPr>
      </w:pPr>
      <w:hyperlink w:anchor="_Toc108620549" w:history="1">
        <w:r w:rsidRPr="00A658D2">
          <w:rPr>
            <w:rStyle w:val="Hyperlink"/>
            <w:noProof/>
          </w:rPr>
          <w:t>Exhibit 61: Total Job Vacancies of Capital Cities vs Non-Capital (Country) Areas</w:t>
        </w:r>
        <w:r>
          <w:rPr>
            <w:noProof/>
            <w:webHidden/>
          </w:rPr>
          <w:tab/>
        </w:r>
        <w:r>
          <w:rPr>
            <w:noProof/>
            <w:webHidden/>
          </w:rPr>
          <w:fldChar w:fldCharType="begin"/>
        </w:r>
        <w:r>
          <w:rPr>
            <w:noProof/>
            <w:webHidden/>
          </w:rPr>
          <w:instrText xml:space="preserve"> PAGEREF _Toc108620549 \h </w:instrText>
        </w:r>
        <w:r>
          <w:rPr>
            <w:noProof/>
            <w:webHidden/>
          </w:rPr>
        </w:r>
        <w:r>
          <w:rPr>
            <w:noProof/>
            <w:webHidden/>
          </w:rPr>
          <w:fldChar w:fldCharType="separate"/>
        </w:r>
        <w:r w:rsidR="0015299C">
          <w:rPr>
            <w:noProof/>
            <w:webHidden/>
          </w:rPr>
          <w:t>173</w:t>
        </w:r>
        <w:r>
          <w:rPr>
            <w:noProof/>
            <w:webHidden/>
          </w:rPr>
          <w:fldChar w:fldCharType="end"/>
        </w:r>
      </w:hyperlink>
    </w:p>
    <w:p w14:paraId="011BA4EA" w14:textId="3C3CD29E" w:rsidR="00CA58D6" w:rsidRDefault="00CA58D6">
      <w:pPr>
        <w:pStyle w:val="TableofFigures"/>
        <w:tabs>
          <w:tab w:val="right" w:leader="dot" w:pos="9061"/>
        </w:tabs>
        <w:rPr>
          <w:rFonts w:asciiTheme="minorHAnsi" w:hAnsiTheme="minorHAnsi"/>
          <w:noProof/>
          <w:szCs w:val="22"/>
          <w:lang w:eastAsia="en-AU"/>
        </w:rPr>
      </w:pPr>
      <w:hyperlink w:anchor="_Toc108620550" w:history="1">
        <w:r w:rsidRPr="00A658D2">
          <w:rPr>
            <w:rStyle w:val="Hyperlink"/>
            <w:noProof/>
          </w:rPr>
          <w:t>Exhibit 62: Health and Welfare Support Job Vacancies of Capital Cities vs Non-Capital (Country) Areas</w:t>
        </w:r>
        <w:r>
          <w:rPr>
            <w:noProof/>
            <w:webHidden/>
          </w:rPr>
          <w:tab/>
        </w:r>
        <w:r>
          <w:rPr>
            <w:noProof/>
            <w:webHidden/>
          </w:rPr>
          <w:fldChar w:fldCharType="begin"/>
        </w:r>
        <w:r>
          <w:rPr>
            <w:noProof/>
            <w:webHidden/>
          </w:rPr>
          <w:instrText xml:space="preserve"> PAGEREF _Toc108620550 \h </w:instrText>
        </w:r>
        <w:r>
          <w:rPr>
            <w:noProof/>
            <w:webHidden/>
          </w:rPr>
        </w:r>
        <w:r>
          <w:rPr>
            <w:noProof/>
            <w:webHidden/>
          </w:rPr>
          <w:fldChar w:fldCharType="separate"/>
        </w:r>
        <w:r w:rsidR="0015299C">
          <w:rPr>
            <w:noProof/>
            <w:webHidden/>
          </w:rPr>
          <w:t>173</w:t>
        </w:r>
        <w:r>
          <w:rPr>
            <w:noProof/>
            <w:webHidden/>
          </w:rPr>
          <w:fldChar w:fldCharType="end"/>
        </w:r>
      </w:hyperlink>
    </w:p>
    <w:p w14:paraId="1C926898" w14:textId="4571D459" w:rsidR="00CA58D6" w:rsidRDefault="00CA58D6">
      <w:pPr>
        <w:pStyle w:val="TableofFigures"/>
        <w:tabs>
          <w:tab w:val="right" w:leader="dot" w:pos="9061"/>
        </w:tabs>
        <w:rPr>
          <w:rFonts w:asciiTheme="minorHAnsi" w:hAnsiTheme="minorHAnsi"/>
          <w:noProof/>
          <w:szCs w:val="22"/>
          <w:lang w:eastAsia="en-AU"/>
        </w:rPr>
      </w:pPr>
      <w:hyperlink w:anchor="_Toc108620551" w:history="1">
        <w:r w:rsidRPr="00A658D2">
          <w:rPr>
            <w:rStyle w:val="Hyperlink"/>
            <w:noProof/>
          </w:rPr>
          <w:t>Exhibit 63: Variation in Plan Utilisation and Price by Remoteness, June 2019-Dec 2021</w:t>
        </w:r>
        <w:r>
          <w:rPr>
            <w:noProof/>
            <w:webHidden/>
          </w:rPr>
          <w:tab/>
        </w:r>
        <w:r>
          <w:rPr>
            <w:noProof/>
            <w:webHidden/>
          </w:rPr>
          <w:fldChar w:fldCharType="begin"/>
        </w:r>
        <w:r>
          <w:rPr>
            <w:noProof/>
            <w:webHidden/>
          </w:rPr>
          <w:instrText xml:space="preserve"> PAGEREF _Toc108620551 \h </w:instrText>
        </w:r>
        <w:r>
          <w:rPr>
            <w:noProof/>
            <w:webHidden/>
          </w:rPr>
        </w:r>
        <w:r>
          <w:rPr>
            <w:noProof/>
            <w:webHidden/>
          </w:rPr>
          <w:fldChar w:fldCharType="separate"/>
        </w:r>
        <w:r w:rsidR="0015299C">
          <w:rPr>
            <w:noProof/>
            <w:webHidden/>
          </w:rPr>
          <w:t>174</w:t>
        </w:r>
        <w:r>
          <w:rPr>
            <w:noProof/>
            <w:webHidden/>
          </w:rPr>
          <w:fldChar w:fldCharType="end"/>
        </w:r>
      </w:hyperlink>
    </w:p>
    <w:p w14:paraId="37C362EA" w14:textId="125B1081" w:rsidR="00CA58D6" w:rsidRDefault="00CA58D6">
      <w:pPr>
        <w:pStyle w:val="TableofFigures"/>
        <w:tabs>
          <w:tab w:val="right" w:leader="dot" w:pos="9061"/>
        </w:tabs>
        <w:rPr>
          <w:rFonts w:asciiTheme="minorHAnsi" w:hAnsiTheme="minorHAnsi"/>
          <w:noProof/>
          <w:szCs w:val="22"/>
          <w:lang w:eastAsia="en-AU"/>
        </w:rPr>
      </w:pPr>
      <w:hyperlink w:anchor="_Toc108620552" w:history="1">
        <w:r w:rsidRPr="00A658D2">
          <w:rPr>
            <w:rStyle w:val="Hyperlink"/>
            <w:noProof/>
          </w:rPr>
          <w:t>Exhibit 64: Increases in plan utilisation and Price by remoteness, June 2019-Dec 2021</w:t>
        </w:r>
        <w:r>
          <w:rPr>
            <w:noProof/>
            <w:webHidden/>
          </w:rPr>
          <w:tab/>
        </w:r>
        <w:r>
          <w:rPr>
            <w:noProof/>
            <w:webHidden/>
          </w:rPr>
          <w:fldChar w:fldCharType="begin"/>
        </w:r>
        <w:r>
          <w:rPr>
            <w:noProof/>
            <w:webHidden/>
          </w:rPr>
          <w:instrText xml:space="preserve"> PAGEREF _Toc108620552 \h </w:instrText>
        </w:r>
        <w:r>
          <w:rPr>
            <w:noProof/>
            <w:webHidden/>
          </w:rPr>
        </w:r>
        <w:r>
          <w:rPr>
            <w:noProof/>
            <w:webHidden/>
          </w:rPr>
          <w:fldChar w:fldCharType="separate"/>
        </w:r>
        <w:r w:rsidR="0015299C">
          <w:rPr>
            <w:noProof/>
            <w:webHidden/>
          </w:rPr>
          <w:t>175</w:t>
        </w:r>
        <w:r>
          <w:rPr>
            <w:noProof/>
            <w:webHidden/>
          </w:rPr>
          <w:fldChar w:fldCharType="end"/>
        </w:r>
      </w:hyperlink>
    </w:p>
    <w:p w14:paraId="5DB68C3A" w14:textId="4D41BC00" w:rsidR="00CA58D6" w:rsidRDefault="00CA58D6">
      <w:pPr>
        <w:pStyle w:val="TableofFigures"/>
        <w:tabs>
          <w:tab w:val="right" w:leader="dot" w:pos="9061"/>
        </w:tabs>
        <w:rPr>
          <w:rFonts w:asciiTheme="minorHAnsi" w:hAnsiTheme="minorHAnsi"/>
          <w:noProof/>
          <w:szCs w:val="22"/>
          <w:lang w:eastAsia="en-AU"/>
        </w:rPr>
      </w:pPr>
      <w:hyperlink w:anchor="_Toc108620553" w:history="1">
        <w:r w:rsidRPr="00A658D2">
          <w:rPr>
            <w:rStyle w:val="Hyperlink"/>
            <w:noProof/>
          </w:rPr>
          <w:t>Exhibit 65: Geraldton and Surrounding Regions</w:t>
        </w:r>
        <w:r>
          <w:rPr>
            <w:noProof/>
            <w:webHidden/>
          </w:rPr>
          <w:tab/>
        </w:r>
        <w:r>
          <w:rPr>
            <w:noProof/>
            <w:webHidden/>
          </w:rPr>
          <w:fldChar w:fldCharType="begin"/>
        </w:r>
        <w:r>
          <w:rPr>
            <w:noProof/>
            <w:webHidden/>
          </w:rPr>
          <w:instrText xml:space="preserve"> PAGEREF _Toc108620553 \h </w:instrText>
        </w:r>
        <w:r>
          <w:rPr>
            <w:noProof/>
            <w:webHidden/>
          </w:rPr>
        </w:r>
        <w:r>
          <w:rPr>
            <w:noProof/>
            <w:webHidden/>
          </w:rPr>
          <w:fldChar w:fldCharType="separate"/>
        </w:r>
        <w:r w:rsidR="0015299C">
          <w:rPr>
            <w:noProof/>
            <w:webHidden/>
          </w:rPr>
          <w:t>177</w:t>
        </w:r>
        <w:r>
          <w:rPr>
            <w:noProof/>
            <w:webHidden/>
          </w:rPr>
          <w:fldChar w:fldCharType="end"/>
        </w:r>
      </w:hyperlink>
    </w:p>
    <w:p w14:paraId="3F2E6DBA" w14:textId="4976D1CC" w:rsidR="00CA58D6" w:rsidRDefault="00CA58D6">
      <w:pPr>
        <w:pStyle w:val="TableofFigures"/>
        <w:tabs>
          <w:tab w:val="right" w:leader="dot" w:pos="9061"/>
        </w:tabs>
        <w:rPr>
          <w:rFonts w:asciiTheme="minorHAnsi" w:hAnsiTheme="minorHAnsi"/>
          <w:noProof/>
          <w:szCs w:val="22"/>
          <w:lang w:eastAsia="en-AU"/>
        </w:rPr>
      </w:pPr>
      <w:hyperlink w:anchor="_Toc108620554" w:history="1">
        <w:r w:rsidRPr="00A658D2">
          <w:rPr>
            <w:rStyle w:val="Hyperlink"/>
            <w:noProof/>
          </w:rPr>
          <w:t>Exhibit 66: Cardwell Region</w:t>
        </w:r>
        <w:r>
          <w:rPr>
            <w:noProof/>
            <w:webHidden/>
          </w:rPr>
          <w:tab/>
        </w:r>
        <w:r>
          <w:rPr>
            <w:noProof/>
            <w:webHidden/>
          </w:rPr>
          <w:fldChar w:fldCharType="begin"/>
        </w:r>
        <w:r>
          <w:rPr>
            <w:noProof/>
            <w:webHidden/>
          </w:rPr>
          <w:instrText xml:space="preserve"> PAGEREF _Toc108620554 \h </w:instrText>
        </w:r>
        <w:r>
          <w:rPr>
            <w:noProof/>
            <w:webHidden/>
          </w:rPr>
        </w:r>
        <w:r>
          <w:rPr>
            <w:noProof/>
            <w:webHidden/>
          </w:rPr>
          <w:fldChar w:fldCharType="separate"/>
        </w:r>
        <w:r w:rsidR="0015299C">
          <w:rPr>
            <w:noProof/>
            <w:webHidden/>
          </w:rPr>
          <w:t>177</w:t>
        </w:r>
        <w:r>
          <w:rPr>
            <w:noProof/>
            <w:webHidden/>
          </w:rPr>
          <w:fldChar w:fldCharType="end"/>
        </w:r>
      </w:hyperlink>
    </w:p>
    <w:p w14:paraId="73345E8B" w14:textId="42112CB5" w:rsidR="00CA58D6" w:rsidRDefault="00CA58D6">
      <w:pPr>
        <w:pStyle w:val="TableofFigures"/>
        <w:tabs>
          <w:tab w:val="right" w:leader="dot" w:pos="9061"/>
        </w:tabs>
        <w:rPr>
          <w:rFonts w:asciiTheme="minorHAnsi" w:hAnsiTheme="minorHAnsi"/>
          <w:noProof/>
          <w:szCs w:val="22"/>
          <w:lang w:eastAsia="en-AU"/>
        </w:rPr>
      </w:pPr>
      <w:hyperlink w:anchor="_Toc108620555" w:history="1">
        <w:r w:rsidRPr="00A658D2">
          <w:rPr>
            <w:rStyle w:val="Hyperlink"/>
            <w:noProof/>
          </w:rPr>
          <w:t>Exhibit 67: Annualised participant committed supports, payments and utilisation as at 31 December 2021</w:t>
        </w:r>
        <w:r>
          <w:rPr>
            <w:noProof/>
            <w:webHidden/>
          </w:rPr>
          <w:tab/>
        </w:r>
        <w:r>
          <w:rPr>
            <w:noProof/>
            <w:webHidden/>
          </w:rPr>
          <w:fldChar w:fldCharType="begin"/>
        </w:r>
        <w:r>
          <w:rPr>
            <w:noProof/>
            <w:webHidden/>
          </w:rPr>
          <w:instrText xml:space="preserve"> PAGEREF _Toc108620555 \h </w:instrText>
        </w:r>
        <w:r>
          <w:rPr>
            <w:noProof/>
            <w:webHidden/>
          </w:rPr>
        </w:r>
        <w:r>
          <w:rPr>
            <w:noProof/>
            <w:webHidden/>
          </w:rPr>
          <w:fldChar w:fldCharType="separate"/>
        </w:r>
        <w:r w:rsidR="0015299C">
          <w:rPr>
            <w:noProof/>
            <w:webHidden/>
          </w:rPr>
          <w:t>180</w:t>
        </w:r>
        <w:r>
          <w:rPr>
            <w:noProof/>
            <w:webHidden/>
          </w:rPr>
          <w:fldChar w:fldCharType="end"/>
        </w:r>
      </w:hyperlink>
    </w:p>
    <w:p w14:paraId="3B1C02DE" w14:textId="48741B71" w:rsidR="00CA58D6" w:rsidRDefault="00CA58D6">
      <w:pPr>
        <w:pStyle w:val="TableofFigures"/>
        <w:tabs>
          <w:tab w:val="right" w:leader="dot" w:pos="9061"/>
        </w:tabs>
        <w:rPr>
          <w:rFonts w:asciiTheme="minorHAnsi" w:hAnsiTheme="minorHAnsi"/>
          <w:noProof/>
          <w:szCs w:val="22"/>
          <w:lang w:eastAsia="en-AU"/>
        </w:rPr>
      </w:pPr>
      <w:hyperlink w:anchor="_Toc108620556" w:history="1">
        <w:r w:rsidRPr="00A658D2">
          <w:rPr>
            <w:rStyle w:val="Hyperlink"/>
            <w:noProof/>
          </w:rPr>
          <w:t>Exhibit 68: Duration to plan activation for active participants by State and Territories as at 31 December 2021</w:t>
        </w:r>
        <w:r>
          <w:rPr>
            <w:noProof/>
            <w:webHidden/>
          </w:rPr>
          <w:tab/>
        </w:r>
        <w:r>
          <w:rPr>
            <w:noProof/>
            <w:webHidden/>
          </w:rPr>
          <w:fldChar w:fldCharType="begin"/>
        </w:r>
        <w:r>
          <w:rPr>
            <w:noProof/>
            <w:webHidden/>
          </w:rPr>
          <w:instrText xml:space="preserve"> PAGEREF _Toc108620556 \h </w:instrText>
        </w:r>
        <w:r>
          <w:rPr>
            <w:noProof/>
            <w:webHidden/>
          </w:rPr>
        </w:r>
        <w:r>
          <w:rPr>
            <w:noProof/>
            <w:webHidden/>
          </w:rPr>
          <w:fldChar w:fldCharType="separate"/>
        </w:r>
        <w:r w:rsidR="0015299C">
          <w:rPr>
            <w:noProof/>
            <w:webHidden/>
          </w:rPr>
          <w:t>181</w:t>
        </w:r>
        <w:r>
          <w:rPr>
            <w:noProof/>
            <w:webHidden/>
          </w:rPr>
          <w:fldChar w:fldCharType="end"/>
        </w:r>
      </w:hyperlink>
    </w:p>
    <w:p w14:paraId="3CA6C89A" w14:textId="22610523" w:rsidR="00CA58D6" w:rsidRDefault="00CA58D6">
      <w:pPr>
        <w:pStyle w:val="TableofFigures"/>
        <w:tabs>
          <w:tab w:val="right" w:leader="dot" w:pos="9061"/>
        </w:tabs>
        <w:rPr>
          <w:rFonts w:asciiTheme="minorHAnsi" w:hAnsiTheme="minorHAnsi"/>
          <w:noProof/>
          <w:szCs w:val="22"/>
          <w:lang w:eastAsia="en-AU"/>
        </w:rPr>
      </w:pPr>
      <w:hyperlink w:anchor="_Toc108620557" w:history="1">
        <w:r w:rsidRPr="00A658D2">
          <w:rPr>
            <w:rStyle w:val="Hyperlink"/>
            <w:noProof/>
          </w:rPr>
          <w:t>Exhibit 69: Payments by State and Territory, 2020-21 and 2021-22 H1</w:t>
        </w:r>
        <w:r>
          <w:rPr>
            <w:noProof/>
            <w:webHidden/>
          </w:rPr>
          <w:tab/>
        </w:r>
        <w:r>
          <w:rPr>
            <w:noProof/>
            <w:webHidden/>
          </w:rPr>
          <w:fldChar w:fldCharType="begin"/>
        </w:r>
        <w:r>
          <w:rPr>
            <w:noProof/>
            <w:webHidden/>
          </w:rPr>
          <w:instrText xml:space="preserve"> PAGEREF _Toc108620557 \h </w:instrText>
        </w:r>
        <w:r>
          <w:rPr>
            <w:noProof/>
            <w:webHidden/>
          </w:rPr>
        </w:r>
        <w:r>
          <w:rPr>
            <w:noProof/>
            <w:webHidden/>
          </w:rPr>
          <w:fldChar w:fldCharType="separate"/>
        </w:r>
        <w:r w:rsidR="0015299C">
          <w:rPr>
            <w:noProof/>
            <w:webHidden/>
          </w:rPr>
          <w:t>181</w:t>
        </w:r>
        <w:r>
          <w:rPr>
            <w:noProof/>
            <w:webHidden/>
          </w:rPr>
          <w:fldChar w:fldCharType="end"/>
        </w:r>
      </w:hyperlink>
    </w:p>
    <w:p w14:paraId="656AA07F" w14:textId="789BCFD8" w:rsidR="00CA58D6" w:rsidRDefault="00CA58D6">
      <w:pPr>
        <w:pStyle w:val="TableofFigures"/>
        <w:tabs>
          <w:tab w:val="right" w:leader="dot" w:pos="9061"/>
        </w:tabs>
        <w:rPr>
          <w:rFonts w:asciiTheme="minorHAnsi" w:hAnsiTheme="minorHAnsi"/>
          <w:noProof/>
          <w:szCs w:val="22"/>
          <w:lang w:eastAsia="en-AU"/>
        </w:rPr>
      </w:pPr>
      <w:hyperlink w:anchor="_Toc108620558" w:history="1">
        <w:r w:rsidRPr="00A658D2">
          <w:rPr>
            <w:rStyle w:val="Hyperlink"/>
            <w:noProof/>
          </w:rPr>
          <w:t>Exhibit 70: Active number of providers by State and Territory as at 31 December 2021</w:t>
        </w:r>
        <w:r>
          <w:rPr>
            <w:noProof/>
            <w:webHidden/>
          </w:rPr>
          <w:tab/>
        </w:r>
        <w:r>
          <w:rPr>
            <w:noProof/>
            <w:webHidden/>
          </w:rPr>
          <w:fldChar w:fldCharType="begin"/>
        </w:r>
        <w:r>
          <w:rPr>
            <w:noProof/>
            <w:webHidden/>
          </w:rPr>
          <w:instrText xml:space="preserve"> PAGEREF _Toc108620558 \h </w:instrText>
        </w:r>
        <w:r>
          <w:rPr>
            <w:noProof/>
            <w:webHidden/>
          </w:rPr>
        </w:r>
        <w:r>
          <w:rPr>
            <w:noProof/>
            <w:webHidden/>
          </w:rPr>
          <w:fldChar w:fldCharType="separate"/>
        </w:r>
        <w:r w:rsidR="0015299C">
          <w:rPr>
            <w:noProof/>
            <w:webHidden/>
          </w:rPr>
          <w:t>182</w:t>
        </w:r>
        <w:r>
          <w:rPr>
            <w:noProof/>
            <w:webHidden/>
          </w:rPr>
          <w:fldChar w:fldCharType="end"/>
        </w:r>
      </w:hyperlink>
    </w:p>
    <w:p w14:paraId="469C1F33" w14:textId="5F73DF9D" w:rsidR="00CA58D6" w:rsidRDefault="00CA58D6">
      <w:pPr>
        <w:pStyle w:val="TableofFigures"/>
        <w:tabs>
          <w:tab w:val="right" w:leader="dot" w:pos="9061"/>
        </w:tabs>
        <w:rPr>
          <w:rFonts w:asciiTheme="minorHAnsi" w:hAnsiTheme="minorHAnsi"/>
          <w:noProof/>
          <w:szCs w:val="22"/>
          <w:lang w:eastAsia="en-AU"/>
        </w:rPr>
      </w:pPr>
      <w:hyperlink w:anchor="_Toc108620559" w:history="1">
        <w:r w:rsidRPr="00A658D2">
          <w:rPr>
            <w:rStyle w:val="Hyperlink"/>
            <w:noProof/>
          </w:rPr>
          <w:t>Exhibit 71: New Provider Entrants by Registration Group by State</w:t>
        </w:r>
        <w:r>
          <w:rPr>
            <w:noProof/>
            <w:webHidden/>
          </w:rPr>
          <w:tab/>
        </w:r>
        <w:r>
          <w:rPr>
            <w:noProof/>
            <w:webHidden/>
          </w:rPr>
          <w:fldChar w:fldCharType="begin"/>
        </w:r>
        <w:r>
          <w:rPr>
            <w:noProof/>
            <w:webHidden/>
          </w:rPr>
          <w:instrText xml:space="preserve"> PAGEREF _Toc108620559 \h </w:instrText>
        </w:r>
        <w:r>
          <w:rPr>
            <w:noProof/>
            <w:webHidden/>
          </w:rPr>
        </w:r>
        <w:r>
          <w:rPr>
            <w:noProof/>
            <w:webHidden/>
          </w:rPr>
          <w:fldChar w:fldCharType="separate"/>
        </w:r>
        <w:r w:rsidR="0015299C">
          <w:rPr>
            <w:noProof/>
            <w:webHidden/>
          </w:rPr>
          <w:t>183</w:t>
        </w:r>
        <w:r>
          <w:rPr>
            <w:noProof/>
            <w:webHidden/>
          </w:rPr>
          <w:fldChar w:fldCharType="end"/>
        </w:r>
      </w:hyperlink>
    </w:p>
    <w:p w14:paraId="6E65B30D" w14:textId="3CBDF47D" w:rsidR="00CA58D6" w:rsidRDefault="00CA58D6">
      <w:pPr>
        <w:pStyle w:val="TableofFigures"/>
        <w:tabs>
          <w:tab w:val="right" w:leader="dot" w:pos="9061"/>
        </w:tabs>
        <w:rPr>
          <w:rFonts w:asciiTheme="minorHAnsi" w:hAnsiTheme="minorHAnsi"/>
          <w:noProof/>
          <w:szCs w:val="22"/>
          <w:lang w:eastAsia="en-AU"/>
        </w:rPr>
      </w:pPr>
      <w:hyperlink w:anchor="_Toc108620560" w:history="1">
        <w:r w:rsidRPr="00A658D2">
          <w:rPr>
            <w:rStyle w:val="Hyperlink"/>
            <w:noProof/>
          </w:rPr>
          <w:t>Exhibit 72: Financial Benchmarking 2020-21: Disability Support Worker Hourly Rate ($) by state and territory</w:t>
        </w:r>
        <w:r>
          <w:rPr>
            <w:noProof/>
            <w:webHidden/>
          </w:rPr>
          <w:tab/>
        </w:r>
        <w:r>
          <w:rPr>
            <w:noProof/>
            <w:webHidden/>
          </w:rPr>
          <w:fldChar w:fldCharType="begin"/>
        </w:r>
        <w:r>
          <w:rPr>
            <w:noProof/>
            <w:webHidden/>
          </w:rPr>
          <w:instrText xml:space="preserve"> PAGEREF _Toc108620560 \h </w:instrText>
        </w:r>
        <w:r>
          <w:rPr>
            <w:noProof/>
            <w:webHidden/>
          </w:rPr>
        </w:r>
        <w:r>
          <w:rPr>
            <w:noProof/>
            <w:webHidden/>
          </w:rPr>
          <w:fldChar w:fldCharType="separate"/>
        </w:r>
        <w:r w:rsidR="0015299C">
          <w:rPr>
            <w:noProof/>
            <w:webHidden/>
          </w:rPr>
          <w:t>185</w:t>
        </w:r>
        <w:r>
          <w:rPr>
            <w:noProof/>
            <w:webHidden/>
          </w:rPr>
          <w:fldChar w:fldCharType="end"/>
        </w:r>
      </w:hyperlink>
    </w:p>
    <w:p w14:paraId="4E92FD85" w14:textId="1C588791" w:rsidR="00CA58D6" w:rsidRDefault="00CA58D6">
      <w:pPr>
        <w:pStyle w:val="TableofFigures"/>
        <w:tabs>
          <w:tab w:val="right" w:leader="dot" w:pos="9061"/>
        </w:tabs>
        <w:rPr>
          <w:rFonts w:asciiTheme="minorHAnsi" w:hAnsiTheme="minorHAnsi"/>
          <w:noProof/>
          <w:szCs w:val="22"/>
          <w:lang w:eastAsia="en-AU"/>
        </w:rPr>
      </w:pPr>
      <w:hyperlink w:anchor="_Toc108620561" w:history="1">
        <w:r w:rsidRPr="00A658D2">
          <w:rPr>
            <w:rStyle w:val="Hyperlink"/>
            <w:noProof/>
          </w:rPr>
          <w:t>Exhibit 73: Financial Benchmarking 2020-21: Supervisor Worker Hourly Rate ($) by state and territory</w:t>
        </w:r>
        <w:r>
          <w:rPr>
            <w:noProof/>
            <w:webHidden/>
          </w:rPr>
          <w:tab/>
        </w:r>
        <w:r>
          <w:rPr>
            <w:noProof/>
            <w:webHidden/>
          </w:rPr>
          <w:fldChar w:fldCharType="begin"/>
        </w:r>
        <w:r>
          <w:rPr>
            <w:noProof/>
            <w:webHidden/>
          </w:rPr>
          <w:instrText xml:space="preserve"> PAGEREF _Toc108620561 \h </w:instrText>
        </w:r>
        <w:r>
          <w:rPr>
            <w:noProof/>
            <w:webHidden/>
          </w:rPr>
        </w:r>
        <w:r>
          <w:rPr>
            <w:noProof/>
            <w:webHidden/>
          </w:rPr>
          <w:fldChar w:fldCharType="separate"/>
        </w:r>
        <w:r w:rsidR="0015299C">
          <w:rPr>
            <w:noProof/>
            <w:webHidden/>
          </w:rPr>
          <w:t>185</w:t>
        </w:r>
        <w:r>
          <w:rPr>
            <w:noProof/>
            <w:webHidden/>
          </w:rPr>
          <w:fldChar w:fldCharType="end"/>
        </w:r>
      </w:hyperlink>
    </w:p>
    <w:p w14:paraId="7814C4A2" w14:textId="6C68788F" w:rsidR="00CA58D6" w:rsidRDefault="00CA58D6">
      <w:pPr>
        <w:pStyle w:val="TableofFigures"/>
        <w:tabs>
          <w:tab w:val="right" w:leader="dot" w:pos="9061"/>
        </w:tabs>
        <w:rPr>
          <w:rFonts w:asciiTheme="minorHAnsi" w:hAnsiTheme="minorHAnsi"/>
          <w:noProof/>
          <w:szCs w:val="22"/>
          <w:lang w:eastAsia="en-AU"/>
        </w:rPr>
      </w:pPr>
      <w:hyperlink w:anchor="_Toc108620562" w:history="1">
        <w:r w:rsidRPr="00A658D2">
          <w:rPr>
            <w:rStyle w:val="Hyperlink"/>
            <w:noProof/>
          </w:rPr>
          <w:t>Exhibit 74: Financial Benchmarking 2020-21: Supervision Ratio (Head Count) by state and territory</w:t>
        </w:r>
        <w:r>
          <w:rPr>
            <w:noProof/>
            <w:webHidden/>
          </w:rPr>
          <w:tab/>
        </w:r>
        <w:r>
          <w:rPr>
            <w:noProof/>
            <w:webHidden/>
          </w:rPr>
          <w:fldChar w:fldCharType="begin"/>
        </w:r>
        <w:r>
          <w:rPr>
            <w:noProof/>
            <w:webHidden/>
          </w:rPr>
          <w:instrText xml:space="preserve"> PAGEREF _Toc108620562 \h </w:instrText>
        </w:r>
        <w:r>
          <w:rPr>
            <w:noProof/>
            <w:webHidden/>
          </w:rPr>
        </w:r>
        <w:r>
          <w:rPr>
            <w:noProof/>
            <w:webHidden/>
          </w:rPr>
          <w:fldChar w:fldCharType="separate"/>
        </w:r>
        <w:r w:rsidR="0015299C">
          <w:rPr>
            <w:noProof/>
            <w:webHidden/>
          </w:rPr>
          <w:t>186</w:t>
        </w:r>
        <w:r>
          <w:rPr>
            <w:noProof/>
            <w:webHidden/>
          </w:rPr>
          <w:fldChar w:fldCharType="end"/>
        </w:r>
      </w:hyperlink>
    </w:p>
    <w:p w14:paraId="4FC87B94" w14:textId="54E0CD74" w:rsidR="00CA58D6" w:rsidRDefault="00CA58D6">
      <w:pPr>
        <w:pStyle w:val="TableofFigures"/>
        <w:tabs>
          <w:tab w:val="right" w:leader="dot" w:pos="9061"/>
        </w:tabs>
        <w:rPr>
          <w:rFonts w:asciiTheme="minorHAnsi" w:hAnsiTheme="minorHAnsi"/>
          <w:noProof/>
          <w:szCs w:val="22"/>
          <w:lang w:eastAsia="en-AU"/>
        </w:rPr>
      </w:pPr>
      <w:hyperlink w:anchor="_Toc108620563" w:history="1">
        <w:r w:rsidRPr="00A658D2">
          <w:rPr>
            <w:rStyle w:val="Hyperlink"/>
            <w:noProof/>
          </w:rPr>
          <w:t>Exhibit 75: Financial Benchmarking 2020-21: Utilisation Rate (%) by state and territory</w:t>
        </w:r>
        <w:r>
          <w:rPr>
            <w:noProof/>
            <w:webHidden/>
          </w:rPr>
          <w:tab/>
        </w:r>
        <w:r>
          <w:rPr>
            <w:noProof/>
            <w:webHidden/>
          </w:rPr>
          <w:fldChar w:fldCharType="begin"/>
        </w:r>
        <w:r>
          <w:rPr>
            <w:noProof/>
            <w:webHidden/>
          </w:rPr>
          <w:instrText xml:space="preserve"> PAGEREF _Toc108620563 \h </w:instrText>
        </w:r>
        <w:r>
          <w:rPr>
            <w:noProof/>
            <w:webHidden/>
          </w:rPr>
        </w:r>
        <w:r>
          <w:rPr>
            <w:noProof/>
            <w:webHidden/>
          </w:rPr>
          <w:fldChar w:fldCharType="separate"/>
        </w:r>
        <w:r w:rsidR="0015299C">
          <w:rPr>
            <w:noProof/>
            <w:webHidden/>
          </w:rPr>
          <w:t>186</w:t>
        </w:r>
        <w:r>
          <w:rPr>
            <w:noProof/>
            <w:webHidden/>
          </w:rPr>
          <w:fldChar w:fldCharType="end"/>
        </w:r>
      </w:hyperlink>
    </w:p>
    <w:p w14:paraId="5939B900" w14:textId="047E682F" w:rsidR="00CA58D6" w:rsidRDefault="00CA58D6">
      <w:pPr>
        <w:pStyle w:val="TableofFigures"/>
        <w:tabs>
          <w:tab w:val="right" w:leader="dot" w:pos="9061"/>
        </w:tabs>
        <w:rPr>
          <w:rFonts w:asciiTheme="minorHAnsi" w:hAnsiTheme="minorHAnsi"/>
          <w:noProof/>
          <w:szCs w:val="22"/>
          <w:lang w:eastAsia="en-AU"/>
        </w:rPr>
      </w:pPr>
      <w:hyperlink w:anchor="_Toc108620564" w:history="1">
        <w:r w:rsidRPr="00A658D2">
          <w:rPr>
            <w:rStyle w:val="Hyperlink"/>
            <w:noProof/>
          </w:rPr>
          <w:t>Exhibit 76: Financial Benchmarking 2020-21: Workers Compensation Premium (%) by state and territory</w:t>
        </w:r>
        <w:r>
          <w:rPr>
            <w:noProof/>
            <w:webHidden/>
          </w:rPr>
          <w:tab/>
        </w:r>
        <w:r>
          <w:rPr>
            <w:noProof/>
            <w:webHidden/>
          </w:rPr>
          <w:fldChar w:fldCharType="begin"/>
        </w:r>
        <w:r>
          <w:rPr>
            <w:noProof/>
            <w:webHidden/>
          </w:rPr>
          <w:instrText xml:space="preserve"> PAGEREF _Toc108620564 \h </w:instrText>
        </w:r>
        <w:r>
          <w:rPr>
            <w:noProof/>
            <w:webHidden/>
          </w:rPr>
        </w:r>
        <w:r>
          <w:rPr>
            <w:noProof/>
            <w:webHidden/>
          </w:rPr>
          <w:fldChar w:fldCharType="separate"/>
        </w:r>
        <w:r w:rsidR="0015299C">
          <w:rPr>
            <w:noProof/>
            <w:webHidden/>
          </w:rPr>
          <w:t>187</w:t>
        </w:r>
        <w:r>
          <w:rPr>
            <w:noProof/>
            <w:webHidden/>
          </w:rPr>
          <w:fldChar w:fldCharType="end"/>
        </w:r>
      </w:hyperlink>
    </w:p>
    <w:p w14:paraId="167B25D8" w14:textId="4EE33F6A" w:rsidR="00CA58D6" w:rsidRDefault="00CA58D6">
      <w:pPr>
        <w:pStyle w:val="TableofFigures"/>
        <w:tabs>
          <w:tab w:val="right" w:leader="dot" w:pos="9061"/>
        </w:tabs>
        <w:rPr>
          <w:rFonts w:asciiTheme="minorHAnsi" w:hAnsiTheme="minorHAnsi"/>
          <w:noProof/>
          <w:szCs w:val="22"/>
          <w:lang w:eastAsia="en-AU"/>
        </w:rPr>
      </w:pPr>
      <w:hyperlink w:anchor="_Toc108620565" w:history="1">
        <w:r w:rsidRPr="00A658D2">
          <w:rPr>
            <w:rStyle w:val="Hyperlink"/>
            <w:noProof/>
          </w:rPr>
          <w:t>Exhibit 77: Financial Benchmarking 2020-21: Overheads as a share of direct costs (%) by state and territory</w:t>
        </w:r>
        <w:r>
          <w:rPr>
            <w:noProof/>
            <w:webHidden/>
          </w:rPr>
          <w:tab/>
        </w:r>
        <w:r>
          <w:rPr>
            <w:noProof/>
            <w:webHidden/>
          </w:rPr>
          <w:fldChar w:fldCharType="begin"/>
        </w:r>
        <w:r>
          <w:rPr>
            <w:noProof/>
            <w:webHidden/>
          </w:rPr>
          <w:instrText xml:space="preserve"> PAGEREF _Toc108620565 \h </w:instrText>
        </w:r>
        <w:r>
          <w:rPr>
            <w:noProof/>
            <w:webHidden/>
          </w:rPr>
        </w:r>
        <w:r>
          <w:rPr>
            <w:noProof/>
            <w:webHidden/>
          </w:rPr>
          <w:fldChar w:fldCharType="separate"/>
        </w:r>
        <w:r w:rsidR="0015299C">
          <w:rPr>
            <w:noProof/>
            <w:webHidden/>
          </w:rPr>
          <w:t>187</w:t>
        </w:r>
        <w:r>
          <w:rPr>
            <w:noProof/>
            <w:webHidden/>
          </w:rPr>
          <w:fldChar w:fldCharType="end"/>
        </w:r>
      </w:hyperlink>
    </w:p>
    <w:p w14:paraId="0D679814" w14:textId="71561FF6" w:rsidR="00CA58D6" w:rsidRDefault="00CA58D6">
      <w:pPr>
        <w:pStyle w:val="TableofFigures"/>
        <w:tabs>
          <w:tab w:val="right" w:leader="dot" w:pos="9061"/>
        </w:tabs>
        <w:rPr>
          <w:rFonts w:asciiTheme="minorHAnsi" w:hAnsiTheme="minorHAnsi"/>
          <w:noProof/>
          <w:szCs w:val="22"/>
          <w:lang w:eastAsia="en-AU"/>
        </w:rPr>
      </w:pPr>
      <w:hyperlink w:anchor="_Toc108620566" w:history="1">
        <w:r w:rsidRPr="00A658D2">
          <w:rPr>
            <w:rStyle w:val="Hyperlink"/>
            <w:noProof/>
          </w:rPr>
          <w:t>Exhibit 78: Financial Benchmarking 2020-21: EBITDA as a share of total expenses (%) by state and territory</w:t>
        </w:r>
        <w:r>
          <w:rPr>
            <w:noProof/>
            <w:webHidden/>
          </w:rPr>
          <w:tab/>
        </w:r>
        <w:r>
          <w:rPr>
            <w:noProof/>
            <w:webHidden/>
          </w:rPr>
          <w:fldChar w:fldCharType="begin"/>
        </w:r>
        <w:r>
          <w:rPr>
            <w:noProof/>
            <w:webHidden/>
          </w:rPr>
          <w:instrText xml:space="preserve"> PAGEREF _Toc108620566 \h </w:instrText>
        </w:r>
        <w:r>
          <w:rPr>
            <w:noProof/>
            <w:webHidden/>
          </w:rPr>
        </w:r>
        <w:r>
          <w:rPr>
            <w:noProof/>
            <w:webHidden/>
          </w:rPr>
          <w:fldChar w:fldCharType="separate"/>
        </w:r>
        <w:r w:rsidR="0015299C">
          <w:rPr>
            <w:noProof/>
            <w:webHidden/>
          </w:rPr>
          <w:t>188</w:t>
        </w:r>
        <w:r>
          <w:rPr>
            <w:noProof/>
            <w:webHidden/>
          </w:rPr>
          <w:fldChar w:fldCharType="end"/>
        </w:r>
      </w:hyperlink>
    </w:p>
    <w:p w14:paraId="5A41EB1D" w14:textId="16138CD7" w:rsidR="00CA58D6" w:rsidRDefault="00CA58D6">
      <w:pPr>
        <w:pStyle w:val="TableofFigures"/>
        <w:tabs>
          <w:tab w:val="right" w:leader="dot" w:pos="9061"/>
        </w:tabs>
        <w:rPr>
          <w:rFonts w:asciiTheme="minorHAnsi" w:hAnsiTheme="minorHAnsi"/>
          <w:noProof/>
          <w:szCs w:val="22"/>
          <w:lang w:eastAsia="en-AU"/>
        </w:rPr>
      </w:pPr>
      <w:hyperlink w:anchor="_Toc108620567" w:history="1">
        <w:r w:rsidRPr="00A658D2">
          <w:rPr>
            <w:rStyle w:val="Hyperlink"/>
            <w:noProof/>
          </w:rPr>
          <w:t>Exhibit 79: Unemployment Rate for Queensland, South Australia and Western Australia, June 2010 to March 2022</w:t>
        </w:r>
        <w:r>
          <w:rPr>
            <w:noProof/>
            <w:webHidden/>
          </w:rPr>
          <w:tab/>
        </w:r>
        <w:r>
          <w:rPr>
            <w:noProof/>
            <w:webHidden/>
          </w:rPr>
          <w:fldChar w:fldCharType="begin"/>
        </w:r>
        <w:r>
          <w:rPr>
            <w:noProof/>
            <w:webHidden/>
          </w:rPr>
          <w:instrText xml:space="preserve"> PAGEREF _Toc108620567 \h </w:instrText>
        </w:r>
        <w:r>
          <w:rPr>
            <w:noProof/>
            <w:webHidden/>
          </w:rPr>
        </w:r>
        <w:r>
          <w:rPr>
            <w:noProof/>
            <w:webHidden/>
          </w:rPr>
          <w:fldChar w:fldCharType="separate"/>
        </w:r>
        <w:r w:rsidR="0015299C">
          <w:rPr>
            <w:noProof/>
            <w:webHidden/>
          </w:rPr>
          <w:t>188</w:t>
        </w:r>
        <w:r>
          <w:rPr>
            <w:noProof/>
            <w:webHidden/>
          </w:rPr>
          <w:fldChar w:fldCharType="end"/>
        </w:r>
      </w:hyperlink>
    </w:p>
    <w:p w14:paraId="2DE5AC0D" w14:textId="5E5BC1AB" w:rsidR="00CA58D6" w:rsidRDefault="00CA58D6">
      <w:pPr>
        <w:pStyle w:val="TableofFigures"/>
        <w:tabs>
          <w:tab w:val="right" w:leader="dot" w:pos="9061"/>
        </w:tabs>
        <w:rPr>
          <w:rFonts w:asciiTheme="minorHAnsi" w:hAnsiTheme="minorHAnsi"/>
          <w:noProof/>
          <w:szCs w:val="22"/>
          <w:lang w:eastAsia="en-AU"/>
        </w:rPr>
      </w:pPr>
      <w:hyperlink w:anchor="_Toc108620568" w:history="1">
        <w:r w:rsidRPr="00A658D2">
          <w:rPr>
            <w:rStyle w:val="Hyperlink"/>
            <w:noProof/>
          </w:rPr>
          <w:t>Exhibit 80: Participation Rate for Queensland, South Australia and Western Australia, June 2010 to March 2022</w:t>
        </w:r>
        <w:r>
          <w:rPr>
            <w:noProof/>
            <w:webHidden/>
          </w:rPr>
          <w:tab/>
        </w:r>
        <w:r>
          <w:rPr>
            <w:noProof/>
            <w:webHidden/>
          </w:rPr>
          <w:fldChar w:fldCharType="begin"/>
        </w:r>
        <w:r>
          <w:rPr>
            <w:noProof/>
            <w:webHidden/>
          </w:rPr>
          <w:instrText xml:space="preserve"> PAGEREF _Toc108620568 \h </w:instrText>
        </w:r>
        <w:r>
          <w:rPr>
            <w:noProof/>
            <w:webHidden/>
          </w:rPr>
        </w:r>
        <w:r>
          <w:rPr>
            <w:noProof/>
            <w:webHidden/>
          </w:rPr>
          <w:fldChar w:fldCharType="separate"/>
        </w:r>
        <w:r w:rsidR="0015299C">
          <w:rPr>
            <w:noProof/>
            <w:webHidden/>
          </w:rPr>
          <w:t>188</w:t>
        </w:r>
        <w:r>
          <w:rPr>
            <w:noProof/>
            <w:webHidden/>
          </w:rPr>
          <w:fldChar w:fldCharType="end"/>
        </w:r>
      </w:hyperlink>
    </w:p>
    <w:p w14:paraId="5F063381" w14:textId="0313313D" w:rsidR="00CA58D6" w:rsidRDefault="00CA58D6">
      <w:pPr>
        <w:pStyle w:val="TableofFigures"/>
        <w:tabs>
          <w:tab w:val="right" w:leader="dot" w:pos="9061"/>
        </w:tabs>
        <w:rPr>
          <w:rFonts w:asciiTheme="minorHAnsi" w:hAnsiTheme="minorHAnsi"/>
          <w:noProof/>
          <w:szCs w:val="22"/>
          <w:lang w:eastAsia="en-AU"/>
        </w:rPr>
      </w:pPr>
      <w:hyperlink w:anchor="_Toc108620569" w:history="1">
        <w:r w:rsidRPr="00A658D2">
          <w:rPr>
            <w:rStyle w:val="Hyperlink"/>
            <w:noProof/>
          </w:rPr>
          <w:t>Exhibit 81: Internet Vacancy Index for Aged and Disabled Carers from July 2016 to February 2022</w:t>
        </w:r>
        <w:r>
          <w:rPr>
            <w:noProof/>
            <w:webHidden/>
          </w:rPr>
          <w:tab/>
        </w:r>
        <w:r>
          <w:rPr>
            <w:noProof/>
            <w:webHidden/>
          </w:rPr>
          <w:fldChar w:fldCharType="begin"/>
        </w:r>
        <w:r>
          <w:rPr>
            <w:noProof/>
            <w:webHidden/>
          </w:rPr>
          <w:instrText xml:space="preserve"> PAGEREF _Toc108620569 \h </w:instrText>
        </w:r>
        <w:r>
          <w:rPr>
            <w:noProof/>
            <w:webHidden/>
          </w:rPr>
        </w:r>
        <w:r>
          <w:rPr>
            <w:noProof/>
            <w:webHidden/>
          </w:rPr>
          <w:fldChar w:fldCharType="separate"/>
        </w:r>
        <w:r w:rsidR="0015299C">
          <w:rPr>
            <w:noProof/>
            <w:webHidden/>
          </w:rPr>
          <w:t>189</w:t>
        </w:r>
        <w:r>
          <w:rPr>
            <w:noProof/>
            <w:webHidden/>
          </w:rPr>
          <w:fldChar w:fldCharType="end"/>
        </w:r>
      </w:hyperlink>
    </w:p>
    <w:p w14:paraId="0BF2D254" w14:textId="539EC57F" w:rsidR="00CA58D6" w:rsidRDefault="00CA58D6">
      <w:pPr>
        <w:pStyle w:val="TableofFigures"/>
        <w:tabs>
          <w:tab w:val="right" w:leader="dot" w:pos="9061"/>
        </w:tabs>
        <w:rPr>
          <w:rFonts w:asciiTheme="minorHAnsi" w:hAnsiTheme="minorHAnsi"/>
          <w:noProof/>
          <w:szCs w:val="22"/>
          <w:lang w:eastAsia="en-AU"/>
        </w:rPr>
      </w:pPr>
      <w:hyperlink w:anchor="_Toc108620570" w:history="1">
        <w:r w:rsidRPr="00A658D2">
          <w:rPr>
            <w:rStyle w:val="Hyperlink"/>
            <w:noProof/>
          </w:rPr>
          <w:t>Exhibit 82: Comparison of pricing across public schemes — Audiologist</w:t>
        </w:r>
        <w:r>
          <w:rPr>
            <w:noProof/>
            <w:webHidden/>
          </w:rPr>
          <w:tab/>
        </w:r>
        <w:r>
          <w:rPr>
            <w:noProof/>
            <w:webHidden/>
          </w:rPr>
          <w:fldChar w:fldCharType="begin"/>
        </w:r>
        <w:r>
          <w:rPr>
            <w:noProof/>
            <w:webHidden/>
          </w:rPr>
          <w:instrText xml:space="preserve"> PAGEREF _Toc108620570 \h </w:instrText>
        </w:r>
        <w:r>
          <w:rPr>
            <w:noProof/>
            <w:webHidden/>
          </w:rPr>
        </w:r>
        <w:r>
          <w:rPr>
            <w:noProof/>
            <w:webHidden/>
          </w:rPr>
          <w:fldChar w:fldCharType="separate"/>
        </w:r>
        <w:r w:rsidR="0015299C">
          <w:rPr>
            <w:noProof/>
            <w:webHidden/>
          </w:rPr>
          <w:t>204</w:t>
        </w:r>
        <w:r>
          <w:rPr>
            <w:noProof/>
            <w:webHidden/>
          </w:rPr>
          <w:fldChar w:fldCharType="end"/>
        </w:r>
      </w:hyperlink>
    </w:p>
    <w:p w14:paraId="7D7B9AA8" w14:textId="0F2D9598" w:rsidR="00CA58D6" w:rsidRDefault="00CA58D6">
      <w:pPr>
        <w:pStyle w:val="TableofFigures"/>
        <w:tabs>
          <w:tab w:val="right" w:leader="dot" w:pos="9061"/>
        </w:tabs>
        <w:rPr>
          <w:rFonts w:asciiTheme="minorHAnsi" w:hAnsiTheme="minorHAnsi"/>
          <w:noProof/>
          <w:szCs w:val="22"/>
          <w:lang w:eastAsia="en-AU"/>
        </w:rPr>
      </w:pPr>
      <w:hyperlink w:anchor="_Toc108620571" w:history="1">
        <w:r w:rsidRPr="00A658D2">
          <w:rPr>
            <w:rStyle w:val="Hyperlink"/>
            <w:noProof/>
          </w:rPr>
          <w:t>Exhibit 83: Comparison of pricing across public schemes — Counsellor</w:t>
        </w:r>
        <w:r>
          <w:rPr>
            <w:noProof/>
            <w:webHidden/>
          </w:rPr>
          <w:tab/>
        </w:r>
        <w:r>
          <w:rPr>
            <w:noProof/>
            <w:webHidden/>
          </w:rPr>
          <w:fldChar w:fldCharType="begin"/>
        </w:r>
        <w:r>
          <w:rPr>
            <w:noProof/>
            <w:webHidden/>
          </w:rPr>
          <w:instrText xml:space="preserve"> PAGEREF _Toc108620571 \h </w:instrText>
        </w:r>
        <w:r>
          <w:rPr>
            <w:noProof/>
            <w:webHidden/>
          </w:rPr>
        </w:r>
        <w:r>
          <w:rPr>
            <w:noProof/>
            <w:webHidden/>
          </w:rPr>
          <w:fldChar w:fldCharType="separate"/>
        </w:r>
        <w:r w:rsidR="0015299C">
          <w:rPr>
            <w:noProof/>
            <w:webHidden/>
          </w:rPr>
          <w:t>204</w:t>
        </w:r>
        <w:r>
          <w:rPr>
            <w:noProof/>
            <w:webHidden/>
          </w:rPr>
          <w:fldChar w:fldCharType="end"/>
        </w:r>
      </w:hyperlink>
    </w:p>
    <w:p w14:paraId="09E91D70" w14:textId="7681DDE3" w:rsidR="00CA58D6" w:rsidRDefault="00CA58D6">
      <w:pPr>
        <w:pStyle w:val="TableofFigures"/>
        <w:tabs>
          <w:tab w:val="right" w:leader="dot" w:pos="9061"/>
        </w:tabs>
        <w:rPr>
          <w:rFonts w:asciiTheme="minorHAnsi" w:hAnsiTheme="minorHAnsi"/>
          <w:noProof/>
          <w:szCs w:val="22"/>
          <w:lang w:eastAsia="en-AU"/>
        </w:rPr>
      </w:pPr>
      <w:hyperlink w:anchor="_Toc108620572" w:history="1">
        <w:r w:rsidRPr="00A658D2">
          <w:rPr>
            <w:rStyle w:val="Hyperlink"/>
            <w:noProof/>
          </w:rPr>
          <w:t>Exhibit 84: Comparison of pricing across public schemes — Dietitian</w:t>
        </w:r>
        <w:r>
          <w:rPr>
            <w:noProof/>
            <w:webHidden/>
          </w:rPr>
          <w:tab/>
        </w:r>
        <w:r>
          <w:rPr>
            <w:noProof/>
            <w:webHidden/>
          </w:rPr>
          <w:fldChar w:fldCharType="begin"/>
        </w:r>
        <w:r>
          <w:rPr>
            <w:noProof/>
            <w:webHidden/>
          </w:rPr>
          <w:instrText xml:space="preserve"> PAGEREF _Toc108620572 \h </w:instrText>
        </w:r>
        <w:r>
          <w:rPr>
            <w:noProof/>
            <w:webHidden/>
          </w:rPr>
        </w:r>
        <w:r>
          <w:rPr>
            <w:noProof/>
            <w:webHidden/>
          </w:rPr>
          <w:fldChar w:fldCharType="separate"/>
        </w:r>
        <w:r w:rsidR="0015299C">
          <w:rPr>
            <w:noProof/>
            <w:webHidden/>
          </w:rPr>
          <w:t>205</w:t>
        </w:r>
        <w:r>
          <w:rPr>
            <w:noProof/>
            <w:webHidden/>
          </w:rPr>
          <w:fldChar w:fldCharType="end"/>
        </w:r>
      </w:hyperlink>
    </w:p>
    <w:p w14:paraId="4F1B15A6" w14:textId="43713C33" w:rsidR="00CA58D6" w:rsidRDefault="00CA58D6">
      <w:pPr>
        <w:pStyle w:val="TableofFigures"/>
        <w:tabs>
          <w:tab w:val="right" w:leader="dot" w:pos="9061"/>
        </w:tabs>
        <w:rPr>
          <w:rFonts w:asciiTheme="minorHAnsi" w:hAnsiTheme="minorHAnsi"/>
          <w:noProof/>
          <w:szCs w:val="22"/>
          <w:lang w:eastAsia="en-AU"/>
        </w:rPr>
      </w:pPr>
      <w:hyperlink w:anchor="_Toc108620573" w:history="1">
        <w:r w:rsidRPr="00A658D2">
          <w:rPr>
            <w:rStyle w:val="Hyperlink"/>
            <w:noProof/>
          </w:rPr>
          <w:t>Exhibit 85: Comparison of pricing across public schemes — Exercise Physiologist</w:t>
        </w:r>
        <w:r>
          <w:rPr>
            <w:noProof/>
            <w:webHidden/>
          </w:rPr>
          <w:tab/>
        </w:r>
        <w:r>
          <w:rPr>
            <w:noProof/>
            <w:webHidden/>
          </w:rPr>
          <w:fldChar w:fldCharType="begin"/>
        </w:r>
        <w:r>
          <w:rPr>
            <w:noProof/>
            <w:webHidden/>
          </w:rPr>
          <w:instrText xml:space="preserve"> PAGEREF _Toc108620573 \h </w:instrText>
        </w:r>
        <w:r>
          <w:rPr>
            <w:noProof/>
            <w:webHidden/>
          </w:rPr>
        </w:r>
        <w:r>
          <w:rPr>
            <w:noProof/>
            <w:webHidden/>
          </w:rPr>
          <w:fldChar w:fldCharType="separate"/>
        </w:r>
        <w:r w:rsidR="0015299C">
          <w:rPr>
            <w:noProof/>
            <w:webHidden/>
          </w:rPr>
          <w:t>205</w:t>
        </w:r>
        <w:r>
          <w:rPr>
            <w:noProof/>
            <w:webHidden/>
          </w:rPr>
          <w:fldChar w:fldCharType="end"/>
        </w:r>
      </w:hyperlink>
    </w:p>
    <w:p w14:paraId="5D1A517A" w14:textId="4AF6A688" w:rsidR="00CA58D6" w:rsidRDefault="00CA58D6">
      <w:pPr>
        <w:pStyle w:val="TableofFigures"/>
        <w:tabs>
          <w:tab w:val="right" w:leader="dot" w:pos="9061"/>
        </w:tabs>
        <w:rPr>
          <w:rFonts w:asciiTheme="minorHAnsi" w:hAnsiTheme="minorHAnsi"/>
          <w:noProof/>
          <w:szCs w:val="22"/>
          <w:lang w:eastAsia="en-AU"/>
        </w:rPr>
      </w:pPr>
      <w:hyperlink w:anchor="_Toc108620574" w:history="1">
        <w:r w:rsidRPr="00A658D2">
          <w:rPr>
            <w:rStyle w:val="Hyperlink"/>
            <w:noProof/>
          </w:rPr>
          <w:t>Exhibit 86: Comparison of pricing across public schemes — Occupational Therapist</w:t>
        </w:r>
        <w:r>
          <w:rPr>
            <w:noProof/>
            <w:webHidden/>
          </w:rPr>
          <w:tab/>
        </w:r>
        <w:r>
          <w:rPr>
            <w:noProof/>
            <w:webHidden/>
          </w:rPr>
          <w:fldChar w:fldCharType="begin"/>
        </w:r>
        <w:r>
          <w:rPr>
            <w:noProof/>
            <w:webHidden/>
          </w:rPr>
          <w:instrText xml:space="preserve"> PAGEREF _Toc108620574 \h </w:instrText>
        </w:r>
        <w:r>
          <w:rPr>
            <w:noProof/>
            <w:webHidden/>
          </w:rPr>
        </w:r>
        <w:r>
          <w:rPr>
            <w:noProof/>
            <w:webHidden/>
          </w:rPr>
          <w:fldChar w:fldCharType="separate"/>
        </w:r>
        <w:r w:rsidR="0015299C">
          <w:rPr>
            <w:noProof/>
            <w:webHidden/>
          </w:rPr>
          <w:t>206</w:t>
        </w:r>
        <w:r>
          <w:rPr>
            <w:noProof/>
            <w:webHidden/>
          </w:rPr>
          <w:fldChar w:fldCharType="end"/>
        </w:r>
      </w:hyperlink>
    </w:p>
    <w:p w14:paraId="55B49CCC" w14:textId="322F926C" w:rsidR="00CA58D6" w:rsidRDefault="00CA58D6">
      <w:pPr>
        <w:pStyle w:val="TableofFigures"/>
        <w:tabs>
          <w:tab w:val="right" w:leader="dot" w:pos="9061"/>
        </w:tabs>
        <w:rPr>
          <w:rFonts w:asciiTheme="minorHAnsi" w:hAnsiTheme="minorHAnsi"/>
          <w:noProof/>
          <w:szCs w:val="22"/>
          <w:lang w:eastAsia="en-AU"/>
        </w:rPr>
      </w:pPr>
      <w:hyperlink w:anchor="_Toc108620575" w:history="1">
        <w:r w:rsidRPr="00A658D2">
          <w:rPr>
            <w:rStyle w:val="Hyperlink"/>
            <w:noProof/>
          </w:rPr>
          <w:t>Exhibit 87: Comparison of pricing across public schemes — Orthoptist</w:t>
        </w:r>
        <w:r>
          <w:rPr>
            <w:noProof/>
            <w:webHidden/>
          </w:rPr>
          <w:tab/>
        </w:r>
        <w:r>
          <w:rPr>
            <w:noProof/>
            <w:webHidden/>
          </w:rPr>
          <w:fldChar w:fldCharType="begin"/>
        </w:r>
        <w:r>
          <w:rPr>
            <w:noProof/>
            <w:webHidden/>
          </w:rPr>
          <w:instrText xml:space="preserve"> PAGEREF _Toc108620575 \h </w:instrText>
        </w:r>
        <w:r>
          <w:rPr>
            <w:noProof/>
            <w:webHidden/>
          </w:rPr>
        </w:r>
        <w:r>
          <w:rPr>
            <w:noProof/>
            <w:webHidden/>
          </w:rPr>
          <w:fldChar w:fldCharType="separate"/>
        </w:r>
        <w:r w:rsidR="0015299C">
          <w:rPr>
            <w:noProof/>
            <w:webHidden/>
          </w:rPr>
          <w:t>206</w:t>
        </w:r>
        <w:r>
          <w:rPr>
            <w:noProof/>
            <w:webHidden/>
          </w:rPr>
          <w:fldChar w:fldCharType="end"/>
        </w:r>
      </w:hyperlink>
    </w:p>
    <w:p w14:paraId="0CF01208" w14:textId="382C908A" w:rsidR="00CA58D6" w:rsidRDefault="00CA58D6">
      <w:pPr>
        <w:pStyle w:val="TableofFigures"/>
        <w:tabs>
          <w:tab w:val="right" w:leader="dot" w:pos="9061"/>
        </w:tabs>
        <w:rPr>
          <w:rFonts w:asciiTheme="minorHAnsi" w:hAnsiTheme="minorHAnsi"/>
          <w:noProof/>
          <w:szCs w:val="22"/>
          <w:lang w:eastAsia="en-AU"/>
        </w:rPr>
      </w:pPr>
      <w:hyperlink w:anchor="_Toc108620576" w:history="1">
        <w:r w:rsidRPr="00A658D2">
          <w:rPr>
            <w:rStyle w:val="Hyperlink"/>
            <w:noProof/>
          </w:rPr>
          <w:t>Exhibit 88: Comparison of pricing across public schemes — Physiotherapist</w:t>
        </w:r>
        <w:r>
          <w:rPr>
            <w:noProof/>
            <w:webHidden/>
          </w:rPr>
          <w:tab/>
        </w:r>
        <w:r>
          <w:rPr>
            <w:noProof/>
            <w:webHidden/>
          </w:rPr>
          <w:fldChar w:fldCharType="begin"/>
        </w:r>
        <w:r>
          <w:rPr>
            <w:noProof/>
            <w:webHidden/>
          </w:rPr>
          <w:instrText xml:space="preserve"> PAGEREF _Toc108620576 \h </w:instrText>
        </w:r>
        <w:r>
          <w:rPr>
            <w:noProof/>
            <w:webHidden/>
          </w:rPr>
        </w:r>
        <w:r>
          <w:rPr>
            <w:noProof/>
            <w:webHidden/>
          </w:rPr>
          <w:fldChar w:fldCharType="separate"/>
        </w:r>
        <w:r w:rsidR="0015299C">
          <w:rPr>
            <w:noProof/>
            <w:webHidden/>
          </w:rPr>
          <w:t>206</w:t>
        </w:r>
        <w:r>
          <w:rPr>
            <w:noProof/>
            <w:webHidden/>
          </w:rPr>
          <w:fldChar w:fldCharType="end"/>
        </w:r>
      </w:hyperlink>
    </w:p>
    <w:p w14:paraId="70F0812A" w14:textId="6274F497" w:rsidR="00CA58D6" w:rsidRDefault="00CA58D6">
      <w:pPr>
        <w:pStyle w:val="TableofFigures"/>
        <w:tabs>
          <w:tab w:val="right" w:leader="dot" w:pos="9061"/>
        </w:tabs>
        <w:rPr>
          <w:rFonts w:asciiTheme="minorHAnsi" w:hAnsiTheme="minorHAnsi"/>
          <w:noProof/>
          <w:szCs w:val="22"/>
          <w:lang w:eastAsia="en-AU"/>
        </w:rPr>
      </w:pPr>
      <w:hyperlink w:anchor="_Toc108620577" w:history="1">
        <w:r w:rsidRPr="00A658D2">
          <w:rPr>
            <w:rStyle w:val="Hyperlink"/>
            <w:noProof/>
          </w:rPr>
          <w:t>Exhibit 89: Comparison of pricing across public schemes — Podiatrist</w:t>
        </w:r>
        <w:r>
          <w:rPr>
            <w:noProof/>
            <w:webHidden/>
          </w:rPr>
          <w:tab/>
        </w:r>
        <w:r>
          <w:rPr>
            <w:noProof/>
            <w:webHidden/>
          </w:rPr>
          <w:fldChar w:fldCharType="begin"/>
        </w:r>
        <w:r>
          <w:rPr>
            <w:noProof/>
            <w:webHidden/>
          </w:rPr>
          <w:instrText xml:space="preserve"> PAGEREF _Toc108620577 \h </w:instrText>
        </w:r>
        <w:r>
          <w:rPr>
            <w:noProof/>
            <w:webHidden/>
          </w:rPr>
        </w:r>
        <w:r>
          <w:rPr>
            <w:noProof/>
            <w:webHidden/>
          </w:rPr>
          <w:fldChar w:fldCharType="separate"/>
        </w:r>
        <w:r w:rsidR="0015299C">
          <w:rPr>
            <w:noProof/>
            <w:webHidden/>
          </w:rPr>
          <w:t>207</w:t>
        </w:r>
        <w:r>
          <w:rPr>
            <w:noProof/>
            <w:webHidden/>
          </w:rPr>
          <w:fldChar w:fldCharType="end"/>
        </w:r>
      </w:hyperlink>
    </w:p>
    <w:p w14:paraId="5598144E" w14:textId="7248A8D8" w:rsidR="00CA58D6" w:rsidRDefault="00CA58D6">
      <w:pPr>
        <w:pStyle w:val="TableofFigures"/>
        <w:tabs>
          <w:tab w:val="right" w:leader="dot" w:pos="9061"/>
        </w:tabs>
        <w:rPr>
          <w:rFonts w:asciiTheme="minorHAnsi" w:hAnsiTheme="minorHAnsi"/>
          <w:noProof/>
          <w:szCs w:val="22"/>
          <w:lang w:eastAsia="en-AU"/>
        </w:rPr>
      </w:pPr>
      <w:hyperlink w:anchor="_Toc108620578" w:history="1">
        <w:r w:rsidRPr="00A658D2">
          <w:rPr>
            <w:rStyle w:val="Hyperlink"/>
            <w:noProof/>
          </w:rPr>
          <w:t>Exhibit 90: Comparison of pricing across public schemes — Psychologist</w:t>
        </w:r>
        <w:r>
          <w:rPr>
            <w:noProof/>
            <w:webHidden/>
          </w:rPr>
          <w:tab/>
        </w:r>
        <w:r>
          <w:rPr>
            <w:noProof/>
            <w:webHidden/>
          </w:rPr>
          <w:fldChar w:fldCharType="begin"/>
        </w:r>
        <w:r>
          <w:rPr>
            <w:noProof/>
            <w:webHidden/>
          </w:rPr>
          <w:instrText xml:space="preserve"> PAGEREF _Toc108620578 \h </w:instrText>
        </w:r>
        <w:r>
          <w:rPr>
            <w:noProof/>
            <w:webHidden/>
          </w:rPr>
        </w:r>
        <w:r>
          <w:rPr>
            <w:noProof/>
            <w:webHidden/>
          </w:rPr>
          <w:fldChar w:fldCharType="separate"/>
        </w:r>
        <w:r w:rsidR="0015299C">
          <w:rPr>
            <w:noProof/>
            <w:webHidden/>
          </w:rPr>
          <w:t>207</w:t>
        </w:r>
        <w:r>
          <w:rPr>
            <w:noProof/>
            <w:webHidden/>
          </w:rPr>
          <w:fldChar w:fldCharType="end"/>
        </w:r>
      </w:hyperlink>
    </w:p>
    <w:p w14:paraId="464FCB7A" w14:textId="6B37026C" w:rsidR="00CA58D6" w:rsidRDefault="00CA58D6">
      <w:pPr>
        <w:pStyle w:val="TableofFigures"/>
        <w:tabs>
          <w:tab w:val="right" w:leader="dot" w:pos="9061"/>
        </w:tabs>
        <w:rPr>
          <w:rFonts w:asciiTheme="minorHAnsi" w:hAnsiTheme="minorHAnsi"/>
          <w:noProof/>
          <w:szCs w:val="22"/>
          <w:lang w:eastAsia="en-AU"/>
        </w:rPr>
      </w:pPr>
      <w:hyperlink w:anchor="_Toc108620579" w:history="1">
        <w:r w:rsidRPr="00A658D2">
          <w:rPr>
            <w:rStyle w:val="Hyperlink"/>
            <w:noProof/>
          </w:rPr>
          <w:t>Exhibit 91: Comparison of pricing across public schemes — Rehabilitation counsellor</w:t>
        </w:r>
        <w:r>
          <w:rPr>
            <w:noProof/>
            <w:webHidden/>
          </w:rPr>
          <w:tab/>
        </w:r>
        <w:r>
          <w:rPr>
            <w:noProof/>
            <w:webHidden/>
          </w:rPr>
          <w:fldChar w:fldCharType="begin"/>
        </w:r>
        <w:r>
          <w:rPr>
            <w:noProof/>
            <w:webHidden/>
          </w:rPr>
          <w:instrText xml:space="preserve"> PAGEREF _Toc108620579 \h </w:instrText>
        </w:r>
        <w:r>
          <w:rPr>
            <w:noProof/>
            <w:webHidden/>
          </w:rPr>
        </w:r>
        <w:r>
          <w:rPr>
            <w:noProof/>
            <w:webHidden/>
          </w:rPr>
          <w:fldChar w:fldCharType="separate"/>
        </w:r>
        <w:r w:rsidR="0015299C">
          <w:rPr>
            <w:noProof/>
            <w:webHidden/>
          </w:rPr>
          <w:t>208</w:t>
        </w:r>
        <w:r>
          <w:rPr>
            <w:noProof/>
            <w:webHidden/>
          </w:rPr>
          <w:fldChar w:fldCharType="end"/>
        </w:r>
      </w:hyperlink>
    </w:p>
    <w:p w14:paraId="7E3DEAAC" w14:textId="0FFDBAA6" w:rsidR="00CA58D6" w:rsidRDefault="00CA58D6">
      <w:pPr>
        <w:pStyle w:val="TableofFigures"/>
        <w:tabs>
          <w:tab w:val="right" w:leader="dot" w:pos="9061"/>
        </w:tabs>
        <w:rPr>
          <w:rFonts w:asciiTheme="minorHAnsi" w:hAnsiTheme="minorHAnsi"/>
          <w:noProof/>
          <w:szCs w:val="22"/>
          <w:lang w:eastAsia="en-AU"/>
        </w:rPr>
      </w:pPr>
      <w:hyperlink w:anchor="_Toc108620580" w:history="1">
        <w:r w:rsidRPr="00A658D2">
          <w:rPr>
            <w:rStyle w:val="Hyperlink"/>
            <w:noProof/>
          </w:rPr>
          <w:t>Exhibit 92: Comparison of pricing across public schemes — Social worker</w:t>
        </w:r>
        <w:r>
          <w:rPr>
            <w:noProof/>
            <w:webHidden/>
          </w:rPr>
          <w:tab/>
        </w:r>
        <w:r>
          <w:rPr>
            <w:noProof/>
            <w:webHidden/>
          </w:rPr>
          <w:fldChar w:fldCharType="begin"/>
        </w:r>
        <w:r>
          <w:rPr>
            <w:noProof/>
            <w:webHidden/>
          </w:rPr>
          <w:instrText xml:space="preserve"> PAGEREF _Toc108620580 \h </w:instrText>
        </w:r>
        <w:r>
          <w:rPr>
            <w:noProof/>
            <w:webHidden/>
          </w:rPr>
        </w:r>
        <w:r>
          <w:rPr>
            <w:noProof/>
            <w:webHidden/>
          </w:rPr>
          <w:fldChar w:fldCharType="separate"/>
        </w:r>
        <w:r w:rsidR="0015299C">
          <w:rPr>
            <w:noProof/>
            <w:webHidden/>
          </w:rPr>
          <w:t>208</w:t>
        </w:r>
        <w:r>
          <w:rPr>
            <w:noProof/>
            <w:webHidden/>
          </w:rPr>
          <w:fldChar w:fldCharType="end"/>
        </w:r>
      </w:hyperlink>
    </w:p>
    <w:p w14:paraId="2860C325" w14:textId="35EF3001" w:rsidR="00CA58D6" w:rsidRDefault="00CA58D6">
      <w:pPr>
        <w:pStyle w:val="TableofFigures"/>
        <w:tabs>
          <w:tab w:val="right" w:leader="dot" w:pos="9061"/>
        </w:tabs>
        <w:rPr>
          <w:rFonts w:asciiTheme="minorHAnsi" w:hAnsiTheme="minorHAnsi"/>
          <w:noProof/>
          <w:szCs w:val="22"/>
          <w:lang w:eastAsia="en-AU"/>
        </w:rPr>
      </w:pPr>
      <w:hyperlink w:anchor="_Toc108620581" w:history="1">
        <w:r w:rsidRPr="00A658D2">
          <w:rPr>
            <w:rStyle w:val="Hyperlink"/>
            <w:noProof/>
          </w:rPr>
          <w:t>Exhibit 93: Comparison of pricing across public schemes — Speech pathologist</w:t>
        </w:r>
        <w:r>
          <w:rPr>
            <w:noProof/>
            <w:webHidden/>
          </w:rPr>
          <w:tab/>
        </w:r>
        <w:r>
          <w:rPr>
            <w:noProof/>
            <w:webHidden/>
          </w:rPr>
          <w:fldChar w:fldCharType="begin"/>
        </w:r>
        <w:r>
          <w:rPr>
            <w:noProof/>
            <w:webHidden/>
          </w:rPr>
          <w:instrText xml:space="preserve"> PAGEREF _Toc108620581 \h </w:instrText>
        </w:r>
        <w:r>
          <w:rPr>
            <w:noProof/>
            <w:webHidden/>
          </w:rPr>
        </w:r>
        <w:r>
          <w:rPr>
            <w:noProof/>
            <w:webHidden/>
          </w:rPr>
          <w:fldChar w:fldCharType="separate"/>
        </w:r>
        <w:r w:rsidR="0015299C">
          <w:rPr>
            <w:noProof/>
            <w:webHidden/>
          </w:rPr>
          <w:t>209</w:t>
        </w:r>
        <w:r>
          <w:rPr>
            <w:noProof/>
            <w:webHidden/>
          </w:rPr>
          <w:fldChar w:fldCharType="end"/>
        </w:r>
      </w:hyperlink>
    </w:p>
    <w:p w14:paraId="232B2342" w14:textId="1C0D2C70" w:rsidR="00CA58D6" w:rsidRDefault="00CA58D6">
      <w:pPr>
        <w:pStyle w:val="TableofFigures"/>
        <w:tabs>
          <w:tab w:val="right" w:leader="dot" w:pos="9061"/>
        </w:tabs>
        <w:rPr>
          <w:rFonts w:asciiTheme="minorHAnsi" w:hAnsiTheme="minorHAnsi"/>
          <w:noProof/>
          <w:szCs w:val="22"/>
          <w:lang w:eastAsia="en-AU"/>
        </w:rPr>
      </w:pPr>
      <w:hyperlink w:anchor="_Toc108620582" w:history="1">
        <w:r w:rsidRPr="00A658D2">
          <w:rPr>
            <w:rStyle w:val="Hyperlink"/>
            <w:noProof/>
          </w:rPr>
          <w:t>Exhibit 94: Comparison of pricing across public schemes — Therapy / Allied health assistants</w:t>
        </w:r>
        <w:r>
          <w:rPr>
            <w:noProof/>
            <w:webHidden/>
          </w:rPr>
          <w:tab/>
        </w:r>
        <w:r>
          <w:rPr>
            <w:noProof/>
            <w:webHidden/>
          </w:rPr>
          <w:fldChar w:fldCharType="begin"/>
        </w:r>
        <w:r>
          <w:rPr>
            <w:noProof/>
            <w:webHidden/>
          </w:rPr>
          <w:instrText xml:space="preserve"> PAGEREF _Toc108620582 \h </w:instrText>
        </w:r>
        <w:r>
          <w:rPr>
            <w:noProof/>
            <w:webHidden/>
          </w:rPr>
        </w:r>
        <w:r>
          <w:rPr>
            <w:noProof/>
            <w:webHidden/>
          </w:rPr>
          <w:fldChar w:fldCharType="separate"/>
        </w:r>
        <w:r w:rsidR="0015299C">
          <w:rPr>
            <w:noProof/>
            <w:webHidden/>
          </w:rPr>
          <w:t>209</w:t>
        </w:r>
        <w:r>
          <w:rPr>
            <w:noProof/>
            <w:webHidden/>
          </w:rPr>
          <w:fldChar w:fldCharType="end"/>
        </w:r>
      </w:hyperlink>
    </w:p>
    <w:p w14:paraId="48F45306" w14:textId="68555CD1" w:rsidR="00CA58D6" w:rsidRDefault="00CA58D6">
      <w:pPr>
        <w:pStyle w:val="TableofFigures"/>
        <w:tabs>
          <w:tab w:val="right" w:leader="dot" w:pos="9061"/>
        </w:tabs>
        <w:rPr>
          <w:rFonts w:asciiTheme="minorHAnsi" w:hAnsiTheme="minorHAnsi"/>
          <w:noProof/>
          <w:szCs w:val="22"/>
          <w:lang w:eastAsia="en-AU"/>
        </w:rPr>
      </w:pPr>
      <w:hyperlink w:anchor="_Toc108620583" w:history="1">
        <w:r w:rsidRPr="00A658D2">
          <w:rPr>
            <w:rStyle w:val="Hyperlink"/>
            <w:noProof/>
          </w:rPr>
          <w:t>Exhibit 95: Summary of other pricing arrangements</w:t>
        </w:r>
        <w:r>
          <w:rPr>
            <w:noProof/>
            <w:webHidden/>
          </w:rPr>
          <w:tab/>
        </w:r>
        <w:r>
          <w:rPr>
            <w:noProof/>
            <w:webHidden/>
          </w:rPr>
          <w:fldChar w:fldCharType="begin"/>
        </w:r>
        <w:r>
          <w:rPr>
            <w:noProof/>
            <w:webHidden/>
          </w:rPr>
          <w:instrText xml:space="preserve"> PAGEREF _Toc108620583 \h </w:instrText>
        </w:r>
        <w:r>
          <w:rPr>
            <w:noProof/>
            <w:webHidden/>
          </w:rPr>
        </w:r>
        <w:r>
          <w:rPr>
            <w:noProof/>
            <w:webHidden/>
          </w:rPr>
          <w:fldChar w:fldCharType="separate"/>
        </w:r>
        <w:r w:rsidR="0015299C">
          <w:rPr>
            <w:noProof/>
            <w:webHidden/>
          </w:rPr>
          <w:t>210</w:t>
        </w:r>
        <w:r>
          <w:rPr>
            <w:noProof/>
            <w:webHidden/>
          </w:rPr>
          <w:fldChar w:fldCharType="end"/>
        </w:r>
      </w:hyperlink>
    </w:p>
    <w:p w14:paraId="6021E1EC" w14:textId="1FA5480E" w:rsidR="00CA58D6" w:rsidRDefault="00CA58D6">
      <w:pPr>
        <w:pStyle w:val="TableofFigures"/>
        <w:tabs>
          <w:tab w:val="right" w:leader="dot" w:pos="9061"/>
        </w:tabs>
        <w:rPr>
          <w:rFonts w:asciiTheme="minorHAnsi" w:hAnsiTheme="minorHAnsi"/>
          <w:noProof/>
          <w:szCs w:val="22"/>
          <w:lang w:eastAsia="en-AU"/>
        </w:rPr>
      </w:pPr>
      <w:hyperlink w:anchor="_Toc108620584" w:history="1">
        <w:r w:rsidRPr="00A658D2">
          <w:rPr>
            <w:rStyle w:val="Hyperlink"/>
            <w:noProof/>
          </w:rPr>
          <w:t>Exhibit 96: Geographical dispersion of Australia under RRMA</w:t>
        </w:r>
        <w:r>
          <w:rPr>
            <w:noProof/>
            <w:webHidden/>
          </w:rPr>
          <w:tab/>
        </w:r>
        <w:r>
          <w:rPr>
            <w:noProof/>
            <w:webHidden/>
          </w:rPr>
          <w:fldChar w:fldCharType="begin"/>
        </w:r>
        <w:r>
          <w:rPr>
            <w:noProof/>
            <w:webHidden/>
          </w:rPr>
          <w:instrText xml:space="preserve"> PAGEREF _Toc108620584 \h </w:instrText>
        </w:r>
        <w:r>
          <w:rPr>
            <w:noProof/>
            <w:webHidden/>
          </w:rPr>
        </w:r>
        <w:r>
          <w:rPr>
            <w:noProof/>
            <w:webHidden/>
          </w:rPr>
          <w:fldChar w:fldCharType="separate"/>
        </w:r>
        <w:r w:rsidR="0015299C">
          <w:rPr>
            <w:noProof/>
            <w:webHidden/>
          </w:rPr>
          <w:t>217</w:t>
        </w:r>
        <w:r>
          <w:rPr>
            <w:noProof/>
            <w:webHidden/>
          </w:rPr>
          <w:fldChar w:fldCharType="end"/>
        </w:r>
      </w:hyperlink>
    </w:p>
    <w:p w14:paraId="0EE50549" w14:textId="3A0E1A98" w:rsidR="00CA58D6" w:rsidRDefault="00CA58D6">
      <w:pPr>
        <w:pStyle w:val="TableofFigures"/>
        <w:tabs>
          <w:tab w:val="right" w:leader="dot" w:pos="9061"/>
        </w:tabs>
        <w:rPr>
          <w:rFonts w:asciiTheme="minorHAnsi" w:hAnsiTheme="minorHAnsi"/>
          <w:noProof/>
          <w:szCs w:val="22"/>
          <w:lang w:eastAsia="en-AU"/>
        </w:rPr>
      </w:pPr>
      <w:hyperlink w:anchor="_Toc108620585" w:history="1">
        <w:r w:rsidRPr="00A658D2">
          <w:rPr>
            <w:rStyle w:val="Hyperlink"/>
            <w:noProof/>
          </w:rPr>
          <w:t>Exhibit 97: Structure of RRMA Classification</w:t>
        </w:r>
        <w:r>
          <w:rPr>
            <w:noProof/>
            <w:webHidden/>
          </w:rPr>
          <w:tab/>
        </w:r>
        <w:r>
          <w:rPr>
            <w:noProof/>
            <w:webHidden/>
          </w:rPr>
          <w:fldChar w:fldCharType="begin"/>
        </w:r>
        <w:r>
          <w:rPr>
            <w:noProof/>
            <w:webHidden/>
          </w:rPr>
          <w:instrText xml:space="preserve"> PAGEREF _Toc108620585 \h </w:instrText>
        </w:r>
        <w:r>
          <w:rPr>
            <w:noProof/>
            <w:webHidden/>
          </w:rPr>
        </w:r>
        <w:r>
          <w:rPr>
            <w:noProof/>
            <w:webHidden/>
          </w:rPr>
          <w:fldChar w:fldCharType="separate"/>
        </w:r>
        <w:r w:rsidR="0015299C">
          <w:rPr>
            <w:noProof/>
            <w:webHidden/>
          </w:rPr>
          <w:t>217</w:t>
        </w:r>
        <w:r>
          <w:rPr>
            <w:noProof/>
            <w:webHidden/>
          </w:rPr>
          <w:fldChar w:fldCharType="end"/>
        </w:r>
      </w:hyperlink>
    </w:p>
    <w:p w14:paraId="0308803D" w14:textId="2658CA8B" w:rsidR="00CA58D6" w:rsidRDefault="00CA58D6">
      <w:pPr>
        <w:pStyle w:val="TableofFigures"/>
        <w:tabs>
          <w:tab w:val="right" w:leader="dot" w:pos="9061"/>
        </w:tabs>
        <w:rPr>
          <w:rFonts w:asciiTheme="minorHAnsi" w:hAnsiTheme="minorHAnsi"/>
          <w:noProof/>
          <w:szCs w:val="22"/>
          <w:lang w:eastAsia="en-AU"/>
        </w:rPr>
      </w:pPr>
      <w:hyperlink w:anchor="_Toc108620586" w:history="1">
        <w:r w:rsidRPr="00A658D2">
          <w:rPr>
            <w:rStyle w:val="Hyperlink"/>
            <w:noProof/>
          </w:rPr>
          <w:t>Exhibit 98: Classification of service centres</w:t>
        </w:r>
        <w:r>
          <w:rPr>
            <w:noProof/>
            <w:webHidden/>
          </w:rPr>
          <w:tab/>
        </w:r>
        <w:r>
          <w:rPr>
            <w:noProof/>
            <w:webHidden/>
          </w:rPr>
          <w:fldChar w:fldCharType="begin"/>
        </w:r>
        <w:r>
          <w:rPr>
            <w:noProof/>
            <w:webHidden/>
          </w:rPr>
          <w:instrText xml:space="preserve"> PAGEREF _Toc108620586 \h </w:instrText>
        </w:r>
        <w:r>
          <w:rPr>
            <w:noProof/>
            <w:webHidden/>
          </w:rPr>
        </w:r>
        <w:r>
          <w:rPr>
            <w:noProof/>
            <w:webHidden/>
          </w:rPr>
          <w:fldChar w:fldCharType="separate"/>
        </w:r>
        <w:r w:rsidR="0015299C">
          <w:rPr>
            <w:noProof/>
            <w:webHidden/>
          </w:rPr>
          <w:t>218</w:t>
        </w:r>
        <w:r>
          <w:rPr>
            <w:noProof/>
            <w:webHidden/>
          </w:rPr>
          <w:fldChar w:fldCharType="end"/>
        </w:r>
      </w:hyperlink>
    </w:p>
    <w:p w14:paraId="782C58E8" w14:textId="5356382F" w:rsidR="00CA58D6" w:rsidRDefault="00CA58D6">
      <w:pPr>
        <w:pStyle w:val="TableofFigures"/>
        <w:tabs>
          <w:tab w:val="right" w:leader="dot" w:pos="9061"/>
        </w:tabs>
        <w:rPr>
          <w:rFonts w:asciiTheme="minorHAnsi" w:hAnsiTheme="minorHAnsi"/>
          <w:noProof/>
          <w:szCs w:val="22"/>
          <w:lang w:eastAsia="en-AU"/>
        </w:rPr>
      </w:pPr>
      <w:hyperlink w:anchor="_Toc108620587" w:history="1">
        <w:r w:rsidRPr="00A658D2">
          <w:rPr>
            <w:rStyle w:val="Hyperlink"/>
            <w:noProof/>
          </w:rPr>
          <w:t>Exhibit 99: Structure of ARIA classification</w:t>
        </w:r>
        <w:r>
          <w:rPr>
            <w:noProof/>
            <w:webHidden/>
          </w:rPr>
          <w:tab/>
        </w:r>
        <w:r>
          <w:rPr>
            <w:noProof/>
            <w:webHidden/>
          </w:rPr>
          <w:fldChar w:fldCharType="begin"/>
        </w:r>
        <w:r>
          <w:rPr>
            <w:noProof/>
            <w:webHidden/>
          </w:rPr>
          <w:instrText xml:space="preserve"> PAGEREF _Toc108620587 \h </w:instrText>
        </w:r>
        <w:r>
          <w:rPr>
            <w:noProof/>
            <w:webHidden/>
          </w:rPr>
        </w:r>
        <w:r>
          <w:rPr>
            <w:noProof/>
            <w:webHidden/>
          </w:rPr>
          <w:fldChar w:fldCharType="separate"/>
        </w:r>
        <w:r w:rsidR="0015299C">
          <w:rPr>
            <w:noProof/>
            <w:webHidden/>
          </w:rPr>
          <w:t>218</w:t>
        </w:r>
        <w:r>
          <w:rPr>
            <w:noProof/>
            <w:webHidden/>
          </w:rPr>
          <w:fldChar w:fldCharType="end"/>
        </w:r>
      </w:hyperlink>
    </w:p>
    <w:p w14:paraId="585BB7B0" w14:textId="43430F11" w:rsidR="00CA58D6" w:rsidRDefault="00CA58D6">
      <w:pPr>
        <w:pStyle w:val="TableofFigures"/>
        <w:tabs>
          <w:tab w:val="right" w:leader="dot" w:pos="9061"/>
        </w:tabs>
        <w:rPr>
          <w:rFonts w:asciiTheme="minorHAnsi" w:hAnsiTheme="minorHAnsi"/>
          <w:noProof/>
          <w:szCs w:val="22"/>
          <w:lang w:eastAsia="en-AU"/>
        </w:rPr>
      </w:pPr>
      <w:hyperlink w:anchor="_Toc108620588" w:history="1">
        <w:r w:rsidRPr="00A658D2">
          <w:rPr>
            <w:rStyle w:val="Hyperlink"/>
            <w:noProof/>
          </w:rPr>
          <w:t>Exhibit 100: Geographical dispersion of Australia under ARIA</w:t>
        </w:r>
        <w:r>
          <w:rPr>
            <w:noProof/>
            <w:webHidden/>
          </w:rPr>
          <w:tab/>
        </w:r>
        <w:r>
          <w:rPr>
            <w:noProof/>
            <w:webHidden/>
          </w:rPr>
          <w:fldChar w:fldCharType="begin"/>
        </w:r>
        <w:r>
          <w:rPr>
            <w:noProof/>
            <w:webHidden/>
          </w:rPr>
          <w:instrText xml:space="preserve"> PAGEREF _Toc108620588 \h </w:instrText>
        </w:r>
        <w:r>
          <w:rPr>
            <w:noProof/>
            <w:webHidden/>
          </w:rPr>
        </w:r>
        <w:r>
          <w:rPr>
            <w:noProof/>
            <w:webHidden/>
          </w:rPr>
          <w:fldChar w:fldCharType="separate"/>
        </w:r>
        <w:r w:rsidR="0015299C">
          <w:rPr>
            <w:noProof/>
            <w:webHidden/>
          </w:rPr>
          <w:t>219</w:t>
        </w:r>
        <w:r>
          <w:rPr>
            <w:noProof/>
            <w:webHidden/>
          </w:rPr>
          <w:fldChar w:fldCharType="end"/>
        </w:r>
      </w:hyperlink>
    </w:p>
    <w:p w14:paraId="51A2D1FF" w14:textId="3D4C4B90" w:rsidR="00CA58D6" w:rsidRDefault="00CA58D6">
      <w:pPr>
        <w:pStyle w:val="TableofFigures"/>
        <w:tabs>
          <w:tab w:val="right" w:leader="dot" w:pos="9061"/>
        </w:tabs>
        <w:rPr>
          <w:rFonts w:asciiTheme="minorHAnsi" w:hAnsiTheme="minorHAnsi"/>
          <w:noProof/>
          <w:szCs w:val="22"/>
          <w:lang w:eastAsia="en-AU"/>
        </w:rPr>
      </w:pPr>
      <w:hyperlink w:anchor="_Toc108620589" w:history="1">
        <w:r w:rsidRPr="00A658D2">
          <w:rPr>
            <w:rStyle w:val="Hyperlink"/>
            <w:noProof/>
          </w:rPr>
          <w:t>Exhibit 101: Structure of ASGS Classification</w:t>
        </w:r>
        <w:r>
          <w:rPr>
            <w:noProof/>
            <w:webHidden/>
          </w:rPr>
          <w:tab/>
        </w:r>
        <w:r>
          <w:rPr>
            <w:noProof/>
            <w:webHidden/>
          </w:rPr>
          <w:fldChar w:fldCharType="begin"/>
        </w:r>
        <w:r>
          <w:rPr>
            <w:noProof/>
            <w:webHidden/>
          </w:rPr>
          <w:instrText xml:space="preserve"> PAGEREF _Toc108620589 \h </w:instrText>
        </w:r>
        <w:r>
          <w:rPr>
            <w:noProof/>
            <w:webHidden/>
          </w:rPr>
        </w:r>
        <w:r>
          <w:rPr>
            <w:noProof/>
            <w:webHidden/>
          </w:rPr>
          <w:fldChar w:fldCharType="separate"/>
        </w:r>
        <w:r w:rsidR="0015299C">
          <w:rPr>
            <w:noProof/>
            <w:webHidden/>
          </w:rPr>
          <w:t>220</w:t>
        </w:r>
        <w:r>
          <w:rPr>
            <w:noProof/>
            <w:webHidden/>
          </w:rPr>
          <w:fldChar w:fldCharType="end"/>
        </w:r>
      </w:hyperlink>
    </w:p>
    <w:p w14:paraId="6E5F1586" w14:textId="7BAA48C9" w:rsidR="00CA58D6" w:rsidRDefault="00CA58D6">
      <w:pPr>
        <w:pStyle w:val="TableofFigures"/>
        <w:tabs>
          <w:tab w:val="right" w:leader="dot" w:pos="9061"/>
        </w:tabs>
        <w:rPr>
          <w:rFonts w:asciiTheme="minorHAnsi" w:hAnsiTheme="minorHAnsi"/>
          <w:noProof/>
          <w:szCs w:val="22"/>
          <w:lang w:eastAsia="en-AU"/>
        </w:rPr>
      </w:pPr>
      <w:hyperlink w:anchor="_Toc108620590" w:history="1">
        <w:r w:rsidRPr="00A658D2">
          <w:rPr>
            <w:rStyle w:val="Hyperlink"/>
            <w:noProof/>
          </w:rPr>
          <w:t>Exhibit 102: Geographical dispersion of Australia under ASGS</w:t>
        </w:r>
        <w:r>
          <w:rPr>
            <w:noProof/>
            <w:webHidden/>
          </w:rPr>
          <w:tab/>
        </w:r>
        <w:r>
          <w:rPr>
            <w:noProof/>
            <w:webHidden/>
          </w:rPr>
          <w:fldChar w:fldCharType="begin"/>
        </w:r>
        <w:r>
          <w:rPr>
            <w:noProof/>
            <w:webHidden/>
          </w:rPr>
          <w:instrText xml:space="preserve"> PAGEREF _Toc108620590 \h </w:instrText>
        </w:r>
        <w:r>
          <w:rPr>
            <w:noProof/>
            <w:webHidden/>
          </w:rPr>
        </w:r>
        <w:r>
          <w:rPr>
            <w:noProof/>
            <w:webHidden/>
          </w:rPr>
          <w:fldChar w:fldCharType="separate"/>
        </w:r>
        <w:r w:rsidR="0015299C">
          <w:rPr>
            <w:noProof/>
            <w:webHidden/>
          </w:rPr>
          <w:t>221</w:t>
        </w:r>
        <w:r>
          <w:rPr>
            <w:noProof/>
            <w:webHidden/>
          </w:rPr>
          <w:fldChar w:fldCharType="end"/>
        </w:r>
      </w:hyperlink>
    </w:p>
    <w:p w14:paraId="50C9B97A" w14:textId="67CCAC1C" w:rsidR="00CA58D6" w:rsidRDefault="00CA58D6">
      <w:pPr>
        <w:pStyle w:val="TableofFigures"/>
        <w:tabs>
          <w:tab w:val="right" w:leader="dot" w:pos="9061"/>
        </w:tabs>
        <w:rPr>
          <w:rFonts w:asciiTheme="minorHAnsi" w:hAnsiTheme="minorHAnsi"/>
          <w:noProof/>
          <w:szCs w:val="22"/>
          <w:lang w:eastAsia="en-AU"/>
        </w:rPr>
      </w:pPr>
      <w:hyperlink w:anchor="_Toc108620591" w:history="1">
        <w:r w:rsidRPr="00A658D2">
          <w:rPr>
            <w:rStyle w:val="Hyperlink"/>
            <w:noProof/>
          </w:rPr>
          <w:t>Exhibit 103: Structure of MMM Classification</w:t>
        </w:r>
        <w:r>
          <w:rPr>
            <w:noProof/>
            <w:webHidden/>
          </w:rPr>
          <w:tab/>
        </w:r>
        <w:r>
          <w:rPr>
            <w:noProof/>
            <w:webHidden/>
          </w:rPr>
          <w:fldChar w:fldCharType="begin"/>
        </w:r>
        <w:r>
          <w:rPr>
            <w:noProof/>
            <w:webHidden/>
          </w:rPr>
          <w:instrText xml:space="preserve"> PAGEREF _Toc108620591 \h </w:instrText>
        </w:r>
        <w:r>
          <w:rPr>
            <w:noProof/>
            <w:webHidden/>
          </w:rPr>
        </w:r>
        <w:r>
          <w:rPr>
            <w:noProof/>
            <w:webHidden/>
          </w:rPr>
          <w:fldChar w:fldCharType="separate"/>
        </w:r>
        <w:r w:rsidR="0015299C">
          <w:rPr>
            <w:noProof/>
            <w:webHidden/>
          </w:rPr>
          <w:t>222</w:t>
        </w:r>
        <w:r>
          <w:rPr>
            <w:noProof/>
            <w:webHidden/>
          </w:rPr>
          <w:fldChar w:fldCharType="end"/>
        </w:r>
      </w:hyperlink>
    </w:p>
    <w:p w14:paraId="65DD6AA4" w14:textId="66EC4A4D" w:rsidR="00CA58D6" w:rsidRDefault="00CA58D6">
      <w:pPr>
        <w:pStyle w:val="TableofFigures"/>
        <w:tabs>
          <w:tab w:val="right" w:leader="dot" w:pos="9061"/>
        </w:tabs>
        <w:rPr>
          <w:rFonts w:asciiTheme="minorHAnsi" w:hAnsiTheme="minorHAnsi"/>
          <w:noProof/>
          <w:szCs w:val="22"/>
          <w:lang w:eastAsia="en-AU"/>
        </w:rPr>
      </w:pPr>
      <w:hyperlink w:anchor="_Toc108620592" w:history="1">
        <w:r w:rsidRPr="00A658D2">
          <w:rPr>
            <w:rStyle w:val="Hyperlink"/>
            <w:noProof/>
          </w:rPr>
          <w:t>Exhibit 104: Distribution of MMM classifications across Australia</w:t>
        </w:r>
        <w:r>
          <w:rPr>
            <w:noProof/>
            <w:webHidden/>
          </w:rPr>
          <w:tab/>
        </w:r>
        <w:r>
          <w:rPr>
            <w:noProof/>
            <w:webHidden/>
          </w:rPr>
          <w:fldChar w:fldCharType="begin"/>
        </w:r>
        <w:r>
          <w:rPr>
            <w:noProof/>
            <w:webHidden/>
          </w:rPr>
          <w:instrText xml:space="preserve"> PAGEREF _Toc108620592 \h </w:instrText>
        </w:r>
        <w:r>
          <w:rPr>
            <w:noProof/>
            <w:webHidden/>
          </w:rPr>
        </w:r>
        <w:r>
          <w:rPr>
            <w:noProof/>
            <w:webHidden/>
          </w:rPr>
          <w:fldChar w:fldCharType="separate"/>
        </w:r>
        <w:r w:rsidR="0015299C">
          <w:rPr>
            <w:noProof/>
            <w:webHidden/>
          </w:rPr>
          <w:t>222</w:t>
        </w:r>
        <w:r>
          <w:rPr>
            <w:noProof/>
            <w:webHidden/>
          </w:rPr>
          <w:fldChar w:fldCharType="end"/>
        </w:r>
      </w:hyperlink>
    </w:p>
    <w:p w14:paraId="7A50EFF0" w14:textId="0F542F84" w:rsidR="00CA58D6" w:rsidRDefault="00CA58D6">
      <w:pPr>
        <w:pStyle w:val="TableofFigures"/>
        <w:tabs>
          <w:tab w:val="right" w:leader="dot" w:pos="9061"/>
        </w:tabs>
        <w:rPr>
          <w:rFonts w:asciiTheme="minorHAnsi" w:hAnsiTheme="minorHAnsi"/>
          <w:noProof/>
          <w:szCs w:val="22"/>
          <w:lang w:eastAsia="en-AU"/>
        </w:rPr>
      </w:pPr>
      <w:hyperlink w:anchor="_Toc108620593" w:history="1">
        <w:r w:rsidRPr="00A658D2">
          <w:rPr>
            <w:rStyle w:val="Hyperlink"/>
            <w:noProof/>
          </w:rPr>
          <w:t>Exhibit 105: Index of Access' scores across Australia</w:t>
        </w:r>
        <w:r>
          <w:rPr>
            <w:noProof/>
            <w:webHidden/>
          </w:rPr>
          <w:tab/>
        </w:r>
        <w:r>
          <w:rPr>
            <w:noProof/>
            <w:webHidden/>
          </w:rPr>
          <w:fldChar w:fldCharType="begin"/>
        </w:r>
        <w:r>
          <w:rPr>
            <w:noProof/>
            <w:webHidden/>
          </w:rPr>
          <w:instrText xml:space="preserve"> PAGEREF _Toc108620593 \h </w:instrText>
        </w:r>
        <w:r>
          <w:rPr>
            <w:noProof/>
            <w:webHidden/>
          </w:rPr>
        </w:r>
        <w:r>
          <w:rPr>
            <w:noProof/>
            <w:webHidden/>
          </w:rPr>
          <w:fldChar w:fldCharType="separate"/>
        </w:r>
        <w:r w:rsidR="0015299C">
          <w:rPr>
            <w:noProof/>
            <w:webHidden/>
          </w:rPr>
          <w:t>223</w:t>
        </w:r>
        <w:r>
          <w:rPr>
            <w:noProof/>
            <w:webHidden/>
          </w:rPr>
          <w:fldChar w:fldCharType="end"/>
        </w:r>
      </w:hyperlink>
    </w:p>
    <w:p w14:paraId="36EC556D" w14:textId="0E11CCA4" w:rsidR="00306407" w:rsidRPr="00306407" w:rsidRDefault="00306407" w:rsidP="009F132C">
      <w:pPr>
        <w:ind w:left="1134" w:right="567" w:hanging="1134"/>
      </w:pPr>
      <w:r w:rsidRPr="00DF0C3D">
        <w:fldChar w:fldCharType="end"/>
      </w:r>
    </w:p>
    <w:sectPr w:rsidR="00306407" w:rsidRPr="00306407" w:rsidSect="00742646">
      <w:endnotePr>
        <w:numFmt w:val="decimal"/>
        <w:numRestart w:val="eachSect"/>
      </w:endnotePr>
      <w:pgSz w:w="11907" w:h="16839"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9FB0C2D" w14:textId="77777777" w:rsidR="002B459B" w:rsidRPr="009E25EC" w:rsidRDefault="002B459B" w:rsidP="009E25EC">
      <w:pPr>
        <w:pStyle w:val="Footer"/>
        <w:pBdr>
          <w:top w:val="none" w:sz="0" w:space="0" w:color="auto"/>
        </w:pBdr>
        <w:rPr>
          <w:vanish/>
        </w:rPr>
      </w:pPr>
    </w:p>
  </w:endnote>
  <w:endnote w:type="continuationSeparator" w:id="0">
    <w:p w14:paraId="172E7B7D" w14:textId="77777777" w:rsidR="002B459B" w:rsidRPr="009E25EC" w:rsidRDefault="002B459B" w:rsidP="009E25EC">
      <w:pPr>
        <w:pStyle w:val="Footer"/>
        <w:pBdr>
          <w:top w:val="none" w:sz="0" w:space="0" w:color="auto"/>
        </w:pBdr>
        <w:rPr>
          <w:vanish/>
        </w:rPr>
      </w:pPr>
    </w:p>
  </w:endnote>
  <w:endnote w:type="continuationNotice" w:id="1">
    <w:p w14:paraId="6C129E6A" w14:textId="77777777" w:rsidR="002B459B" w:rsidRPr="009E25EC" w:rsidRDefault="002B459B" w:rsidP="009E25EC">
      <w:pPr>
        <w:pStyle w:val="Footer"/>
        <w:pBdr>
          <w:top w:val="none" w:sz="0" w:space="0" w:color="auto"/>
        </w:pBdr>
        <w:rPr>
          <w:vanish/>
        </w:rPr>
      </w:pPr>
    </w:p>
  </w:endnote>
  <w:endnote w:id="2">
    <w:p w14:paraId="4836DE69" w14:textId="77777777" w:rsidR="00F72E53" w:rsidRPr="005F20F5" w:rsidRDefault="00F72E53" w:rsidP="00FF47D9">
      <w:pPr>
        <w:pStyle w:val="EndnoteText"/>
      </w:pPr>
      <w:r w:rsidRPr="005F20F5">
        <w:rPr>
          <w:rStyle w:val="EndnoteReference"/>
        </w:rPr>
        <w:endnoteRef/>
      </w:r>
      <w:r w:rsidRPr="005F20F5">
        <w:t xml:space="preserve"> </w:t>
      </w:r>
      <w:r w:rsidRPr="005F20F5">
        <w:tab/>
        <w:t xml:space="preserve">NDIS Scheme Actuary. (2021). </w:t>
      </w:r>
      <w:r>
        <w:t xml:space="preserve">NDIS </w:t>
      </w:r>
      <w:r w:rsidRPr="00DC0E29">
        <w:t>Annual Financial Sustainability Report 2020-21</w:t>
      </w:r>
      <w:r w:rsidRPr="005F20F5">
        <w:t>, p. 14.</w:t>
      </w:r>
    </w:p>
  </w:endnote>
  <w:endnote w:id="3">
    <w:p w14:paraId="7BFF347D" w14:textId="07F9D3BA" w:rsidR="00F72E53" w:rsidRDefault="00F72E53" w:rsidP="00FF47D9">
      <w:pPr>
        <w:pStyle w:val="EndnoteText"/>
      </w:pPr>
      <w:r>
        <w:rPr>
          <w:rStyle w:val="EndnoteReference"/>
        </w:rPr>
        <w:endnoteRef/>
      </w:r>
      <w:r>
        <w:t xml:space="preserve"> </w:t>
      </w:r>
      <w:r>
        <w:tab/>
      </w:r>
      <w:r w:rsidRPr="00D92D93">
        <w:t xml:space="preserve">Parliamentary Budget Office. (2021). </w:t>
      </w:r>
      <w:r w:rsidR="0016645F">
        <w:rPr>
          <w:i/>
        </w:rPr>
        <w:t>Beyond the budget 2021-22</w:t>
      </w:r>
      <w:r>
        <w:t xml:space="preserve">, pp. 34-7. Download </w:t>
      </w:r>
      <w:hyperlink r:id="rId1" w:history="1">
        <w:r w:rsidRPr="00D92D93">
          <w:rPr>
            <w:rStyle w:val="Hyperlink"/>
          </w:rPr>
          <w:t>here</w:t>
        </w:r>
      </w:hyperlink>
      <w:r>
        <w:t>.</w:t>
      </w:r>
    </w:p>
  </w:endnote>
  <w:endnote w:id="4">
    <w:p w14:paraId="088D9128" w14:textId="77777777" w:rsidR="00F72E53" w:rsidRPr="00DA09F2" w:rsidRDefault="00F72E53" w:rsidP="00FF47D9">
      <w:pPr>
        <w:pStyle w:val="EndnoteText"/>
        <w:rPr>
          <w:szCs w:val="18"/>
        </w:rPr>
      </w:pPr>
      <w:r w:rsidRPr="00DA09F2">
        <w:rPr>
          <w:rStyle w:val="EndnoteReference"/>
          <w:szCs w:val="18"/>
        </w:rPr>
        <w:endnoteRef/>
      </w:r>
      <w:r w:rsidRPr="00DA09F2">
        <w:rPr>
          <w:szCs w:val="18"/>
        </w:rPr>
        <w:t xml:space="preserve"> </w:t>
      </w:r>
      <w:r w:rsidRPr="00DA09F2">
        <w:rPr>
          <w:szCs w:val="18"/>
        </w:rPr>
        <w:tab/>
        <w:t xml:space="preserve">The decision by the Fair Work Commission can be found </w:t>
      </w:r>
      <w:hyperlink r:id="rId2" w:history="1">
        <w:r w:rsidRPr="00DA09F2">
          <w:rPr>
            <w:rStyle w:val="Hyperlink"/>
            <w:szCs w:val="18"/>
          </w:rPr>
          <w:t>here</w:t>
        </w:r>
      </w:hyperlink>
      <w:r w:rsidRPr="00DA09F2">
        <w:rPr>
          <w:szCs w:val="18"/>
        </w:rPr>
        <w:t>.</w:t>
      </w:r>
    </w:p>
  </w:endnote>
  <w:endnote w:id="5">
    <w:p w14:paraId="3A0654D1" w14:textId="77777777" w:rsidR="00F72E53" w:rsidRPr="00DA09F2" w:rsidRDefault="00F72E53" w:rsidP="00FF47D9">
      <w:pPr>
        <w:pStyle w:val="EndnoteText"/>
        <w:rPr>
          <w:szCs w:val="18"/>
        </w:rPr>
      </w:pPr>
      <w:r w:rsidRPr="00DA09F2">
        <w:rPr>
          <w:rStyle w:val="EndnoteReference"/>
          <w:szCs w:val="18"/>
        </w:rPr>
        <w:endnoteRef/>
      </w:r>
      <w:r w:rsidRPr="00DA09F2">
        <w:rPr>
          <w:szCs w:val="18"/>
        </w:rPr>
        <w:t xml:space="preserve"> </w:t>
      </w:r>
      <w:r w:rsidRPr="00DA09F2">
        <w:rPr>
          <w:szCs w:val="18"/>
        </w:rPr>
        <w:tab/>
        <w:t xml:space="preserve">NDIA. (2019). </w:t>
      </w:r>
      <w:r w:rsidRPr="00DA09F2">
        <w:rPr>
          <w:i/>
          <w:szCs w:val="18"/>
        </w:rPr>
        <w:t>NDIS Western Australia Market Review</w:t>
      </w:r>
      <w:r w:rsidRPr="00DA09F2">
        <w:rPr>
          <w:szCs w:val="18"/>
        </w:rPr>
        <w:t xml:space="preserve">. Download </w:t>
      </w:r>
      <w:hyperlink r:id="rId3" w:history="1">
        <w:r w:rsidRPr="00DA09F2">
          <w:rPr>
            <w:rStyle w:val="Hyperlink"/>
            <w:szCs w:val="18"/>
          </w:rPr>
          <w:t>here</w:t>
        </w:r>
      </w:hyperlink>
      <w:r w:rsidRPr="00DA09F2">
        <w:rPr>
          <w:szCs w:val="18"/>
        </w:rPr>
        <w:t>.</w:t>
      </w:r>
    </w:p>
  </w:endnote>
  <w:endnote w:id="6">
    <w:p w14:paraId="1FF0B2FD" w14:textId="77777777" w:rsidR="00F72E53" w:rsidRDefault="00F72E53" w:rsidP="00FF47D9">
      <w:pPr>
        <w:pStyle w:val="EndnoteText"/>
      </w:pPr>
      <w:r>
        <w:rPr>
          <w:rStyle w:val="EndnoteReference"/>
        </w:rPr>
        <w:endnoteRef/>
      </w:r>
      <w:r>
        <w:t xml:space="preserve"> </w:t>
      </w:r>
      <w:r>
        <w:tab/>
        <w:t xml:space="preserve">Copies of SIRA’s Workers Compensation Fees Orders can be found </w:t>
      </w:r>
      <w:hyperlink r:id="rId4" w:history="1">
        <w:r w:rsidRPr="00771288">
          <w:rPr>
            <w:rStyle w:val="Hyperlink"/>
          </w:rPr>
          <w:t>here</w:t>
        </w:r>
      </w:hyperlink>
      <w:r>
        <w:t>.</w:t>
      </w:r>
    </w:p>
  </w:endnote>
  <w:endnote w:id="7">
    <w:p w14:paraId="700F5E50" w14:textId="77777777" w:rsidR="00F72E53" w:rsidRDefault="00F72E53" w:rsidP="00FF47D9">
      <w:pPr>
        <w:pStyle w:val="EndnoteText"/>
      </w:pPr>
      <w:r>
        <w:rPr>
          <w:rStyle w:val="EndnoteReference"/>
        </w:rPr>
        <w:endnoteRef/>
      </w:r>
      <w:r>
        <w:t xml:space="preserve"> </w:t>
      </w:r>
      <w:r>
        <w:tab/>
        <w:t xml:space="preserve">icare’s guidelines and policies for the Lifetime Care and Support Scheme can be found </w:t>
      </w:r>
      <w:hyperlink r:id="rId5" w:anchor="gref" w:history="1">
        <w:r w:rsidRPr="0045638C">
          <w:rPr>
            <w:rStyle w:val="Hyperlink"/>
          </w:rPr>
          <w:t>here</w:t>
        </w:r>
      </w:hyperlink>
      <w:r>
        <w:t>.</w:t>
      </w:r>
    </w:p>
  </w:endnote>
  <w:endnote w:id="8">
    <w:p w14:paraId="18A20B11" w14:textId="77777777" w:rsidR="00F72E53" w:rsidRDefault="00F72E53" w:rsidP="00FF47D9">
      <w:pPr>
        <w:pStyle w:val="EndnoteText"/>
      </w:pPr>
      <w:r>
        <w:rPr>
          <w:rStyle w:val="EndnoteReference"/>
        </w:rPr>
        <w:endnoteRef/>
      </w:r>
      <w:r>
        <w:t xml:space="preserve"> </w:t>
      </w:r>
      <w:r>
        <w:tab/>
        <w:t xml:space="preserve">Worksafe Victoria’s Fee Schedules and policy documents can be found </w:t>
      </w:r>
      <w:hyperlink r:id="rId6" w:anchor="gref" w:history="1">
        <w:r w:rsidRPr="0045638C">
          <w:rPr>
            <w:rStyle w:val="Hyperlink"/>
          </w:rPr>
          <w:t>here</w:t>
        </w:r>
      </w:hyperlink>
      <w:r>
        <w:t>.</w:t>
      </w:r>
    </w:p>
  </w:endnote>
  <w:endnote w:id="9">
    <w:p w14:paraId="1B8F4326" w14:textId="77777777" w:rsidR="00F72E53" w:rsidRDefault="00F72E53" w:rsidP="00FF47D9">
      <w:pPr>
        <w:pStyle w:val="EndnoteText"/>
      </w:pPr>
      <w:r>
        <w:rPr>
          <w:rStyle w:val="EndnoteReference"/>
        </w:rPr>
        <w:endnoteRef/>
      </w:r>
      <w:r>
        <w:t xml:space="preserve"> </w:t>
      </w:r>
      <w:r>
        <w:tab/>
        <w:t xml:space="preserve">The Transport Accident Commission’s Fee Schedules can be found </w:t>
      </w:r>
      <w:hyperlink r:id="rId7" w:history="1">
        <w:r w:rsidRPr="0045638C">
          <w:rPr>
            <w:rStyle w:val="Hyperlink"/>
          </w:rPr>
          <w:t>here</w:t>
        </w:r>
      </w:hyperlink>
      <w:r>
        <w:t>.</w:t>
      </w:r>
    </w:p>
  </w:endnote>
  <w:endnote w:id="10">
    <w:p w14:paraId="620FD694" w14:textId="18B5AF52" w:rsidR="00F72E53" w:rsidRDefault="00F72E53" w:rsidP="00FF47D9">
      <w:pPr>
        <w:pStyle w:val="EndnoteText"/>
      </w:pPr>
      <w:r>
        <w:rPr>
          <w:rStyle w:val="EndnoteReference"/>
        </w:rPr>
        <w:endnoteRef/>
      </w:r>
      <w:r>
        <w:t xml:space="preserve"> </w:t>
      </w:r>
      <w:r>
        <w:tab/>
      </w:r>
      <w:r w:rsidR="0016645F">
        <w:t>Information on</w:t>
      </w:r>
      <w:r>
        <w:t xml:space="preserve"> the Victoria </w:t>
      </w:r>
      <w:r w:rsidRPr="00F442B2">
        <w:t xml:space="preserve">Home and Community Care Program for Younger People </w:t>
      </w:r>
      <w:r>
        <w:t xml:space="preserve">can be found </w:t>
      </w:r>
      <w:hyperlink r:id="rId8" w:history="1">
        <w:r w:rsidRPr="00F442B2">
          <w:rPr>
            <w:rStyle w:val="Hyperlink"/>
          </w:rPr>
          <w:t>here</w:t>
        </w:r>
      </w:hyperlink>
      <w:r>
        <w:t>.</w:t>
      </w:r>
    </w:p>
  </w:endnote>
  <w:endnote w:id="11">
    <w:p w14:paraId="14A7DA70" w14:textId="77777777" w:rsidR="00F72E53" w:rsidRDefault="00F72E53" w:rsidP="00FF47D9">
      <w:pPr>
        <w:pStyle w:val="EndnoteText"/>
      </w:pPr>
      <w:r>
        <w:rPr>
          <w:rStyle w:val="EndnoteReference"/>
        </w:rPr>
        <w:endnoteRef/>
      </w:r>
      <w:r>
        <w:t xml:space="preserve"> </w:t>
      </w:r>
      <w:r>
        <w:tab/>
        <w:t xml:space="preserve">Information on the </w:t>
      </w:r>
      <w:r w:rsidRPr="00F442B2">
        <w:t>Victims of Crime Assistance Tribunal session and report fees</w:t>
      </w:r>
      <w:r>
        <w:t xml:space="preserve"> can be found </w:t>
      </w:r>
      <w:hyperlink r:id="rId9" w:history="1">
        <w:r w:rsidRPr="00F442B2">
          <w:rPr>
            <w:rStyle w:val="Hyperlink"/>
          </w:rPr>
          <w:t>here</w:t>
        </w:r>
      </w:hyperlink>
      <w:r>
        <w:t>.</w:t>
      </w:r>
    </w:p>
  </w:endnote>
  <w:endnote w:id="12">
    <w:p w14:paraId="0673B908" w14:textId="77777777" w:rsidR="00F72E53" w:rsidRDefault="00F72E53" w:rsidP="00FF47D9">
      <w:pPr>
        <w:pStyle w:val="EndnoteText"/>
      </w:pPr>
      <w:r>
        <w:rPr>
          <w:rStyle w:val="EndnoteReference"/>
        </w:rPr>
        <w:endnoteRef/>
      </w:r>
      <w:r>
        <w:t xml:space="preserve"> </w:t>
      </w:r>
      <w:r>
        <w:tab/>
        <w:t xml:space="preserve">WorkCover Queensland’s Fee Schedules can be found </w:t>
      </w:r>
      <w:hyperlink r:id="rId10" w:history="1">
        <w:r w:rsidRPr="0045638C">
          <w:rPr>
            <w:rStyle w:val="Hyperlink"/>
          </w:rPr>
          <w:t>here</w:t>
        </w:r>
      </w:hyperlink>
      <w:r>
        <w:t>.</w:t>
      </w:r>
    </w:p>
  </w:endnote>
  <w:endnote w:id="13">
    <w:p w14:paraId="208E202E" w14:textId="77777777" w:rsidR="00F72E53" w:rsidRDefault="00F72E53" w:rsidP="00FF47D9">
      <w:pPr>
        <w:pStyle w:val="EndnoteText"/>
      </w:pPr>
      <w:r>
        <w:rPr>
          <w:rStyle w:val="EndnoteReference"/>
        </w:rPr>
        <w:endnoteRef/>
      </w:r>
      <w:r>
        <w:t xml:space="preserve"> </w:t>
      </w:r>
      <w:r>
        <w:tab/>
        <w:t>Information on the</w:t>
      </w:r>
      <w:r w:rsidRPr="0045638C">
        <w:t xml:space="preserve"> </w:t>
      </w:r>
      <w:r w:rsidRPr="006B057E">
        <w:t>National Injury Insurance Scheme Queensland</w:t>
      </w:r>
      <w:r>
        <w:t xml:space="preserve"> can be found </w:t>
      </w:r>
      <w:hyperlink r:id="rId11" w:history="1">
        <w:r w:rsidRPr="0045638C">
          <w:rPr>
            <w:rStyle w:val="Hyperlink"/>
          </w:rPr>
          <w:t>here</w:t>
        </w:r>
      </w:hyperlink>
      <w:r>
        <w:t>.</w:t>
      </w:r>
    </w:p>
  </w:endnote>
  <w:endnote w:id="14">
    <w:p w14:paraId="07754800" w14:textId="77777777" w:rsidR="00F72E53" w:rsidRDefault="00F72E53" w:rsidP="00FF47D9">
      <w:pPr>
        <w:pStyle w:val="EndnoteText"/>
      </w:pPr>
      <w:r>
        <w:rPr>
          <w:rStyle w:val="EndnoteReference"/>
        </w:rPr>
        <w:endnoteRef/>
      </w:r>
      <w:r>
        <w:t xml:space="preserve"> </w:t>
      </w:r>
      <w:r>
        <w:tab/>
        <w:t xml:space="preserve">Information on WorkCover WA’s fees can be found </w:t>
      </w:r>
      <w:hyperlink r:id="rId12" w:history="1">
        <w:r w:rsidRPr="0063299F">
          <w:rPr>
            <w:rStyle w:val="Hyperlink"/>
          </w:rPr>
          <w:t>here</w:t>
        </w:r>
      </w:hyperlink>
      <w:r>
        <w:t>.</w:t>
      </w:r>
    </w:p>
  </w:endnote>
  <w:endnote w:id="15">
    <w:p w14:paraId="3957DFD3" w14:textId="77777777" w:rsidR="00F72E53" w:rsidRDefault="00F72E53" w:rsidP="00FF47D9">
      <w:pPr>
        <w:pStyle w:val="EndnoteText"/>
      </w:pPr>
      <w:r>
        <w:rPr>
          <w:rStyle w:val="EndnoteReference"/>
        </w:rPr>
        <w:endnoteRef/>
      </w:r>
      <w:r>
        <w:t xml:space="preserve"> </w:t>
      </w:r>
      <w:r>
        <w:tab/>
        <w:t xml:space="preserve">Information on the West Australian </w:t>
      </w:r>
      <w:r w:rsidRPr="0063299F">
        <w:t>Catastrophic Injuries Support Scheme</w:t>
      </w:r>
      <w:r>
        <w:t xml:space="preserve"> </w:t>
      </w:r>
      <w:r w:rsidRPr="000106E3">
        <w:t xml:space="preserve">can be found </w:t>
      </w:r>
      <w:hyperlink r:id="rId13" w:history="1">
        <w:r w:rsidRPr="000106E3">
          <w:rPr>
            <w:rStyle w:val="Hyperlink"/>
          </w:rPr>
          <w:t>here</w:t>
        </w:r>
      </w:hyperlink>
      <w:r w:rsidRPr="000106E3">
        <w:t>.</w:t>
      </w:r>
    </w:p>
  </w:endnote>
  <w:endnote w:id="16">
    <w:p w14:paraId="7B32617D" w14:textId="77777777" w:rsidR="00F72E53" w:rsidRDefault="00F72E53" w:rsidP="00FF47D9">
      <w:pPr>
        <w:pStyle w:val="EndnoteText"/>
      </w:pPr>
      <w:r>
        <w:rPr>
          <w:rStyle w:val="EndnoteReference"/>
        </w:rPr>
        <w:endnoteRef/>
      </w:r>
      <w:r>
        <w:t xml:space="preserve"> </w:t>
      </w:r>
      <w:r>
        <w:tab/>
        <w:t xml:space="preserve">The Return to Work South Australia Fee Schedules can </w:t>
      </w:r>
      <w:r w:rsidRPr="00F442B2">
        <w:t xml:space="preserve">be found </w:t>
      </w:r>
      <w:hyperlink r:id="rId14" w:history="1">
        <w:r w:rsidRPr="00F442B2">
          <w:rPr>
            <w:rStyle w:val="Hyperlink"/>
          </w:rPr>
          <w:t>here</w:t>
        </w:r>
      </w:hyperlink>
      <w:r w:rsidRPr="00F442B2">
        <w:t>.</w:t>
      </w:r>
    </w:p>
  </w:endnote>
  <w:endnote w:id="17">
    <w:p w14:paraId="56D2EF52" w14:textId="77777777" w:rsidR="00F72E53" w:rsidRDefault="00F72E53" w:rsidP="00FF47D9">
      <w:pPr>
        <w:pStyle w:val="EndnoteText"/>
      </w:pPr>
      <w:r>
        <w:rPr>
          <w:rStyle w:val="EndnoteReference"/>
        </w:rPr>
        <w:endnoteRef/>
      </w:r>
      <w:r>
        <w:t xml:space="preserve"> </w:t>
      </w:r>
      <w:r>
        <w:tab/>
        <w:t>Information on the South Australian Lifetime Support</w:t>
      </w:r>
      <w:r w:rsidRPr="0063299F">
        <w:t xml:space="preserve"> Scheme</w:t>
      </w:r>
      <w:r>
        <w:t xml:space="preserve"> can be </w:t>
      </w:r>
      <w:r w:rsidRPr="005E2237">
        <w:t xml:space="preserve">found </w:t>
      </w:r>
      <w:hyperlink r:id="rId15" w:history="1">
        <w:r w:rsidRPr="005E2237">
          <w:rPr>
            <w:rStyle w:val="Hyperlink"/>
          </w:rPr>
          <w:t>here</w:t>
        </w:r>
      </w:hyperlink>
      <w:r w:rsidRPr="005E2237">
        <w:t>.</w:t>
      </w:r>
    </w:p>
  </w:endnote>
  <w:endnote w:id="18">
    <w:p w14:paraId="753400D1" w14:textId="77777777" w:rsidR="00F72E53" w:rsidRPr="000106E3" w:rsidRDefault="00F72E53" w:rsidP="00FF47D9">
      <w:pPr>
        <w:pStyle w:val="EndnoteText"/>
      </w:pPr>
      <w:r>
        <w:rPr>
          <w:rStyle w:val="EndnoteReference"/>
        </w:rPr>
        <w:endnoteRef/>
      </w:r>
      <w:r>
        <w:t xml:space="preserve"> </w:t>
      </w:r>
      <w:r>
        <w:tab/>
        <w:t xml:space="preserve">Information on the Tasmanian Motor Accident Board’s insurance </w:t>
      </w:r>
      <w:r w:rsidRPr="000106E3">
        <w:t xml:space="preserve">arrangements can be found </w:t>
      </w:r>
      <w:hyperlink r:id="rId16" w:history="1">
        <w:r w:rsidRPr="000106E3">
          <w:rPr>
            <w:rStyle w:val="Hyperlink"/>
          </w:rPr>
          <w:t>here</w:t>
        </w:r>
      </w:hyperlink>
      <w:r w:rsidRPr="000106E3">
        <w:t>.</w:t>
      </w:r>
    </w:p>
  </w:endnote>
  <w:endnote w:id="19">
    <w:p w14:paraId="67103E92" w14:textId="77777777" w:rsidR="00F72E53" w:rsidRDefault="00F72E53" w:rsidP="00FF47D9">
      <w:pPr>
        <w:pStyle w:val="EndnoteText"/>
      </w:pPr>
      <w:r w:rsidRPr="000106E3">
        <w:rPr>
          <w:rStyle w:val="EndnoteReference"/>
        </w:rPr>
        <w:endnoteRef/>
      </w:r>
      <w:r w:rsidRPr="000106E3">
        <w:t xml:space="preserve"> </w:t>
      </w:r>
      <w:r w:rsidRPr="000106E3">
        <w:tab/>
        <w:t xml:space="preserve">Information on the ACT’s Lifetime Care and Support Scheme can be found </w:t>
      </w:r>
      <w:hyperlink r:id="rId17" w:history="1">
        <w:r w:rsidRPr="000106E3">
          <w:rPr>
            <w:rStyle w:val="Hyperlink"/>
          </w:rPr>
          <w:t>here</w:t>
        </w:r>
      </w:hyperlink>
      <w:r w:rsidRPr="000106E3">
        <w:t>.</w:t>
      </w:r>
    </w:p>
  </w:endnote>
  <w:endnote w:id="20">
    <w:p w14:paraId="753D4F90" w14:textId="77777777" w:rsidR="00F72E53" w:rsidRPr="00FD5C1B" w:rsidRDefault="00F72E53" w:rsidP="00FF47D9">
      <w:pPr>
        <w:pStyle w:val="EndnoteText"/>
      </w:pPr>
      <w:r>
        <w:rPr>
          <w:rStyle w:val="EndnoteReference"/>
        </w:rPr>
        <w:endnoteRef/>
      </w:r>
      <w:r>
        <w:t xml:space="preserve"> </w:t>
      </w:r>
      <w:r>
        <w:tab/>
        <w:t xml:space="preserve">Information on the Northern Territory’s Motor </w:t>
      </w:r>
      <w:r w:rsidRPr="00FD5C1B">
        <w:t xml:space="preserve">Accident Compensation Scheme can be found </w:t>
      </w:r>
      <w:hyperlink r:id="rId18" w:history="1">
        <w:r w:rsidRPr="00FD5C1B">
          <w:rPr>
            <w:rStyle w:val="Hyperlink"/>
          </w:rPr>
          <w:t>here</w:t>
        </w:r>
      </w:hyperlink>
      <w:r w:rsidRPr="00FD5C1B">
        <w:t>.</w:t>
      </w:r>
    </w:p>
  </w:endnote>
  <w:endnote w:id="21">
    <w:p w14:paraId="4C223010" w14:textId="77777777" w:rsidR="00F72E53" w:rsidRPr="00FD5C1B" w:rsidRDefault="00F72E53" w:rsidP="00FF47D9">
      <w:pPr>
        <w:pStyle w:val="EndnoteText"/>
      </w:pPr>
      <w:r w:rsidRPr="00FD5C1B">
        <w:rPr>
          <w:rStyle w:val="EndnoteReference"/>
        </w:rPr>
        <w:endnoteRef/>
      </w:r>
      <w:r w:rsidRPr="00FD5C1B">
        <w:t xml:space="preserve"> </w:t>
      </w:r>
      <w:r w:rsidRPr="00FD5C1B">
        <w:tab/>
        <w:t xml:space="preserve">Information on the Comcare’s pricing arrangements can be found </w:t>
      </w:r>
      <w:hyperlink r:id="rId19" w:history="1">
        <w:r w:rsidRPr="00FD5C1B">
          <w:rPr>
            <w:rStyle w:val="Hyperlink"/>
          </w:rPr>
          <w:t>here</w:t>
        </w:r>
      </w:hyperlink>
      <w:r w:rsidRPr="00FD5C1B">
        <w:t>.</w:t>
      </w:r>
    </w:p>
  </w:endnote>
  <w:endnote w:id="22">
    <w:p w14:paraId="7541871D" w14:textId="3CE7FD96" w:rsidR="00F72E53" w:rsidRDefault="00F72E53">
      <w:pPr>
        <w:pStyle w:val="EndnoteText"/>
      </w:pPr>
      <w:r>
        <w:rPr>
          <w:rStyle w:val="EndnoteReference"/>
        </w:rPr>
        <w:endnoteRef/>
      </w:r>
      <w:r>
        <w:t xml:space="preserve"> </w:t>
      </w:r>
      <w:r>
        <w:tab/>
        <w:t xml:space="preserve">Information on the pricing arrangements in the Medical Benefits Scheme (MBS) can be found </w:t>
      </w:r>
      <w:hyperlink r:id="rId20" w:history="1">
        <w:r w:rsidRPr="004D178E">
          <w:rPr>
            <w:rStyle w:val="Hyperlink"/>
          </w:rPr>
          <w:t>here</w:t>
        </w:r>
      </w:hyperlink>
      <w:r>
        <w:t>.</w:t>
      </w:r>
    </w:p>
  </w:endnote>
  <w:endnote w:id="23">
    <w:p w14:paraId="569AAD41" w14:textId="77777777" w:rsidR="00F72E53" w:rsidRPr="00FD5C1B" w:rsidRDefault="00F72E53" w:rsidP="00FF47D9">
      <w:pPr>
        <w:pStyle w:val="EndnoteText"/>
      </w:pPr>
      <w:r w:rsidRPr="00FD5C1B">
        <w:rPr>
          <w:rStyle w:val="EndnoteReference"/>
        </w:rPr>
        <w:endnoteRef/>
      </w:r>
      <w:r w:rsidRPr="00FD5C1B">
        <w:t xml:space="preserve"> </w:t>
      </w:r>
      <w:r w:rsidRPr="00FD5C1B">
        <w:tab/>
        <w:t xml:space="preserve">Information on the Department of Health’s pricing arrangements for aged care can be found </w:t>
      </w:r>
      <w:hyperlink r:id="rId21" w:history="1">
        <w:r w:rsidRPr="00FD5C1B">
          <w:rPr>
            <w:rStyle w:val="Hyperlink"/>
          </w:rPr>
          <w:t>here</w:t>
        </w:r>
      </w:hyperlink>
      <w:r w:rsidRPr="00FD5C1B">
        <w:t>.</w:t>
      </w:r>
    </w:p>
  </w:endnote>
  <w:endnote w:id="24">
    <w:p w14:paraId="06F56F7B" w14:textId="77777777" w:rsidR="00F72E53" w:rsidRPr="00FD5C1B" w:rsidRDefault="00F72E53" w:rsidP="00FF47D9">
      <w:pPr>
        <w:pStyle w:val="EndnoteText"/>
      </w:pPr>
      <w:r w:rsidRPr="00FD5C1B">
        <w:rPr>
          <w:rStyle w:val="EndnoteReference"/>
        </w:rPr>
        <w:endnoteRef/>
      </w:r>
      <w:r w:rsidRPr="00FD5C1B">
        <w:t xml:space="preserve"> </w:t>
      </w:r>
      <w:r w:rsidRPr="00FD5C1B">
        <w:tab/>
        <w:t xml:space="preserve">Information on the Department of Veterans’ Affairs Community Nursing Program can be found </w:t>
      </w:r>
      <w:hyperlink r:id="rId22" w:history="1">
        <w:r w:rsidRPr="00FD5C1B">
          <w:rPr>
            <w:rStyle w:val="Hyperlink"/>
          </w:rPr>
          <w:t>here</w:t>
        </w:r>
      </w:hyperlink>
      <w:r w:rsidRPr="00FD5C1B">
        <w:t>.</w:t>
      </w:r>
    </w:p>
    <w:p w14:paraId="10C2857F" w14:textId="77777777" w:rsidR="00F72E53" w:rsidRPr="00FD5C1B" w:rsidRDefault="00F72E53" w:rsidP="00FF47D9">
      <w:pPr>
        <w:pStyle w:val="EndnoteText"/>
        <w:ind w:firstLine="0"/>
      </w:pPr>
      <w:r w:rsidRPr="00FD5C1B">
        <w:t xml:space="preserve">Information on the Department of Veterans’ Affairs Veterans Home Care Program can be found </w:t>
      </w:r>
      <w:hyperlink r:id="rId23" w:history="1">
        <w:r w:rsidRPr="00FD5C1B">
          <w:rPr>
            <w:rStyle w:val="Hyperlink"/>
          </w:rPr>
          <w:t>here</w:t>
        </w:r>
      </w:hyperlink>
      <w:r w:rsidRPr="00FD5C1B">
        <w:t>.</w:t>
      </w:r>
    </w:p>
    <w:p w14:paraId="11881B60" w14:textId="77777777" w:rsidR="00F72E53" w:rsidRDefault="00F72E53" w:rsidP="00FF47D9">
      <w:pPr>
        <w:pStyle w:val="EndnoteText"/>
        <w:ind w:firstLine="0"/>
      </w:pPr>
      <w:r w:rsidRPr="00FD5C1B">
        <w:t xml:space="preserve">The Department of Veterans’ Affairs Veterans Allied Health Fee Schedules can be found </w:t>
      </w:r>
      <w:hyperlink r:id="rId24" w:history="1">
        <w:r w:rsidRPr="00FD5C1B">
          <w:rPr>
            <w:rStyle w:val="Hyperlink"/>
          </w:rPr>
          <w:t>here</w:t>
        </w:r>
      </w:hyperlink>
      <w:r w:rsidRPr="00FD5C1B">
        <w:t>.</w:t>
      </w:r>
    </w:p>
  </w:endnote>
  <w:endnote w:id="25">
    <w:p w14:paraId="73946893" w14:textId="494C93F2" w:rsidR="00F72E53" w:rsidRDefault="00F72E53" w:rsidP="004D178E">
      <w:pPr>
        <w:pStyle w:val="EndnoteText"/>
      </w:pPr>
      <w:r>
        <w:rPr>
          <w:rStyle w:val="EndnoteReference"/>
        </w:rPr>
        <w:endnoteRef/>
      </w:r>
      <w:r>
        <w:t xml:space="preserve"> </w:t>
      </w:r>
      <w:r>
        <w:tab/>
        <w:t xml:space="preserve">Information on the NDIA’s Pricing Reference Group can be found </w:t>
      </w:r>
      <w:hyperlink r:id="rId25" w:history="1">
        <w:r w:rsidRPr="00D458ED">
          <w:rPr>
            <w:rStyle w:val="Hyperlink"/>
          </w:rPr>
          <w:t>here</w:t>
        </w:r>
      </w:hyperlink>
      <w:r>
        <w:t>.</w:t>
      </w:r>
    </w:p>
  </w:endnote>
  <w:endnote w:id="26">
    <w:p w14:paraId="2B023DE6" w14:textId="77777777" w:rsidR="00F72E53" w:rsidRDefault="00F72E53" w:rsidP="00C46247">
      <w:pPr>
        <w:pStyle w:val="EndnoteText"/>
      </w:pPr>
      <w:r>
        <w:rPr>
          <w:rStyle w:val="EndnoteReference"/>
        </w:rPr>
        <w:endnoteRef/>
      </w:r>
      <w:r>
        <w:t xml:space="preserve"> </w:t>
      </w:r>
      <w:r>
        <w:tab/>
      </w:r>
      <w:r>
        <w:rPr>
          <w:szCs w:val="22"/>
        </w:rPr>
        <w:t xml:space="preserve">A copy of the NDIS Act can be found </w:t>
      </w:r>
      <w:hyperlink r:id="rId26" w:history="1">
        <w:r w:rsidRPr="00E24648">
          <w:rPr>
            <w:rStyle w:val="Hyperlink"/>
            <w:szCs w:val="22"/>
          </w:rPr>
          <w:t>here</w:t>
        </w:r>
      </w:hyperlink>
      <w:r>
        <w:rPr>
          <w:szCs w:val="22"/>
        </w:rPr>
        <w:t xml:space="preserve">. Copies of the NDIS Rules can be found </w:t>
      </w:r>
      <w:hyperlink r:id="rId27" w:history="1">
        <w:r w:rsidRPr="00E24648">
          <w:rPr>
            <w:rStyle w:val="Hyperlink"/>
            <w:szCs w:val="22"/>
          </w:rPr>
          <w:t>here</w:t>
        </w:r>
      </w:hyperlink>
      <w:r>
        <w:rPr>
          <w:szCs w:val="22"/>
        </w:rPr>
        <w:t xml:space="preserve">. Copies of the bilateral agreements can be found </w:t>
      </w:r>
      <w:hyperlink r:id="rId28" w:history="1">
        <w:r w:rsidRPr="00403AF4">
          <w:rPr>
            <w:rStyle w:val="Hyperlink"/>
            <w:szCs w:val="22"/>
          </w:rPr>
          <w:t>here</w:t>
        </w:r>
      </w:hyperlink>
      <w:r>
        <w:rPr>
          <w:szCs w:val="22"/>
        </w:rPr>
        <w:t>.</w:t>
      </w:r>
    </w:p>
  </w:endnote>
  <w:endnote w:id="27">
    <w:p w14:paraId="100D68F0" w14:textId="77777777" w:rsidR="00F72E53" w:rsidRDefault="00F72E53" w:rsidP="00C46247">
      <w:pPr>
        <w:pStyle w:val="EndnoteText"/>
      </w:pPr>
      <w:r>
        <w:rPr>
          <w:rStyle w:val="EndnoteReference"/>
        </w:rPr>
        <w:endnoteRef/>
      </w:r>
      <w:r>
        <w:t xml:space="preserve"> </w:t>
      </w:r>
      <w:r>
        <w:tab/>
        <w:t xml:space="preserve">Further information on the governance arrangements for the NDIS can be found </w:t>
      </w:r>
      <w:hyperlink r:id="rId29" w:history="1">
        <w:r w:rsidRPr="00762BF5">
          <w:rPr>
            <w:rStyle w:val="Hyperlink"/>
          </w:rPr>
          <w:t>here</w:t>
        </w:r>
      </w:hyperlink>
      <w:r>
        <w:t>.</w:t>
      </w:r>
    </w:p>
  </w:endnote>
  <w:endnote w:id="28">
    <w:p w14:paraId="6D7F847E" w14:textId="3E9DA835" w:rsidR="00F72E53" w:rsidRPr="009A4526" w:rsidRDefault="00F72E53" w:rsidP="00C46247">
      <w:pPr>
        <w:pStyle w:val="EndnoteText"/>
        <w:rPr>
          <w:highlight w:val="yellow"/>
        </w:rPr>
      </w:pPr>
      <w:r>
        <w:rPr>
          <w:rStyle w:val="EndnoteReference"/>
        </w:rPr>
        <w:endnoteRef/>
      </w:r>
      <w:r>
        <w:t xml:space="preserve"> </w:t>
      </w:r>
      <w:r>
        <w:tab/>
      </w:r>
      <w:r w:rsidRPr="009A4526">
        <w:t xml:space="preserve">Where a provider is paid directly by </w:t>
      </w:r>
      <w:r>
        <w:t>the NDIA</w:t>
      </w:r>
      <w:r w:rsidRPr="009A4526">
        <w:t>, the provider is required to be registered with the Commission and abide by the pricing arrangements, including price limits. These restrictions do not apply to providers who are paid directly by self-managing participants. Providers who are paid by plan-managers on behalf of participants are not required to be registered but are required to abide by the pricing arrangements, including price limits.</w:t>
      </w:r>
    </w:p>
  </w:endnote>
  <w:endnote w:id="29">
    <w:p w14:paraId="500AD6A6" w14:textId="77777777" w:rsidR="00F72E53" w:rsidRPr="005F20F5" w:rsidRDefault="00F72E53" w:rsidP="00C46247">
      <w:pPr>
        <w:pStyle w:val="EndnoteText"/>
      </w:pPr>
      <w:r w:rsidRPr="005F20F5">
        <w:rPr>
          <w:rStyle w:val="EndnoteReference"/>
        </w:rPr>
        <w:endnoteRef/>
      </w:r>
      <w:r w:rsidRPr="005F20F5">
        <w:t xml:space="preserve"> </w:t>
      </w:r>
      <w:r w:rsidRPr="005F20F5">
        <w:tab/>
        <w:t xml:space="preserve">NDIA. (2019). </w:t>
      </w:r>
      <w:r w:rsidRPr="00161DAD">
        <w:rPr>
          <w:i/>
        </w:rPr>
        <w:t>NDIS Pricing Strategy</w:t>
      </w:r>
      <w:r>
        <w:t xml:space="preserve">. Download </w:t>
      </w:r>
      <w:hyperlink r:id="rId30" w:history="1">
        <w:r w:rsidRPr="00161DAD">
          <w:rPr>
            <w:rStyle w:val="Hyperlink"/>
          </w:rPr>
          <w:t>here</w:t>
        </w:r>
      </w:hyperlink>
      <w:r>
        <w:t>.</w:t>
      </w:r>
    </w:p>
  </w:endnote>
  <w:endnote w:id="30">
    <w:p w14:paraId="4AD98854" w14:textId="77777777" w:rsidR="00F72E53" w:rsidRDefault="00F72E53" w:rsidP="00C46247">
      <w:pPr>
        <w:pStyle w:val="EndnoteText"/>
      </w:pPr>
      <w:r>
        <w:rPr>
          <w:rStyle w:val="EndnoteReference"/>
        </w:rPr>
        <w:endnoteRef/>
      </w:r>
      <w:r>
        <w:t xml:space="preserve"> </w:t>
      </w:r>
      <w:r>
        <w:tab/>
        <w:t>Ibid., Figure 10, p. 39.</w:t>
      </w:r>
    </w:p>
  </w:endnote>
  <w:endnote w:id="31">
    <w:p w14:paraId="104B8B50" w14:textId="77777777" w:rsidR="00F72E53" w:rsidRDefault="00F72E53" w:rsidP="00C46247">
      <w:pPr>
        <w:pStyle w:val="EndnoteText"/>
      </w:pPr>
      <w:r>
        <w:rPr>
          <w:rStyle w:val="EndnoteReference"/>
        </w:rPr>
        <w:endnoteRef/>
      </w:r>
      <w:r>
        <w:t xml:space="preserve"> </w:t>
      </w:r>
      <w:r>
        <w:tab/>
      </w:r>
      <w:r w:rsidRPr="00465C5C">
        <w:t xml:space="preserve">Parliamentary Budget Office. (2021). </w:t>
      </w:r>
      <w:r w:rsidRPr="0062659C">
        <w:rPr>
          <w:i/>
        </w:rPr>
        <w:t>Beyond the budget 2021-22: Fiscal outlook and scenarios</w:t>
      </w:r>
      <w:r>
        <w:t>, p.8.</w:t>
      </w:r>
    </w:p>
  </w:endnote>
  <w:endnote w:id="32">
    <w:p w14:paraId="3D2C281F" w14:textId="77777777" w:rsidR="00F72E53" w:rsidRDefault="00F72E53" w:rsidP="00C46247">
      <w:pPr>
        <w:pStyle w:val="EndnoteText"/>
      </w:pPr>
      <w:r>
        <w:rPr>
          <w:rStyle w:val="EndnoteReference"/>
        </w:rPr>
        <w:endnoteRef/>
      </w:r>
      <w:r>
        <w:t xml:space="preserve"> </w:t>
      </w:r>
      <w:r>
        <w:tab/>
        <w:t xml:space="preserve">Ibid., pp.34-7. </w:t>
      </w:r>
    </w:p>
    <w:p w14:paraId="620BFF9B" w14:textId="1C4EA6C3" w:rsidR="00F72E53" w:rsidRDefault="00F72E53" w:rsidP="00C46247">
      <w:pPr>
        <w:pStyle w:val="EndnoteText"/>
        <w:ind w:firstLine="0"/>
      </w:pPr>
      <w:r w:rsidRPr="00E368A3">
        <w:t>The base case scenario assumes that the number of participants would grow towards the leve</w:t>
      </w:r>
      <w:r>
        <w:t>l in 2027-</w:t>
      </w:r>
      <w:r w:rsidRPr="00E368A3">
        <w:t xml:space="preserve">28 projected by </w:t>
      </w:r>
      <w:r>
        <w:t>the NDIS</w:t>
      </w:r>
      <w:r w:rsidRPr="00E368A3">
        <w:t xml:space="preserve"> Actuary, with growth then convergi</w:t>
      </w:r>
      <w:r>
        <w:t>ng to population growth by 2032-</w:t>
      </w:r>
      <w:r w:rsidRPr="00E368A3">
        <w:t>33.</w:t>
      </w:r>
      <w:r>
        <w:t xml:space="preserve"> </w:t>
      </w:r>
      <w:r w:rsidRPr="00E368A3">
        <w:t>Participant numbers would exceed 800,000 by the end of the medium term.</w:t>
      </w:r>
      <w:r>
        <w:t xml:space="preserve"> </w:t>
      </w:r>
      <w:r w:rsidRPr="00E368A3">
        <w:t>Average costs per participant are assumed</w:t>
      </w:r>
      <w:r>
        <w:t xml:space="preserve"> to be consistent with the 2021-</w:t>
      </w:r>
      <w:r w:rsidRPr="00E368A3">
        <w:t>22 Budget over the forward estimates; over the medium term they are grown by a weighted average of wage and price growth, plus an allowance for participants’ increasing use of their budgets as they become more familiar with the options available to them.</w:t>
      </w:r>
      <w:r>
        <w:t xml:space="preserve"> </w:t>
      </w:r>
      <w:r w:rsidRPr="00E368A3">
        <w:t xml:space="preserve">Average costs per participant reach </w:t>
      </w:r>
      <w:r>
        <w:t>around $70,000 per year by 2031-</w:t>
      </w:r>
      <w:r w:rsidRPr="00E368A3">
        <w:t>32.</w:t>
      </w:r>
    </w:p>
  </w:endnote>
  <w:endnote w:id="33">
    <w:p w14:paraId="0159CF0E" w14:textId="77777777" w:rsidR="00F72E53" w:rsidRDefault="00F72E53" w:rsidP="00C46247">
      <w:pPr>
        <w:pStyle w:val="EndnoteText"/>
      </w:pPr>
      <w:r>
        <w:rPr>
          <w:rStyle w:val="EndnoteReference"/>
        </w:rPr>
        <w:endnoteRef/>
      </w:r>
      <w:r>
        <w:t xml:space="preserve"> </w:t>
      </w:r>
      <w:r>
        <w:tab/>
        <w:t>Ibid., p.43.</w:t>
      </w:r>
    </w:p>
  </w:endnote>
  <w:endnote w:id="34">
    <w:p w14:paraId="6E945AD4" w14:textId="3144B9EC" w:rsidR="00F72E53" w:rsidRDefault="00F72E53" w:rsidP="00A54C96">
      <w:pPr>
        <w:pStyle w:val="EndnoteText"/>
      </w:pPr>
      <w:r>
        <w:rPr>
          <w:rStyle w:val="EndnoteReference"/>
        </w:rPr>
        <w:endnoteRef/>
      </w:r>
      <w:r>
        <w:t xml:space="preserve"> </w:t>
      </w:r>
      <w:r>
        <w:tab/>
        <w:t xml:space="preserve">The data in this section is drawn from the </w:t>
      </w:r>
      <w:r w:rsidRPr="0085092A">
        <w:t>National Skills Commission</w:t>
      </w:r>
      <w:r>
        <w:t>’s 2021</w:t>
      </w:r>
      <w:r w:rsidRPr="0085092A">
        <w:t xml:space="preserve"> Employment Projections - for</w:t>
      </w:r>
      <w:r>
        <w:t xml:space="preserve"> the five years to November 2026. Available </w:t>
      </w:r>
      <w:hyperlink r:id="rId31" w:history="1">
        <w:r>
          <w:rPr>
            <w:rStyle w:val="Hyperlink"/>
          </w:rPr>
          <w:t>here</w:t>
        </w:r>
      </w:hyperlink>
      <w:r>
        <w:t xml:space="preserve">. </w:t>
      </w:r>
    </w:p>
  </w:endnote>
  <w:endnote w:id="35">
    <w:p w14:paraId="4E0C2A4C" w14:textId="77777777" w:rsidR="00F72E53" w:rsidRDefault="00F72E53" w:rsidP="00007A9F">
      <w:pPr>
        <w:pStyle w:val="EndnoteText"/>
      </w:pPr>
      <w:r>
        <w:rPr>
          <w:rStyle w:val="EndnoteReference"/>
        </w:rPr>
        <w:endnoteRef/>
      </w:r>
      <w:r>
        <w:t xml:space="preserve"> </w:t>
      </w:r>
      <w:r>
        <w:tab/>
        <w:t xml:space="preserve">National Skills Commission. (2022). </w:t>
      </w:r>
      <w:r w:rsidRPr="0062659C">
        <w:rPr>
          <w:i/>
        </w:rPr>
        <w:t>Occupation Projection – five years to November 2026</w:t>
      </w:r>
      <w:r>
        <w:t xml:space="preserve">. Download </w:t>
      </w:r>
      <w:hyperlink r:id="rId32" w:history="1">
        <w:r w:rsidRPr="00BB4933">
          <w:rPr>
            <w:rStyle w:val="Hyperlink"/>
          </w:rPr>
          <w:t>here</w:t>
        </w:r>
      </w:hyperlink>
      <w:r>
        <w:t>.</w:t>
      </w:r>
    </w:p>
  </w:endnote>
  <w:endnote w:id="36">
    <w:p w14:paraId="4C6D7B90" w14:textId="77777777" w:rsidR="00F72E53" w:rsidRDefault="00F72E53" w:rsidP="00C46247">
      <w:pPr>
        <w:pStyle w:val="EndnoteText"/>
      </w:pPr>
      <w:r>
        <w:rPr>
          <w:rStyle w:val="EndnoteReference"/>
        </w:rPr>
        <w:endnoteRef/>
      </w:r>
      <w:r>
        <w:t xml:space="preserve"> </w:t>
      </w:r>
      <w:r>
        <w:tab/>
      </w:r>
      <w:r w:rsidRPr="000D32F6">
        <w:t xml:space="preserve">Based on </w:t>
      </w:r>
      <w:r>
        <w:t>an</w:t>
      </w:r>
      <w:r w:rsidRPr="000D32F6">
        <w:t xml:space="preserve"> analysis of data</w:t>
      </w:r>
      <w:r>
        <w:t xml:space="preserve"> from the Labour Market Information Portal Vacancy Report (</w:t>
      </w:r>
      <w:hyperlink r:id="rId33" w:history="1">
        <w:r w:rsidRPr="008310B7">
          <w:rPr>
            <w:rStyle w:val="Hyperlink"/>
          </w:rPr>
          <w:t>link</w:t>
        </w:r>
      </w:hyperlink>
      <w:r>
        <w:t xml:space="preserve">) and from the ABS </w:t>
      </w:r>
      <w:r w:rsidRPr="008310B7">
        <w:t>Labour Force</w:t>
      </w:r>
      <w:r>
        <w:t xml:space="preserve"> survey (</w:t>
      </w:r>
      <w:hyperlink r:id="rId34" w:history="1">
        <w:r w:rsidRPr="008310B7">
          <w:rPr>
            <w:rStyle w:val="Hyperlink"/>
          </w:rPr>
          <w:t>link</w:t>
        </w:r>
      </w:hyperlink>
      <w:r>
        <w:t xml:space="preserve">). </w:t>
      </w:r>
    </w:p>
  </w:endnote>
  <w:endnote w:id="37">
    <w:p w14:paraId="45E9028D" w14:textId="77777777" w:rsidR="00F72E53" w:rsidRDefault="00F72E53" w:rsidP="00782620">
      <w:pPr>
        <w:pStyle w:val="EndnoteText"/>
      </w:pPr>
      <w:r>
        <w:rPr>
          <w:rStyle w:val="EndnoteReference"/>
        </w:rPr>
        <w:endnoteRef/>
      </w:r>
      <w:r>
        <w:t xml:space="preserve"> </w:t>
      </w:r>
      <w:r>
        <w:tab/>
        <w:t>The NDIA considers that it is appropriate to estimate the cost structure of overall efficient (25</w:t>
      </w:r>
      <w:r>
        <w:rPr>
          <w:vertAlign w:val="superscript"/>
        </w:rPr>
        <w:t>th</w:t>
      </w:r>
      <w:r>
        <w:t xml:space="preserve"> percentile) providers by reference to the 25</w:t>
      </w:r>
      <w:r>
        <w:rPr>
          <w:vertAlign w:val="superscript"/>
        </w:rPr>
        <w:t>th</w:t>
      </w:r>
      <w:r>
        <w:t xml:space="preserve"> percentile of all providers’ performance against each of the key parameters because there is little collinearity observed between the parameters in the TTP Benchmarking Survey results. The determinant of the Pearson product-moment correlation coefficient matrix (see below) is 87.1%.</w:t>
      </w:r>
    </w:p>
    <w:tbl>
      <w:tblPr>
        <w:tblStyle w:val="GridTable4-Accent12"/>
        <w:tblW w:w="4170" w:type="pct"/>
        <w:jc w:val="center"/>
        <w:tblInd w:w="0" w:type="dxa"/>
        <w:tblLook w:val="0420" w:firstRow="1" w:lastRow="0" w:firstColumn="0" w:lastColumn="0" w:noHBand="0" w:noVBand="1"/>
        <w:tblCaption w:val="Pearson product-moment correlation coefficient matrix "/>
        <w:tblDescription w:val="Appropriateness of estimate of Cost Structure using the Pearson product-moment correlation coefficient matrix "/>
      </w:tblPr>
      <w:tblGrid>
        <w:gridCol w:w="1080"/>
        <w:gridCol w:w="1080"/>
        <w:gridCol w:w="1132"/>
        <w:gridCol w:w="1080"/>
        <w:gridCol w:w="1328"/>
        <w:gridCol w:w="1080"/>
        <w:gridCol w:w="1080"/>
      </w:tblGrid>
      <w:tr w:rsidR="00F72E53" w14:paraId="08FDFE78" w14:textId="77777777" w:rsidTr="00704845">
        <w:trPr>
          <w:cnfStyle w:val="100000000000" w:firstRow="1" w:lastRow="0" w:firstColumn="0" w:lastColumn="0" w:oddVBand="0" w:evenVBand="0" w:oddHBand="0" w:evenHBand="0" w:firstRowFirstColumn="0" w:firstRowLastColumn="0" w:lastRowFirstColumn="0" w:lastRowLastColumn="0"/>
          <w:trHeight w:val="225"/>
          <w:tblHeader/>
          <w:jc w:val="center"/>
        </w:trPr>
        <w:tc>
          <w:tcPr>
            <w:tcW w:w="1080" w:type="dxa"/>
            <w:noWrap/>
            <w:hideMark/>
          </w:tcPr>
          <w:p w14:paraId="1713C207" w14:textId="77777777" w:rsidR="00F72E53" w:rsidRDefault="00F72E53"/>
        </w:tc>
        <w:tc>
          <w:tcPr>
            <w:tcW w:w="1080" w:type="dxa"/>
            <w:hideMark/>
          </w:tcPr>
          <w:p w14:paraId="6C07421C"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A =</w:t>
            </w:r>
            <w:r>
              <w:rPr>
                <w:rFonts w:eastAsia="Times New Roman" w:cstheme="minorHAnsi"/>
                <w:color w:val="FFFFFF"/>
                <w:szCs w:val="16"/>
                <w:lang w:val="en-US" w:eastAsia="en-AU"/>
              </w:rPr>
              <w:br/>
              <w:t>Permanent Share of Workforce</w:t>
            </w:r>
          </w:p>
        </w:tc>
        <w:tc>
          <w:tcPr>
            <w:tcW w:w="1080" w:type="dxa"/>
            <w:hideMark/>
          </w:tcPr>
          <w:p w14:paraId="6D801585"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B =</w:t>
            </w:r>
          </w:p>
          <w:p w14:paraId="65C67824"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Supervision Ratio</w:t>
            </w:r>
          </w:p>
        </w:tc>
        <w:tc>
          <w:tcPr>
            <w:tcW w:w="1080" w:type="dxa"/>
            <w:hideMark/>
          </w:tcPr>
          <w:p w14:paraId="09FBDB6B"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C =</w:t>
            </w:r>
            <w:r>
              <w:rPr>
                <w:rFonts w:eastAsia="Times New Roman" w:cstheme="minorHAnsi"/>
                <w:color w:val="FFFFFF"/>
                <w:szCs w:val="16"/>
                <w:lang w:val="en-US" w:eastAsia="en-AU"/>
              </w:rPr>
              <w:br/>
              <w:t>Non travel allowances</w:t>
            </w:r>
          </w:p>
        </w:tc>
        <w:tc>
          <w:tcPr>
            <w:tcW w:w="1080" w:type="dxa"/>
            <w:hideMark/>
          </w:tcPr>
          <w:p w14:paraId="1E1D3F49"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D =</w:t>
            </w:r>
            <w:r>
              <w:rPr>
                <w:rFonts w:eastAsia="Times New Roman" w:cstheme="minorHAnsi"/>
                <w:color w:val="FFFFFF"/>
                <w:szCs w:val="16"/>
                <w:lang w:val="en-US" w:eastAsia="en-AU"/>
              </w:rPr>
              <w:br/>
              <w:t>Workers Compensation Premium</w:t>
            </w:r>
          </w:p>
        </w:tc>
        <w:tc>
          <w:tcPr>
            <w:tcW w:w="1080" w:type="dxa"/>
            <w:hideMark/>
          </w:tcPr>
          <w:p w14:paraId="63119BD3"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E =</w:t>
            </w:r>
          </w:p>
          <w:p w14:paraId="3593D25B"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Utilisation percentage</w:t>
            </w:r>
          </w:p>
        </w:tc>
        <w:tc>
          <w:tcPr>
            <w:tcW w:w="1080" w:type="dxa"/>
            <w:hideMark/>
          </w:tcPr>
          <w:p w14:paraId="02F9CBB2"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F =</w:t>
            </w:r>
          </w:p>
          <w:p w14:paraId="44082EF3" w14:textId="77777777" w:rsidR="00F72E53" w:rsidRDefault="00F72E53">
            <w:pPr>
              <w:spacing w:before="0" w:after="0"/>
              <w:jc w:val="center"/>
              <w:rPr>
                <w:rFonts w:eastAsia="Times New Roman" w:cstheme="minorHAnsi"/>
                <w:color w:val="FFFFFF"/>
                <w:szCs w:val="16"/>
                <w:lang w:val="en-US" w:eastAsia="en-AU"/>
              </w:rPr>
            </w:pPr>
            <w:r>
              <w:rPr>
                <w:rFonts w:eastAsia="Times New Roman" w:cstheme="minorHAnsi"/>
                <w:color w:val="FFFFFF"/>
                <w:szCs w:val="16"/>
                <w:lang w:val="en-US" w:eastAsia="en-AU"/>
              </w:rPr>
              <w:t>Overheads percentage</w:t>
            </w:r>
          </w:p>
        </w:tc>
      </w:tr>
      <w:tr w:rsidR="00F72E53" w14:paraId="0014D10A" w14:textId="77777777" w:rsidTr="00704845">
        <w:trPr>
          <w:cnfStyle w:val="000000100000" w:firstRow="0" w:lastRow="0" w:firstColumn="0" w:lastColumn="0" w:oddVBand="0" w:evenVBand="0" w:oddHBand="1" w:evenHBand="0" w:firstRowFirstColumn="0" w:firstRowLastColumn="0" w:lastRowFirstColumn="0" w:lastRowLastColumn="0"/>
          <w:trHeight w:val="225"/>
          <w:jc w:val="center"/>
        </w:trPr>
        <w:tc>
          <w:tcPr>
            <w:tcW w:w="1080" w:type="dxa"/>
            <w:hideMark/>
          </w:tcPr>
          <w:p w14:paraId="1317F213" w14:textId="77777777" w:rsidR="00F72E53" w:rsidRDefault="00F72E53">
            <w:pPr>
              <w:spacing w:before="0" w:after="0"/>
              <w:rPr>
                <w:rFonts w:eastAsia="Times New Roman" w:cstheme="minorHAnsi"/>
                <w:szCs w:val="16"/>
                <w:lang w:val="en-US" w:eastAsia="en-AU"/>
              </w:rPr>
            </w:pPr>
            <w:r>
              <w:rPr>
                <w:rFonts w:eastAsia="Times New Roman" w:cstheme="minorHAnsi"/>
                <w:szCs w:val="16"/>
                <w:lang w:val="en-US" w:eastAsia="en-AU"/>
              </w:rPr>
              <w:t>A</w:t>
            </w:r>
          </w:p>
        </w:tc>
        <w:tc>
          <w:tcPr>
            <w:tcW w:w="1080" w:type="dxa"/>
            <w:noWrap/>
            <w:hideMark/>
          </w:tcPr>
          <w:p w14:paraId="18AE8A63" w14:textId="77777777" w:rsidR="00F72E53" w:rsidRDefault="00F72E53">
            <w:pPr>
              <w:spacing w:before="0" w:after="0"/>
              <w:jc w:val="center"/>
              <w:rPr>
                <w:rFonts w:eastAsia="Times New Roman" w:cstheme="minorHAnsi"/>
                <w:szCs w:val="16"/>
                <w:lang w:val="en-US" w:eastAsia="en-AU"/>
              </w:rPr>
            </w:pPr>
            <w:r>
              <w:rPr>
                <w:rFonts w:eastAsia="Times New Roman" w:cstheme="minorHAnsi"/>
                <w:szCs w:val="16"/>
                <w:lang w:val="en-US" w:eastAsia="en-AU"/>
              </w:rPr>
              <w:t>1.00</w:t>
            </w:r>
          </w:p>
        </w:tc>
        <w:tc>
          <w:tcPr>
            <w:tcW w:w="1080" w:type="dxa"/>
            <w:noWrap/>
            <w:hideMark/>
          </w:tcPr>
          <w:p w14:paraId="7AFFB660"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-0.09</w:t>
            </w:r>
          </w:p>
        </w:tc>
        <w:tc>
          <w:tcPr>
            <w:tcW w:w="1080" w:type="dxa"/>
            <w:noWrap/>
            <w:hideMark/>
          </w:tcPr>
          <w:p w14:paraId="3F048CD7"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-0.13</w:t>
            </w:r>
          </w:p>
        </w:tc>
        <w:tc>
          <w:tcPr>
            <w:tcW w:w="1080" w:type="dxa"/>
            <w:noWrap/>
            <w:hideMark/>
          </w:tcPr>
          <w:p w14:paraId="2C9BF9A3"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0.06</w:t>
            </w:r>
          </w:p>
        </w:tc>
        <w:tc>
          <w:tcPr>
            <w:tcW w:w="1080" w:type="dxa"/>
            <w:noWrap/>
            <w:hideMark/>
          </w:tcPr>
          <w:p w14:paraId="76C49A68"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-0.04</w:t>
            </w:r>
          </w:p>
        </w:tc>
        <w:tc>
          <w:tcPr>
            <w:tcW w:w="1080" w:type="dxa"/>
            <w:noWrap/>
            <w:hideMark/>
          </w:tcPr>
          <w:p w14:paraId="6F6490D3"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0.08</w:t>
            </w:r>
          </w:p>
        </w:tc>
      </w:tr>
      <w:tr w:rsidR="00F72E53" w14:paraId="1736BE84" w14:textId="77777777" w:rsidTr="00704845">
        <w:trPr>
          <w:trHeight w:val="225"/>
          <w:jc w:val="center"/>
        </w:trPr>
        <w:tc>
          <w:tcPr>
            <w:tcW w:w="1080" w:type="dxa"/>
            <w:hideMark/>
          </w:tcPr>
          <w:p w14:paraId="39A40CC7" w14:textId="77777777" w:rsidR="00F72E53" w:rsidRDefault="00F72E53">
            <w:pPr>
              <w:spacing w:before="0" w:after="0"/>
              <w:rPr>
                <w:rFonts w:eastAsia="Times New Roman" w:cstheme="minorHAnsi"/>
                <w:szCs w:val="16"/>
                <w:lang w:val="en-US" w:eastAsia="en-AU"/>
              </w:rPr>
            </w:pPr>
            <w:r>
              <w:rPr>
                <w:rFonts w:eastAsia="Times New Roman" w:cstheme="minorHAnsi"/>
                <w:szCs w:val="16"/>
                <w:lang w:val="en-US" w:eastAsia="en-AU"/>
              </w:rPr>
              <w:t>B</w:t>
            </w:r>
          </w:p>
        </w:tc>
        <w:tc>
          <w:tcPr>
            <w:tcW w:w="1080" w:type="dxa"/>
            <w:noWrap/>
            <w:hideMark/>
          </w:tcPr>
          <w:p w14:paraId="658B0536" w14:textId="77777777" w:rsidR="00F72E53" w:rsidRDefault="00F72E53">
            <w:pPr>
              <w:spacing w:before="0" w:after="0"/>
              <w:jc w:val="center"/>
              <w:rPr>
                <w:rFonts w:eastAsia="Times New Roman" w:cstheme="minorHAnsi"/>
                <w:szCs w:val="16"/>
                <w:lang w:val="en-US" w:eastAsia="en-AU"/>
              </w:rPr>
            </w:pPr>
            <w:r>
              <w:rPr>
                <w:rFonts w:eastAsia="Times New Roman" w:cstheme="minorHAnsi"/>
                <w:szCs w:val="16"/>
                <w:lang w:val="en-US" w:eastAsia="en-AU"/>
              </w:rPr>
              <w:t>-0.09</w:t>
            </w:r>
          </w:p>
        </w:tc>
        <w:tc>
          <w:tcPr>
            <w:tcW w:w="1080" w:type="dxa"/>
            <w:noWrap/>
            <w:hideMark/>
          </w:tcPr>
          <w:p w14:paraId="2153C4B5"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1.00</w:t>
            </w:r>
          </w:p>
        </w:tc>
        <w:tc>
          <w:tcPr>
            <w:tcW w:w="1080" w:type="dxa"/>
            <w:noWrap/>
            <w:hideMark/>
          </w:tcPr>
          <w:p w14:paraId="25AE104C"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-0.07</w:t>
            </w:r>
          </w:p>
        </w:tc>
        <w:tc>
          <w:tcPr>
            <w:tcW w:w="1080" w:type="dxa"/>
            <w:noWrap/>
            <w:hideMark/>
          </w:tcPr>
          <w:p w14:paraId="21B40476"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0.00</w:t>
            </w:r>
          </w:p>
        </w:tc>
        <w:tc>
          <w:tcPr>
            <w:tcW w:w="1080" w:type="dxa"/>
            <w:noWrap/>
            <w:hideMark/>
          </w:tcPr>
          <w:p w14:paraId="121BD5F9"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0.19</w:t>
            </w:r>
          </w:p>
        </w:tc>
        <w:tc>
          <w:tcPr>
            <w:tcW w:w="1080" w:type="dxa"/>
            <w:noWrap/>
            <w:hideMark/>
          </w:tcPr>
          <w:p w14:paraId="50EC6049"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0.08</w:t>
            </w:r>
          </w:p>
        </w:tc>
      </w:tr>
      <w:tr w:rsidR="00F72E53" w14:paraId="1EC2FFE7" w14:textId="77777777" w:rsidTr="00704845">
        <w:trPr>
          <w:cnfStyle w:val="000000100000" w:firstRow="0" w:lastRow="0" w:firstColumn="0" w:lastColumn="0" w:oddVBand="0" w:evenVBand="0" w:oddHBand="1" w:evenHBand="0" w:firstRowFirstColumn="0" w:firstRowLastColumn="0" w:lastRowFirstColumn="0" w:lastRowLastColumn="0"/>
          <w:trHeight w:val="225"/>
          <w:jc w:val="center"/>
        </w:trPr>
        <w:tc>
          <w:tcPr>
            <w:tcW w:w="1080" w:type="dxa"/>
            <w:hideMark/>
          </w:tcPr>
          <w:p w14:paraId="2A379A4F" w14:textId="77777777" w:rsidR="00F72E53" w:rsidRDefault="00F72E53">
            <w:pPr>
              <w:spacing w:before="0" w:after="0"/>
              <w:rPr>
                <w:rFonts w:eastAsia="Times New Roman" w:cstheme="minorHAnsi"/>
                <w:szCs w:val="16"/>
                <w:lang w:val="en-US" w:eastAsia="en-AU"/>
              </w:rPr>
            </w:pPr>
            <w:r>
              <w:rPr>
                <w:rFonts w:eastAsia="Times New Roman" w:cstheme="minorHAnsi"/>
                <w:szCs w:val="16"/>
                <w:lang w:val="en-US" w:eastAsia="en-AU"/>
              </w:rPr>
              <w:t>C</w:t>
            </w:r>
          </w:p>
        </w:tc>
        <w:tc>
          <w:tcPr>
            <w:tcW w:w="1080" w:type="dxa"/>
            <w:noWrap/>
            <w:hideMark/>
          </w:tcPr>
          <w:p w14:paraId="32277FB3" w14:textId="77777777" w:rsidR="00F72E53" w:rsidRDefault="00F72E53">
            <w:pPr>
              <w:spacing w:before="0" w:after="0"/>
              <w:jc w:val="center"/>
              <w:rPr>
                <w:rFonts w:eastAsia="Times New Roman" w:cstheme="minorHAnsi"/>
                <w:szCs w:val="16"/>
                <w:lang w:val="en-US" w:eastAsia="en-AU"/>
              </w:rPr>
            </w:pPr>
            <w:r>
              <w:rPr>
                <w:rFonts w:eastAsia="Times New Roman" w:cstheme="minorHAnsi"/>
                <w:szCs w:val="16"/>
                <w:lang w:val="en-US" w:eastAsia="en-AU"/>
              </w:rPr>
              <w:t>-0.13</w:t>
            </w:r>
          </w:p>
        </w:tc>
        <w:tc>
          <w:tcPr>
            <w:tcW w:w="1080" w:type="dxa"/>
            <w:noWrap/>
            <w:hideMark/>
          </w:tcPr>
          <w:p w14:paraId="305AB5F1"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-0.07</w:t>
            </w:r>
          </w:p>
        </w:tc>
        <w:tc>
          <w:tcPr>
            <w:tcW w:w="1080" w:type="dxa"/>
            <w:noWrap/>
            <w:hideMark/>
          </w:tcPr>
          <w:p w14:paraId="2302B612"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1.00</w:t>
            </w:r>
          </w:p>
        </w:tc>
        <w:tc>
          <w:tcPr>
            <w:tcW w:w="1080" w:type="dxa"/>
            <w:noWrap/>
            <w:hideMark/>
          </w:tcPr>
          <w:p w14:paraId="3A0F8A02"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-0.02</w:t>
            </w:r>
          </w:p>
        </w:tc>
        <w:tc>
          <w:tcPr>
            <w:tcW w:w="1080" w:type="dxa"/>
            <w:noWrap/>
            <w:hideMark/>
          </w:tcPr>
          <w:p w14:paraId="012E54C8"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-0.14</w:t>
            </w:r>
          </w:p>
        </w:tc>
        <w:tc>
          <w:tcPr>
            <w:tcW w:w="1080" w:type="dxa"/>
            <w:noWrap/>
            <w:hideMark/>
          </w:tcPr>
          <w:p w14:paraId="69773F44"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-0.18</w:t>
            </w:r>
          </w:p>
        </w:tc>
      </w:tr>
      <w:tr w:rsidR="00F72E53" w14:paraId="56AB966A" w14:textId="77777777" w:rsidTr="00704845">
        <w:trPr>
          <w:trHeight w:val="225"/>
          <w:jc w:val="center"/>
        </w:trPr>
        <w:tc>
          <w:tcPr>
            <w:tcW w:w="1080" w:type="dxa"/>
            <w:hideMark/>
          </w:tcPr>
          <w:p w14:paraId="39E00AF3" w14:textId="77777777" w:rsidR="00F72E53" w:rsidRDefault="00F72E53">
            <w:pPr>
              <w:spacing w:before="0" w:after="0"/>
              <w:rPr>
                <w:rFonts w:eastAsia="Times New Roman" w:cstheme="minorHAnsi"/>
                <w:szCs w:val="16"/>
                <w:lang w:val="en-US" w:eastAsia="en-AU"/>
              </w:rPr>
            </w:pPr>
            <w:r>
              <w:rPr>
                <w:rFonts w:eastAsia="Times New Roman" w:cstheme="minorHAnsi"/>
                <w:szCs w:val="16"/>
                <w:lang w:val="en-US" w:eastAsia="en-AU"/>
              </w:rPr>
              <w:t>D</w:t>
            </w:r>
          </w:p>
        </w:tc>
        <w:tc>
          <w:tcPr>
            <w:tcW w:w="1080" w:type="dxa"/>
            <w:noWrap/>
            <w:hideMark/>
          </w:tcPr>
          <w:p w14:paraId="6310D16F" w14:textId="77777777" w:rsidR="00F72E53" w:rsidRDefault="00F72E53">
            <w:pPr>
              <w:spacing w:before="0" w:after="0"/>
              <w:jc w:val="center"/>
              <w:rPr>
                <w:rFonts w:eastAsia="Times New Roman" w:cstheme="minorHAnsi"/>
                <w:szCs w:val="16"/>
                <w:lang w:val="en-US" w:eastAsia="en-AU"/>
              </w:rPr>
            </w:pPr>
            <w:r>
              <w:rPr>
                <w:rFonts w:eastAsia="Times New Roman" w:cstheme="minorHAnsi"/>
                <w:szCs w:val="16"/>
                <w:lang w:val="en-US" w:eastAsia="en-AU"/>
              </w:rPr>
              <w:t>0.06</w:t>
            </w:r>
          </w:p>
        </w:tc>
        <w:tc>
          <w:tcPr>
            <w:tcW w:w="1080" w:type="dxa"/>
            <w:noWrap/>
            <w:hideMark/>
          </w:tcPr>
          <w:p w14:paraId="173F8244"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0.00</w:t>
            </w:r>
          </w:p>
        </w:tc>
        <w:tc>
          <w:tcPr>
            <w:tcW w:w="1080" w:type="dxa"/>
            <w:noWrap/>
            <w:hideMark/>
          </w:tcPr>
          <w:p w14:paraId="7A75369A"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-0.02</w:t>
            </w:r>
          </w:p>
        </w:tc>
        <w:tc>
          <w:tcPr>
            <w:tcW w:w="1080" w:type="dxa"/>
            <w:noWrap/>
            <w:hideMark/>
          </w:tcPr>
          <w:p w14:paraId="7DBCB238"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1.00</w:t>
            </w:r>
          </w:p>
        </w:tc>
        <w:tc>
          <w:tcPr>
            <w:tcW w:w="1080" w:type="dxa"/>
            <w:noWrap/>
            <w:hideMark/>
          </w:tcPr>
          <w:p w14:paraId="4B0E0D59"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-0.02</w:t>
            </w:r>
          </w:p>
        </w:tc>
        <w:tc>
          <w:tcPr>
            <w:tcW w:w="1080" w:type="dxa"/>
            <w:noWrap/>
            <w:hideMark/>
          </w:tcPr>
          <w:p w14:paraId="7522E4AC"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0.02</w:t>
            </w:r>
          </w:p>
        </w:tc>
      </w:tr>
      <w:tr w:rsidR="00F72E53" w14:paraId="7B1BBC7A" w14:textId="77777777" w:rsidTr="00704845">
        <w:trPr>
          <w:cnfStyle w:val="000000100000" w:firstRow="0" w:lastRow="0" w:firstColumn="0" w:lastColumn="0" w:oddVBand="0" w:evenVBand="0" w:oddHBand="1" w:evenHBand="0" w:firstRowFirstColumn="0" w:firstRowLastColumn="0" w:lastRowFirstColumn="0" w:lastRowLastColumn="0"/>
          <w:trHeight w:val="225"/>
          <w:jc w:val="center"/>
        </w:trPr>
        <w:tc>
          <w:tcPr>
            <w:tcW w:w="1080" w:type="dxa"/>
            <w:hideMark/>
          </w:tcPr>
          <w:p w14:paraId="0FB64B22" w14:textId="77777777" w:rsidR="00F72E53" w:rsidRDefault="00F72E53">
            <w:pPr>
              <w:spacing w:before="0" w:after="0"/>
              <w:rPr>
                <w:rFonts w:eastAsia="Times New Roman" w:cstheme="minorHAnsi"/>
                <w:szCs w:val="16"/>
                <w:lang w:val="en-US" w:eastAsia="en-AU"/>
              </w:rPr>
            </w:pPr>
            <w:r>
              <w:rPr>
                <w:rFonts w:eastAsia="Times New Roman" w:cstheme="minorHAnsi"/>
                <w:szCs w:val="16"/>
                <w:lang w:val="en-US" w:eastAsia="en-AU"/>
              </w:rPr>
              <w:t>E</w:t>
            </w:r>
          </w:p>
        </w:tc>
        <w:tc>
          <w:tcPr>
            <w:tcW w:w="1080" w:type="dxa"/>
            <w:noWrap/>
            <w:hideMark/>
          </w:tcPr>
          <w:p w14:paraId="5F6D1D09" w14:textId="77777777" w:rsidR="00F72E53" w:rsidRDefault="00F72E53">
            <w:pPr>
              <w:spacing w:before="0" w:after="0"/>
              <w:jc w:val="center"/>
              <w:rPr>
                <w:rFonts w:eastAsia="Times New Roman" w:cstheme="minorHAnsi"/>
                <w:szCs w:val="16"/>
                <w:lang w:val="en-US" w:eastAsia="en-AU"/>
              </w:rPr>
            </w:pPr>
            <w:r>
              <w:rPr>
                <w:rFonts w:eastAsia="Times New Roman" w:cstheme="minorHAnsi"/>
                <w:szCs w:val="16"/>
                <w:lang w:val="en-US" w:eastAsia="en-AU"/>
              </w:rPr>
              <w:t>-0.04</w:t>
            </w:r>
          </w:p>
        </w:tc>
        <w:tc>
          <w:tcPr>
            <w:tcW w:w="1080" w:type="dxa"/>
            <w:noWrap/>
            <w:hideMark/>
          </w:tcPr>
          <w:p w14:paraId="77FFB942"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0.19</w:t>
            </w:r>
          </w:p>
        </w:tc>
        <w:tc>
          <w:tcPr>
            <w:tcW w:w="1080" w:type="dxa"/>
            <w:noWrap/>
            <w:hideMark/>
          </w:tcPr>
          <w:p w14:paraId="287314C3"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-0.14</w:t>
            </w:r>
          </w:p>
        </w:tc>
        <w:tc>
          <w:tcPr>
            <w:tcW w:w="1080" w:type="dxa"/>
            <w:noWrap/>
            <w:hideMark/>
          </w:tcPr>
          <w:p w14:paraId="61F03303"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-0.02</w:t>
            </w:r>
          </w:p>
        </w:tc>
        <w:tc>
          <w:tcPr>
            <w:tcW w:w="1080" w:type="dxa"/>
            <w:noWrap/>
            <w:hideMark/>
          </w:tcPr>
          <w:p w14:paraId="56E1E071"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1.00</w:t>
            </w:r>
          </w:p>
        </w:tc>
        <w:tc>
          <w:tcPr>
            <w:tcW w:w="1080" w:type="dxa"/>
            <w:noWrap/>
            <w:hideMark/>
          </w:tcPr>
          <w:p w14:paraId="326C2D89"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0.09</w:t>
            </w:r>
          </w:p>
        </w:tc>
      </w:tr>
      <w:tr w:rsidR="00F72E53" w14:paraId="1D3C62CB" w14:textId="77777777" w:rsidTr="00704845">
        <w:trPr>
          <w:trHeight w:val="225"/>
          <w:jc w:val="center"/>
        </w:trPr>
        <w:tc>
          <w:tcPr>
            <w:tcW w:w="1080" w:type="dxa"/>
            <w:hideMark/>
          </w:tcPr>
          <w:p w14:paraId="721AA11C" w14:textId="77777777" w:rsidR="00F72E53" w:rsidRDefault="00F72E53">
            <w:pPr>
              <w:spacing w:before="0" w:after="0"/>
              <w:rPr>
                <w:rFonts w:eastAsia="Times New Roman" w:cstheme="minorHAnsi"/>
                <w:szCs w:val="16"/>
                <w:lang w:val="en-US" w:eastAsia="en-AU"/>
              </w:rPr>
            </w:pPr>
            <w:r>
              <w:rPr>
                <w:rFonts w:eastAsia="Times New Roman" w:cstheme="minorHAnsi"/>
                <w:szCs w:val="16"/>
                <w:lang w:val="en-US" w:eastAsia="en-AU"/>
              </w:rPr>
              <w:t>F</w:t>
            </w:r>
          </w:p>
        </w:tc>
        <w:tc>
          <w:tcPr>
            <w:tcW w:w="1080" w:type="dxa"/>
            <w:noWrap/>
            <w:hideMark/>
          </w:tcPr>
          <w:p w14:paraId="02A394B4" w14:textId="77777777" w:rsidR="00F72E53" w:rsidRDefault="00F72E53">
            <w:pPr>
              <w:spacing w:before="0" w:after="0"/>
              <w:jc w:val="center"/>
              <w:rPr>
                <w:rFonts w:eastAsia="Times New Roman" w:cstheme="minorHAnsi"/>
                <w:szCs w:val="16"/>
                <w:lang w:val="en-US" w:eastAsia="en-AU"/>
              </w:rPr>
            </w:pPr>
            <w:r>
              <w:rPr>
                <w:rFonts w:eastAsia="Times New Roman" w:cstheme="minorHAnsi"/>
                <w:szCs w:val="16"/>
                <w:lang w:val="en-US" w:eastAsia="en-AU"/>
              </w:rPr>
              <w:t>0.08</w:t>
            </w:r>
          </w:p>
        </w:tc>
        <w:tc>
          <w:tcPr>
            <w:tcW w:w="1080" w:type="dxa"/>
            <w:noWrap/>
            <w:hideMark/>
          </w:tcPr>
          <w:p w14:paraId="588C75A9"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0.08</w:t>
            </w:r>
          </w:p>
        </w:tc>
        <w:tc>
          <w:tcPr>
            <w:tcW w:w="1080" w:type="dxa"/>
            <w:noWrap/>
            <w:hideMark/>
          </w:tcPr>
          <w:p w14:paraId="1F8ABE0C"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-0.18</w:t>
            </w:r>
          </w:p>
        </w:tc>
        <w:tc>
          <w:tcPr>
            <w:tcW w:w="1080" w:type="dxa"/>
            <w:noWrap/>
            <w:hideMark/>
          </w:tcPr>
          <w:p w14:paraId="28A9A130"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0.02</w:t>
            </w:r>
          </w:p>
        </w:tc>
        <w:tc>
          <w:tcPr>
            <w:tcW w:w="1080" w:type="dxa"/>
            <w:noWrap/>
            <w:hideMark/>
          </w:tcPr>
          <w:p w14:paraId="0E996537"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0.09</w:t>
            </w:r>
          </w:p>
        </w:tc>
        <w:tc>
          <w:tcPr>
            <w:tcW w:w="1080" w:type="dxa"/>
            <w:noWrap/>
            <w:hideMark/>
          </w:tcPr>
          <w:p w14:paraId="2DCC99FE" w14:textId="77777777" w:rsidR="00F72E53" w:rsidRDefault="00F72E53">
            <w:pPr>
              <w:spacing w:before="0" w:after="0"/>
              <w:jc w:val="center"/>
              <w:rPr>
                <w:rFonts w:eastAsia="Times New Roman" w:cstheme="minorHAnsi"/>
                <w:color w:val="000000"/>
                <w:szCs w:val="16"/>
                <w:lang w:val="en-US" w:eastAsia="en-AU"/>
              </w:rPr>
            </w:pPr>
            <w:r>
              <w:rPr>
                <w:rFonts w:eastAsia="Times New Roman" w:cstheme="minorHAnsi"/>
                <w:color w:val="000000"/>
                <w:szCs w:val="16"/>
                <w:lang w:val="en-US" w:eastAsia="en-AU"/>
              </w:rPr>
              <w:t>1.00</w:t>
            </w:r>
          </w:p>
        </w:tc>
      </w:tr>
    </w:tbl>
    <w:p w14:paraId="30A6BE18" w14:textId="77777777" w:rsidR="00F72E53" w:rsidRDefault="00F72E53" w:rsidP="00782620">
      <w:pPr>
        <w:pStyle w:val="EndnoteText"/>
        <w:rPr>
          <w:rFonts w:asciiTheme="minorHAnsi" w:eastAsiaTheme="minorHAnsi" w:hAnsiTheme="minorHAnsi"/>
          <w:lang w:eastAsia="en-US"/>
        </w:rPr>
      </w:pPr>
      <w:r>
        <w:tab/>
        <w:t xml:space="preserve">See p.58 of the </w:t>
      </w:r>
      <w:r>
        <w:rPr>
          <w:i/>
        </w:rPr>
        <w:t>Annual Pricing Review 2020-21</w:t>
      </w:r>
      <w:r>
        <w:t>.</w:t>
      </w:r>
    </w:p>
  </w:endnote>
  <w:endnote w:id="38">
    <w:p w14:paraId="07D768FA" w14:textId="77777777" w:rsidR="00F72E53" w:rsidRDefault="00F72E53" w:rsidP="00782620">
      <w:pPr>
        <w:pStyle w:val="EndnoteText"/>
      </w:pPr>
      <w:r>
        <w:rPr>
          <w:rStyle w:val="EndnoteReference"/>
        </w:rPr>
        <w:endnoteRef/>
      </w:r>
      <w:r>
        <w:t xml:space="preserve"> </w:t>
      </w:r>
      <w:r>
        <w:tab/>
        <w:t xml:space="preserve">Fair Work Commission. </w:t>
      </w:r>
      <w:hyperlink r:id="rId35" w:history="1">
        <w:r>
          <w:rPr>
            <w:rStyle w:val="Hyperlink"/>
            <w:i/>
          </w:rPr>
          <w:t>Social, Community, Home Care and Disability Services Industry Award 2010</w:t>
        </w:r>
        <w:r>
          <w:rPr>
            <w:rStyle w:val="Hyperlink"/>
          </w:rPr>
          <w:t>,</w:t>
        </w:r>
      </w:hyperlink>
      <w:r>
        <w:t xml:space="preserve"> incorporating all amendments up to and including 30 June 2021.</w:t>
      </w:r>
    </w:p>
    <w:p w14:paraId="6DE2F285" w14:textId="77777777" w:rsidR="00F72E53" w:rsidRDefault="00F72E53" w:rsidP="00782620">
      <w:pPr>
        <w:pStyle w:val="EndnoteText"/>
      </w:pPr>
      <w:r>
        <w:tab/>
        <w:t xml:space="preserve">Fair Work Commission. </w:t>
      </w:r>
      <w:hyperlink r:id="rId36" w:history="1">
        <w:r>
          <w:rPr>
            <w:rStyle w:val="Hyperlink"/>
            <w:i/>
          </w:rPr>
          <w:t>Equal Remuneration Order 2010</w:t>
        </w:r>
      </w:hyperlink>
      <w:r>
        <w:t>, (C2010/3131).</w:t>
      </w:r>
    </w:p>
  </w:endnote>
  <w:endnote w:id="39">
    <w:p w14:paraId="367EBEE5" w14:textId="77777777" w:rsidR="00F72E53" w:rsidRDefault="00F72E53" w:rsidP="00782620">
      <w:pPr>
        <w:pStyle w:val="EndnoteText"/>
      </w:pPr>
      <w:r>
        <w:rPr>
          <w:rStyle w:val="EndnoteReference"/>
        </w:rPr>
        <w:endnoteRef/>
      </w:r>
      <w:r>
        <w:t xml:space="preserve"> </w:t>
      </w:r>
      <w:r>
        <w:tab/>
        <w:t>Calculated as 1/38</w:t>
      </w:r>
      <w:r>
        <w:rPr>
          <w:vertAlign w:val="superscript"/>
        </w:rPr>
        <w:t>th</w:t>
      </w:r>
      <w:r>
        <w:t xml:space="preserve"> of the relevant ERO adjusted minimum wage.</w:t>
      </w:r>
    </w:p>
  </w:endnote>
  <w:endnote w:id="40">
    <w:p w14:paraId="376E244B" w14:textId="77777777" w:rsidR="00F72E53" w:rsidRDefault="00F72E53" w:rsidP="00782620">
      <w:pPr>
        <w:pStyle w:val="EndnoteText"/>
      </w:pPr>
      <w:r>
        <w:rPr>
          <w:rStyle w:val="EndnoteReference"/>
        </w:rPr>
        <w:endnoteRef/>
      </w:r>
      <w:r>
        <w:t xml:space="preserve"> </w:t>
      </w:r>
      <w:r>
        <w:tab/>
        <w:t xml:space="preserve">SCHADS Industry Award: Clauses 10.4(b), 26 and 29.3. </w:t>
      </w:r>
    </w:p>
  </w:endnote>
  <w:endnote w:id="41">
    <w:p w14:paraId="17732791" w14:textId="77777777" w:rsidR="00F72E53" w:rsidRDefault="00F72E53" w:rsidP="00782620">
      <w:pPr>
        <w:pStyle w:val="EndnoteText"/>
      </w:pPr>
      <w:r>
        <w:rPr>
          <w:rStyle w:val="EndnoteReference"/>
        </w:rPr>
        <w:endnoteRef/>
      </w:r>
      <w:r>
        <w:t xml:space="preserve"> </w:t>
      </w:r>
      <w:r>
        <w:tab/>
        <w:t>SCHADS Industry Award: Clause 25.1.</w:t>
      </w:r>
    </w:p>
  </w:endnote>
  <w:endnote w:id="42">
    <w:p w14:paraId="37C1A2BE" w14:textId="77777777" w:rsidR="00F72E53" w:rsidRDefault="00F72E53" w:rsidP="00782620">
      <w:pPr>
        <w:pStyle w:val="EndnoteText"/>
      </w:pPr>
      <w:r>
        <w:rPr>
          <w:rStyle w:val="EndnoteReference"/>
        </w:rPr>
        <w:endnoteRef/>
      </w:r>
      <w:r>
        <w:t xml:space="preserve"> </w:t>
      </w:r>
      <w:r>
        <w:tab/>
        <w:t xml:space="preserve">The National Employment Standards (NES) govern leave and several other conditions in Awards, and also may not be reduced by EBAs. Information on the NES can be found at the Fair Work Ombudsman’s </w:t>
      </w:r>
      <w:hyperlink r:id="rId37" w:history="1">
        <w:r>
          <w:rPr>
            <w:rStyle w:val="Hyperlink"/>
          </w:rPr>
          <w:t>website</w:t>
        </w:r>
      </w:hyperlink>
      <w:r>
        <w:t>.</w:t>
      </w:r>
    </w:p>
  </w:endnote>
  <w:endnote w:id="43">
    <w:p w14:paraId="1A8D2E4A" w14:textId="77777777" w:rsidR="00F72E53" w:rsidRDefault="00F72E53" w:rsidP="00782620">
      <w:pPr>
        <w:pStyle w:val="EndnoteText"/>
      </w:pPr>
      <w:r>
        <w:rPr>
          <w:rStyle w:val="EndnoteReference"/>
        </w:rPr>
        <w:endnoteRef/>
      </w:r>
      <w:r>
        <w:t xml:space="preserve"> </w:t>
      </w:r>
      <w:r>
        <w:tab/>
        <w:t xml:space="preserve">Information on the annual leave provisions in the NES can be found at the Fair Work Ombudsman’s </w:t>
      </w:r>
      <w:hyperlink r:id="rId38" w:history="1">
        <w:r>
          <w:rPr>
            <w:rStyle w:val="Hyperlink"/>
          </w:rPr>
          <w:t>website</w:t>
        </w:r>
      </w:hyperlink>
      <w:r>
        <w:rPr>
          <w:rStyle w:val="Hyperlink"/>
        </w:rPr>
        <w:t>.</w:t>
      </w:r>
    </w:p>
  </w:endnote>
  <w:endnote w:id="44">
    <w:p w14:paraId="35358980" w14:textId="77777777" w:rsidR="00F72E53" w:rsidRDefault="00F72E53" w:rsidP="00782620">
      <w:pPr>
        <w:pStyle w:val="EndnoteText"/>
      </w:pPr>
      <w:r>
        <w:rPr>
          <w:rStyle w:val="EndnoteReference"/>
        </w:rPr>
        <w:endnoteRef/>
      </w:r>
      <w:r>
        <w:t xml:space="preserve"> </w:t>
      </w:r>
      <w:r>
        <w:tab/>
        <w:t xml:space="preserve">Information on the public holiday provisions in the NES can be found at the Fair Work Ombudsman’s </w:t>
      </w:r>
      <w:hyperlink r:id="rId39" w:history="1">
        <w:r>
          <w:rPr>
            <w:rStyle w:val="Hyperlink"/>
          </w:rPr>
          <w:t>website.</w:t>
        </w:r>
      </w:hyperlink>
      <w:r>
        <w:t xml:space="preserve"> </w:t>
      </w:r>
    </w:p>
    <w:p w14:paraId="61E8CB50" w14:textId="44A0DBFE" w:rsidR="00F72E53" w:rsidRDefault="00F72E53" w:rsidP="00782620">
      <w:pPr>
        <w:pStyle w:val="EndnoteText"/>
        <w:ind w:firstLine="0"/>
      </w:pPr>
      <w:r>
        <w:t>Note: The NDIA recognises that there are more than 10 public holidays in each year, and that the number of public holidays varies by jurisdiction. However, some public holidays occur on weekends and it is unlikely that any worker in their ordinary working hours would be rostered to have worked on more than 10 public holidays. This is the appropriate number for the Cost Model to use to calculate the accrual cost of the leave, rather than the payment rate for public holidays.</w:t>
      </w:r>
    </w:p>
  </w:endnote>
  <w:endnote w:id="45">
    <w:p w14:paraId="3ACCB7C5" w14:textId="77777777" w:rsidR="00F72E53" w:rsidRDefault="00F72E53" w:rsidP="00782620">
      <w:pPr>
        <w:pStyle w:val="EndnoteText"/>
      </w:pPr>
      <w:r>
        <w:rPr>
          <w:rStyle w:val="EndnoteReference"/>
        </w:rPr>
        <w:endnoteRef/>
      </w:r>
      <w:r>
        <w:t xml:space="preserve"> </w:t>
      </w:r>
      <w:r>
        <w:tab/>
        <w:t xml:space="preserve">Information on the annual leave provisions in the NES can be found at the Fair Work Ombudsman’s </w:t>
      </w:r>
      <w:hyperlink r:id="rId40" w:history="1">
        <w:r>
          <w:rPr>
            <w:rStyle w:val="Hyperlink"/>
          </w:rPr>
          <w:t>website.</w:t>
        </w:r>
      </w:hyperlink>
      <w:r>
        <w:t xml:space="preserve"> </w:t>
      </w:r>
    </w:p>
    <w:p w14:paraId="5AB2D622" w14:textId="77777777" w:rsidR="00F72E53" w:rsidRDefault="00F72E53" w:rsidP="00782620">
      <w:pPr>
        <w:pStyle w:val="EndnoteText"/>
        <w:ind w:firstLine="0"/>
        <w:rPr>
          <w:color w:val="0432FF" w:themeColor="hyperlink"/>
          <w:u w:val="single"/>
        </w:rPr>
      </w:pPr>
      <w:r>
        <w:t xml:space="preserve">Note: The Cost Model slightly overestimates provider’s cost with respect to this parameter as it assumes all workers utilise all of their personal leave entitlement each year even though some workers may not use their entitlement. </w:t>
      </w:r>
    </w:p>
  </w:endnote>
  <w:endnote w:id="46">
    <w:p w14:paraId="19CDC0D4" w14:textId="77777777" w:rsidR="00F72E53" w:rsidRDefault="00F72E53" w:rsidP="00782620">
      <w:pPr>
        <w:pStyle w:val="EndnoteText"/>
      </w:pPr>
      <w:r>
        <w:rPr>
          <w:rStyle w:val="EndnoteReference"/>
        </w:rPr>
        <w:endnoteRef/>
      </w:r>
      <w:r>
        <w:t xml:space="preserve"> </w:t>
      </w:r>
      <w:r>
        <w:tab/>
        <w:t xml:space="preserve">Information on long service leave can be found at the Fair Work Ombudsman’s </w:t>
      </w:r>
      <w:hyperlink r:id="rId41" w:history="1">
        <w:r>
          <w:rPr>
            <w:rStyle w:val="Hyperlink"/>
          </w:rPr>
          <w:t>website.</w:t>
        </w:r>
      </w:hyperlink>
      <w:r>
        <w:t xml:space="preserve"> </w:t>
      </w:r>
    </w:p>
    <w:p w14:paraId="056B3CC4" w14:textId="77777777" w:rsidR="00F72E53" w:rsidRDefault="00F72E53" w:rsidP="00782620">
      <w:pPr>
        <w:pStyle w:val="EndnoteText"/>
        <w:ind w:firstLine="0"/>
      </w:pPr>
      <w:r>
        <w:t>Note: The Cost Model overestimates provider’s cost with respect to this parameter as it assumes all permanent workers and casual workers qualify for LSL accruals and that all workers will eventually access their long service leave entitlement. This reflects the rollout of portable long service leave schemes in some jurisdictions.</w:t>
      </w:r>
    </w:p>
  </w:endnote>
  <w:endnote w:id="47">
    <w:p w14:paraId="7E06E412" w14:textId="77777777" w:rsidR="00F72E53" w:rsidRDefault="00F72E53" w:rsidP="00782620">
      <w:pPr>
        <w:pStyle w:val="EndnoteText"/>
      </w:pPr>
      <w:r>
        <w:rPr>
          <w:rStyle w:val="EndnoteReference"/>
        </w:rPr>
        <w:endnoteRef/>
      </w:r>
      <w:r>
        <w:t xml:space="preserve"> </w:t>
      </w:r>
      <w:r>
        <w:tab/>
        <w:t>SCHADS Industry Award: Clause 31.3</w:t>
      </w:r>
    </w:p>
  </w:endnote>
  <w:endnote w:id="48">
    <w:p w14:paraId="69688192" w14:textId="77777777" w:rsidR="00F72E53" w:rsidRDefault="00F72E53" w:rsidP="00782620">
      <w:pPr>
        <w:pStyle w:val="EndnoteText"/>
      </w:pPr>
      <w:r>
        <w:rPr>
          <w:rStyle w:val="EndnoteReference"/>
        </w:rPr>
        <w:endnoteRef/>
      </w:r>
      <w:r>
        <w:t xml:space="preserve"> </w:t>
      </w:r>
      <w:r>
        <w:tab/>
        <w:t xml:space="preserve">Information on superannuation can be found at the Australian Taxation Office’s </w:t>
      </w:r>
      <w:hyperlink r:id="rId42" w:history="1">
        <w:r>
          <w:rPr>
            <w:rStyle w:val="Hyperlink"/>
          </w:rPr>
          <w:t>website,</w:t>
        </w:r>
      </w:hyperlink>
      <w:r>
        <w:t xml:space="preserve"> </w:t>
      </w:r>
    </w:p>
  </w:endnote>
  <w:endnote w:id="49">
    <w:p w14:paraId="693FA1C4" w14:textId="77777777" w:rsidR="00F72E53" w:rsidRDefault="00F72E53" w:rsidP="00782620">
      <w:pPr>
        <w:pStyle w:val="EndnoteText"/>
      </w:pPr>
      <w:r>
        <w:rPr>
          <w:rStyle w:val="EndnoteReference"/>
        </w:rPr>
        <w:endnoteRef/>
      </w:r>
      <w:r>
        <w:t xml:space="preserve"> </w:t>
      </w:r>
      <w:r>
        <w:tab/>
        <w:t xml:space="preserve">The </w:t>
      </w:r>
      <w:r>
        <w:rPr>
          <w:i/>
        </w:rPr>
        <w:t>Annual Pricing Review 2020-21</w:t>
      </w:r>
      <w:r>
        <w:t xml:space="preserve"> (page 54) found that, averaged over 2010-11 to 2014-15, the standardised Australian average workers compensation premium rate was 1.5% for all industries and 1.7% for the Health and Community Services sector. The Benchmarking Study undertaken as part of the Annual Pricing Review 2020-21 found that the average workers compensation premium among respondents in the disability sector was 2.6%, with a median of 2.3% and a 25</w:t>
      </w:r>
      <w:r>
        <w:rPr>
          <w:vertAlign w:val="superscript"/>
        </w:rPr>
        <w:t>th</w:t>
      </w:r>
      <w:r>
        <w:t xml:space="preserve"> percentile of 1.7%. In line with the </w:t>
      </w:r>
      <w:r>
        <w:rPr>
          <w:i/>
        </w:rPr>
        <w:t>NDIS Pricing Strategy</w:t>
      </w:r>
      <w:r>
        <w:t>, this Cost Model parameter has been set at the level achieved by efficient (25</w:t>
      </w:r>
      <w:r>
        <w:rPr>
          <w:vertAlign w:val="superscript"/>
        </w:rPr>
        <w:t>th</w:t>
      </w:r>
      <w:r>
        <w:t xml:space="preserve"> percentile) providers.</w:t>
      </w:r>
    </w:p>
  </w:endnote>
  <w:endnote w:id="50">
    <w:p w14:paraId="492DD357" w14:textId="77777777" w:rsidR="00F72E53" w:rsidRDefault="00F72E53" w:rsidP="00782620">
      <w:pPr>
        <w:pStyle w:val="EndnoteText"/>
      </w:pPr>
      <w:r>
        <w:rPr>
          <w:rStyle w:val="EndnoteReference"/>
        </w:rPr>
        <w:endnoteRef/>
      </w:r>
      <w:r>
        <w:t xml:space="preserve"> </w:t>
      </w:r>
      <w:r>
        <w:tab/>
        <w:t xml:space="preserve">The </w:t>
      </w:r>
      <w:r>
        <w:rPr>
          <w:i/>
        </w:rPr>
        <w:t>Annual Pricing Review 2020-21</w:t>
      </w:r>
      <w:r>
        <w:t xml:space="preserve"> (page 57) found that allowances in the sector were typically in the order of 1.0% of the base salary payable to the worker.</w:t>
      </w:r>
    </w:p>
  </w:endnote>
  <w:endnote w:id="51">
    <w:p w14:paraId="00DF55C4" w14:textId="77777777" w:rsidR="00F72E53" w:rsidRDefault="00F72E53" w:rsidP="00782620">
      <w:pPr>
        <w:pStyle w:val="EndnoteText"/>
      </w:pPr>
      <w:r>
        <w:rPr>
          <w:rStyle w:val="EndnoteReference"/>
        </w:rPr>
        <w:endnoteRef/>
      </w:r>
      <w:r>
        <w:t xml:space="preserve"> </w:t>
      </w:r>
      <w:r>
        <w:tab/>
        <w:t xml:space="preserve">The Benchmarking Study undertaken as part of the </w:t>
      </w:r>
      <w:r>
        <w:rPr>
          <w:i/>
        </w:rPr>
        <w:t>Annual Pricing Review 2020-21</w:t>
      </w:r>
      <w:r>
        <w:t xml:space="preserve"> (page 52) found that the average span of control among respondents in the disability sector was 11.8:1 with a 25</w:t>
      </w:r>
      <w:r>
        <w:rPr>
          <w:vertAlign w:val="superscript"/>
        </w:rPr>
        <w:t>th</w:t>
      </w:r>
      <w:r>
        <w:t xml:space="preserve"> percentile of 15:1. In line with the </w:t>
      </w:r>
      <w:r>
        <w:rPr>
          <w:i/>
        </w:rPr>
        <w:t>NDIS Pricing Strategy</w:t>
      </w:r>
      <w:r>
        <w:t>, this Cost Model parameter has been set at the level achieved by efficient (25</w:t>
      </w:r>
      <w:r>
        <w:rPr>
          <w:vertAlign w:val="superscript"/>
        </w:rPr>
        <w:t>th</w:t>
      </w:r>
      <w:r>
        <w:t xml:space="preserve"> percentile) providers.</w:t>
      </w:r>
    </w:p>
  </w:endnote>
  <w:endnote w:id="52">
    <w:p w14:paraId="12E9E11A" w14:textId="77777777" w:rsidR="00F72E53" w:rsidRDefault="00F72E53" w:rsidP="00782620">
      <w:pPr>
        <w:pStyle w:val="EndnoteText"/>
      </w:pPr>
      <w:r>
        <w:rPr>
          <w:rStyle w:val="EndnoteReference"/>
        </w:rPr>
        <w:endnoteRef/>
      </w:r>
      <w:r>
        <w:t xml:space="preserve"> </w:t>
      </w:r>
      <w:r>
        <w:tab/>
        <w:t xml:space="preserve">The Benchmarking Study undertaken as part of the </w:t>
      </w:r>
      <w:r>
        <w:rPr>
          <w:i/>
        </w:rPr>
        <w:t>Annual Pricing Review 2020-21</w:t>
      </w:r>
      <w:r>
        <w:t xml:space="preserve"> (page 52) found that the average casual employment share among respondents in the disability sector was 43.8% with a 25</w:t>
      </w:r>
      <w:r>
        <w:rPr>
          <w:vertAlign w:val="superscript"/>
        </w:rPr>
        <w:t>th</w:t>
      </w:r>
      <w:r>
        <w:t xml:space="preserve"> percentile of 71.7%. In line with the </w:t>
      </w:r>
      <w:r>
        <w:rPr>
          <w:i/>
        </w:rPr>
        <w:t>NDIS Pricing Strategy</w:t>
      </w:r>
      <w:r>
        <w:t>, this Cost Model parameter has been set at the level achieved by efficient (25</w:t>
      </w:r>
      <w:r>
        <w:rPr>
          <w:vertAlign w:val="superscript"/>
        </w:rPr>
        <w:t>th</w:t>
      </w:r>
      <w:r>
        <w:t xml:space="preserve"> percentile) providers.</w:t>
      </w:r>
    </w:p>
  </w:endnote>
  <w:endnote w:id="53">
    <w:p w14:paraId="316D4BF5" w14:textId="77777777" w:rsidR="00F72E53" w:rsidRDefault="00F72E53" w:rsidP="00782620">
      <w:pPr>
        <w:pStyle w:val="EndnoteText"/>
      </w:pPr>
      <w:r>
        <w:rPr>
          <w:rStyle w:val="EndnoteReference"/>
        </w:rPr>
        <w:endnoteRef/>
      </w:r>
      <w:r>
        <w:t xml:space="preserve"> </w:t>
      </w:r>
      <w:r>
        <w:tab/>
        <w:t xml:space="preserve">The Benchmarking Study undertaken as part of the </w:t>
      </w:r>
      <w:r>
        <w:rPr>
          <w:i/>
        </w:rPr>
        <w:t>Annual Pricing Review 2020-21</w:t>
      </w:r>
      <w:r>
        <w:t xml:space="preserve"> (page 52) found that the average utilisation among respondents in the disability sector was 79.8% with a 25</w:t>
      </w:r>
      <w:r>
        <w:rPr>
          <w:vertAlign w:val="superscript"/>
        </w:rPr>
        <w:t>th</w:t>
      </w:r>
      <w:r>
        <w:t xml:space="preserve"> percentile of 90.0%. In line with the </w:t>
      </w:r>
      <w:r>
        <w:rPr>
          <w:i/>
        </w:rPr>
        <w:t>NDIS Pricing Strategy</w:t>
      </w:r>
      <w:r>
        <w:t>, this Cost Model parameter has been set at the level achieved by efficient (25</w:t>
      </w:r>
      <w:r>
        <w:rPr>
          <w:vertAlign w:val="superscript"/>
        </w:rPr>
        <w:t>th</w:t>
      </w:r>
      <w:r>
        <w:t xml:space="preserve"> percentile) providers.</w:t>
      </w:r>
    </w:p>
    <w:p w14:paraId="4907CD1C" w14:textId="77777777" w:rsidR="00F72E53" w:rsidRDefault="00F72E53" w:rsidP="00782620">
      <w:pPr>
        <w:pStyle w:val="EndnoteText"/>
        <w:ind w:firstLine="0"/>
      </w:pPr>
      <w:r>
        <w:t>Because the Benchmarking Study did not disaggregate its results between DSWs 1, 2 and 3 the efficient utilisation rates have been estimated for each DSW Level around the sector wide 25</w:t>
      </w:r>
      <w:r>
        <w:rPr>
          <w:vertAlign w:val="superscript"/>
        </w:rPr>
        <w:t>th</w:t>
      </w:r>
      <w:r>
        <w:t xml:space="preserve"> percentile with the utilisation rate decreasing slightly with the seniority of the worker.</w:t>
      </w:r>
    </w:p>
    <w:p w14:paraId="4B5477DC" w14:textId="77777777" w:rsidR="00F72E53" w:rsidRDefault="00F72E53" w:rsidP="00782620">
      <w:pPr>
        <w:pStyle w:val="EndnoteText"/>
        <w:ind w:firstLine="0"/>
      </w:pPr>
      <w:r>
        <w:t>The utilisation rate for DSW Ds was set after consultations with providers who were currently employing workers in the role of a psychosocial recovery coach. These providers indicated that these staff were appropriately classified at the SCHADS pay point 4.4. They also indicated that workers who supported participants with psychosocial disabilities often needed to debrief and be supported at the end of their shifts to support their own mental well-being, which lowered their own and their supervisors’ utilisation rates.</w:t>
      </w:r>
    </w:p>
  </w:endnote>
  <w:endnote w:id="54">
    <w:p w14:paraId="02871C6D" w14:textId="77777777" w:rsidR="00F72E53" w:rsidRDefault="00F72E53" w:rsidP="00782620">
      <w:pPr>
        <w:pStyle w:val="EndnoteText"/>
      </w:pPr>
      <w:r>
        <w:rPr>
          <w:rStyle w:val="EndnoteReference"/>
        </w:rPr>
        <w:endnoteRef/>
      </w:r>
      <w:r>
        <w:t xml:space="preserve"> </w:t>
      </w:r>
      <w:r>
        <w:tab/>
        <w:t xml:space="preserve">The </w:t>
      </w:r>
      <w:r>
        <w:rPr>
          <w:i/>
        </w:rPr>
        <w:t>Annual Pricing Review 2020-21</w:t>
      </w:r>
      <w:r>
        <w:t xml:space="preserve"> (page 58) found that the overheads percentage should be increased to 12.0% to better align with the estimated overheads of efficient providers in the sector, as observed in the Benchmarking Study adjusted for that survey’s unrepresentativeness and that other recommendations being made by the Review would directly address some of the costs that providers are currently carrying in their overheads</w:t>
      </w:r>
    </w:p>
  </w:endnote>
  <w:endnote w:id="55">
    <w:p w14:paraId="145A2B7C" w14:textId="77777777" w:rsidR="00F72E53" w:rsidRDefault="00F72E53" w:rsidP="00782620">
      <w:pPr>
        <w:pStyle w:val="EndnoteText"/>
      </w:pPr>
      <w:r>
        <w:rPr>
          <w:rStyle w:val="EndnoteReference"/>
        </w:rPr>
        <w:endnoteRef/>
      </w:r>
      <w:r>
        <w:t xml:space="preserve"> </w:t>
      </w:r>
      <w:r>
        <w:tab/>
        <w:t>The objects of the NDIS Act include (Sections 3(1)(a); 3(1)(g) and 3(1)(ga)):</w:t>
      </w:r>
    </w:p>
    <w:p w14:paraId="6242FC21" w14:textId="77777777" w:rsidR="00F72E53" w:rsidRDefault="00F72E53" w:rsidP="00A924A5">
      <w:pPr>
        <w:pStyle w:val="EndnoteText"/>
        <w:numPr>
          <w:ilvl w:val="0"/>
          <w:numId w:val="15"/>
        </w:numPr>
      </w:pPr>
      <w:r>
        <w:t xml:space="preserve">Giving effect to Australia’s obligations under the United Nations Convention on the Rights of Persons with Disabilities. The Convention can be found </w:t>
      </w:r>
      <w:hyperlink r:id="rId43" w:history="1">
        <w:r w:rsidRPr="009615AC">
          <w:rPr>
            <w:rStyle w:val="Hyperlink"/>
          </w:rPr>
          <w:t>here</w:t>
        </w:r>
      </w:hyperlink>
      <w:r>
        <w:t>.</w:t>
      </w:r>
    </w:p>
    <w:p w14:paraId="3ECF64CA" w14:textId="77777777" w:rsidR="00F72E53" w:rsidRDefault="00F72E53" w:rsidP="00A924A5">
      <w:pPr>
        <w:pStyle w:val="EndnoteText"/>
        <w:numPr>
          <w:ilvl w:val="0"/>
          <w:numId w:val="15"/>
        </w:numPr>
      </w:pPr>
      <w:r>
        <w:t>Promoting the provision of high quality and innovative supports that enable people with disability to maximise independent lifestyles and full inclusion in the community.</w:t>
      </w:r>
    </w:p>
    <w:p w14:paraId="355A7B51" w14:textId="77777777" w:rsidR="00F72E53" w:rsidRDefault="00F72E53" w:rsidP="00A924A5">
      <w:pPr>
        <w:pStyle w:val="EndnoteText"/>
        <w:numPr>
          <w:ilvl w:val="0"/>
          <w:numId w:val="15"/>
        </w:numPr>
      </w:pPr>
      <w:r>
        <w:t>Protecting and preventing people with disability from experiencing harm arising from poor quality or unsafe supports or services provided under the National Disability Insurance Scheme.</w:t>
      </w:r>
    </w:p>
  </w:endnote>
  <w:endnote w:id="56">
    <w:p w14:paraId="6B399569" w14:textId="77777777" w:rsidR="00F72E53" w:rsidRDefault="00F72E53" w:rsidP="00782620">
      <w:pPr>
        <w:pStyle w:val="Footnote"/>
      </w:pPr>
      <w:r w:rsidRPr="00C37E44">
        <w:rPr>
          <w:rStyle w:val="EndnoteReference"/>
          <w:sz w:val="20"/>
          <w:szCs w:val="20"/>
        </w:rPr>
        <w:endnoteRef/>
      </w:r>
      <w:r>
        <w:t xml:space="preserve"> </w:t>
      </w:r>
      <w:r>
        <w:tab/>
      </w:r>
      <w:r w:rsidRPr="00C37E44">
        <w:t>Australia. Department of Social Services. (2016). NDIS Qua</w:t>
      </w:r>
      <w:r>
        <w:t xml:space="preserve">lity and Safeguarding Framework, p. 6. </w:t>
      </w:r>
      <w:r w:rsidRPr="00C37E44">
        <w:t xml:space="preserve">Download </w:t>
      </w:r>
      <w:hyperlink r:id="rId44" w:history="1">
        <w:r w:rsidRPr="00C37E44">
          <w:rPr>
            <w:rStyle w:val="Hyperlink"/>
          </w:rPr>
          <w:t>here</w:t>
        </w:r>
      </w:hyperlink>
      <w:r w:rsidRPr="00C37E44">
        <w:t>.</w:t>
      </w:r>
    </w:p>
  </w:endnote>
  <w:endnote w:id="57">
    <w:p w14:paraId="1B25C5D2" w14:textId="0C297369" w:rsidR="00F72E53" w:rsidRDefault="00F72E53" w:rsidP="00782620">
      <w:pPr>
        <w:pStyle w:val="Footnote"/>
      </w:pPr>
      <w:r w:rsidRPr="00C37E44">
        <w:rPr>
          <w:rStyle w:val="EndnoteReference"/>
        </w:rPr>
        <w:endnoteRef/>
      </w:r>
      <w:r>
        <w:t xml:space="preserve"> </w:t>
      </w:r>
      <w:r>
        <w:tab/>
        <w:t>Ibid</w:t>
      </w:r>
      <w:r w:rsidR="007663A8">
        <w:t>.</w:t>
      </w:r>
      <w:r>
        <w:t>, p. 8.</w:t>
      </w:r>
    </w:p>
  </w:endnote>
  <w:endnote w:id="58">
    <w:p w14:paraId="1322D9B1" w14:textId="77777777" w:rsidR="00F72E53" w:rsidRDefault="00F72E53" w:rsidP="00782620">
      <w:pPr>
        <w:pStyle w:val="Footnote"/>
      </w:pPr>
      <w:r w:rsidRPr="00C37E44">
        <w:rPr>
          <w:vertAlign w:val="superscript"/>
        </w:rPr>
        <w:endnoteRef/>
      </w:r>
      <w:r>
        <w:t xml:space="preserve"> </w:t>
      </w:r>
      <w:r>
        <w:tab/>
        <w:t>The Commission commenced operating in New South Wales and South Australia on 1 July 2018. It commenced operation in the Australian Capital Territory, the Northern Territory, Queensland, Tasmania and Victoria on 1 July 2019; and in Western Australia on December 2020.</w:t>
      </w:r>
    </w:p>
    <w:p w14:paraId="3B060AF5" w14:textId="77777777" w:rsidR="00F72E53" w:rsidRDefault="00F72E53" w:rsidP="00782620">
      <w:pPr>
        <w:pStyle w:val="Footnote"/>
        <w:ind w:firstLine="0"/>
      </w:pPr>
      <w:r>
        <w:t xml:space="preserve">The NDIS Practice Standards can be found </w:t>
      </w:r>
      <w:hyperlink r:id="rId45" w:history="1">
        <w:r w:rsidRPr="00E24648">
          <w:rPr>
            <w:rStyle w:val="Hyperlink"/>
          </w:rPr>
          <w:t>here</w:t>
        </w:r>
      </w:hyperlink>
      <w:r>
        <w:t>.</w:t>
      </w:r>
    </w:p>
    <w:p w14:paraId="71DF208F" w14:textId="77777777" w:rsidR="00F72E53" w:rsidRDefault="00F72E53" w:rsidP="00782620">
      <w:pPr>
        <w:pStyle w:val="Footnote"/>
        <w:ind w:firstLine="0"/>
      </w:pPr>
      <w:r>
        <w:t xml:space="preserve">The NDIS Code of Conduct can be found </w:t>
      </w:r>
      <w:hyperlink r:id="rId46" w:history="1">
        <w:r w:rsidRPr="005A5A56">
          <w:rPr>
            <w:rStyle w:val="Hyperlink"/>
          </w:rPr>
          <w:t>here</w:t>
        </w:r>
      </w:hyperlink>
      <w:r>
        <w:t>.</w:t>
      </w:r>
    </w:p>
  </w:endnote>
  <w:endnote w:id="59">
    <w:p w14:paraId="17F0F9B3" w14:textId="77777777" w:rsidR="00F72E53" w:rsidRDefault="00F72E53" w:rsidP="00782620">
      <w:pPr>
        <w:pStyle w:val="EndnoteText"/>
      </w:pPr>
      <w:r>
        <w:rPr>
          <w:rStyle w:val="EndnoteReference"/>
        </w:rPr>
        <w:endnoteRef/>
      </w:r>
      <w:r>
        <w:t xml:space="preserve"> </w:t>
      </w:r>
      <w:r>
        <w:tab/>
        <w:t xml:space="preserve">The Guidelines are a legislative instrument </w:t>
      </w:r>
      <w:r w:rsidRPr="00F978C8">
        <w:t>made by the Commissioner of the NDIS Quality and Safeguards Commission</w:t>
      </w:r>
      <w:r>
        <w:t xml:space="preserve">. </w:t>
      </w:r>
    </w:p>
    <w:p w14:paraId="12A8034C" w14:textId="77777777" w:rsidR="00F72E53" w:rsidRDefault="00F72E53" w:rsidP="00782620">
      <w:pPr>
        <w:pStyle w:val="EndnoteText"/>
        <w:ind w:firstLine="0"/>
      </w:pPr>
      <w:r w:rsidRPr="00F978C8">
        <w:rPr>
          <w:i/>
        </w:rPr>
        <w:t>National Disability Insurance Scheme (Approved Quality Auditors Scheme) Guidelines 2018</w:t>
      </w:r>
      <w:r>
        <w:t xml:space="preserve">. Download </w:t>
      </w:r>
      <w:hyperlink r:id="rId47" w:history="1">
        <w:r w:rsidRPr="00F978C8">
          <w:rPr>
            <w:rStyle w:val="Hyperlink"/>
          </w:rPr>
          <w:t>here</w:t>
        </w:r>
      </w:hyperlink>
      <w:r>
        <w:t>.</w:t>
      </w:r>
    </w:p>
  </w:endnote>
  <w:endnote w:id="60">
    <w:p w14:paraId="52934816" w14:textId="77777777" w:rsidR="00F72E53" w:rsidRDefault="00F72E53" w:rsidP="00782620">
      <w:pPr>
        <w:pStyle w:val="EndnoteText"/>
      </w:pPr>
      <w:r>
        <w:rPr>
          <w:rStyle w:val="EndnoteReference"/>
        </w:rPr>
        <w:endnoteRef/>
      </w:r>
      <w:r>
        <w:t xml:space="preserve"> </w:t>
      </w:r>
      <w:r>
        <w:tab/>
        <w:t xml:space="preserve">The NDIS </w:t>
      </w:r>
      <w:r w:rsidRPr="00605257">
        <w:t>Approved Quality Auditors Sche</w:t>
      </w:r>
      <w:r>
        <w:t>me</w:t>
      </w:r>
      <w:r w:rsidRPr="00605257">
        <w:t xml:space="preserve"> invokes </w:t>
      </w:r>
      <w:r w:rsidRPr="00605257">
        <w:rPr>
          <w:i/>
        </w:rPr>
        <w:t>ISO/IEC 17065:2012 – Conformity assessment - Requirements for bodies certifying products, processes and services as a normative reference</w:t>
      </w:r>
      <w:r>
        <w:t xml:space="preserve"> as a normative reference for conformity assessment bodies (auditors) seek to be recognised by the NDIS Commission. </w:t>
      </w:r>
    </w:p>
  </w:endnote>
  <w:endnote w:id="61">
    <w:p w14:paraId="774146C9" w14:textId="77777777" w:rsidR="00F72E53" w:rsidRDefault="00F72E53" w:rsidP="00782620">
      <w:pPr>
        <w:pStyle w:val="Footnote"/>
      </w:pPr>
      <w:r w:rsidRPr="00917051">
        <w:rPr>
          <w:rStyle w:val="EndnoteReference"/>
        </w:rPr>
        <w:endnoteRef/>
      </w:r>
      <w:r>
        <w:t xml:space="preserve"> </w:t>
      </w:r>
      <w:r>
        <w:tab/>
        <w:t xml:space="preserve">Further information on reportable incidents can be found </w:t>
      </w:r>
      <w:hyperlink r:id="rId48" w:history="1">
        <w:r w:rsidRPr="00995585">
          <w:rPr>
            <w:rStyle w:val="Hyperlink"/>
          </w:rPr>
          <w:t>here</w:t>
        </w:r>
      </w:hyperlink>
      <w:r>
        <w:t>.</w:t>
      </w:r>
    </w:p>
  </w:endnote>
  <w:endnote w:id="62">
    <w:p w14:paraId="1E458236" w14:textId="77777777" w:rsidR="00F72E53" w:rsidRDefault="00F72E53" w:rsidP="00782620">
      <w:pPr>
        <w:pStyle w:val="Footnote"/>
      </w:pPr>
      <w:r w:rsidRPr="00917051">
        <w:rPr>
          <w:rStyle w:val="EndnoteReference"/>
        </w:rPr>
        <w:endnoteRef/>
      </w:r>
      <w:r>
        <w:t xml:space="preserve"> </w:t>
      </w:r>
      <w:r>
        <w:tab/>
        <w:t>Note, in Queensland, p</w:t>
      </w:r>
      <w:r w:rsidRPr="00995585">
        <w:t>e</w:t>
      </w:r>
      <w:r>
        <w:t xml:space="preserve">ople who work with children </w:t>
      </w:r>
      <w:r w:rsidRPr="00995585">
        <w:t>require a Working with Children Check (Blue Card) as well as the NDIS Worker Screening Check</w:t>
      </w:r>
      <w:r>
        <w:t xml:space="preserve">. Further information can be found </w:t>
      </w:r>
      <w:hyperlink r:id="rId49" w:history="1">
        <w:r w:rsidRPr="00AD0803">
          <w:rPr>
            <w:rStyle w:val="Hyperlink"/>
          </w:rPr>
          <w:t>here</w:t>
        </w:r>
      </w:hyperlink>
      <w:r>
        <w:t>.</w:t>
      </w:r>
    </w:p>
  </w:endnote>
  <w:endnote w:id="63">
    <w:p w14:paraId="6BA10863" w14:textId="77777777" w:rsidR="00F72E53" w:rsidRDefault="00F72E53" w:rsidP="00782620">
      <w:pPr>
        <w:pStyle w:val="EndnoteText"/>
      </w:pPr>
      <w:r>
        <w:rPr>
          <w:rStyle w:val="EndnoteReference"/>
        </w:rPr>
        <w:endnoteRef/>
      </w:r>
      <w:r>
        <w:t xml:space="preserve"> </w:t>
      </w:r>
      <w:r>
        <w:tab/>
        <w:t>All states and territories have agreed to nationally consistent principles, except Queensland which has agreed ‘in principle’.</w:t>
      </w:r>
    </w:p>
  </w:endnote>
  <w:endnote w:id="64">
    <w:p w14:paraId="1BCBB5B4" w14:textId="77777777" w:rsidR="00F72E53" w:rsidRDefault="00F72E53" w:rsidP="00782620">
      <w:pPr>
        <w:pStyle w:val="Footnote"/>
      </w:pPr>
      <w:r w:rsidRPr="00917051">
        <w:rPr>
          <w:rStyle w:val="EndnoteReference"/>
        </w:rPr>
        <w:endnoteRef/>
      </w:r>
      <w:r>
        <w:t xml:space="preserve"> </w:t>
      </w:r>
      <w:r>
        <w:tab/>
        <w:t xml:space="preserve">New South Wales. Department of Communities and Justice. </w:t>
      </w:r>
      <w:r w:rsidRPr="003B32A5">
        <w:rPr>
          <w:i/>
        </w:rPr>
        <w:t>Restrictive Practice Authorisation Policy</w:t>
      </w:r>
      <w:r>
        <w:t xml:space="preserve">. Download </w:t>
      </w:r>
      <w:hyperlink r:id="rId50" w:history="1">
        <w:r w:rsidRPr="003B32A5">
          <w:rPr>
            <w:rStyle w:val="Hyperlink"/>
          </w:rPr>
          <w:t>here</w:t>
        </w:r>
      </w:hyperlink>
      <w:r>
        <w:t>.</w:t>
      </w:r>
    </w:p>
  </w:endnote>
  <w:endnote w:id="65">
    <w:p w14:paraId="7106780E" w14:textId="77777777" w:rsidR="00F72E53" w:rsidRDefault="00F72E53" w:rsidP="00782620">
      <w:pPr>
        <w:pStyle w:val="Footnote"/>
      </w:pPr>
      <w:r w:rsidRPr="00917051">
        <w:rPr>
          <w:rStyle w:val="EndnoteReference"/>
        </w:rPr>
        <w:endnoteRef/>
      </w:r>
      <w:r>
        <w:t xml:space="preserve"> </w:t>
      </w:r>
      <w:r>
        <w:tab/>
        <w:t xml:space="preserve">Victoria. Department of Families, Fairness and Housing. </w:t>
      </w:r>
      <w:r w:rsidRPr="00394635">
        <w:rPr>
          <w:i/>
        </w:rPr>
        <w:t>Information for Authorised Program Officers appointed by registered NDIS providers</w:t>
      </w:r>
      <w:r>
        <w:t xml:space="preserve">. Download </w:t>
      </w:r>
      <w:hyperlink r:id="rId51" w:history="1">
        <w:r w:rsidRPr="00394635">
          <w:rPr>
            <w:rStyle w:val="Hyperlink"/>
          </w:rPr>
          <w:t>here</w:t>
        </w:r>
      </w:hyperlink>
      <w:r>
        <w:t>.</w:t>
      </w:r>
    </w:p>
  </w:endnote>
  <w:endnote w:id="66">
    <w:p w14:paraId="20389DBC" w14:textId="77777777" w:rsidR="00F72E53" w:rsidRDefault="00F72E53" w:rsidP="00782620">
      <w:pPr>
        <w:pStyle w:val="Footnote"/>
      </w:pPr>
      <w:r w:rsidRPr="00917051">
        <w:rPr>
          <w:rStyle w:val="EndnoteReference"/>
        </w:rPr>
        <w:endnoteRef/>
      </w:r>
      <w:r>
        <w:t xml:space="preserve"> </w:t>
      </w:r>
      <w:r>
        <w:tab/>
      </w:r>
      <w:r w:rsidRPr="00FF734F">
        <w:rPr>
          <w:i/>
        </w:rPr>
        <w:t>New South Wales Community Services (Complaints, Reviews and Monitoring) Act 1993</w:t>
      </w:r>
      <w:r w:rsidRPr="00FF734F">
        <w:t xml:space="preserve">. </w:t>
      </w:r>
      <w:r>
        <w:t xml:space="preserve">Download </w:t>
      </w:r>
      <w:hyperlink r:id="rId52" w:history="1">
        <w:r w:rsidRPr="00587D18">
          <w:rPr>
            <w:rStyle w:val="Hyperlink"/>
          </w:rPr>
          <w:t>here</w:t>
        </w:r>
      </w:hyperlink>
      <w:r w:rsidRPr="00587D18">
        <w:t>.</w:t>
      </w:r>
    </w:p>
  </w:endnote>
  <w:endnote w:id="67">
    <w:p w14:paraId="3707F776" w14:textId="77777777" w:rsidR="00F72E53" w:rsidRDefault="00F72E53" w:rsidP="00782620">
      <w:pPr>
        <w:pStyle w:val="Footnote"/>
      </w:pPr>
      <w:r w:rsidRPr="00917051">
        <w:rPr>
          <w:rStyle w:val="EndnoteReference"/>
        </w:rPr>
        <w:endnoteRef/>
      </w:r>
      <w:r>
        <w:t xml:space="preserve"> </w:t>
      </w:r>
      <w:r>
        <w:tab/>
      </w:r>
      <w:r w:rsidRPr="00FF734F">
        <w:rPr>
          <w:i/>
        </w:rPr>
        <w:t>Victoria Disability Act 2006</w:t>
      </w:r>
      <w:r>
        <w:t xml:space="preserve">. Download </w:t>
      </w:r>
      <w:hyperlink r:id="rId53" w:history="1">
        <w:r w:rsidRPr="009F0C83">
          <w:rPr>
            <w:rStyle w:val="Hyperlink"/>
          </w:rPr>
          <w:t>here</w:t>
        </w:r>
      </w:hyperlink>
      <w:r>
        <w:t>.</w:t>
      </w:r>
    </w:p>
  </w:endnote>
  <w:endnote w:id="68">
    <w:p w14:paraId="47AD2C41" w14:textId="77777777" w:rsidR="00F72E53" w:rsidRDefault="00F72E53" w:rsidP="00782620">
      <w:pPr>
        <w:pStyle w:val="Footnote"/>
      </w:pPr>
      <w:r w:rsidRPr="00917051">
        <w:rPr>
          <w:rStyle w:val="EndnoteReference"/>
        </w:rPr>
        <w:endnoteRef/>
      </w:r>
      <w:r>
        <w:t xml:space="preserve"> </w:t>
      </w:r>
      <w:r>
        <w:tab/>
      </w:r>
      <w:r w:rsidRPr="00C665FD">
        <w:rPr>
          <w:rFonts w:cs="Arial"/>
          <w:i/>
        </w:rPr>
        <w:t>Queensland Public Guardian Act 2014</w:t>
      </w:r>
      <w:r>
        <w:rPr>
          <w:rFonts w:cs="Arial"/>
          <w:i/>
        </w:rPr>
        <w:t xml:space="preserve"> </w:t>
      </w:r>
      <w:r>
        <w:rPr>
          <w:rFonts w:cs="Arial"/>
        </w:rPr>
        <w:t xml:space="preserve">and </w:t>
      </w:r>
      <w:r w:rsidRPr="00C665FD">
        <w:rPr>
          <w:i/>
        </w:rPr>
        <w:t>Queensland Coroners Act 2013</w:t>
      </w:r>
      <w:r>
        <w:rPr>
          <w:i/>
        </w:rPr>
        <w:t>.</w:t>
      </w:r>
      <w:r>
        <w:rPr>
          <w:rFonts w:cs="Arial"/>
          <w:i/>
        </w:rPr>
        <w:t xml:space="preserve"> </w:t>
      </w:r>
      <w:r>
        <w:t xml:space="preserve">Download </w:t>
      </w:r>
      <w:hyperlink r:id="rId54" w:history="1">
        <w:r w:rsidRPr="00AD0803">
          <w:rPr>
            <w:rStyle w:val="Hyperlink"/>
          </w:rPr>
          <w:t>here</w:t>
        </w:r>
      </w:hyperlink>
      <w:r>
        <w:t xml:space="preserve">. </w:t>
      </w:r>
    </w:p>
  </w:endnote>
  <w:endnote w:id="69">
    <w:p w14:paraId="598790E7" w14:textId="77777777" w:rsidR="00F72E53" w:rsidRDefault="00F72E53" w:rsidP="00782620">
      <w:pPr>
        <w:pStyle w:val="Footnote"/>
      </w:pPr>
      <w:r w:rsidRPr="00917051">
        <w:rPr>
          <w:rStyle w:val="EndnoteReference"/>
        </w:rPr>
        <w:endnoteRef/>
      </w:r>
      <w:r>
        <w:t xml:space="preserve"> </w:t>
      </w:r>
      <w:r>
        <w:tab/>
      </w:r>
      <w:r w:rsidRPr="00EA5852">
        <w:rPr>
          <w:i/>
        </w:rPr>
        <w:t>South Australia Mental Health Act 2009</w:t>
      </w:r>
      <w:r w:rsidRPr="00FF734F">
        <w:t xml:space="preserve"> and </w:t>
      </w:r>
      <w:r w:rsidRPr="00EA5852">
        <w:rPr>
          <w:i/>
        </w:rPr>
        <w:t>South Australia Disability Services (Community Visitor Scheme) Regulations 2013</w:t>
      </w:r>
      <w:r>
        <w:t xml:space="preserve">. Download </w:t>
      </w:r>
      <w:hyperlink r:id="rId55" w:history="1">
        <w:r w:rsidRPr="007B411A">
          <w:rPr>
            <w:rStyle w:val="Hyperlink"/>
          </w:rPr>
          <w:t>here</w:t>
        </w:r>
      </w:hyperlink>
      <w:r>
        <w:t xml:space="preserve">. </w:t>
      </w:r>
    </w:p>
  </w:endnote>
  <w:endnote w:id="70">
    <w:p w14:paraId="39038DA0" w14:textId="77777777" w:rsidR="00F72E53" w:rsidRDefault="00F72E53" w:rsidP="00A67B0C">
      <w:pPr>
        <w:pStyle w:val="EndnoteText"/>
      </w:pPr>
      <w:r>
        <w:rPr>
          <w:rStyle w:val="EndnoteReference"/>
        </w:rPr>
        <w:endnoteRef/>
      </w:r>
      <w:r>
        <w:t xml:space="preserve"> </w:t>
      </w:r>
      <w:r>
        <w:tab/>
        <w:t xml:space="preserve">NDIS Commission. (2021). Activity report: </w:t>
      </w:r>
      <w:r w:rsidRPr="00EA5852">
        <w:rPr>
          <w:i/>
        </w:rPr>
        <w:t>1 July 2020 to 30 June 2021</w:t>
      </w:r>
      <w:r>
        <w:t xml:space="preserve">. Download </w:t>
      </w:r>
      <w:hyperlink r:id="rId56" w:history="1">
        <w:r w:rsidRPr="00EA5852">
          <w:rPr>
            <w:rStyle w:val="Hyperlink"/>
          </w:rPr>
          <w:t>here</w:t>
        </w:r>
      </w:hyperlink>
      <w:r>
        <w:t>.</w:t>
      </w:r>
    </w:p>
  </w:endnote>
  <w:endnote w:id="71">
    <w:p w14:paraId="585CFD14" w14:textId="77777777" w:rsidR="00F72E53" w:rsidRDefault="00F72E53" w:rsidP="00A67B0C">
      <w:pPr>
        <w:pStyle w:val="EndnoteText"/>
      </w:pPr>
      <w:r>
        <w:rPr>
          <w:rStyle w:val="EndnoteReference"/>
        </w:rPr>
        <w:endnoteRef/>
      </w:r>
      <w:r>
        <w:t xml:space="preserve"> </w:t>
      </w:r>
      <w:r>
        <w:tab/>
        <w:t xml:space="preserve">Goodhart C. (1975). </w:t>
      </w:r>
      <w:r w:rsidRPr="003C59B2">
        <w:t>Problems of Monetary M</w:t>
      </w:r>
      <w:r>
        <w:t>anagement: The U.K. Experience. In Courakis AS</w:t>
      </w:r>
      <w:r w:rsidRPr="003C59B2">
        <w:t xml:space="preserve">. (ed.). </w:t>
      </w:r>
      <w:r w:rsidRPr="003C59B2">
        <w:rPr>
          <w:i/>
        </w:rPr>
        <w:t>Inflation, Depression, and Economic Policy in the West</w:t>
      </w:r>
      <w:r w:rsidRPr="003C59B2">
        <w:t xml:space="preserve">. Totowa, New Jersey: Barnes and Noble </w:t>
      </w:r>
      <w:r>
        <w:t>Books (published 1981). p. 116.</w:t>
      </w:r>
    </w:p>
  </w:endnote>
  <w:endnote w:id="72">
    <w:p w14:paraId="57478AC5" w14:textId="77777777" w:rsidR="00F72E53" w:rsidRDefault="00F72E53" w:rsidP="00874436">
      <w:pPr>
        <w:pStyle w:val="EndnoteText"/>
      </w:pPr>
      <w:r>
        <w:rPr>
          <w:rStyle w:val="EndnoteReference"/>
        </w:rPr>
        <w:endnoteRef/>
      </w:r>
      <w:r>
        <w:t xml:space="preserve"> </w:t>
      </w:r>
      <w:r>
        <w:tab/>
        <w:t xml:space="preserve">NDIS Commission. (2021). </w:t>
      </w:r>
      <w:r w:rsidRPr="004D0869">
        <w:rPr>
          <w:i/>
        </w:rPr>
        <w:t xml:space="preserve">Fact sheet: NDIS Practice Standards: skills descriptors (High Intensity Skills Descriptors). </w:t>
      </w:r>
      <w:r>
        <w:t xml:space="preserve">Download </w:t>
      </w:r>
      <w:hyperlink r:id="rId57" w:history="1">
        <w:r w:rsidRPr="004D0869">
          <w:rPr>
            <w:rStyle w:val="Hyperlink"/>
          </w:rPr>
          <w:t>here</w:t>
        </w:r>
      </w:hyperlink>
      <w:r>
        <w:t>.</w:t>
      </w:r>
    </w:p>
  </w:endnote>
  <w:endnote w:id="73">
    <w:p w14:paraId="1105E448" w14:textId="61E248AD" w:rsidR="00F72E53" w:rsidRDefault="00F72E53">
      <w:pPr>
        <w:pStyle w:val="EndnoteText"/>
      </w:pPr>
      <w:r>
        <w:rPr>
          <w:rStyle w:val="EndnoteReference"/>
        </w:rPr>
        <w:endnoteRef/>
      </w:r>
      <w:r>
        <w:t xml:space="preserve"> </w:t>
      </w:r>
      <w:r>
        <w:tab/>
      </w:r>
      <w:r w:rsidRPr="00245408">
        <w:rPr>
          <w:rFonts w:eastAsia="MS PGothic" w:cs="Arial"/>
          <w:szCs w:val="18"/>
        </w:rPr>
        <w:t xml:space="preserve">Source: </w:t>
      </w:r>
      <w:hyperlink r:id="rId58" w:history="1">
        <w:r>
          <w:rPr>
            <w:rFonts w:eastAsia="MS PGothic" w:cs="Arial"/>
            <w:color w:val="0432FF"/>
            <w:szCs w:val="18"/>
            <w:u w:val="single"/>
          </w:rPr>
          <w:t xml:space="preserve">Australian Public Holidays Dates Machine Readable Dataset </w:t>
        </w:r>
      </w:hyperlink>
    </w:p>
  </w:endnote>
  <w:endnote w:id="74">
    <w:p w14:paraId="6384A513" w14:textId="4561C451" w:rsidR="00F72E53" w:rsidRDefault="00F72E53" w:rsidP="00A4209C">
      <w:pPr>
        <w:pStyle w:val="EndnoteText"/>
      </w:pPr>
      <w:r>
        <w:rPr>
          <w:rStyle w:val="EndnoteReference"/>
        </w:rPr>
        <w:endnoteRef/>
      </w:r>
      <w:r>
        <w:t xml:space="preserve"> </w:t>
      </w:r>
      <w:r>
        <w:tab/>
      </w:r>
      <w:r w:rsidR="007A705B">
        <w:t xml:space="preserve">As well as the right public holidays enumerated in the National Employment Standards, Tasmania also has a public holiday in March for Eight Hours Day. </w:t>
      </w:r>
      <w:r>
        <w:t>A</w:t>
      </w:r>
      <w:r w:rsidRPr="001332B8">
        <w:rPr>
          <w:rFonts w:cs="Arial"/>
          <w:szCs w:val="18"/>
        </w:rPr>
        <w:t xml:space="preserve">ll of Tasmania also gets either Regatta Day or Recreation Day. </w:t>
      </w:r>
      <w:r>
        <w:rPr>
          <w:rFonts w:cs="Arial"/>
          <w:szCs w:val="18"/>
        </w:rPr>
        <w:t xml:space="preserve">Source: </w:t>
      </w:r>
      <w:hyperlink r:id="rId59" w:history="1">
        <w:r w:rsidRPr="00A4209C">
          <w:rPr>
            <w:rStyle w:val="Hyperlink"/>
            <w:rFonts w:cs="Arial"/>
            <w:szCs w:val="18"/>
          </w:rPr>
          <w:t>Worksafe Tasmania Public Holidays</w:t>
        </w:r>
      </w:hyperlink>
    </w:p>
  </w:endnote>
  <w:endnote w:id="75">
    <w:p w14:paraId="7E14D5DE" w14:textId="45FC9731" w:rsidR="00F72E53" w:rsidRDefault="00F72E53" w:rsidP="007346FE">
      <w:pPr>
        <w:pStyle w:val="EndnoteText"/>
      </w:pPr>
      <w:r>
        <w:rPr>
          <w:rStyle w:val="EndnoteReference"/>
        </w:rPr>
        <w:endnoteRef/>
      </w:r>
      <w:r>
        <w:t xml:space="preserve"> </w:t>
      </w:r>
      <w:r>
        <w:tab/>
      </w:r>
      <w:r w:rsidRPr="001332B8">
        <w:rPr>
          <w:rFonts w:cs="Arial"/>
          <w:szCs w:val="18"/>
        </w:rPr>
        <w:t xml:space="preserve">It is possible that the disparity could be greater, depending on which day of the week New Year’s Day falls on in future years, and whether the year is common or leap. This is not possible to calculate accurately. For example, the next leap year starting on a Tuesday will not be until 2038, but the exact dates of some </w:t>
      </w:r>
      <w:r>
        <w:rPr>
          <w:rFonts w:cs="Arial"/>
          <w:szCs w:val="18"/>
        </w:rPr>
        <w:t>Public H</w:t>
      </w:r>
      <w:r w:rsidRPr="001332B8">
        <w:rPr>
          <w:rFonts w:cs="Arial"/>
          <w:szCs w:val="18"/>
        </w:rPr>
        <w:t>olidays are only proclaimed a year or two in advance. (For example, Day Before Grand Final Day in Victoria.)</w:t>
      </w:r>
    </w:p>
  </w:endnote>
  <w:endnote w:id="76">
    <w:p w14:paraId="6EA37EA1" w14:textId="77777777" w:rsidR="00F72E53" w:rsidRDefault="00F72E53" w:rsidP="00874436">
      <w:pPr>
        <w:pStyle w:val="EndnoteText"/>
      </w:pPr>
      <w:r>
        <w:rPr>
          <w:rStyle w:val="EndnoteReference"/>
        </w:rPr>
        <w:endnoteRef/>
      </w:r>
      <w:r>
        <w:t xml:space="preserve"> </w:t>
      </w:r>
      <w:r>
        <w:tab/>
        <w:t xml:space="preserve">Further information can be found at the </w:t>
      </w:r>
      <w:hyperlink r:id="rId60" w:history="1">
        <w:r w:rsidRPr="00E675F2">
          <w:rPr>
            <w:rStyle w:val="Hyperlink"/>
          </w:rPr>
          <w:t>website</w:t>
        </w:r>
      </w:hyperlink>
      <w:r>
        <w:t xml:space="preserve"> of the Australian Taxation Office.</w:t>
      </w:r>
    </w:p>
  </w:endnote>
  <w:endnote w:id="77">
    <w:p w14:paraId="4C7E823A" w14:textId="77777777" w:rsidR="00F72E53" w:rsidRDefault="00F72E53" w:rsidP="00AE2CD1">
      <w:pPr>
        <w:pStyle w:val="EndnoteText"/>
      </w:pPr>
      <w:r>
        <w:rPr>
          <w:rStyle w:val="EndnoteReference"/>
        </w:rPr>
        <w:endnoteRef/>
      </w:r>
      <w:r>
        <w:t xml:space="preserve"> </w:t>
      </w:r>
      <w:r>
        <w:tab/>
        <w:t xml:space="preserve">NDIA. (2015). </w:t>
      </w:r>
      <w:r w:rsidRPr="00431D71">
        <w:rPr>
          <w:i/>
        </w:rPr>
        <w:t xml:space="preserve">NDIS Price Guide </w:t>
      </w:r>
      <w:r>
        <w:rPr>
          <w:i/>
        </w:rPr>
        <w:t xml:space="preserve">and Support Catalogue </w:t>
      </w:r>
      <w:r w:rsidRPr="00431D71">
        <w:rPr>
          <w:i/>
        </w:rPr>
        <w:t>2015-16</w:t>
      </w:r>
      <w:r>
        <w:t>.</w:t>
      </w:r>
    </w:p>
  </w:endnote>
  <w:endnote w:id="78">
    <w:p w14:paraId="2C56CA4E" w14:textId="77777777" w:rsidR="00F72E53" w:rsidRDefault="00F72E53" w:rsidP="00AE2CD1">
      <w:pPr>
        <w:pStyle w:val="EndnoteText"/>
      </w:pPr>
      <w:r>
        <w:rPr>
          <w:rStyle w:val="EndnoteReference"/>
        </w:rPr>
        <w:endnoteRef/>
      </w:r>
      <w:r>
        <w:t xml:space="preserve"> </w:t>
      </w:r>
      <w:r>
        <w:tab/>
      </w:r>
      <w:r w:rsidRPr="00DF20AB">
        <w:t>McKinsey &amp; Co. (2018). Report of the Independent Pricing Review, p. 7</w:t>
      </w:r>
      <w:r>
        <w:t>6-9</w:t>
      </w:r>
      <w:r w:rsidRPr="00DF20AB">
        <w:t xml:space="preserve">. Download </w:t>
      </w:r>
      <w:hyperlink r:id="rId61" w:history="1">
        <w:r w:rsidRPr="003F7366">
          <w:rPr>
            <w:rStyle w:val="Hyperlink"/>
          </w:rPr>
          <w:t>here</w:t>
        </w:r>
      </w:hyperlink>
      <w:r w:rsidRPr="00DF20AB">
        <w:t>.</w:t>
      </w:r>
    </w:p>
  </w:endnote>
  <w:endnote w:id="79">
    <w:p w14:paraId="189BE702" w14:textId="77777777" w:rsidR="00F72E53" w:rsidRDefault="00F72E53" w:rsidP="00AE2CD1">
      <w:pPr>
        <w:pStyle w:val="EndnoteText"/>
      </w:pPr>
      <w:r>
        <w:rPr>
          <w:rStyle w:val="EndnoteReference"/>
        </w:rPr>
        <w:endnoteRef/>
      </w:r>
      <w:r>
        <w:t xml:space="preserve"> </w:t>
      </w:r>
      <w:r>
        <w:tab/>
        <w:t xml:space="preserve">NDIA. (2018). </w:t>
      </w:r>
      <w:r>
        <w:rPr>
          <w:i/>
        </w:rPr>
        <w:t>NDIS Price Guide and Support Catalogue 2018-19</w:t>
      </w:r>
      <w:r>
        <w:t xml:space="preserve">. Download </w:t>
      </w:r>
      <w:hyperlink r:id="rId62" w:history="1">
        <w:r w:rsidRPr="00431D71">
          <w:rPr>
            <w:rStyle w:val="Hyperlink"/>
          </w:rPr>
          <w:t>here</w:t>
        </w:r>
      </w:hyperlink>
      <w:r>
        <w:t>.</w:t>
      </w:r>
    </w:p>
  </w:endnote>
  <w:endnote w:id="80">
    <w:p w14:paraId="2FF9F4F2" w14:textId="77777777" w:rsidR="00F72E53" w:rsidRDefault="00F72E53" w:rsidP="00AE2CD1">
      <w:pPr>
        <w:pStyle w:val="EndnoteText"/>
      </w:pPr>
      <w:r>
        <w:rPr>
          <w:rStyle w:val="EndnoteReference"/>
        </w:rPr>
        <w:endnoteRef/>
      </w:r>
      <w:r>
        <w:t xml:space="preserve"> </w:t>
      </w:r>
      <w:r>
        <w:tab/>
        <w:t xml:space="preserve">NDIA. (2020). </w:t>
      </w:r>
      <w:r>
        <w:rPr>
          <w:i/>
        </w:rPr>
        <w:t>NDIS Price Guide and Support Catalogue 2020-21</w:t>
      </w:r>
      <w:r>
        <w:t xml:space="preserve">. Download </w:t>
      </w:r>
      <w:hyperlink r:id="rId63" w:history="1">
        <w:r w:rsidRPr="00431D71">
          <w:rPr>
            <w:rStyle w:val="Hyperlink"/>
          </w:rPr>
          <w:t>here</w:t>
        </w:r>
      </w:hyperlink>
      <w:r>
        <w:t>.</w:t>
      </w:r>
    </w:p>
  </w:endnote>
  <w:endnote w:id="81">
    <w:p w14:paraId="5DA9986E" w14:textId="0C1BA957" w:rsidR="00F72E53" w:rsidRDefault="00F72E53" w:rsidP="004D622A">
      <w:pPr>
        <w:pStyle w:val="EndnoteText"/>
      </w:pPr>
      <w:r>
        <w:rPr>
          <w:rStyle w:val="EndnoteReference"/>
        </w:rPr>
        <w:endnoteRef/>
      </w:r>
      <w:r>
        <w:t xml:space="preserve"> </w:t>
      </w:r>
      <w:r>
        <w:tab/>
        <w:t>Seven (7) of these therapy supports are duplicated in the Activities of Daily Living Core Support Category.</w:t>
      </w:r>
    </w:p>
    <w:p w14:paraId="4E499F08" w14:textId="77777777" w:rsidR="00F72E53" w:rsidRDefault="00F72E53" w:rsidP="004D622A">
      <w:pPr>
        <w:pStyle w:val="EndnoteText"/>
      </w:pPr>
      <w:r>
        <w:tab/>
        <w:t xml:space="preserve">The Exercise Physiology and Dietitian supports are also duplicated in the </w:t>
      </w:r>
      <w:r w:rsidRPr="006C45FA">
        <w:t>Improved Health and Wellbeing</w:t>
      </w:r>
      <w:r>
        <w:t xml:space="preserve"> Capacity Building Support Category.</w:t>
      </w:r>
    </w:p>
  </w:endnote>
  <w:endnote w:id="82">
    <w:p w14:paraId="7966E565" w14:textId="77777777" w:rsidR="00F72E53" w:rsidRPr="005F20F5" w:rsidRDefault="00F72E53" w:rsidP="004D622A">
      <w:pPr>
        <w:pStyle w:val="EndnoteText"/>
      </w:pPr>
      <w:r w:rsidRPr="005F20F5">
        <w:rPr>
          <w:rStyle w:val="EndnoteReference"/>
        </w:rPr>
        <w:endnoteRef/>
      </w:r>
      <w:r w:rsidRPr="005F20F5">
        <w:t xml:space="preserve"> </w:t>
      </w:r>
      <w:r w:rsidRPr="005F20F5">
        <w:tab/>
        <w:t>NDIA. (2019).</w:t>
      </w:r>
      <w:r>
        <w:t xml:space="preserve"> </w:t>
      </w:r>
      <w:r w:rsidRPr="00D17724">
        <w:t>Review of Therapy Pricing Arrangements in the NDIS.</w:t>
      </w:r>
      <w:r>
        <w:t xml:space="preserve"> Download</w:t>
      </w:r>
      <w:r w:rsidRPr="005F20F5">
        <w:t xml:space="preserve"> </w:t>
      </w:r>
      <w:hyperlink r:id="rId64" w:history="1">
        <w:r>
          <w:rPr>
            <w:rStyle w:val="Hyperlink"/>
          </w:rPr>
          <w:t>here</w:t>
        </w:r>
      </w:hyperlink>
      <w:r w:rsidRPr="005F20F5">
        <w:t>.</w:t>
      </w:r>
    </w:p>
  </w:endnote>
  <w:endnote w:id="83">
    <w:p w14:paraId="34455707" w14:textId="77777777" w:rsidR="00F72E53" w:rsidRDefault="00F72E53" w:rsidP="00674D53">
      <w:pPr>
        <w:pStyle w:val="EndnoteText"/>
      </w:pPr>
      <w:r>
        <w:rPr>
          <w:rStyle w:val="EndnoteReference"/>
        </w:rPr>
        <w:endnoteRef/>
      </w:r>
      <w:r>
        <w:t xml:space="preserve"> </w:t>
      </w:r>
      <w:r>
        <w:tab/>
        <w:t xml:space="preserve">Australian Health Practitioners Registration Agency. (2021). Annual Report 2020-21, Supplementary Data Tables. Download </w:t>
      </w:r>
      <w:hyperlink r:id="rId65" w:history="1">
        <w:r w:rsidRPr="00772DF5">
          <w:rPr>
            <w:rStyle w:val="Hyperlink"/>
          </w:rPr>
          <w:t>here</w:t>
        </w:r>
      </w:hyperlink>
      <w:r>
        <w:t>.</w:t>
      </w:r>
    </w:p>
  </w:endnote>
  <w:endnote w:id="84">
    <w:p w14:paraId="63288341" w14:textId="77777777" w:rsidR="00F72E53" w:rsidRDefault="00F72E53" w:rsidP="00674D53">
      <w:pPr>
        <w:pStyle w:val="EndnoteText"/>
      </w:pPr>
      <w:r>
        <w:rPr>
          <w:rStyle w:val="EndnoteReference"/>
        </w:rPr>
        <w:endnoteRef/>
      </w:r>
      <w:r>
        <w:t xml:space="preserve"> </w:t>
      </w:r>
      <w:r>
        <w:tab/>
        <w:t xml:space="preserve">National Skills Commission. (2022). Occupation Projection – five years to November 2026. Download </w:t>
      </w:r>
      <w:hyperlink r:id="rId66" w:history="1">
        <w:r w:rsidRPr="00BB4933">
          <w:rPr>
            <w:rStyle w:val="Hyperlink"/>
          </w:rPr>
          <w:t>here</w:t>
        </w:r>
      </w:hyperlink>
      <w:r>
        <w:t>.</w:t>
      </w:r>
    </w:p>
  </w:endnote>
  <w:endnote w:id="85">
    <w:p w14:paraId="24403B0B" w14:textId="77777777" w:rsidR="00F72E53" w:rsidRDefault="00F72E53" w:rsidP="00674D53">
      <w:pPr>
        <w:pStyle w:val="EndnoteText"/>
      </w:pPr>
      <w:r>
        <w:rPr>
          <w:rStyle w:val="EndnoteReference"/>
        </w:rPr>
        <w:endnoteRef/>
      </w:r>
      <w:r>
        <w:t xml:space="preserve"> </w:t>
      </w:r>
      <w:r>
        <w:tab/>
        <w:t xml:space="preserve">Further information on the </w:t>
      </w:r>
      <w:r w:rsidRPr="000225B1">
        <w:t>Priority Migration Skilled Occupation List</w:t>
      </w:r>
      <w:r>
        <w:t xml:space="preserve"> can be found </w:t>
      </w:r>
      <w:hyperlink r:id="rId67" w:history="1">
        <w:r w:rsidRPr="000225B1">
          <w:rPr>
            <w:rStyle w:val="Hyperlink"/>
          </w:rPr>
          <w:t>here</w:t>
        </w:r>
      </w:hyperlink>
      <w:r>
        <w:t>.</w:t>
      </w:r>
    </w:p>
  </w:endnote>
  <w:endnote w:id="86">
    <w:p w14:paraId="7B7B5EAE" w14:textId="13F3C2F6" w:rsidR="00F72E53" w:rsidRDefault="00F72E53" w:rsidP="004D622A">
      <w:pPr>
        <w:pStyle w:val="EndnoteText"/>
      </w:pPr>
      <w:r>
        <w:rPr>
          <w:rStyle w:val="EndnoteReference"/>
        </w:rPr>
        <w:endnoteRef/>
      </w:r>
      <w:r>
        <w:t xml:space="preserve"> </w:t>
      </w:r>
      <w:r>
        <w:tab/>
        <w:t xml:space="preserve">The data set </w:t>
      </w:r>
      <w:r w:rsidRPr="00613F3C">
        <w:t xml:space="preserve">was compiled by </w:t>
      </w:r>
      <w:r>
        <w:t xml:space="preserve">the NDIA by </w:t>
      </w:r>
      <w:r w:rsidRPr="00613F3C">
        <w:t xml:space="preserve">scanning websites across Australia. </w:t>
      </w:r>
    </w:p>
    <w:p w14:paraId="46EC3751" w14:textId="77777777" w:rsidR="00F72E53" w:rsidRPr="00613F3C" w:rsidRDefault="00F72E53" w:rsidP="004D622A">
      <w:pPr>
        <w:pStyle w:val="EndnoteText"/>
        <w:ind w:firstLine="0"/>
      </w:pPr>
      <w:r w:rsidRPr="00613F3C">
        <w:t>The geographic distribution of the observations was slightly skewed towards Victoria (32% of the sample) and Queensland (30%) with New South Wales underrepresented (19%). There were at least 30 observations from each state and territory.</w:t>
      </w:r>
    </w:p>
    <w:p w14:paraId="6F12ECE0" w14:textId="77777777" w:rsidR="00F72E53" w:rsidRPr="00613F3C" w:rsidRDefault="00F72E53" w:rsidP="004D622A">
      <w:pPr>
        <w:pStyle w:val="EndnoteText"/>
        <w:ind w:firstLine="0"/>
      </w:pPr>
      <w:r w:rsidRPr="00613F3C">
        <w:t>Some 30% of the observed billing rates for weekday services were from non-metropolitan providers.</w:t>
      </w:r>
    </w:p>
    <w:p w14:paraId="44162E08" w14:textId="77777777" w:rsidR="00F72E53" w:rsidRPr="00613F3C" w:rsidRDefault="00F72E53" w:rsidP="004D622A">
      <w:pPr>
        <w:pStyle w:val="EndnoteText"/>
        <w:ind w:firstLine="0"/>
      </w:pPr>
      <w:r w:rsidRPr="00613F3C">
        <w:t xml:space="preserve">Among therapy services, the top three therapy services were physiotherapy (26%), psychology (12%) and dietetics (12%). Art therapy and music therapy assistant each accounted for less than </w:t>
      </w:r>
      <w:r>
        <w:t xml:space="preserve">2% </w:t>
      </w:r>
      <w:r w:rsidRPr="00613F3C">
        <w:t>of total therapy fee items. There were at least 50 observations for each type of therapy.</w:t>
      </w:r>
    </w:p>
    <w:p w14:paraId="21F0CF09" w14:textId="77777777" w:rsidR="00F72E53" w:rsidRDefault="00F72E53" w:rsidP="004D622A">
      <w:pPr>
        <w:pStyle w:val="EndnoteText"/>
        <w:ind w:firstLine="0"/>
      </w:pPr>
      <w:r w:rsidRPr="00613F3C">
        <w:t>The analysis excluded outliers where the value of the e</w:t>
      </w:r>
      <w:r>
        <w:t xml:space="preserve">ffective hourly rate was either </w:t>
      </w:r>
      <w:r w:rsidRPr="00613F3C">
        <w:t>greater than Quartile 3 + 1.5 Interquartile Range; or</w:t>
      </w:r>
      <w:r>
        <w:t xml:space="preserve"> </w:t>
      </w:r>
      <w:r w:rsidRPr="00613F3C">
        <w:t>smaller than Quarti</w:t>
      </w:r>
      <w:r>
        <w:t>le 1 – 1.5*Interquartile Range.</w:t>
      </w:r>
    </w:p>
  </w:endnote>
  <w:endnote w:id="87">
    <w:p w14:paraId="12A81E26" w14:textId="77777777" w:rsidR="00F72E53" w:rsidRDefault="00F72E53" w:rsidP="004D622A">
      <w:pPr>
        <w:pStyle w:val="EndnoteText"/>
      </w:pPr>
      <w:r>
        <w:rPr>
          <w:rStyle w:val="EndnoteReference"/>
        </w:rPr>
        <w:endnoteRef/>
      </w:r>
      <w:r>
        <w:t xml:space="preserve"> </w:t>
      </w:r>
      <w:r>
        <w:tab/>
        <w:t xml:space="preserve">Further information can be found at the </w:t>
      </w:r>
      <w:hyperlink r:id="rId68" w:history="1">
        <w:r w:rsidRPr="00E675F2">
          <w:rPr>
            <w:rStyle w:val="Hyperlink"/>
          </w:rPr>
          <w:t>website</w:t>
        </w:r>
      </w:hyperlink>
      <w:r>
        <w:t xml:space="preserve"> of the Australian Taxation Office.</w:t>
      </w:r>
    </w:p>
  </w:endnote>
  <w:endnote w:id="88">
    <w:p w14:paraId="4A87D66D" w14:textId="77777777" w:rsidR="00F72E53" w:rsidRDefault="00F72E53" w:rsidP="00984C9C">
      <w:pPr>
        <w:pStyle w:val="EndnoteText"/>
      </w:pPr>
      <w:r>
        <w:rPr>
          <w:rStyle w:val="EndnoteReference"/>
        </w:rPr>
        <w:endnoteRef/>
      </w:r>
      <w:r>
        <w:t xml:space="preserve"> </w:t>
      </w:r>
      <w:r>
        <w:tab/>
        <w:t xml:space="preserve">Reasonable and necessary nursing supports that are </w:t>
      </w:r>
      <w:r w:rsidRPr="00052F48">
        <w:rPr>
          <w:u w:val="single"/>
        </w:rPr>
        <w:t>generally funded by the NDIS</w:t>
      </w:r>
      <w:r>
        <w:t xml:space="preserve"> include training of NDIS funded support staff on a participant’s individual needs by nurses, including training for new providers and retraining as a participant’s needs change (with service providers being responsible for training new staff).</w:t>
      </w:r>
    </w:p>
    <w:p w14:paraId="5839E305" w14:textId="77777777" w:rsidR="00F72E53" w:rsidRDefault="00F72E53" w:rsidP="00984C9C">
      <w:pPr>
        <w:pStyle w:val="EndnoteText"/>
        <w:ind w:firstLine="0"/>
      </w:pPr>
      <w:r>
        <w:t xml:space="preserve">Reasonable and necessary nursing supports that, dependent on their purpose, </w:t>
      </w:r>
      <w:r w:rsidRPr="00AE0D6F">
        <w:rPr>
          <w:u w:val="single"/>
        </w:rPr>
        <w:t>may be</w:t>
      </w:r>
      <w:r>
        <w:t xml:space="preserve"> </w:t>
      </w:r>
      <w:r w:rsidRPr="00052F48">
        <w:rPr>
          <w:u w:val="single"/>
        </w:rPr>
        <w:t>funded by the NDIS</w:t>
      </w:r>
      <w:r>
        <w:t>, include care and supervision by clinically trained staff, including delegated care, where they are required because of the participant’s functional impairment and integrally connected to the participant’s support needs to live independently and to participate in education and employment.</w:t>
      </w:r>
    </w:p>
    <w:p w14:paraId="3FC72556" w14:textId="5A4A7D53" w:rsidR="00F72E53" w:rsidRDefault="00F72E53" w:rsidP="00984C9C">
      <w:pPr>
        <w:pStyle w:val="EndnoteText"/>
        <w:ind w:firstLine="0"/>
      </w:pPr>
      <w:r>
        <w:t>Noting that not all disability related health supports are delivered by nurses, the types of health supports that may be fundable by the NDIS when they are directly related to the functional impacts of a participant’s disability (and are reasonable and necessary) include:</w:t>
      </w:r>
    </w:p>
    <w:p w14:paraId="55F02B02" w14:textId="77777777" w:rsidR="00F72E53" w:rsidRDefault="00F72E53" w:rsidP="00984C9C">
      <w:pPr>
        <w:pStyle w:val="EndnoteText"/>
        <w:numPr>
          <w:ilvl w:val="0"/>
          <w:numId w:val="9"/>
        </w:numPr>
        <w:ind w:left="851" w:hanging="284"/>
      </w:pPr>
      <w:r>
        <w:t>Dysphagia supports: if the participant has trouble eating, drinking or swallowing on a daily basis.</w:t>
      </w:r>
    </w:p>
    <w:p w14:paraId="79AED29A" w14:textId="77777777" w:rsidR="00F72E53" w:rsidRDefault="00F72E53" w:rsidP="00984C9C">
      <w:pPr>
        <w:pStyle w:val="EndnoteText"/>
        <w:numPr>
          <w:ilvl w:val="0"/>
          <w:numId w:val="9"/>
        </w:numPr>
        <w:ind w:left="851" w:hanging="284"/>
      </w:pPr>
      <w:r>
        <w:t>Respiratory supports: if the participant needs support, care and planning to help them breathe and maintain respiratory health where this is compromised.</w:t>
      </w:r>
    </w:p>
    <w:p w14:paraId="42D246D8" w14:textId="77777777" w:rsidR="00F72E53" w:rsidRDefault="00F72E53" w:rsidP="00984C9C">
      <w:pPr>
        <w:pStyle w:val="EndnoteText"/>
        <w:numPr>
          <w:ilvl w:val="0"/>
          <w:numId w:val="9"/>
        </w:numPr>
        <w:ind w:left="851" w:hanging="284"/>
      </w:pPr>
      <w:r>
        <w:t>Nutrition supports: if the participant need help with the way they eat or understanding the food they need.</w:t>
      </w:r>
    </w:p>
    <w:p w14:paraId="17F4B1B3" w14:textId="77777777" w:rsidR="00F72E53" w:rsidRDefault="00F72E53" w:rsidP="00984C9C">
      <w:pPr>
        <w:pStyle w:val="EndnoteText"/>
        <w:numPr>
          <w:ilvl w:val="0"/>
          <w:numId w:val="9"/>
        </w:numPr>
        <w:ind w:left="851" w:hanging="284"/>
      </w:pPr>
      <w:r>
        <w:t>Diabetes management supports: if the participant need extra help to manage their diabetes, for example, testing their blood sugar level because they are unable to do this on their own due to the functional impact of their disability.</w:t>
      </w:r>
    </w:p>
    <w:p w14:paraId="2151E2B7" w14:textId="77777777" w:rsidR="00F72E53" w:rsidRDefault="00F72E53" w:rsidP="00984C9C">
      <w:pPr>
        <w:pStyle w:val="EndnoteText"/>
        <w:numPr>
          <w:ilvl w:val="0"/>
          <w:numId w:val="9"/>
        </w:numPr>
        <w:ind w:left="851" w:hanging="284"/>
      </w:pPr>
      <w:r>
        <w:t>Continence supports: if the participant need products to maintain their continence or someone to help them with toileting on a daily basis.</w:t>
      </w:r>
    </w:p>
    <w:p w14:paraId="5D735348" w14:textId="77777777" w:rsidR="00F72E53" w:rsidRDefault="00F72E53" w:rsidP="00984C9C">
      <w:pPr>
        <w:pStyle w:val="EndnoteText"/>
        <w:numPr>
          <w:ilvl w:val="0"/>
          <w:numId w:val="9"/>
        </w:numPr>
        <w:ind w:left="851" w:hanging="284"/>
      </w:pPr>
      <w:r>
        <w:t>Wound and pressure care supports: if the participant has slow to heal wounds, a condition that results in swollen arms or legs, or ongoing loss of feeling in their body or arms or legs, and they need regular skin, wound and pressure care.</w:t>
      </w:r>
    </w:p>
    <w:p w14:paraId="2C4ED1F7" w14:textId="77777777" w:rsidR="00F72E53" w:rsidRDefault="00F72E53" w:rsidP="00984C9C">
      <w:pPr>
        <w:pStyle w:val="EndnoteText"/>
        <w:numPr>
          <w:ilvl w:val="0"/>
          <w:numId w:val="9"/>
        </w:numPr>
        <w:ind w:left="851" w:hanging="284"/>
      </w:pPr>
      <w:r>
        <w:t>Podiatry supports: if the participant needs assessment and development of a care plan to help look after their feet, ankles and lower limbs.</w:t>
      </w:r>
    </w:p>
    <w:p w14:paraId="66D9BE47" w14:textId="77777777" w:rsidR="00F72E53" w:rsidRDefault="00F72E53" w:rsidP="00984C9C">
      <w:pPr>
        <w:pStyle w:val="EndnoteText"/>
        <w:numPr>
          <w:ilvl w:val="0"/>
          <w:numId w:val="9"/>
        </w:numPr>
        <w:ind w:left="851" w:hanging="284"/>
      </w:pPr>
      <w:r>
        <w:t>Epilepsy supports: if the participant needs help to monitor and manage seizures when they occur</w:t>
      </w:r>
    </w:p>
    <w:p w14:paraId="4A65A9EC" w14:textId="77777777" w:rsidR="00F72E53" w:rsidRPr="000B7955" w:rsidRDefault="00F72E53" w:rsidP="00984C9C">
      <w:pPr>
        <w:pStyle w:val="EndnoteText"/>
        <w:ind w:firstLine="0"/>
      </w:pPr>
      <w:r>
        <w:t xml:space="preserve">Further guidance is available in the </w:t>
      </w:r>
      <w:r w:rsidRPr="000B7955">
        <w:rPr>
          <w:i/>
        </w:rPr>
        <w:t xml:space="preserve">Planning Operational Guideline Appendix 1 - Table of guidance on </w:t>
      </w:r>
      <w:r w:rsidRPr="00B336FF">
        <w:rPr>
          <w:i/>
        </w:rPr>
        <w:t>whether a support is most</w:t>
      </w:r>
      <w:r w:rsidRPr="000B7955">
        <w:rPr>
          <w:i/>
        </w:rPr>
        <w:t xml:space="preserve"> appropriately funded by the NDIS</w:t>
      </w:r>
      <w:r>
        <w:t xml:space="preserve">. Download </w:t>
      </w:r>
      <w:hyperlink r:id="rId69" w:history="1">
        <w:r w:rsidRPr="000B7955">
          <w:rPr>
            <w:rStyle w:val="Hyperlink"/>
          </w:rPr>
          <w:t>here</w:t>
        </w:r>
      </w:hyperlink>
      <w:r>
        <w:t>.</w:t>
      </w:r>
    </w:p>
  </w:endnote>
  <w:endnote w:id="89">
    <w:p w14:paraId="39348D70" w14:textId="77777777" w:rsidR="00F72E53" w:rsidRDefault="00F72E53" w:rsidP="00984C9C">
      <w:pPr>
        <w:pStyle w:val="EndnoteText"/>
      </w:pPr>
      <w:r>
        <w:rPr>
          <w:rStyle w:val="EndnoteReference"/>
        </w:rPr>
        <w:endnoteRef/>
      </w:r>
      <w:r>
        <w:t xml:space="preserve"> </w:t>
      </w:r>
      <w:r>
        <w:tab/>
        <w:t>30 of these nursing supports, those related to the Delivery o</w:t>
      </w:r>
      <w:r w:rsidRPr="00B2778D">
        <w:t xml:space="preserve">f </w:t>
      </w:r>
      <w:r>
        <w:t xml:space="preserve">Disability Related </w:t>
      </w:r>
      <w:r w:rsidRPr="00B2778D">
        <w:t>Health Supports</w:t>
      </w:r>
      <w:r>
        <w:t>, are currently duplicated in the Activities of Daily Living Support Category to ensure that participants who do not have a capacity building budget can access nursing supports when it is reasonable and necessary for them so to do.</w:t>
      </w:r>
    </w:p>
  </w:endnote>
  <w:endnote w:id="90">
    <w:p w14:paraId="3022DF33" w14:textId="77777777" w:rsidR="00F72E53" w:rsidRDefault="00F72E53" w:rsidP="00984C9C">
      <w:pPr>
        <w:pStyle w:val="EndnoteText"/>
      </w:pPr>
      <w:r>
        <w:rPr>
          <w:rStyle w:val="EndnoteReference"/>
        </w:rPr>
        <w:endnoteRef/>
      </w:r>
      <w:r>
        <w:t xml:space="preserve"> </w:t>
      </w:r>
      <w:r>
        <w:tab/>
      </w:r>
      <w:r w:rsidRPr="00500901">
        <w:rPr>
          <w:i/>
        </w:rPr>
        <w:t>Nurses Award 2020</w:t>
      </w:r>
      <w:r>
        <w:t xml:space="preserve"> [MA000034]. Download </w:t>
      </w:r>
      <w:hyperlink r:id="rId70" w:history="1">
        <w:r w:rsidRPr="003A2015">
          <w:rPr>
            <w:rStyle w:val="Hyperlink"/>
          </w:rPr>
          <w:t>here</w:t>
        </w:r>
      </w:hyperlink>
      <w:r>
        <w:t>.</w:t>
      </w:r>
    </w:p>
  </w:endnote>
  <w:endnote w:id="91">
    <w:p w14:paraId="44D97561" w14:textId="77777777" w:rsidR="00F72E53" w:rsidRDefault="00F72E53" w:rsidP="00984C9C">
      <w:pPr>
        <w:pStyle w:val="EndnoteText"/>
      </w:pPr>
      <w:r>
        <w:rPr>
          <w:rStyle w:val="EndnoteReference"/>
        </w:rPr>
        <w:endnoteRef/>
      </w:r>
      <w:r>
        <w:t xml:space="preserve"> </w:t>
      </w:r>
      <w:r>
        <w:tab/>
        <w:t xml:space="preserve">The </w:t>
      </w:r>
      <w:r w:rsidRPr="00500901">
        <w:t>Health Practitioner Regulation National Law</w:t>
      </w:r>
      <w:r>
        <w:t xml:space="preserve"> refers to the set of </w:t>
      </w:r>
      <w:r w:rsidRPr="00500901">
        <w:t>nationally consistent law passed by each state and territory parliamen</w:t>
      </w:r>
      <w:r>
        <w:t xml:space="preserve">t that government the National </w:t>
      </w:r>
      <w:r w:rsidRPr="00500901">
        <w:t xml:space="preserve">Registration and Accreditation Scheme </w:t>
      </w:r>
      <w:r>
        <w:t xml:space="preserve">that is administered by the </w:t>
      </w:r>
      <w:r w:rsidRPr="00500901">
        <w:t>Australian Health Practitioner Regulation Agency</w:t>
      </w:r>
      <w:r>
        <w:t xml:space="preserve">. Further information can be found </w:t>
      </w:r>
      <w:hyperlink r:id="rId71" w:history="1">
        <w:r w:rsidRPr="000A7E2E">
          <w:rPr>
            <w:rStyle w:val="Hyperlink"/>
          </w:rPr>
          <w:t>here</w:t>
        </w:r>
      </w:hyperlink>
      <w:r>
        <w:t>.</w:t>
      </w:r>
    </w:p>
  </w:endnote>
  <w:endnote w:id="92">
    <w:p w14:paraId="6578D983" w14:textId="77777777" w:rsidR="00F72E53" w:rsidRDefault="00F72E53" w:rsidP="00984C9C">
      <w:pPr>
        <w:pStyle w:val="EndnoteText"/>
      </w:pPr>
      <w:r>
        <w:rPr>
          <w:rStyle w:val="EndnoteReference"/>
        </w:rPr>
        <w:endnoteRef/>
      </w:r>
      <w:r>
        <w:t xml:space="preserve"> </w:t>
      </w:r>
      <w:r>
        <w:tab/>
        <w:t xml:space="preserve">The </w:t>
      </w:r>
      <w:r w:rsidRPr="000A7E2E">
        <w:t>Nursing and Midwifery Board of Australia</w:t>
      </w:r>
      <w:r>
        <w:t>:</w:t>
      </w:r>
    </w:p>
    <w:p w14:paraId="683D572C" w14:textId="77777777" w:rsidR="00F72E53" w:rsidRDefault="00F72E53" w:rsidP="00984C9C">
      <w:pPr>
        <w:pStyle w:val="EndnoteText"/>
        <w:numPr>
          <w:ilvl w:val="0"/>
          <w:numId w:val="9"/>
        </w:numPr>
        <w:ind w:left="851" w:hanging="284"/>
      </w:pPr>
      <w:r>
        <w:t>Registers nursing and midwifery practitioners and students;</w:t>
      </w:r>
    </w:p>
    <w:p w14:paraId="144611FF" w14:textId="77777777" w:rsidR="00F72E53" w:rsidRDefault="00F72E53" w:rsidP="00984C9C">
      <w:pPr>
        <w:pStyle w:val="EndnoteText"/>
        <w:numPr>
          <w:ilvl w:val="0"/>
          <w:numId w:val="9"/>
        </w:numPr>
        <w:ind w:left="851" w:hanging="284"/>
      </w:pPr>
      <w:r>
        <w:t>Develops standards, codes and guidelines for the nursing and midwifery profession;</w:t>
      </w:r>
    </w:p>
    <w:p w14:paraId="5F2D2366" w14:textId="77777777" w:rsidR="00F72E53" w:rsidRDefault="00F72E53" w:rsidP="00984C9C">
      <w:pPr>
        <w:pStyle w:val="EndnoteText"/>
        <w:numPr>
          <w:ilvl w:val="0"/>
          <w:numId w:val="9"/>
        </w:numPr>
        <w:ind w:left="851" w:hanging="284"/>
      </w:pPr>
      <w:r>
        <w:t>Handles notifications, complaints, investigations and disciplinary hearings;</w:t>
      </w:r>
    </w:p>
    <w:p w14:paraId="61B3EFFF" w14:textId="77777777" w:rsidR="00F72E53" w:rsidRDefault="00F72E53" w:rsidP="00984C9C">
      <w:pPr>
        <w:pStyle w:val="EndnoteText"/>
        <w:numPr>
          <w:ilvl w:val="0"/>
          <w:numId w:val="9"/>
        </w:numPr>
        <w:ind w:left="851" w:hanging="284"/>
      </w:pPr>
      <w:r>
        <w:t xml:space="preserve">Assesses overseas trained practitioners who wish to practise in Australia; and </w:t>
      </w:r>
    </w:p>
    <w:p w14:paraId="4F0AF1B6" w14:textId="77777777" w:rsidR="00F72E53" w:rsidRDefault="00F72E53" w:rsidP="00984C9C">
      <w:pPr>
        <w:pStyle w:val="EndnoteText"/>
        <w:numPr>
          <w:ilvl w:val="0"/>
          <w:numId w:val="9"/>
        </w:numPr>
        <w:ind w:left="851" w:hanging="284"/>
      </w:pPr>
      <w:r>
        <w:t>Approves accreditation standards and accredited courses of study.</w:t>
      </w:r>
    </w:p>
    <w:p w14:paraId="71E7B86B" w14:textId="77777777" w:rsidR="00F72E53" w:rsidRDefault="00F72E53" w:rsidP="00984C9C">
      <w:pPr>
        <w:pStyle w:val="EndnoteText"/>
        <w:ind w:firstLine="0"/>
      </w:pPr>
      <w:r>
        <w:t xml:space="preserve">Further information on the </w:t>
      </w:r>
      <w:r w:rsidRPr="000A7E2E">
        <w:t>Nursing and Midwifery Board of Australia</w:t>
      </w:r>
      <w:r>
        <w:t xml:space="preserve"> can be found </w:t>
      </w:r>
      <w:hyperlink r:id="rId72" w:history="1">
        <w:r w:rsidRPr="000A7E2E">
          <w:rPr>
            <w:rStyle w:val="Hyperlink"/>
          </w:rPr>
          <w:t>here</w:t>
        </w:r>
      </w:hyperlink>
      <w:r>
        <w:t>.</w:t>
      </w:r>
    </w:p>
  </w:endnote>
  <w:endnote w:id="93">
    <w:p w14:paraId="619AD0E3" w14:textId="77777777" w:rsidR="00F72E53" w:rsidRDefault="00F72E53" w:rsidP="00984C9C">
      <w:pPr>
        <w:pStyle w:val="EndnoteText"/>
      </w:pPr>
      <w:r>
        <w:rPr>
          <w:rStyle w:val="EndnoteReference"/>
        </w:rPr>
        <w:endnoteRef/>
      </w:r>
      <w:r>
        <w:t xml:space="preserve"> </w:t>
      </w:r>
      <w:r>
        <w:tab/>
        <w:t>Note, nurses do not deliver Night-time Sleepover Supports.</w:t>
      </w:r>
    </w:p>
  </w:endnote>
  <w:endnote w:id="94">
    <w:p w14:paraId="0B4C8396" w14:textId="5BA9D8AD" w:rsidR="00F72E53" w:rsidRDefault="00F72E53" w:rsidP="00984C9C">
      <w:pPr>
        <w:pStyle w:val="EndnoteText"/>
      </w:pPr>
      <w:r>
        <w:rPr>
          <w:rStyle w:val="EndnoteReference"/>
        </w:rPr>
        <w:endnoteRef/>
      </w:r>
      <w:r>
        <w:t xml:space="preserve"> </w:t>
      </w:r>
      <w:r>
        <w:tab/>
      </w:r>
      <w:r w:rsidRPr="00FD3A12">
        <w:t xml:space="preserve">In the first two quarters of 2021-22, some 12,474 agency-managed and plan-managed participants received NDIS funded nursing supports (2.7% of all participants who made a claim for one or more supports in </w:t>
      </w:r>
      <w:r>
        <w:t>this period</w:t>
      </w:r>
      <w:r w:rsidRPr="00FD3A12">
        <w:t xml:space="preserve">). In total, </w:t>
      </w:r>
      <w:r>
        <w:t>the NDIS</w:t>
      </w:r>
      <w:r w:rsidRPr="00FD3A12">
        <w:t xml:space="preserve"> expended $</w:t>
      </w:r>
      <w:r>
        <w:t>56.6</w:t>
      </w:r>
      <w:r w:rsidRPr="00FD3A12">
        <w:t xml:space="preserve"> million on nursing supports in </w:t>
      </w:r>
      <w:r>
        <w:t>first two quarters of 2021-22 and</w:t>
      </w:r>
      <w:r w:rsidRPr="00FD3A12">
        <w:t xml:space="preserve"> </w:t>
      </w:r>
      <w:r>
        <w:t>some</w:t>
      </w:r>
      <w:r w:rsidRPr="00FD3A12">
        <w:t xml:space="preserve"> 1,785 providers mad</w:t>
      </w:r>
      <w:r>
        <w:t>e claims for nursing supports delivered</w:t>
      </w:r>
      <w:r w:rsidRPr="00FD3A12">
        <w:t xml:space="preserve"> in </w:t>
      </w:r>
      <w:r>
        <w:t>the period</w:t>
      </w:r>
      <w:r w:rsidRPr="00FD3A12">
        <w:t>.</w:t>
      </w:r>
    </w:p>
  </w:endnote>
  <w:endnote w:id="95">
    <w:p w14:paraId="1160D348" w14:textId="77777777" w:rsidR="00F72E53" w:rsidRDefault="00F72E53" w:rsidP="00984C9C">
      <w:pPr>
        <w:pStyle w:val="EndnoteText"/>
      </w:pPr>
      <w:r>
        <w:rPr>
          <w:rStyle w:val="EndnoteReference"/>
        </w:rPr>
        <w:endnoteRef/>
      </w:r>
      <w:r>
        <w:t xml:space="preserve"> </w:t>
      </w:r>
      <w:r>
        <w:tab/>
        <w:t xml:space="preserve">Australia. Department of Health. (2021). </w:t>
      </w:r>
      <w:r>
        <w:rPr>
          <w:i/>
        </w:rPr>
        <w:t>Summary Statistics, Nursing</w:t>
      </w:r>
      <w:r>
        <w:t xml:space="preserve">. Download </w:t>
      </w:r>
      <w:hyperlink r:id="rId73" w:history="1">
        <w:r w:rsidRPr="00E60E32">
          <w:rPr>
            <w:rStyle w:val="Hyperlink"/>
          </w:rPr>
          <w:t>here</w:t>
        </w:r>
      </w:hyperlink>
      <w:r>
        <w:t>.</w:t>
      </w:r>
    </w:p>
  </w:endnote>
  <w:endnote w:id="96">
    <w:p w14:paraId="4A963710" w14:textId="77777777" w:rsidR="00F72E53" w:rsidRDefault="00F72E53" w:rsidP="00984C9C">
      <w:pPr>
        <w:pStyle w:val="EndnoteText"/>
      </w:pPr>
      <w:r>
        <w:rPr>
          <w:rStyle w:val="EndnoteReference"/>
        </w:rPr>
        <w:endnoteRef/>
      </w:r>
      <w:r>
        <w:t xml:space="preserve"> </w:t>
      </w:r>
      <w:r>
        <w:tab/>
        <w:t xml:space="preserve">Data derived from the </w:t>
      </w:r>
      <w:r w:rsidRPr="00576DD4">
        <w:t>National Health Workforce Dataset</w:t>
      </w:r>
      <w:r>
        <w:t xml:space="preserve">. Further information can be found </w:t>
      </w:r>
      <w:hyperlink r:id="rId74" w:history="1">
        <w:r w:rsidRPr="00576DD4">
          <w:rPr>
            <w:rStyle w:val="Hyperlink"/>
          </w:rPr>
          <w:t>here</w:t>
        </w:r>
      </w:hyperlink>
      <w:r>
        <w:t>.</w:t>
      </w:r>
    </w:p>
  </w:endnote>
  <w:endnote w:id="97">
    <w:p w14:paraId="7FCB4CB5" w14:textId="77777777" w:rsidR="00F72E53" w:rsidRDefault="00F72E53" w:rsidP="00984C9C">
      <w:pPr>
        <w:pStyle w:val="EndnoteText"/>
      </w:pPr>
      <w:r>
        <w:rPr>
          <w:rStyle w:val="EndnoteReference"/>
        </w:rPr>
        <w:endnoteRef/>
      </w:r>
      <w:r>
        <w:t xml:space="preserve"> </w:t>
      </w:r>
      <w:r>
        <w:tab/>
      </w:r>
      <w:r w:rsidRPr="000D32F6">
        <w:t xml:space="preserve">Based on </w:t>
      </w:r>
      <w:r>
        <w:t>an</w:t>
      </w:r>
      <w:r w:rsidRPr="000D32F6">
        <w:t xml:space="preserve"> analysis of data</w:t>
      </w:r>
      <w:r>
        <w:t xml:space="preserve"> from the Labour Market Information Portal Vacancy Report (</w:t>
      </w:r>
      <w:hyperlink r:id="rId75" w:history="1">
        <w:r w:rsidRPr="008310B7">
          <w:rPr>
            <w:rStyle w:val="Hyperlink"/>
          </w:rPr>
          <w:t>link</w:t>
        </w:r>
      </w:hyperlink>
      <w:r>
        <w:t xml:space="preserve">) and from the ABS </w:t>
      </w:r>
      <w:r w:rsidRPr="008310B7">
        <w:t>Labour Force</w:t>
      </w:r>
      <w:r>
        <w:t xml:space="preserve"> survey (</w:t>
      </w:r>
      <w:hyperlink r:id="rId76" w:history="1">
        <w:r w:rsidRPr="008310B7">
          <w:rPr>
            <w:rStyle w:val="Hyperlink"/>
          </w:rPr>
          <w:t>link</w:t>
        </w:r>
      </w:hyperlink>
      <w:r>
        <w:t xml:space="preserve">). </w:t>
      </w:r>
    </w:p>
  </w:endnote>
  <w:endnote w:id="98">
    <w:p w14:paraId="354AAB2C" w14:textId="77777777" w:rsidR="00F72E53" w:rsidRDefault="00F72E53" w:rsidP="00984C9C">
      <w:pPr>
        <w:pStyle w:val="EndnoteText"/>
      </w:pPr>
      <w:r>
        <w:rPr>
          <w:rStyle w:val="EndnoteReference"/>
        </w:rPr>
        <w:endnoteRef/>
      </w:r>
      <w:r>
        <w:t xml:space="preserve"> </w:t>
      </w:r>
      <w:r>
        <w:tab/>
        <w:t xml:space="preserve">National Skills Commission. (2022). Occupation Projection – five years to November 2026. Download </w:t>
      </w:r>
      <w:hyperlink r:id="rId77" w:history="1">
        <w:r w:rsidRPr="00BB4933">
          <w:rPr>
            <w:rStyle w:val="Hyperlink"/>
          </w:rPr>
          <w:t>here</w:t>
        </w:r>
      </w:hyperlink>
      <w:r>
        <w:t>.</w:t>
      </w:r>
    </w:p>
  </w:endnote>
  <w:endnote w:id="99">
    <w:p w14:paraId="0C9594B9" w14:textId="77777777" w:rsidR="00F72E53" w:rsidRDefault="00F72E53" w:rsidP="00984C9C">
      <w:pPr>
        <w:pStyle w:val="EndnoteText"/>
      </w:pPr>
      <w:r>
        <w:rPr>
          <w:rStyle w:val="EndnoteReference"/>
        </w:rPr>
        <w:endnoteRef/>
      </w:r>
      <w:r>
        <w:t xml:space="preserve"> </w:t>
      </w:r>
      <w:r>
        <w:tab/>
        <w:t xml:space="preserve">Further information on the </w:t>
      </w:r>
      <w:r w:rsidRPr="000225B1">
        <w:t>Priority Migration Skilled Occupation List</w:t>
      </w:r>
      <w:r>
        <w:t xml:space="preserve"> can be found </w:t>
      </w:r>
      <w:hyperlink r:id="rId78" w:history="1">
        <w:r w:rsidRPr="000225B1">
          <w:rPr>
            <w:rStyle w:val="Hyperlink"/>
          </w:rPr>
          <w:t>here</w:t>
        </w:r>
      </w:hyperlink>
      <w:r>
        <w:t>.</w:t>
      </w:r>
    </w:p>
  </w:endnote>
  <w:endnote w:id="100">
    <w:p w14:paraId="61773999" w14:textId="77777777" w:rsidR="00F72E53" w:rsidRPr="00C94CC2" w:rsidRDefault="00F72E53" w:rsidP="00984C9C">
      <w:pPr>
        <w:pStyle w:val="EndnoteText"/>
        <w:rPr>
          <w:i/>
        </w:rPr>
      </w:pPr>
      <w:r>
        <w:rPr>
          <w:rStyle w:val="EndnoteReference"/>
        </w:rPr>
        <w:endnoteRef/>
      </w:r>
      <w:r>
        <w:t xml:space="preserve"> </w:t>
      </w:r>
      <w:r>
        <w:tab/>
      </w:r>
      <w:r w:rsidRPr="00C94CC2">
        <w:t>Australian Nursing &amp; Midwifery Federation</w:t>
      </w:r>
      <w:r>
        <w:t xml:space="preserve">. (2021). </w:t>
      </w:r>
      <w:r>
        <w:rPr>
          <w:i/>
        </w:rPr>
        <w:t>Nurses and Midwives’ Paycheck, June – August 2021.</w:t>
      </w:r>
    </w:p>
  </w:endnote>
  <w:endnote w:id="101">
    <w:p w14:paraId="35E98BDB" w14:textId="77777777" w:rsidR="00F72E53" w:rsidRPr="00DF5417" w:rsidRDefault="00F72E53" w:rsidP="00984C9C">
      <w:pPr>
        <w:pStyle w:val="EndnoteText"/>
      </w:pPr>
      <w:r>
        <w:rPr>
          <w:rStyle w:val="EndnoteReference"/>
        </w:rPr>
        <w:endnoteRef/>
      </w:r>
      <w:r>
        <w:t xml:space="preserve"> </w:t>
      </w:r>
      <w:r>
        <w:tab/>
      </w:r>
      <w:r w:rsidRPr="00880A15">
        <w:rPr>
          <w:u w:val="single"/>
        </w:rPr>
        <w:t>Awards and state government agreements</w:t>
      </w:r>
      <w:r>
        <w:rPr>
          <w:u w:val="single"/>
        </w:rPr>
        <w:t xml:space="preserve"> used in the analysis</w:t>
      </w:r>
    </w:p>
    <w:p w14:paraId="5BA73244" w14:textId="77777777" w:rsidR="00F72E53" w:rsidRPr="00972971" w:rsidRDefault="00F72E53" w:rsidP="00984C9C">
      <w:pPr>
        <w:pStyle w:val="EndnoteText"/>
        <w:numPr>
          <w:ilvl w:val="0"/>
          <w:numId w:val="9"/>
        </w:numPr>
        <w:ind w:left="851" w:hanging="284"/>
      </w:pPr>
      <w:r>
        <w:t xml:space="preserve">National – </w:t>
      </w:r>
      <w:r w:rsidRPr="00DF5417">
        <w:t xml:space="preserve">Health Professionals and Support Services Award 2020. Download </w:t>
      </w:r>
      <w:hyperlink r:id="rId79" w:history="1">
        <w:r w:rsidRPr="00DF5417">
          <w:rPr>
            <w:rStyle w:val="Hyperlink"/>
          </w:rPr>
          <w:t>here</w:t>
        </w:r>
      </w:hyperlink>
      <w:r w:rsidRPr="002D4466">
        <w:t>.</w:t>
      </w:r>
    </w:p>
    <w:p w14:paraId="38402F26" w14:textId="77777777" w:rsidR="00F72E53" w:rsidRPr="00DF5417" w:rsidRDefault="00F72E53" w:rsidP="00984C9C">
      <w:pPr>
        <w:pStyle w:val="EndnoteText"/>
        <w:numPr>
          <w:ilvl w:val="0"/>
          <w:numId w:val="9"/>
        </w:numPr>
        <w:ind w:left="851" w:hanging="284"/>
      </w:pPr>
      <w:r>
        <w:t xml:space="preserve">National – </w:t>
      </w:r>
      <w:r w:rsidRPr="00DF5417">
        <w:t xml:space="preserve">Nurses Award 2010. Download </w:t>
      </w:r>
      <w:hyperlink r:id="rId80" w:history="1">
        <w:r w:rsidRPr="00DF5417">
          <w:rPr>
            <w:rStyle w:val="Hyperlink"/>
          </w:rPr>
          <w:t>here</w:t>
        </w:r>
      </w:hyperlink>
      <w:r w:rsidRPr="00DF5417">
        <w:t>.</w:t>
      </w:r>
    </w:p>
    <w:p w14:paraId="115D937C" w14:textId="77777777" w:rsidR="00F72E53" w:rsidRPr="00DF5417" w:rsidRDefault="00F72E53" w:rsidP="00984C9C">
      <w:pPr>
        <w:pStyle w:val="EndnoteText"/>
        <w:numPr>
          <w:ilvl w:val="0"/>
          <w:numId w:val="9"/>
        </w:numPr>
        <w:ind w:left="851" w:hanging="284"/>
      </w:pPr>
      <w:r>
        <w:t xml:space="preserve">New South Wales – NSW </w:t>
      </w:r>
      <w:r w:rsidRPr="00DF5417">
        <w:t xml:space="preserve">Health Service Health Professionals (State) Award 2019. Download </w:t>
      </w:r>
      <w:hyperlink r:id="rId81" w:history="1">
        <w:r w:rsidRPr="0018613B">
          <w:rPr>
            <w:rStyle w:val="Hyperlink"/>
          </w:rPr>
          <w:t>here</w:t>
        </w:r>
      </w:hyperlink>
      <w:r w:rsidRPr="00DF5417">
        <w:t>.</w:t>
      </w:r>
    </w:p>
    <w:p w14:paraId="4DEFA4E2" w14:textId="77777777" w:rsidR="00F72E53" w:rsidRPr="00DF5417" w:rsidRDefault="00F72E53" w:rsidP="00984C9C">
      <w:pPr>
        <w:pStyle w:val="EndnoteText"/>
        <w:numPr>
          <w:ilvl w:val="0"/>
          <w:numId w:val="9"/>
        </w:numPr>
        <w:ind w:left="851" w:hanging="284"/>
      </w:pPr>
      <w:r>
        <w:t xml:space="preserve">New South Wales – </w:t>
      </w:r>
      <w:r w:rsidRPr="00DF5417">
        <w:t xml:space="preserve">Health Employees Conditions of Employment (State) Award 2019. Download </w:t>
      </w:r>
      <w:hyperlink r:id="rId82" w:anchor=":~:text=HEALTH%20EMPLOYEES%20CONDITIONS%20OF%20EMPLOYMENT%20%28STATE%29%20AWARD%202019,%20Anti-Discrimination%2049%20%20Area%2C%20Incidence%20and%20Duration" w:history="1">
        <w:r w:rsidRPr="0018613B">
          <w:rPr>
            <w:rStyle w:val="Hyperlink"/>
          </w:rPr>
          <w:t>here</w:t>
        </w:r>
      </w:hyperlink>
      <w:r w:rsidRPr="00DF5417">
        <w:t>.</w:t>
      </w:r>
    </w:p>
    <w:p w14:paraId="7D954BB6" w14:textId="77777777" w:rsidR="00F72E53" w:rsidRPr="00DF5417" w:rsidRDefault="00F72E53" w:rsidP="00984C9C">
      <w:pPr>
        <w:pStyle w:val="EndnoteText"/>
        <w:numPr>
          <w:ilvl w:val="0"/>
          <w:numId w:val="9"/>
        </w:numPr>
        <w:ind w:left="851" w:hanging="284"/>
      </w:pPr>
      <w:r>
        <w:t xml:space="preserve">New South Wales – </w:t>
      </w:r>
      <w:r w:rsidRPr="00DF5417">
        <w:t xml:space="preserve">Public Health System Nurses’ and Midwives’ (State) Award 2019. Download </w:t>
      </w:r>
      <w:hyperlink r:id="rId83" w:history="1">
        <w:r w:rsidRPr="0018613B">
          <w:rPr>
            <w:rStyle w:val="Hyperlink"/>
          </w:rPr>
          <w:t>here</w:t>
        </w:r>
      </w:hyperlink>
      <w:r w:rsidRPr="00DF5417">
        <w:t>.</w:t>
      </w:r>
    </w:p>
    <w:p w14:paraId="63868E9C" w14:textId="77777777" w:rsidR="00F72E53" w:rsidRPr="00DF5417" w:rsidRDefault="00F72E53" w:rsidP="00984C9C">
      <w:pPr>
        <w:pStyle w:val="EndnoteText"/>
        <w:numPr>
          <w:ilvl w:val="0"/>
          <w:numId w:val="9"/>
        </w:numPr>
        <w:ind w:left="851" w:hanging="284"/>
      </w:pPr>
      <w:r>
        <w:t xml:space="preserve">Victoria – </w:t>
      </w:r>
      <w:r w:rsidRPr="00DF5417">
        <w:t xml:space="preserve">Allied Health Professionals (Victorian Public Health Sector) Single Interest Enterprise Agreement 2016-2020. Download </w:t>
      </w:r>
      <w:hyperlink r:id="rId84" w:history="1">
        <w:r w:rsidRPr="0018613B">
          <w:rPr>
            <w:rStyle w:val="Hyperlink"/>
          </w:rPr>
          <w:t>here</w:t>
        </w:r>
      </w:hyperlink>
      <w:r w:rsidRPr="00DF5417">
        <w:t>.</w:t>
      </w:r>
    </w:p>
    <w:p w14:paraId="3C19DC80" w14:textId="77777777" w:rsidR="00F72E53" w:rsidRPr="00DF5417" w:rsidRDefault="00F72E53" w:rsidP="00984C9C">
      <w:pPr>
        <w:pStyle w:val="EndnoteText"/>
        <w:numPr>
          <w:ilvl w:val="0"/>
          <w:numId w:val="9"/>
        </w:numPr>
        <w:ind w:left="851" w:hanging="284"/>
      </w:pPr>
      <w:r>
        <w:t xml:space="preserve">Victoria – </w:t>
      </w:r>
      <w:r w:rsidRPr="00DF5417">
        <w:t xml:space="preserve">Nurses and Midwives (Victorian Public Health Sector) (Single Interest Employers) Enterprise Agreement </w:t>
      </w:r>
      <w:r>
        <w:t>2</w:t>
      </w:r>
      <w:r w:rsidRPr="00DF5417">
        <w:t xml:space="preserve">016-2020. Download </w:t>
      </w:r>
      <w:hyperlink r:id="rId85" w:history="1">
        <w:r w:rsidRPr="00073CBB">
          <w:rPr>
            <w:rStyle w:val="Hyperlink"/>
          </w:rPr>
          <w:t>here</w:t>
        </w:r>
      </w:hyperlink>
      <w:r w:rsidRPr="00DF5417">
        <w:t>.</w:t>
      </w:r>
    </w:p>
    <w:p w14:paraId="472CEE92" w14:textId="77777777" w:rsidR="00F72E53" w:rsidRPr="00DF5417" w:rsidRDefault="00F72E53" w:rsidP="00984C9C">
      <w:pPr>
        <w:pStyle w:val="EndnoteText"/>
        <w:numPr>
          <w:ilvl w:val="0"/>
          <w:numId w:val="9"/>
        </w:numPr>
        <w:ind w:left="851" w:hanging="284"/>
      </w:pPr>
      <w:r>
        <w:t xml:space="preserve">Queensland – </w:t>
      </w:r>
      <w:r w:rsidRPr="00DF5417">
        <w:t xml:space="preserve">Health Practitioners and Dental Officers (Queensland Health) Certified Agreement (No.3) 2019. Download </w:t>
      </w:r>
      <w:hyperlink r:id="rId86" w:history="1">
        <w:r w:rsidRPr="0018613B">
          <w:rPr>
            <w:rStyle w:val="Hyperlink"/>
          </w:rPr>
          <w:t>here</w:t>
        </w:r>
      </w:hyperlink>
      <w:r w:rsidRPr="00DF5417">
        <w:t>.</w:t>
      </w:r>
    </w:p>
    <w:p w14:paraId="21C9293D" w14:textId="77777777" w:rsidR="00F72E53" w:rsidRPr="00DF5417" w:rsidRDefault="00F72E53" w:rsidP="00984C9C">
      <w:pPr>
        <w:pStyle w:val="EndnoteText"/>
        <w:numPr>
          <w:ilvl w:val="0"/>
          <w:numId w:val="9"/>
        </w:numPr>
        <w:ind w:left="851" w:hanging="284"/>
      </w:pPr>
      <w:r>
        <w:t xml:space="preserve">Queensland – </w:t>
      </w:r>
      <w:r w:rsidRPr="00DF5417">
        <w:t xml:space="preserve">Nurses and Midwives (Queensland Health and Department of Education) Certified Agreement (EB10) </w:t>
      </w:r>
      <w:r>
        <w:t>2</w:t>
      </w:r>
      <w:r w:rsidRPr="00DF5417">
        <w:t xml:space="preserve">018. Download </w:t>
      </w:r>
      <w:hyperlink r:id="rId87" w:history="1">
        <w:r w:rsidRPr="0018613B">
          <w:rPr>
            <w:rStyle w:val="Hyperlink"/>
          </w:rPr>
          <w:t>here</w:t>
        </w:r>
      </w:hyperlink>
      <w:r w:rsidRPr="00DF5417">
        <w:t>.</w:t>
      </w:r>
    </w:p>
    <w:p w14:paraId="3D3FC69A" w14:textId="77777777" w:rsidR="00F72E53" w:rsidRPr="00DF5417" w:rsidRDefault="00F72E53" w:rsidP="00984C9C">
      <w:pPr>
        <w:pStyle w:val="EndnoteText"/>
        <w:numPr>
          <w:ilvl w:val="0"/>
          <w:numId w:val="9"/>
        </w:numPr>
        <w:ind w:left="851" w:hanging="284"/>
      </w:pPr>
      <w:r>
        <w:t xml:space="preserve">South Australia </w:t>
      </w:r>
      <w:r>
        <w:softHyphen/>
        <w:t xml:space="preserve">– </w:t>
      </w:r>
      <w:r w:rsidRPr="00DF5417">
        <w:t xml:space="preserve">Modern Public Sector Enterprise Agreement: Salaried 2017. Download </w:t>
      </w:r>
      <w:hyperlink r:id="rId88" w:history="1">
        <w:r w:rsidRPr="0018613B">
          <w:rPr>
            <w:rStyle w:val="Hyperlink"/>
          </w:rPr>
          <w:t>here</w:t>
        </w:r>
      </w:hyperlink>
      <w:r w:rsidRPr="00DF5417">
        <w:t>.</w:t>
      </w:r>
    </w:p>
    <w:p w14:paraId="52B2D9AF" w14:textId="77777777" w:rsidR="00F72E53" w:rsidRPr="00DF5417" w:rsidRDefault="00F72E53" w:rsidP="00984C9C">
      <w:pPr>
        <w:pStyle w:val="EndnoteText"/>
        <w:numPr>
          <w:ilvl w:val="0"/>
          <w:numId w:val="9"/>
        </w:numPr>
        <w:ind w:left="851" w:hanging="284"/>
      </w:pPr>
      <w:r>
        <w:t xml:space="preserve">South Australia </w:t>
      </w:r>
      <w:r>
        <w:softHyphen/>
        <w:t xml:space="preserve">– </w:t>
      </w:r>
      <w:r w:rsidRPr="00DF5417">
        <w:t xml:space="preserve">Public Sector Employees - 2019. Download </w:t>
      </w:r>
      <w:hyperlink r:id="rId89" w:history="1">
        <w:r w:rsidRPr="0018613B">
          <w:rPr>
            <w:rStyle w:val="Hyperlink"/>
          </w:rPr>
          <w:t>here</w:t>
        </w:r>
      </w:hyperlink>
      <w:r w:rsidRPr="00DF5417">
        <w:t>.</w:t>
      </w:r>
    </w:p>
    <w:p w14:paraId="32560350" w14:textId="77777777" w:rsidR="00F72E53" w:rsidRPr="00DF5417" w:rsidRDefault="00F72E53" w:rsidP="00984C9C">
      <w:pPr>
        <w:pStyle w:val="EndnoteText"/>
        <w:numPr>
          <w:ilvl w:val="0"/>
          <w:numId w:val="9"/>
        </w:numPr>
        <w:ind w:left="851" w:hanging="284"/>
      </w:pPr>
      <w:r>
        <w:t xml:space="preserve">South Australia </w:t>
      </w:r>
      <w:r>
        <w:softHyphen/>
        <w:t xml:space="preserve">– </w:t>
      </w:r>
      <w:r w:rsidRPr="00DF5417">
        <w:t xml:space="preserve">Enterprise Agreement Nursing/Midwifery (South Australian Public Sector) Enterprise Agreement 2020. </w:t>
      </w:r>
      <w:r>
        <w:t>D</w:t>
      </w:r>
      <w:r w:rsidRPr="00DF5417">
        <w:t xml:space="preserve">ownload </w:t>
      </w:r>
      <w:hyperlink r:id="rId90" w:history="1">
        <w:r w:rsidRPr="0018613B">
          <w:rPr>
            <w:rStyle w:val="Hyperlink"/>
          </w:rPr>
          <w:t>here</w:t>
        </w:r>
      </w:hyperlink>
      <w:r w:rsidRPr="00DF5417">
        <w:t>.</w:t>
      </w:r>
    </w:p>
    <w:p w14:paraId="28C9EDC1" w14:textId="77777777" w:rsidR="00F72E53" w:rsidRPr="00DF5417" w:rsidRDefault="00F72E53" w:rsidP="00984C9C">
      <w:pPr>
        <w:pStyle w:val="EndnoteText"/>
        <w:numPr>
          <w:ilvl w:val="0"/>
          <w:numId w:val="9"/>
        </w:numPr>
        <w:ind w:left="851" w:hanging="284"/>
      </w:pPr>
      <w:r>
        <w:t xml:space="preserve">South Australia </w:t>
      </w:r>
      <w:r>
        <w:softHyphen/>
        <w:t xml:space="preserve">– </w:t>
      </w:r>
      <w:r w:rsidRPr="00DF5417">
        <w:t xml:space="preserve">Nurses (South Australian Public Sector) Award 2002. Download </w:t>
      </w:r>
      <w:hyperlink r:id="rId91" w:history="1">
        <w:r w:rsidRPr="0018613B">
          <w:rPr>
            <w:rStyle w:val="Hyperlink"/>
          </w:rPr>
          <w:t>here</w:t>
        </w:r>
      </w:hyperlink>
      <w:r w:rsidRPr="00DF5417">
        <w:t>.</w:t>
      </w:r>
    </w:p>
    <w:p w14:paraId="65B2C8D9" w14:textId="77777777" w:rsidR="00F72E53" w:rsidRPr="00DF5417" w:rsidRDefault="00F72E53" w:rsidP="00984C9C">
      <w:pPr>
        <w:pStyle w:val="EndnoteText"/>
        <w:numPr>
          <w:ilvl w:val="0"/>
          <w:numId w:val="9"/>
        </w:numPr>
        <w:ind w:left="851" w:hanging="284"/>
      </w:pPr>
      <w:r>
        <w:t xml:space="preserve">Western Australia </w:t>
      </w:r>
      <w:r>
        <w:softHyphen/>
        <w:t xml:space="preserve">– </w:t>
      </w:r>
      <w:r w:rsidRPr="00DF5417">
        <w:t xml:space="preserve">WA Health System – HSUWA – PACTS Industrial Agreement 2020. Download </w:t>
      </w:r>
      <w:hyperlink r:id="rId92" w:history="1">
        <w:r w:rsidRPr="0018613B">
          <w:rPr>
            <w:rStyle w:val="Hyperlink"/>
          </w:rPr>
          <w:t>here</w:t>
        </w:r>
      </w:hyperlink>
      <w:r w:rsidRPr="00DF5417">
        <w:t>.</w:t>
      </w:r>
    </w:p>
    <w:p w14:paraId="16D00E77" w14:textId="77777777" w:rsidR="00F72E53" w:rsidRPr="00DF5417" w:rsidRDefault="00F72E53" w:rsidP="00984C9C">
      <w:pPr>
        <w:pStyle w:val="EndnoteText"/>
        <w:numPr>
          <w:ilvl w:val="0"/>
          <w:numId w:val="9"/>
        </w:numPr>
        <w:ind w:left="851" w:hanging="284"/>
      </w:pPr>
      <w:r>
        <w:t xml:space="preserve">Western Australia </w:t>
      </w:r>
      <w:r>
        <w:softHyphen/>
        <w:t xml:space="preserve">– </w:t>
      </w:r>
      <w:r w:rsidRPr="00DF5417">
        <w:t>WA Health System – Australian Nursing Federation – Registered Nurses, Midw</w:t>
      </w:r>
      <w:r>
        <w:t>ives, Enrolled (Mental Health) a</w:t>
      </w:r>
      <w:r w:rsidRPr="00DF5417">
        <w:t xml:space="preserve">nd Enrolled (Mothercraft) Nurses – Industrial Agreement 2018. Download </w:t>
      </w:r>
      <w:hyperlink r:id="rId93" w:history="1">
        <w:r w:rsidRPr="0018613B">
          <w:rPr>
            <w:rStyle w:val="Hyperlink"/>
          </w:rPr>
          <w:t>here</w:t>
        </w:r>
      </w:hyperlink>
      <w:r w:rsidRPr="00DF5417">
        <w:t>.</w:t>
      </w:r>
    </w:p>
    <w:p w14:paraId="46C7B8B5" w14:textId="77777777" w:rsidR="00F72E53" w:rsidRPr="00DF5417" w:rsidRDefault="00F72E53" w:rsidP="00984C9C">
      <w:pPr>
        <w:pStyle w:val="EndnoteText"/>
        <w:numPr>
          <w:ilvl w:val="0"/>
          <w:numId w:val="9"/>
        </w:numPr>
        <w:ind w:left="851" w:hanging="284"/>
      </w:pPr>
      <w:r w:rsidRPr="00DF5417">
        <w:t>T</w:t>
      </w:r>
      <w:r>
        <w:t>asmania –</w:t>
      </w:r>
      <w:r>
        <w:softHyphen/>
        <w:t xml:space="preserve"> </w:t>
      </w:r>
      <w:r w:rsidRPr="00DF5417">
        <w:t xml:space="preserve">Allied Health Professionals Public Sector Unions Wages Agreement 2019. Download </w:t>
      </w:r>
      <w:hyperlink r:id="rId94" w:history="1">
        <w:r w:rsidRPr="00073CBB">
          <w:rPr>
            <w:rStyle w:val="Hyperlink"/>
          </w:rPr>
          <w:t>here</w:t>
        </w:r>
      </w:hyperlink>
      <w:r w:rsidRPr="00DF5417">
        <w:t>.</w:t>
      </w:r>
    </w:p>
    <w:p w14:paraId="7705CA8C" w14:textId="77777777" w:rsidR="00F72E53" w:rsidRPr="00DF5417" w:rsidRDefault="00F72E53" w:rsidP="00984C9C">
      <w:pPr>
        <w:pStyle w:val="EndnoteText"/>
        <w:numPr>
          <w:ilvl w:val="0"/>
          <w:numId w:val="9"/>
        </w:numPr>
        <w:ind w:left="851" w:hanging="284"/>
      </w:pPr>
      <w:r w:rsidRPr="00DF5417">
        <w:t>T</w:t>
      </w:r>
      <w:r>
        <w:t>asmania –</w:t>
      </w:r>
      <w:r>
        <w:softHyphen/>
        <w:t xml:space="preserve"> </w:t>
      </w:r>
      <w:r w:rsidRPr="00DF5417">
        <w:t xml:space="preserve">Tasmanian State Service Award No. 1 of 2021. Download </w:t>
      </w:r>
      <w:hyperlink r:id="rId95" w:history="1">
        <w:r w:rsidRPr="00073CBB">
          <w:rPr>
            <w:rStyle w:val="Hyperlink"/>
          </w:rPr>
          <w:t>here</w:t>
        </w:r>
      </w:hyperlink>
      <w:r w:rsidRPr="00DF5417">
        <w:t>.</w:t>
      </w:r>
    </w:p>
    <w:p w14:paraId="3438520C" w14:textId="77777777" w:rsidR="00F72E53" w:rsidRPr="00DF5417" w:rsidRDefault="00F72E53" w:rsidP="00984C9C">
      <w:pPr>
        <w:pStyle w:val="EndnoteText"/>
        <w:numPr>
          <w:ilvl w:val="0"/>
          <w:numId w:val="9"/>
        </w:numPr>
        <w:ind w:left="851" w:hanging="284"/>
      </w:pPr>
      <w:r w:rsidRPr="00DF5417">
        <w:t>T</w:t>
      </w:r>
      <w:r>
        <w:t>asmania –</w:t>
      </w:r>
      <w:r>
        <w:softHyphen/>
        <w:t xml:space="preserve"> </w:t>
      </w:r>
      <w:r w:rsidRPr="00DF5417">
        <w:t xml:space="preserve">Nurses and Midwives (Tasmanian State Service) Agreement 2019. Download </w:t>
      </w:r>
      <w:hyperlink r:id="rId96" w:history="1">
        <w:r w:rsidRPr="0018613B">
          <w:rPr>
            <w:rStyle w:val="Hyperlink"/>
          </w:rPr>
          <w:t>here</w:t>
        </w:r>
      </w:hyperlink>
      <w:r w:rsidRPr="00DF5417">
        <w:t>.</w:t>
      </w:r>
    </w:p>
    <w:p w14:paraId="6FB0737E" w14:textId="77777777" w:rsidR="00F72E53" w:rsidRPr="00DF5417" w:rsidRDefault="00F72E53" w:rsidP="00984C9C">
      <w:pPr>
        <w:pStyle w:val="EndnoteText"/>
        <w:numPr>
          <w:ilvl w:val="0"/>
          <w:numId w:val="9"/>
        </w:numPr>
        <w:ind w:left="851" w:hanging="284"/>
      </w:pPr>
      <w:r w:rsidRPr="00DF5417">
        <w:t>T</w:t>
      </w:r>
      <w:r>
        <w:t>asmania –</w:t>
      </w:r>
      <w:r>
        <w:softHyphen/>
        <w:t xml:space="preserve"> </w:t>
      </w:r>
      <w:r w:rsidRPr="00DF5417">
        <w:t xml:space="preserve">Nurses and Midwives (Tasmanian State Service) Award No. 1 of 2020. Download </w:t>
      </w:r>
      <w:hyperlink r:id="rId97" w:history="1">
        <w:r w:rsidRPr="0018613B">
          <w:rPr>
            <w:rStyle w:val="Hyperlink"/>
          </w:rPr>
          <w:t>here</w:t>
        </w:r>
      </w:hyperlink>
      <w:r w:rsidRPr="00DF5417">
        <w:t>.</w:t>
      </w:r>
    </w:p>
    <w:p w14:paraId="5F4BA082" w14:textId="77777777" w:rsidR="00F72E53" w:rsidRPr="00DF5417" w:rsidRDefault="00F72E53" w:rsidP="00984C9C">
      <w:pPr>
        <w:pStyle w:val="EndnoteText"/>
        <w:numPr>
          <w:ilvl w:val="0"/>
          <w:numId w:val="9"/>
        </w:numPr>
        <w:ind w:left="851" w:hanging="284"/>
      </w:pPr>
      <w:r>
        <w:t xml:space="preserve">Australian Capital Territory – ACT </w:t>
      </w:r>
      <w:r w:rsidRPr="00DF5417">
        <w:t xml:space="preserve">Public Sector Health Professional Enterprise Agreement 2018-2021. Download </w:t>
      </w:r>
      <w:hyperlink r:id="rId98" w:history="1">
        <w:r w:rsidRPr="0018613B">
          <w:rPr>
            <w:rStyle w:val="Hyperlink"/>
          </w:rPr>
          <w:t>here</w:t>
        </w:r>
      </w:hyperlink>
      <w:r w:rsidRPr="00DF5417">
        <w:t>.</w:t>
      </w:r>
    </w:p>
    <w:p w14:paraId="73597F41" w14:textId="77777777" w:rsidR="00F72E53" w:rsidRPr="00DF5417" w:rsidRDefault="00F72E53" w:rsidP="00984C9C">
      <w:pPr>
        <w:pStyle w:val="EndnoteText"/>
        <w:numPr>
          <w:ilvl w:val="0"/>
          <w:numId w:val="9"/>
        </w:numPr>
        <w:ind w:left="851" w:hanging="284"/>
      </w:pPr>
      <w:r>
        <w:t xml:space="preserve">Australian Capital Territory – ACT </w:t>
      </w:r>
      <w:r w:rsidRPr="00DF5417">
        <w:t xml:space="preserve">Public Sector Nursing and Midwifery Enterprise Agreement 2017-2019. Download </w:t>
      </w:r>
      <w:hyperlink r:id="rId99" w:history="1">
        <w:r w:rsidRPr="00073CBB">
          <w:rPr>
            <w:rStyle w:val="Hyperlink"/>
          </w:rPr>
          <w:t>here</w:t>
        </w:r>
      </w:hyperlink>
      <w:r w:rsidRPr="00DF5417">
        <w:t>.</w:t>
      </w:r>
    </w:p>
    <w:p w14:paraId="4B73CD42" w14:textId="77777777" w:rsidR="00F72E53" w:rsidRPr="00DF5417" w:rsidRDefault="00F72E53" w:rsidP="00984C9C">
      <w:pPr>
        <w:pStyle w:val="EndnoteText"/>
        <w:numPr>
          <w:ilvl w:val="0"/>
          <w:numId w:val="9"/>
        </w:numPr>
        <w:ind w:left="851" w:hanging="284"/>
      </w:pPr>
      <w:r>
        <w:t xml:space="preserve">Northern Territory – </w:t>
      </w:r>
      <w:r w:rsidRPr="00DF5417">
        <w:t xml:space="preserve">Public Sector Nurses and Midwives’ 2018-2022 Enterprise Agreement. Download </w:t>
      </w:r>
      <w:hyperlink r:id="rId100" w:history="1">
        <w:r w:rsidRPr="0018613B">
          <w:rPr>
            <w:rStyle w:val="Hyperlink"/>
          </w:rPr>
          <w:t>here</w:t>
        </w:r>
      </w:hyperlink>
      <w:r w:rsidRPr="00DF5417">
        <w:t>.</w:t>
      </w:r>
    </w:p>
    <w:p w14:paraId="34964581" w14:textId="77777777" w:rsidR="00F72E53" w:rsidRPr="00880A15" w:rsidRDefault="00F72E53" w:rsidP="00984C9C">
      <w:pPr>
        <w:pStyle w:val="EndnoteText"/>
        <w:keepNext/>
        <w:ind w:firstLine="0"/>
        <w:rPr>
          <w:u w:val="single"/>
        </w:rPr>
      </w:pPr>
      <w:r w:rsidRPr="00880A15">
        <w:rPr>
          <w:u w:val="single"/>
        </w:rPr>
        <w:t xml:space="preserve">Disability Provider Enterprise Agreements </w:t>
      </w:r>
      <w:r>
        <w:rPr>
          <w:u w:val="single"/>
        </w:rPr>
        <w:t>used in the analysis</w:t>
      </w:r>
    </w:p>
    <w:p w14:paraId="03F52841" w14:textId="77777777" w:rsidR="00F72E53" w:rsidRPr="00DF5417" w:rsidRDefault="00F72E53" w:rsidP="00984C9C">
      <w:pPr>
        <w:pStyle w:val="EndnoteText"/>
        <w:numPr>
          <w:ilvl w:val="0"/>
          <w:numId w:val="9"/>
        </w:numPr>
        <w:ind w:left="851" w:hanging="284"/>
      </w:pPr>
      <w:r w:rsidRPr="00DF5417">
        <w:t xml:space="preserve">AEIOU Enterprise Agreement 2016. Download </w:t>
      </w:r>
      <w:hyperlink r:id="rId101" w:history="1">
        <w:r w:rsidRPr="0018613B">
          <w:rPr>
            <w:rStyle w:val="Hyperlink"/>
          </w:rPr>
          <w:t>here</w:t>
        </w:r>
      </w:hyperlink>
      <w:r w:rsidRPr="00DF5417">
        <w:t>.</w:t>
      </w:r>
    </w:p>
    <w:p w14:paraId="6F15F68A" w14:textId="77777777" w:rsidR="00F72E53" w:rsidRPr="00DF5417" w:rsidRDefault="00F72E53" w:rsidP="00984C9C">
      <w:pPr>
        <w:pStyle w:val="EndnoteText"/>
        <w:numPr>
          <w:ilvl w:val="0"/>
          <w:numId w:val="9"/>
        </w:numPr>
        <w:ind w:left="851" w:hanging="284"/>
      </w:pPr>
      <w:r w:rsidRPr="00DF5417">
        <w:t xml:space="preserve">Autism Association of South Australia Enterprise Agreement 2020. Download </w:t>
      </w:r>
      <w:hyperlink r:id="rId102" w:history="1">
        <w:r w:rsidRPr="0018613B">
          <w:rPr>
            <w:rStyle w:val="Hyperlink"/>
          </w:rPr>
          <w:t>here</w:t>
        </w:r>
      </w:hyperlink>
      <w:r w:rsidRPr="00DF5417">
        <w:t>.</w:t>
      </w:r>
    </w:p>
    <w:p w14:paraId="389FFD6D" w14:textId="77777777" w:rsidR="00F72E53" w:rsidRPr="00DF5417" w:rsidRDefault="00F72E53" w:rsidP="00984C9C">
      <w:pPr>
        <w:pStyle w:val="EndnoteText"/>
        <w:numPr>
          <w:ilvl w:val="0"/>
          <w:numId w:val="9"/>
        </w:numPr>
        <w:ind w:left="851" w:hanging="284"/>
      </w:pPr>
      <w:r w:rsidRPr="00DF5417">
        <w:t xml:space="preserve">Autism Queensland Limited Employee Agreement 2020. Download </w:t>
      </w:r>
      <w:hyperlink r:id="rId103" w:history="1">
        <w:r w:rsidRPr="0018613B">
          <w:rPr>
            <w:rStyle w:val="Hyperlink"/>
          </w:rPr>
          <w:t>here</w:t>
        </w:r>
      </w:hyperlink>
      <w:r w:rsidRPr="00DF5417">
        <w:t>.</w:t>
      </w:r>
    </w:p>
    <w:p w14:paraId="6CCA0AA6" w14:textId="77777777" w:rsidR="00F72E53" w:rsidRPr="00DF5417" w:rsidRDefault="00F72E53" w:rsidP="00984C9C">
      <w:pPr>
        <w:pStyle w:val="EndnoteText"/>
        <w:numPr>
          <w:ilvl w:val="0"/>
          <w:numId w:val="9"/>
        </w:numPr>
        <w:ind w:left="851" w:hanging="284"/>
      </w:pPr>
      <w:r w:rsidRPr="00DF5417">
        <w:t xml:space="preserve">Cerebral Palsy Alliance Allied Health &amp; Related Practitioners' Enterprise Agreement 2015. Download </w:t>
      </w:r>
      <w:hyperlink r:id="rId104" w:history="1">
        <w:r w:rsidRPr="0018613B">
          <w:rPr>
            <w:rStyle w:val="Hyperlink"/>
          </w:rPr>
          <w:t>here</w:t>
        </w:r>
      </w:hyperlink>
      <w:r w:rsidRPr="00DF5417">
        <w:t>.</w:t>
      </w:r>
    </w:p>
    <w:p w14:paraId="1E076A28" w14:textId="77777777" w:rsidR="00F72E53" w:rsidRPr="00DF5417" w:rsidRDefault="00F72E53" w:rsidP="00984C9C">
      <w:pPr>
        <w:pStyle w:val="EndnoteText"/>
        <w:numPr>
          <w:ilvl w:val="0"/>
          <w:numId w:val="9"/>
        </w:numPr>
        <w:ind w:left="851" w:hanging="284"/>
      </w:pPr>
      <w:r w:rsidRPr="00DF5417">
        <w:t xml:space="preserve">Early Links Inclusion Support Service Inc. Employees Collective Agreement 2011. Download </w:t>
      </w:r>
      <w:hyperlink r:id="rId105" w:history="1">
        <w:r w:rsidRPr="0018613B">
          <w:rPr>
            <w:rStyle w:val="Hyperlink"/>
          </w:rPr>
          <w:t>here</w:t>
        </w:r>
      </w:hyperlink>
      <w:r w:rsidRPr="00DF5417">
        <w:t>.</w:t>
      </w:r>
    </w:p>
    <w:p w14:paraId="1D805115" w14:textId="77777777" w:rsidR="00F72E53" w:rsidRPr="00DF5417" w:rsidRDefault="00F72E53" w:rsidP="00984C9C">
      <w:pPr>
        <w:pStyle w:val="EndnoteText"/>
        <w:numPr>
          <w:ilvl w:val="0"/>
          <w:numId w:val="9"/>
        </w:numPr>
        <w:ind w:left="851" w:hanging="284"/>
      </w:pPr>
      <w:r w:rsidRPr="00DF5417">
        <w:t xml:space="preserve">Integratedliving Australia Ltd - Ballarat Nursing Site Enterprise Agreement 2019-2022. Download </w:t>
      </w:r>
      <w:hyperlink r:id="rId106" w:history="1">
        <w:r w:rsidRPr="0018613B">
          <w:rPr>
            <w:rStyle w:val="Hyperlink"/>
          </w:rPr>
          <w:t>here</w:t>
        </w:r>
      </w:hyperlink>
      <w:r w:rsidRPr="00DF5417">
        <w:t>.</w:t>
      </w:r>
    </w:p>
    <w:p w14:paraId="5EB35038" w14:textId="77777777" w:rsidR="00F72E53" w:rsidRPr="00DF5417" w:rsidRDefault="00F72E53" w:rsidP="00984C9C">
      <w:pPr>
        <w:pStyle w:val="EndnoteText"/>
        <w:numPr>
          <w:ilvl w:val="0"/>
          <w:numId w:val="12"/>
        </w:numPr>
        <w:ind w:left="851" w:hanging="284"/>
      </w:pPr>
      <w:r w:rsidRPr="00DF5417">
        <w:t xml:space="preserve">Noah’s Ark Enterprise Agreement 2018. Download </w:t>
      </w:r>
      <w:hyperlink r:id="rId107" w:history="1">
        <w:r w:rsidRPr="0018613B">
          <w:rPr>
            <w:rStyle w:val="Hyperlink"/>
          </w:rPr>
          <w:t>here</w:t>
        </w:r>
      </w:hyperlink>
      <w:r w:rsidRPr="00DF5417">
        <w:t>.</w:t>
      </w:r>
    </w:p>
    <w:p w14:paraId="20195A06" w14:textId="77777777" w:rsidR="00F72E53" w:rsidRPr="00DF5417" w:rsidRDefault="00F72E53" w:rsidP="00984C9C">
      <w:pPr>
        <w:pStyle w:val="EndnoteText"/>
        <w:numPr>
          <w:ilvl w:val="0"/>
          <w:numId w:val="12"/>
        </w:numPr>
        <w:ind w:left="851" w:hanging="284"/>
      </w:pPr>
      <w:r w:rsidRPr="00DF5417">
        <w:t xml:space="preserve">Northcott Enterprise Agreement 2016-2018. Download </w:t>
      </w:r>
      <w:hyperlink r:id="rId108" w:history="1">
        <w:r w:rsidRPr="0018613B">
          <w:rPr>
            <w:rStyle w:val="Hyperlink"/>
          </w:rPr>
          <w:t>here</w:t>
        </w:r>
      </w:hyperlink>
      <w:r w:rsidRPr="00DF5417">
        <w:t>.</w:t>
      </w:r>
    </w:p>
    <w:p w14:paraId="079F5E51" w14:textId="77777777" w:rsidR="00F72E53" w:rsidRPr="00DF5417" w:rsidRDefault="00F72E53" w:rsidP="00984C9C">
      <w:pPr>
        <w:pStyle w:val="EndnoteText"/>
        <w:numPr>
          <w:ilvl w:val="0"/>
          <w:numId w:val="12"/>
        </w:numPr>
        <w:ind w:left="851" w:hanging="284"/>
      </w:pPr>
      <w:r w:rsidRPr="00DF5417">
        <w:t xml:space="preserve">Novita Enterprise Agreement 2017. Download </w:t>
      </w:r>
      <w:hyperlink r:id="rId109" w:history="1">
        <w:r w:rsidRPr="0018613B">
          <w:rPr>
            <w:rStyle w:val="Hyperlink"/>
          </w:rPr>
          <w:t>here</w:t>
        </w:r>
      </w:hyperlink>
      <w:r w:rsidRPr="00DF5417">
        <w:t>.</w:t>
      </w:r>
    </w:p>
    <w:p w14:paraId="07F1FD81" w14:textId="77777777" w:rsidR="00F72E53" w:rsidRPr="00DF5417" w:rsidRDefault="00F72E53" w:rsidP="00984C9C">
      <w:pPr>
        <w:pStyle w:val="EndnoteText"/>
        <w:numPr>
          <w:ilvl w:val="0"/>
          <w:numId w:val="12"/>
        </w:numPr>
        <w:ind w:left="851" w:hanging="284"/>
      </w:pPr>
      <w:r>
        <w:t>Nurses o</w:t>
      </w:r>
      <w:r w:rsidRPr="00DF5417">
        <w:t xml:space="preserve">n Wheels Australia Ltd. </w:t>
      </w:r>
      <w:r>
        <w:t>Trading As Clever Care Now and t</w:t>
      </w:r>
      <w:r w:rsidRPr="00DF5417">
        <w:t xml:space="preserve">he NSWNMA / ANMF NSW Branch Enterprise Agreement 2020-2021. Download </w:t>
      </w:r>
      <w:hyperlink r:id="rId110" w:history="1">
        <w:r w:rsidRPr="0018613B">
          <w:rPr>
            <w:rStyle w:val="Hyperlink"/>
          </w:rPr>
          <w:t>here</w:t>
        </w:r>
      </w:hyperlink>
    </w:p>
    <w:p w14:paraId="6996FA8E" w14:textId="77777777" w:rsidR="00F72E53" w:rsidRPr="00DF5417" w:rsidRDefault="00F72E53" w:rsidP="00984C9C">
      <w:pPr>
        <w:pStyle w:val="EndnoteText"/>
        <w:numPr>
          <w:ilvl w:val="0"/>
          <w:numId w:val="12"/>
        </w:numPr>
        <w:ind w:left="851" w:hanging="284"/>
      </w:pPr>
      <w:r w:rsidRPr="00DF5417">
        <w:t xml:space="preserve">Ozcare Enterprise Agreement 2018. Download </w:t>
      </w:r>
      <w:hyperlink r:id="rId111" w:history="1">
        <w:r w:rsidRPr="0018613B">
          <w:rPr>
            <w:rStyle w:val="Hyperlink"/>
          </w:rPr>
          <w:t>here</w:t>
        </w:r>
      </w:hyperlink>
      <w:r w:rsidRPr="00DF5417">
        <w:t>.</w:t>
      </w:r>
    </w:p>
    <w:p w14:paraId="6016F85E" w14:textId="77777777" w:rsidR="00F72E53" w:rsidRPr="00DF5417" w:rsidRDefault="00F72E53" w:rsidP="00984C9C">
      <w:pPr>
        <w:pStyle w:val="EndnoteText"/>
        <w:numPr>
          <w:ilvl w:val="0"/>
          <w:numId w:val="12"/>
        </w:numPr>
        <w:ind w:left="851" w:hanging="284"/>
      </w:pPr>
      <w:r w:rsidRPr="00DF5417">
        <w:t xml:space="preserve">Royal Institute </w:t>
      </w:r>
      <w:r>
        <w:t>for Deaf and Blind Children Therapy a</w:t>
      </w:r>
      <w:r w:rsidRPr="00DF5417">
        <w:t xml:space="preserve">nd Early Childhood Employees Enterprise Agreement 2017-2020. Download </w:t>
      </w:r>
      <w:hyperlink r:id="rId112" w:history="1">
        <w:r w:rsidRPr="0018613B">
          <w:rPr>
            <w:rStyle w:val="Hyperlink"/>
          </w:rPr>
          <w:t>here</w:t>
        </w:r>
      </w:hyperlink>
      <w:r w:rsidRPr="00DF5417">
        <w:t>.</w:t>
      </w:r>
    </w:p>
    <w:p w14:paraId="6C4325BB" w14:textId="77777777" w:rsidR="00F72E53" w:rsidRPr="00DF5417" w:rsidRDefault="00F72E53" w:rsidP="00984C9C">
      <w:pPr>
        <w:pStyle w:val="EndnoteText"/>
        <w:numPr>
          <w:ilvl w:val="0"/>
          <w:numId w:val="12"/>
        </w:numPr>
        <w:ind w:left="851" w:hanging="284"/>
      </w:pPr>
      <w:r w:rsidRPr="00DF5417">
        <w:t xml:space="preserve">Southern Cross Care (WA) Inc. Registered Nurses Enterprise Bargaining Agreement 2019. Download </w:t>
      </w:r>
      <w:hyperlink r:id="rId113" w:history="1">
        <w:r w:rsidRPr="0018613B">
          <w:rPr>
            <w:rStyle w:val="Hyperlink"/>
          </w:rPr>
          <w:t>here</w:t>
        </w:r>
      </w:hyperlink>
      <w:r w:rsidRPr="00DF5417">
        <w:t>.</w:t>
      </w:r>
    </w:p>
    <w:p w14:paraId="670B733D" w14:textId="77777777" w:rsidR="00F72E53" w:rsidRPr="00DF5417" w:rsidRDefault="00F72E53" w:rsidP="00984C9C">
      <w:pPr>
        <w:pStyle w:val="EndnoteText"/>
        <w:numPr>
          <w:ilvl w:val="0"/>
          <w:numId w:val="12"/>
        </w:numPr>
        <w:ind w:left="851" w:hanging="284"/>
      </w:pPr>
      <w:r w:rsidRPr="00DF5417">
        <w:t xml:space="preserve">St Vincent’s Care Services Queensland Enterprise Agreement 2018 – 2021. Download </w:t>
      </w:r>
      <w:hyperlink r:id="rId114" w:history="1">
        <w:r w:rsidRPr="0018613B">
          <w:rPr>
            <w:rStyle w:val="Hyperlink"/>
          </w:rPr>
          <w:t>here</w:t>
        </w:r>
      </w:hyperlink>
      <w:r w:rsidRPr="00DF5417">
        <w:t>.</w:t>
      </w:r>
    </w:p>
    <w:p w14:paraId="3D50D230" w14:textId="77777777" w:rsidR="00F72E53" w:rsidRDefault="00F72E53" w:rsidP="00984C9C">
      <w:pPr>
        <w:pStyle w:val="EndnoteText"/>
        <w:numPr>
          <w:ilvl w:val="0"/>
          <w:numId w:val="12"/>
        </w:numPr>
        <w:ind w:left="851" w:hanging="284"/>
      </w:pPr>
      <w:r w:rsidRPr="00DF5417">
        <w:t xml:space="preserve">Yooralla Allied Services Agreement 2018. Download </w:t>
      </w:r>
      <w:hyperlink r:id="rId115" w:history="1">
        <w:r w:rsidRPr="0018613B">
          <w:rPr>
            <w:rStyle w:val="Hyperlink"/>
          </w:rPr>
          <w:t>here</w:t>
        </w:r>
      </w:hyperlink>
      <w:r w:rsidRPr="00DF5417">
        <w:t>.</w:t>
      </w:r>
    </w:p>
  </w:endnote>
  <w:endnote w:id="102">
    <w:p w14:paraId="609C4BE9" w14:textId="77777777" w:rsidR="00F72E53" w:rsidRDefault="00F72E53" w:rsidP="00984C9C">
      <w:pPr>
        <w:pStyle w:val="EndnoteText"/>
      </w:pPr>
      <w:r>
        <w:rPr>
          <w:rStyle w:val="EndnoteReference"/>
        </w:rPr>
        <w:endnoteRef/>
      </w:r>
      <w:r>
        <w:t xml:space="preserve"> </w:t>
      </w:r>
      <w:r>
        <w:tab/>
      </w:r>
      <w:r w:rsidRPr="005A5A73">
        <w:t>The selection of the “likely range” for NDIS providers in each award/EBA as follows. For allied health professionals: the bottom of the likely range was the highest pay point within the minimum experience level where practitioners are expected to be performing routine treatments without consultation or supervision; and the top of the likely range was the highest pay point in the level above. For nurses: the bottom of the likely range was the weekday pay point for a registered nurse with three years’ experience; and the top of the likely range was the highest pay point before progression to clinical nurse or a management role.</w:t>
      </w:r>
    </w:p>
  </w:endnote>
  <w:endnote w:id="103">
    <w:p w14:paraId="671906A1" w14:textId="77777777" w:rsidR="00F72E53" w:rsidRDefault="00F72E53" w:rsidP="00984C9C">
      <w:pPr>
        <w:pStyle w:val="EndnoteText"/>
      </w:pPr>
      <w:r>
        <w:rPr>
          <w:rStyle w:val="EndnoteReference"/>
        </w:rPr>
        <w:endnoteRef/>
      </w:r>
      <w:r>
        <w:t xml:space="preserve"> </w:t>
      </w:r>
      <w:r>
        <w:tab/>
      </w:r>
      <w:r w:rsidRPr="000867E1">
        <w:t xml:space="preserve">Home Care </w:t>
      </w:r>
      <w:r>
        <w:t>Providers</w:t>
      </w:r>
      <w:r w:rsidRPr="000867E1">
        <w:t xml:space="preserve"> are required to publish the prices of the supports that they d</w:t>
      </w:r>
      <w:r>
        <w:t>eliver</w:t>
      </w:r>
      <w:r w:rsidRPr="000867E1">
        <w:t xml:space="preserve">. The </w:t>
      </w:r>
      <w:r>
        <w:t xml:space="preserve">analysis in this section is based on data received </w:t>
      </w:r>
      <w:r w:rsidRPr="000867E1">
        <w:t>from the Australia</w:t>
      </w:r>
      <w:r>
        <w:t>n</w:t>
      </w:r>
      <w:r w:rsidRPr="000867E1">
        <w:t xml:space="preserve"> Department of Health that included all of these prices and the regions in which each provider operated. Ther</w:t>
      </w:r>
      <w:r>
        <w:t xml:space="preserve">e were 69,505 separate entries </w:t>
      </w:r>
      <w:r w:rsidRPr="000867E1">
        <w:t>in the data set.</w:t>
      </w:r>
    </w:p>
  </w:endnote>
  <w:endnote w:id="104">
    <w:p w14:paraId="46203849" w14:textId="77777777" w:rsidR="00F72E53" w:rsidRDefault="00F72E53" w:rsidP="00984C9C">
      <w:pPr>
        <w:pStyle w:val="EndnoteText"/>
      </w:pPr>
      <w:r>
        <w:rPr>
          <w:rStyle w:val="EndnoteReference"/>
        </w:rPr>
        <w:endnoteRef/>
      </w:r>
      <w:r>
        <w:t xml:space="preserve"> </w:t>
      </w:r>
      <w:r>
        <w:tab/>
        <w:t xml:space="preserve">Australia. Department of Health. (2021). </w:t>
      </w:r>
      <w:r w:rsidRPr="00633FAC">
        <w:rPr>
          <w:i/>
        </w:rPr>
        <w:t>National summary of home care prices – May 2021</w:t>
      </w:r>
      <w:r>
        <w:t xml:space="preserve">. Download </w:t>
      </w:r>
      <w:hyperlink r:id="rId116" w:history="1">
        <w:r w:rsidRPr="00633FAC">
          <w:rPr>
            <w:rStyle w:val="Hyperlink"/>
          </w:rPr>
          <w:t>here</w:t>
        </w:r>
      </w:hyperlink>
      <w:r>
        <w:t>.</w:t>
      </w:r>
    </w:p>
  </w:endnote>
  <w:endnote w:id="105">
    <w:p w14:paraId="5D1C34A4" w14:textId="7AED977A" w:rsidR="00F72E53" w:rsidRDefault="00F72E53" w:rsidP="00984C9C">
      <w:pPr>
        <w:pStyle w:val="EndnoteText"/>
      </w:pPr>
      <w:r>
        <w:rPr>
          <w:rStyle w:val="EndnoteReference"/>
        </w:rPr>
        <w:endnoteRef/>
      </w:r>
      <w:r>
        <w:t xml:space="preserve"> </w:t>
      </w:r>
      <w:r>
        <w:tab/>
        <w:t xml:space="preserve">These results are broadly consistent with those found in: Stewart Brown. (2020). </w:t>
      </w:r>
      <w:r w:rsidRPr="000867E1">
        <w:rPr>
          <w:i/>
        </w:rPr>
        <w:t>Home Care Provider Survey: Analysis of Data Collected, April 2020</w:t>
      </w:r>
      <w:r>
        <w:t xml:space="preserve">, p. 91. Download </w:t>
      </w:r>
      <w:hyperlink r:id="rId117" w:history="1">
        <w:r w:rsidRPr="000867E1">
          <w:rPr>
            <w:rStyle w:val="Hyperlink"/>
          </w:rPr>
          <w:t>here</w:t>
        </w:r>
      </w:hyperlink>
      <w:r>
        <w:t>.</w:t>
      </w:r>
    </w:p>
  </w:endnote>
  <w:endnote w:id="106">
    <w:p w14:paraId="1E1C558A" w14:textId="77777777" w:rsidR="00F72E53" w:rsidRDefault="00F72E53" w:rsidP="00984C9C">
      <w:pPr>
        <w:pStyle w:val="EndnoteText"/>
      </w:pPr>
      <w:r>
        <w:rPr>
          <w:rStyle w:val="EndnoteReference"/>
        </w:rPr>
        <w:endnoteRef/>
      </w:r>
      <w:r>
        <w:t xml:space="preserve"> </w:t>
      </w:r>
      <w:r>
        <w:tab/>
        <w:t xml:space="preserve">Victoria. Transport Accident Commission. (2021). </w:t>
      </w:r>
      <w:r w:rsidRPr="0034320F">
        <w:rPr>
          <w:i/>
        </w:rPr>
        <w:t xml:space="preserve">Nursing </w:t>
      </w:r>
      <w:r>
        <w:rPr>
          <w:i/>
        </w:rPr>
        <w:t>Fees</w:t>
      </w:r>
      <w:r w:rsidRPr="0034320F">
        <w:rPr>
          <w:i/>
        </w:rPr>
        <w:t>, Effective 1 July 2021</w:t>
      </w:r>
      <w:r>
        <w:t xml:space="preserve">. Download </w:t>
      </w:r>
      <w:hyperlink r:id="rId118" w:history="1">
        <w:r w:rsidRPr="00426E55">
          <w:rPr>
            <w:rStyle w:val="Hyperlink"/>
          </w:rPr>
          <w:t>here</w:t>
        </w:r>
      </w:hyperlink>
      <w:r>
        <w:t>.</w:t>
      </w:r>
    </w:p>
  </w:endnote>
  <w:endnote w:id="107">
    <w:p w14:paraId="400A606E" w14:textId="77777777" w:rsidR="00F72E53" w:rsidRDefault="00F72E53" w:rsidP="00984C9C">
      <w:pPr>
        <w:pStyle w:val="EndnoteText"/>
      </w:pPr>
      <w:r>
        <w:rPr>
          <w:rStyle w:val="EndnoteReference"/>
        </w:rPr>
        <w:endnoteRef/>
      </w:r>
      <w:r>
        <w:t xml:space="preserve"> </w:t>
      </w:r>
      <w:r>
        <w:tab/>
        <w:t xml:space="preserve">WorkSafe Victoria. (2021). </w:t>
      </w:r>
      <w:r w:rsidRPr="00426E55">
        <w:rPr>
          <w:i/>
        </w:rPr>
        <w:t>Community nursing services fee schedule,</w:t>
      </w:r>
      <w:r>
        <w:t xml:space="preserve"> </w:t>
      </w:r>
      <w:r w:rsidRPr="0034320F">
        <w:rPr>
          <w:i/>
        </w:rPr>
        <w:t>Effective 1 July 2021</w:t>
      </w:r>
      <w:r>
        <w:t xml:space="preserve">. Download </w:t>
      </w:r>
      <w:hyperlink r:id="rId119" w:history="1">
        <w:r w:rsidRPr="00426E55">
          <w:rPr>
            <w:rStyle w:val="Hyperlink"/>
          </w:rPr>
          <w:t>here</w:t>
        </w:r>
      </w:hyperlink>
      <w:r>
        <w:t>.</w:t>
      </w:r>
    </w:p>
  </w:endnote>
  <w:endnote w:id="108">
    <w:p w14:paraId="692238DF" w14:textId="77777777" w:rsidR="00F72E53" w:rsidRDefault="00F72E53" w:rsidP="00984C9C">
      <w:pPr>
        <w:pStyle w:val="EndnoteText"/>
      </w:pPr>
      <w:r>
        <w:rPr>
          <w:rStyle w:val="EndnoteReference"/>
        </w:rPr>
        <w:endnoteRef/>
      </w:r>
      <w:r>
        <w:t xml:space="preserve"> </w:t>
      </w:r>
      <w:r>
        <w:tab/>
        <w:t xml:space="preserve">WorkCover Queensland. (2021). </w:t>
      </w:r>
      <w:r w:rsidRPr="0034320F">
        <w:rPr>
          <w:i/>
        </w:rPr>
        <w:t>Nursing Services Table of Costs, Effective 1 July 2021</w:t>
      </w:r>
      <w:r>
        <w:t xml:space="preserve">. Download </w:t>
      </w:r>
      <w:hyperlink r:id="rId120" w:history="1">
        <w:r w:rsidRPr="0034320F">
          <w:rPr>
            <w:rStyle w:val="Hyperlink"/>
          </w:rPr>
          <w:t>here</w:t>
        </w:r>
      </w:hyperlink>
      <w:r>
        <w:t>.</w:t>
      </w:r>
    </w:p>
  </w:endnote>
  <w:endnote w:id="109">
    <w:p w14:paraId="60ECA5D7" w14:textId="77777777" w:rsidR="00F72E53" w:rsidRDefault="00F72E53" w:rsidP="00984C9C">
      <w:pPr>
        <w:pStyle w:val="EndnoteText"/>
      </w:pPr>
      <w:r>
        <w:rPr>
          <w:rStyle w:val="EndnoteReference"/>
        </w:rPr>
        <w:endnoteRef/>
      </w:r>
      <w:r>
        <w:t xml:space="preserve"> </w:t>
      </w:r>
      <w:r>
        <w:tab/>
        <w:t>Email from Tasmanian Motor Accident Insurance Board dated 7 March 2022.</w:t>
      </w:r>
    </w:p>
  </w:endnote>
  <w:endnote w:id="110">
    <w:p w14:paraId="71A31958" w14:textId="77777777" w:rsidR="00F72E53" w:rsidRDefault="00F72E53" w:rsidP="00984C9C">
      <w:pPr>
        <w:pStyle w:val="EndnoteText"/>
      </w:pPr>
      <w:r>
        <w:rPr>
          <w:rStyle w:val="EndnoteReference"/>
        </w:rPr>
        <w:endnoteRef/>
      </w:r>
      <w:r>
        <w:t xml:space="preserve"> </w:t>
      </w:r>
      <w:r>
        <w:tab/>
        <w:t xml:space="preserve">Further information on the </w:t>
      </w:r>
      <w:r w:rsidRPr="003E500C">
        <w:t>Depart</w:t>
      </w:r>
      <w:r>
        <w:t xml:space="preserve">ment of Veterans’ Affairs’ </w:t>
      </w:r>
      <w:r w:rsidRPr="003E500C">
        <w:t>Community Nursing</w:t>
      </w:r>
      <w:r>
        <w:t xml:space="preserve"> Program can be found </w:t>
      </w:r>
      <w:hyperlink r:id="rId121" w:history="1">
        <w:r w:rsidRPr="003E500C">
          <w:rPr>
            <w:rStyle w:val="Hyperlink"/>
          </w:rPr>
          <w:t>here</w:t>
        </w:r>
      </w:hyperlink>
      <w:r>
        <w:t>.</w:t>
      </w:r>
    </w:p>
  </w:endnote>
  <w:endnote w:id="111">
    <w:p w14:paraId="191048EC" w14:textId="77777777" w:rsidR="00F72E53" w:rsidRDefault="00F72E53" w:rsidP="00984C9C">
      <w:pPr>
        <w:pStyle w:val="EndnoteText"/>
      </w:pPr>
      <w:r>
        <w:rPr>
          <w:rStyle w:val="EndnoteReference"/>
        </w:rPr>
        <w:endnoteRef/>
      </w:r>
      <w:r>
        <w:t xml:space="preserve"> </w:t>
      </w:r>
      <w:r>
        <w:tab/>
        <w:t xml:space="preserve">Australia. Department of Health. (2022). </w:t>
      </w:r>
      <w:r w:rsidRPr="00866366">
        <w:rPr>
          <w:i/>
        </w:rPr>
        <w:t>Medical Benefits Schedule, March 2022</w:t>
      </w:r>
      <w:r>
        <w:t xml:space="preserve">. Download </w:t>
      </w:r>
      <w:hyperlink r:id="rId122" w:history="1">
        <w:r w:rsidRPr="00866366">
          <w:rPr>
            <w:rStyle w:val="Hyperlink"/>
          </w:rPr>
          <w:t>here</w:t>
        </w:r>
      </w:hyperlink>
      <w:r>
        <w:t>.</w:t>
      </w:r>
    </w:p>
    <w:p w14:paraId="20CA3444" w14:textId="77777777" w:rsidR="00F72E53" w:rsidRDefault="00F72E53" w:rsidP="00984C9C">
      <w:pPr>
        <w:pStyle w:val="EndnoteText"/>
      </w:pPr>
      <w:r>
        <w:tab/>
        <w:t xml:space="preserve">Australia. Services Australia (2022). </w:t>
      </w:r>
      <w:r w:rsidRPr="00507744">
        <w:rPr>
          <w:i/>
        </w:rPr>
        <w:t>Medicare Benefits Schedule Item Statistics</w:t>
      </w:r>
      <w:r>
        <w:t xml:space="preserve">. Download </w:t>
      </w:r>
      <w:hyperlink r:id="rId123" w:history="1">
        <w:r w:rsidRPr="00507744">
          <w:rPr>
            <w:rStyle w:val="Hyperlink"/>
          </w:rPr>
          <w:t>here</w:t>
        </w:r>
      </w:hyperlink>
      <w:r>
        <w:t>.</w:t>
      </w:r>
    </w:p>
  </w:endnote>
  <w:endnote w:id="112">
    <w:p w14:paraId="4EB5E158" w14:textId="77777777" w:rsidR="00F72E53" w:rsidRDefault="00F72E53" w:rsidP="00AC2230">
      <w:pPr>
        <w:pStyle w:val="EndnoteText"/>
      </w:pPr>
      <w:r>
        <w:rPr>
          <w:rStyle w:val="EndnoteReference"/>
        </w:rPr>
        <w:endnoteRef/>
      </w:r>
      <w:r>
        <w:t xml:space="preserve"> </w:t>
      </w:r>
      <w:r>
        <w:tab/>
        <w:t xml:space="preserve">Section 42(1) of the NDIS Act defines managing the funding of supports in a participant’s plan as: </w:t>
      </w:r>
    </w:p>
    <w:p w14:paraId="3292D917" w14:textId="77777777" w:rsidR="00F72E53" w:rsidRDefault="00F72E53" w:rsidP="00AC2230">
      <w:pPr>
        <w:pStyle w:val="EndnoteText"/>
        <w:numPr>
          <w:ilvl w:val="0"/>
          <w:numId w:val="13"/>
        </w:numPr>
        <w:ind w:left="851" w:hanging="284"/>
      </w:pPr>
      <w:r>
        <w:t xml:space="preserve">Purchasing the supports identified in the plan (including paying any applicable indirect costs, such as taxes, associated with the supports); and </w:t>
      </w:r>
    </w:p>
    <w:p w14:paraId="469F2551" w14:textId="36C42B4A" w:rsidR="00F72E53" w:rsidRDefault="00F72E53" w:rsidP="00AC2230">
      <w:pPr>
        <w:pStyle w:val="EndnoteText"/>
        <w:numPr>
          <w:ilvl w:val="0"/>
          <w:numId w:val="13"/>
        </w:numPr>
        <w:ind w:left="851" w:hanging="284"/>
      </w:pPr>
      <w:r>
        <w:t xml:space="preserve">Receiving and managing any funding provided by the NDIA; and </w:t>
      </w:r>
    </w:p>
    <w:p w14:paraId="626765B9" w14:textId="6531CC90" w:rsidR="00F72E53" w:rsidRDefault="00F72E53" w:rsidP="00AC2230">
      <w:pPr>
        <w:pStyle w:val="EndnoteText"/>
        <w:numPr>
          <w:ilvl w:val="0"/>
          <w:numId w:val="13"/>
        </w:numPr>
        <w:ind w:left="851" w:hanging="284"/>
      </w:pPr>
      <w:r>
        <w:t>Acquitting any funding provided by the NDIA.</w:t>
      </w:r>
    </w:p>
  </w:endnote>
  <w:endnote w:id="113">
    <w:p w14:paraId="33B6471F" w14:textId="77777777" w:rsidR="00F72E53" w:rsidRDefault="00F72E53" w:rsidP="00AC2230">
      <w:pPr>
        <w:pStyle w:val="EndnoteText"/>
      </w:pPr>
      <w:r>
        <w:rPr>
          <w:rStyle w:val="EndnoteReference"/>
        </w:rPr>
        <w:endnoteRef/>
      </w:r>
      <w:r>
        <w:t xml:space="preserve"> </w:t>
      </w:r>
      <w:r>
        <w:tab/>
        <w:t>See Section 42(3) of the NDIS Act.</w:t>
      </w:r>
    </w:p>
    <w:p w14:paraId="72D32CBA" w14:textId="77777777" w:rsidR="00F72E53" w:rsidRDefault="00F72E53" w:rsidP="00AC2230">
      <w:pPr>
        <w:pStyle w:val="EndnoteText"/>
        <w:ind w:firstLine="0"/>
      </w:pPr>
      <w:r>
        <w:t>The</w:t>
      </w:r>
      <w:r w:rsidRPr="008066AD">
        <w:t xml:space="preserve"> National Disability Insurance Scheme Amendment (Participant Service Guarantee and Other Measures) </w:t>
      </w:r>
      <w:r>
        <w:t>Act 2022</w:t>
      </w:r>
      <w:r w:rsidRPr="008066AD">
        <w:t xml:space="preserve"> </w:t>
      </w:r>
      <w:r>
        <w:t xml:space="preserve">extended the risk assessment process for self-management of funding to those using registered plan management providers, acknowledging there may be similar risks inherent in engaging an unregistered provider to deliver NDIS supports or services. The Bill for the Act and its Explanatory Memorandum together with the Minister’s second reading speech can be downloaded </w:t>
      </w:r>
      <w:hyperlink r:id="rId124" w:history="1">
        <w:r w:rsidRPr="00A03323">
          <w:rPr>
            <w:rStyle w:val="Hyperlink"/>
          </w:rPr>
          <w:t>here</w:t>
        </w:r>
      </w:hyperlink>
      <w:r>
        <w:t>.</w:t>
      </w:r>
    </w:p>
    <w:p w14:paraId="2A67CBD1" w14:textId="77777777" w:rsidR="00F72E53" w:rsidRDefault="00F72E53" w:rsidP="00AC2230">
      <w:pPr>
        <w:pStyle w:val="EndnoteText"/>
        <w:ind w:firstLine="0"/>
      </w:pPr>
      <w:r>
        <w:t xml:space="preserve">This change is in line with Recommendation 19 of the 2019 Review of the NDIS Act that was undertaken by Mr David Tune AO PSM. A copy of the Tune Report can be downloaded </w:t>
      </w:r>
      <w:hyperlink r:id="rId125" w:history="1">
        <w:r w:rsidRPr="00A03323">
          <w:rPr>
            <w:rStyle w:val="Hyperlink"/>
          </w:rPr>
          <w:t>here</w:t>
        </w:r>
      </w:hyperlink>
      <w:r>
        <w:t>.</w:t>
      </w:r>
    </w:p>
  </w:endnote>
  <w:endnote w:id="114">
    <w:p w14:paraId="6B02C84C" w14:textId="77777777" w:rsidR="00F72E53" w:rsidRPr="00056333" w:rsidRDefault="00F72E53" w:rsidP="00AC2230">
      <w:pPr>
        <w:pStyle w:val="EndnoteText"/>
        <w:rPr>
          <w:color w:val="FF0000"/>
          <w:highlight w:val="yellow"/>
        </w:rPr>
      </w:pPr>
      <w:r>
        <w:rPr>
          <w:rStyle w:val="EndnoteReference"/>
        </w:rPr>
        <w:endnoteRef/>
      </w:r>
      <w:r>
        <w:t xml:space="preserve"> </w:t>
      </w:r>
      <w:r>
        <w:tab/>
      </w:r>
      <w:r w:rsidRPr="00BE172F">
        <w:t xml:space="preserve">In </w:t>
      </w:r>
      <w:r>
        <w:t>the first two quarters of 2021-22</w:t>
      </w:r>
      <w:r w:rsidRPr="00BE172F">
        <w:t xml:space="preserve">, </w:t>
      </w:r>
      <w:r>
        <w:t>some 1,183 Plan Manager</w:t>
      </w:r>
      <w:r w:rsidRPr="00BE172F">
        <w:t>s were paid $</w:t>
      </w:r>
      <w:r>
        <w:t>199.9</w:t>
      </w:r>
      <w:r w:rsidRPr="00BE172F">
        <w:t xml:space="preserve"> million by </w:t>
      </w:r>
      <w:r>
        <w:t xml:space="preserve">258,975 </w:t>
      </w:r>
      <w:r w:rsidRPr="00BE172F">
        <w:t xml:space="preserve">participants </w:t>
      </w:r>
      <w:r>
        <w:t xml:space="preserve">for plan management services. They </w:t>
      </w:r>
      <w:r w:rsidRPr="00BE172F">
        <w:t xml:space="preserve">processed support </w:t>
      </w:r>
      <w:r w:rsidRPr="002E101D">
        <w:t>payments worth $5.6 billion through about 18.7million transactions (including 1.9 million transaction for plan management fees).</w:t>
      </w:r>
      <w:r w:rsidRPr="00BE172F">
        <w:t xml:space="preserve"> </w:t>
      </w:r>
    </w:p>
  </w:endnote>
  <w:endnote w:id="115">
    <w:p w14:paraId="64CAEE5D" w14:textId="64B84EAD" w:rsidR="00F72E53" w:rsidRDefault="00F72E53" w:rsidP="00AC2230">
      <w:pPr>
        <w:pStyle w:val="EndnoteText"/>
      </w:pPr>
      <w:r>
        <w:rPr>
          <w:rStyle w:val="EndnoteReference"/>
        </w:rPr>
        <w:endnoteRef/>
      </w:r>
      <w:r>
        <w:t xml:space="preserve"> </w:t>
      </w:r>
      <w:r>
        <w:tab/>
        <w:t xml:space="preserve">Note, some participants who are categorised as partly-self managed may also have some the funds in their plan managed by a Plan Manager, so the share of participants who use a Plan Manager is likely to be slightly higher than reported in </w:t>
      </w:r>
      <w:r>
        <w:fldChar w:fldCharType="begin"/>
      </w:r>
      <w:r>
        <w:instrText xml:space="preserve"> REF _Ref83975949 \h </w:instrText>
      </w:r>
      <w:r>
        <w:fldChar w:fldCharType="separate"/>
      </w:r>
      <w:r w:rsidR="0015299C" w:rsidRPr="00DF0C3D">
        <w:t xml:space="preserve">Exhibit </w:t>
      </w:r>
      <w:r w:rsidR="0015299C">
        <w:rPr>
          <w:noProof/>
        </w:rPr>
        <w:t>48</w:t>
      </w:r>
      <w:r>
        <w:fldChar w:fldCharType="end"/>
      </w:r>
      <w:r>
        <w:t xml:space="preserve"> and </w:t>
      </w:r>
      <w:r>
        <w:fldChar w:fldCharType="begin"/>
      </w:r>
      <w:r>
        <w:instrText xml:space="preserve"> REF _Ref95478287 \h </w:instrText>
      </w:r>
      <w:r>
        <w:fldChar w:fldCharType="separate"/>
      </w:r>
      <w:r w:rsidR="0015299C" w:rsidRPr="00DF0C3D">
        <w:t xml:space="preserve">Exhibit </w:t>
      </w:r>
      <w:r w:rsidR="0015299C">
        <w:rPr>
          <w:noProof/>
        </w:rPr>
        <w:t>49</w:t>
      </w:r>
      <w:r>
        <w:fldChar w:fldCharType="end"/>
      </w:r>
      <w:r>
        <w:t>.</w:t>
      </w:r>
    </w:p>
  </w:endnote>
  <w:endnote w:id="116">
    <w:p w14:paraId="58274F35" w14:textId="77777777" w:rsidR="00F72E53" w:rsidRDefault="00F72E53" w:rsidP="00AC2230">
      <w:pPr>
        <w:pStyle w:val="EndnoteText"/>
      </w:pPr>
      <w:r>
        <w:rPr>
          <w:rStyle w:val="EndnoteReference"/>
        </w:rPr>
        <w:endnoteRef/>
      </w:r>
      <w:r>
        <w:t xml:space="preserve"> </w:t>
      </w:r>
      <w:r>
        <w:tab/>
        <w:t xml:space="preserve">Disability Intermediaries Australia, (2021). </w:t>
      </w:r>
      <w:r w:rsidRPr="000A4D45">
        <w:rPr>
          <w:i/>
        </w:rPr>
        <w:t>Professional Standards of Practice for Plan Management.</w:t>
      </w:r>
      <w:r>
        <w:t xml:space="preserve"> Download </w:t>
      </w:r>
      <w:hyperlink r:id="rId126" w:history="1">
        <w:r w:rsidRPr="00D974A5">
          <w:rPr>
            <w:rStyle w:val="Hyperlink"/>
          </w:rPr>
          <w:t>here</w:t>
        </w:r>
      </w:hyperlink>
      <w:r>
        <w:t>.</w:t>
      </w:r>
    </w:p>
  </w:endnote>
  <w:endnote w:id="117">
    <w:p w14:paraId="771693E5" w14:textId="77777777" w:rsidR="00F72E53" w:rsidRDefault="00F72E53" w:rsidP="00AC2230">
      <w:pPr>
        <w:pStyle w:val="EndnoteText"/>
      </w:pPr>
      <w:r>
        <w:rPr>
          <w:rStyle w:val="EndnoteReference"/>
        </w:rPr>
        <w:endnoteRef/>
      </w:r>
      <w:r>
        <w:t xml:space="preserve"> </w:t>
      </w:r>
      <w:r>
        <w:tab/>
        <w:t xml:space="preserve">Note, </w:t>
      </w:r>
      <w:r w:rsidRPr="00CD3708">
        <w:t>Plan Managers are persons who receive NDIS amounts on behalf of participants.</w:t>
      </w:r>
    </w:p>
  </w:endnote>
  <w:endnote w:id="118">
    <w:p w14:paraId="3834AAC2" w14:textId="77777777" w:rsidR="00F72E53" w:rsidRDefault="00F72E53" w:rsidP="00AC2230">
      <w:pPr>
        <w:pStyle w:val="EndnoteText"/>
      </w:pPr>
      <w:r>
        <w:rPr>
          <w:rStyle w:val="EndnoteReference"/>
        </w:rPr>
        <w:endnoteRef/>
      </w:r>
      <w:r>
        <w:t xml:space="preserve"> </w:t>
      </w:r>
      <w:r>
        <w:tab/>
        <w:t xml:space="preserve">NDIA. (2021). </w:t>
      </w:r>
      <w:r w:rsidRPr="00B5335B">
        <w:rPr>
          <w:i/>
        </w:rPr>
        <w:t>NDIS Pricing Arrangements and Price Limits</w:t>
      </w:r>
      <w:r>
        <w:t>, p.32.</w:t>
      </w:r>
    </w:p>
  </w:endnote>
  <w:endnote w:id="119">
    <w:p w14:paraId="5787A3F9" w14:textId="77777777" w:rsidR="00F72E53" w:rsidRDefault="00F72E53" w:rsidP="00AC2230">
      <w:pPr>
        <w:pStyle w:val="EndnoteText"/>
      </w:pPr>
      <w:r>
        <w:rPr>
          <w:rStyle w:val="EndnoteReference"/>
        </w:rPr>
        <w:endnoteRef/>
      </w:r>
      <w:r>
        <w:t xml:space="preserve"> </w:t>
      </w:r>
      <w:r>
        <w:tab/>
        <w:t xml:space="preserve">NDIA. (2020). </w:t>
      </w:r>
      <w:r w:rsidRPr="004C1A73">
        <w:rPr>
          <w:i/>
        </w:rPr>
        <w:t>NDIS Guide to Plan Man</w:t>
      </w:r>
      <w:r>
        <w:rPr>
          <w:i/>
        </w:rPr>
        <w:t>a</w:t>
      </w:r>
      <w:r w:rsidRPr="004C1A73">
        <w:rPr>
          <w:i/>
        </w:rPr>
        <w:t>gement</w:t>
      </w:r>
      <w:r>
        <w:t xml:space="preserve">, p.16. Download </w:t>
      </w:r>
      <w:hyperlink r:id="rId127" w:history="1">
        <w:r w:rsidRPr="004C1A73">
          <w:rPr>
            <w:rStyle w:val="Hyperlink"/>
          </w:rPr>
          <w:t>here</w:t>
        </w:r>
      </w:hyperlink>
      <w:r>
        <w:t>.</w:t>
      </w:r>
    </w:p>
  </w:endnote>
  <w:endnote w:id="120">
    <w:p w14:paraId="578FA8C0" w14:textId="77777777" w:rsidR="00F72E53" w:rsidRDefault="00F72E53" w:rsidP="005F52FA">
      <w:pPr>
        <w:pStyle w:val="EndnoteText"/>
      </w:pPr>
      <w:r>
        <w:rPr>
          <w:rStyle w:val="EndnoteReference"/>
        </w:rPr>
        <w:endnoteRef/>
      </w:r>
      <w:r>
        <w:t xml:space="preserve"> </w:t>
      </w:r>
      <w:r>
        <w:tab/>
        <w:t xml:space="preserve">The Level 1 </w:t>
      </w:r>
      <w:r w:rsidRPr="002077CD">
        <w:t xml:space="preserve">support </w:t>
      </w:r>
      <w:r>
        <w:t>is intended to assist</w:t>
      </w:r>
      <w:r w:rsidRPr="002077CD">
        <w:t xml:space="preserve"> a participant to understand and better utilise their plan, connect with broader systems of supports, and connect with providers. </w:t>
      </w:r>
      <w:r>
        <w:t>It</w:t>
      </w:r>
      <w:r w:rsidRPr="002077CD">
        <w:t xml:space="preserve"> </w:t>
      </w:r>
      <w:r>
        <w:t xml:space="preserve">is </w:t>
      </w:r>
      <w:r w:rsidRPr="002077CD">
        <w:t>also</w:t>
      </w:r>
      <w:r>
        <w:t xml:space="preserve"> intended to increase</w:t>
      </w:r>
      <w:r w:rsidRPr="002077CD">
        <w:t xml:space="preserve"> a participant’s capacity to maintain (or in some cases change) support relationships, resolve service delivery issues, and participate independently in NDIA processes</w:t>
      </w:r>
      <w:r>
        <w:t>.</w:t>
      </w:r>
    </w:p>
  </w:endnote>
  <w:endnote w:id="121">
    <w:p w14:paraId="3D49AE09" w14:textId="77777777" w:rsidR="00F72E53" w:rsidRDefault="00F72E53" w:rsidP="005F52FA">
      <w:pPr>
        <w:pStyle w:val="EndnoteText"/>
      </w:pPr>
      <w:r>
        <w:rPr>
          <w:rStyle w:val="EndnoteReference"/>
        </w:rPr>
        <w:endnoteRef/>
      </w:r>
      <w:r>
        <w:t xml:space="preserve"> </w:t>
      </w:r>
      <w:r>
        <w:tab/>
        <w:t>The Level 2 support is intended to strengthen a participant’s ability to design and then build their supports with an emphasis on linking the broader systems of support across a complex service delivery environment. This includes a focus on supporting participants to direct their lives, not just their services, and on assisting participants to build and maintain a resilient network of formal and informal supports. This includes coaching participants, and working with participants to develop capacity and resilience in their network.</w:t>
      </w:r>
    </w:p>
  </w:endnote>
  <w:endnote w:id="122">
    <w:p w14:paraId="4EA65268" w14:textId="77777777" w:rsidR="00F72E53" w:rsidRDefault="00F72E53" w:rsidP="005F52FA">
      <w:pPr>
        <w:pStyle w:val="EndnoteText"/>
      </w:pPr>
      <w:r>
        <w:rPr>
          <w:rStyle w:val="EndnoteReference"/>
        </w:rPr>
        <w:endnoteRef/>
      </w:r>
      <w:r>
        <w:t xml:space="preserve"> </w:t>
      </w:r>
      <w:r>
        <w:tab/>
        <w:t>Level 3 support is delivered by an appropriately qualified and experienced practitioner, such as a Psychologist, Occupational Therapist, Social Worker, or Mental Health Nurse, to meet the individual needs of the participant’s circumstances. The support is expected to address complex barriers impacting a participant’s ability to implement their plan and access appropriate supports, and to assist participants to reduce complexity in their support environment, and overcome barriers to connecting with broader systems of supports as well as funded supports. Specialist Support Coordinators are expected to negotiate appropriate support solutions with multiple stakeholders and seek to achieve well-coordinated plan implementation. They are also expected to assist stakeholders with resolving points of crisis for participants, assist to ensure a consistent delivery of service and access to relevant supports during crisis situations.</w:t>
      </w:r>
    </w:p>
    <w:p w14:paraId="5DB43007" w14:textId="77777777" w:rsidR="00F72E53" w:rsidRDefault="00F72E53" w:rsidP="005F52FA">
      <w:pPr>
        <w:pStyle w:val="EndnoteText"/>
        <w:ind w:firstLine="0"/>
      </w:pPr>
      <w:r>
        <w:t>Specialist Support Coordination is generally delivered through an intensive and time limited period necessitated by the participant’s immediate and significant barriers to plan implementation. Depending on individual circumstances, a Specialist Support Coordinator may also design a complex service plan that focusses on how all the stakeholders in a participant’s life will interact to resolve barriers and promote appropriate plan implementation. Once developed, a Specialist Support Coordinator will continue to monitor the plan, but it may be maintained by one of the participant’s support workers or other care supports.</w:t>
      </w:r>
    </w:p>
  </w:endnote>
  <w:endnote w:id="123">
    <w:p w14:paraId="64A36AFC" w14:textId="77777777" w:rsidR="00F72E53" w:rsidRDefault="00F72E53" w:rsidP="005F52FA">
      <w:pPr>
        <w:pStyle w:val="EndnoteText"/>
      </w:pPr>
      <w:r>
        <w:rPr>
          <w:rStyle w:val="EndnoteReference"/>
        </w:rPr>
        <w:endnoteRef/>
      </w:r>
      <w:r>
        <w:t xml:space="preserve"> </w:t>
      </w:r>
      <w:r>
        <w:tab/>
        <w:t xml:space="preserve">Further information on initiatives to </w:t>
      </w:r>
      <w:r w:rsidRPr="00D241E0">
        <w:t>improve quality and outcomes of support coordination</w:t>
      </w:r>
      <w:r>
        <w:t xml:space="preserve"> can be found </w:t>
      </w:r>
      <w:hyperlink r:id="rId128" w:history="1">
        <w:r w:rsidRPr="00D241E0">
          <w:rPr>
            <w:rStyle w:val="Hyperlink"/>
          </w:rPr>
          <w:t>here</w:t>
        </w:r>
      </w:hyperlink>
      <w:r>
        <w:t>.</w:t>
      </w:r>
    </w:p>
  </w:endnote>
  <w:endnote w:id="124">
    <w:p w14:paraId="1FC6965B" w14:textId="03077905" w:rsidR="00F72E53" w:rsidRDefault="00F72E53" w:rsidP="00CD2E47">
      <w:pPr>
        <w:pStyle w:val="EndnoteText"/>
      </w:pPr>
      <w:r>
        <w:rPr>
          <w:rStyle w:val="EndnoteReference"/>
        </w:rPr>
        <w:endnoteRef/>
      </w:r>
      <w:r>
        <w:t xml:space="preserve"> </w:t>
      </w:r>
      <w:r>
        <w:tab/>
        <w:t xml:space="preserve">Details are available on the NDIA’s Market Monitoring and Intervention webpage </w:t>
      </w:r>
      <w:hyperlink r:id="rId129" w:history="1">
        <w:r w:rsidRPr="00F41049">
          <w:rPr>
            <w:rStyle w:val="Hyperlink"/>
          </w:rPr>
          <w:t>here</w:t>
        </w:r>
      </w:hyperlink>
      <w:r>
        <w:t xml:space="preserve">. </w:t>
      </w:r>
    </w:p>
  </w:endnote>
  <w:endnote w:id="125">
    <w:p w14:paraId="18AD2486" w14:textId="2F53892D" w:rsidR="00F72E53" w:rsidRDefault="00F72E53">
      <w:pPr>
        <w:pStyle w:val="EndnoteText"/>
      </w:pPr>
      <w:r>
        <w:rPr>
          <w:rStyle w:val="EndnoteReference"/>
        </w:rPr>
        <w:endnoteRef/>
      </w:r>
      <w:r>
        <w:t xml:space="preserve"> </w:t>
      </w:r>
      <w:r>
        <w:tab/>
        <w:t xml:space="preserve">National Skills Commission. (2022). Internet Vacancy Index. Available </w:t>
      </w:r>
      <w:hyperlink r:id="rId130" w:history="1">
        <w:r w:rsidRPr="00B321E1">
          <w:rPr>
            <w:rStyle w:val="Hyperlink"/>
          </w:rPr>
          <w:t>here</w:t>
        </w:r>
      </w:hyperlink>
      <w:r>
        <w:t>.</w:t>
      </w:r>
    </w:p>
  </w:endnote>
  <w:endnote w:id="126">
    <w:p w14:paraId="2082D6C9" w14:textId="77777777" w:rsidR="00F72E53" w:rsidRDefault="00F72E53" w:rsidP="00CD2E47">
      <w:pPr>
        <w:pStyle w:val="EndnoteText"/>
      </w:pPr>
      <w:r>
        <w:rPr>
          <w:rStyle w:val="EndnoteReference"/>
        </w:rPr>
        <w:endnoteRef/>
      </w:r>
      <w:r>
        <w:t xml:space="preserve"> </w:t>
      </w:r>
      <w:r>
        <w:tab/>
        <w:t xml:space="preserve">Estimated population is currently over 40,000 </w:t>
      </w:r>
      <w:r w:rsidRPr="005D4C9C">
        <w:t>https://www.cgg.wa.gov.au/</w:t>
      </w:r>
    </w:p>
  </w:endnote>
  <w:endnote w:id="127">
    <w:p w14:paraId="15136203" w14:textId="77777777" w:rsidR="00F72E53" w:rsidRDefault="00F72E53" w:rsidP="009E17B2">
      <w:pPr>
        <w:pStyle w:val="EndnoteText"/>
      </w:pPr>
      <w:r>
        <w:rPr>
          <w:rStyle w:val="EndnoteReference"/>
        </w:rPr>
        <w:endnoteRef/>
      </w:r>
      <w:r>
        <w:t xml:space="preserve"> </w:t>
      </w:r>
      <w:r>
        <w:tab/>
      </w:r>
      <w:r w:rsidRPr="00DA09F2">
        <w:rPr>
          <w:szCs w:val="18"/>
        </w:rPr>
        <w:t xml:space="preserve">NDIA. (2019). </w:t>
      </w:r>
      <w:r w:rsidRPr="00DA09F2">
        <w:rPr>
          <w:i/>
          <w:szCs w:val="18"/>
        </w:rPr>
        <w:t>NDIS Western Australia Market Review</w:t>
      </w:r>
      <w:r w:rsidRPr="00DA09F2">
        <w:rPr>
          <w:szCs w:val="18"/>
        </w:rPr>
        <w:t xml:space="preserve">. Download </w:t>
      </w:r>
      <w:hyperlink r:id="rId131" w:history="1">
        <w:r w:rsidRPr="00DA09F2">
          <w:rPr>
            <w:rStyle w:val="Hyperlink"/>
            <w:szCs w:val="18"/>
          </w:rPr>
          <w:t>here</w:t>
        </w:r>
      </w:hyperlink>
      <w:r w:rsidRPr="00DA09F2">
        <w:rPr>
          <w:szCs w:val="18"/>
        </w:rPr>
        <w:t>.</w:t>
      </w:r>
    </w:p>
  </w:endnote>
  <w:endnote w:id="128">
    <w:p w14:paraId="23A3C177" w14:textId="77777777" w:rsidR="00F72E53" w:rsidRDefault="00F72E53" w:rsidP="009E17B2">
      <w:pPr>
        <w:pStyle w:val="EndnoteText"/>
      </w:pPr>
      <w:r>
        <w:rPr>
          <w:rStyle w:val="EndnoteReference"/>
        </w:rPr>
        <w:endnoteRef/>
      </w:r>
      <w:r>
        <w:t xml:space="preserve"> </w:t>
      </w:r>
      <w:r>
        <w:tab/>
        <w:t xml:space="preserve">Gross State Product data is taken from ABS. (2021). </w:t>
      </w:r>
      <w:r w:rsidRPr="00E953D0">
        <w:rPr>
          <w:i/>
        </w:rPr>
        <w:t>5220.0 Australian National Accounts: State Accounts</w:t>
      </w:r>
      <w:r>
        <w:t xml:space="preserve">. Table 1. Available </w:t>
      </w:r>
      <w:hyperlink r:id="rId132" w:anchor="data-download" w:history="1">
        <w:r w:rsidRPr="00E953D0">
          <w:rPr>
            <w:rStyle w:val="Hyperlink"/>
          </w:rPr>
          <w:t>here</w:t>
        </w:r>
      </w:hyperlink>
      <w:r>
        <w:t>.</w:t>
      </w:r>
    </w:p>
  </w:endnote>
  <w:endnote w:id="129">
    <w:p w14:paraId="5C41CACB" w14:textId="77777777" w:rsidR="00F72E53" w:rsidRDefault="00F72E53" w:rsidP="009E17B2">
      <w:pPr>
        <w:pStyle w:val="EndnoteText"/>
      </w:pPr>
      <w:r>
        <w:rPr>
          <w:rStyle w:val="EndnoteReference"/>
        </w:rPr>
        <w:endnoteRef/>
      </w:r>
      <w:r>
        <w:t xml:space="preserve"> </w:t>
      </w:r>
      <w:r>
        <w:tab/>
        <w:t xml:space="preserve">Australian Bureau of Statistics. (2022). </w:t>
      </w:r>
      <w:r w:rsidRPr="00173DAF">
        <w:t>Labour Force, Australia</w:t>
      </w:r>
      <w:r>
        <w:t xml:space="preserve">, March 2022. (seasonally adjusted rates) Available </w:t>
      </w:r>
      <w:hyperlink r:id="rId133" w:history="1">
        <w:r w:rsidRPr="00173DAF">
          <w:rPr>
            <w:rStyle w:val="Hyperlink"/>
          </w:rPr>
          <w:t>here</w:t>
        </w:r>
      </w:hyperlink>
      <w:r>
        <w:t>.</w:t>
      </w:r>
    </w:p>
  </w:endnote>
  <w:endnote w:id="130">
    <w:p w14:paraId="630DC268" w14:textId="77777777" w:rsidR="00F72E53" w:rsidRPr="00B321E1" w:rsidRDefault="00F72E53" w:rsidP="009E17B2">
      <w:pPr>
        <w:pStyle w:val="EndnoteText"/>
      </w:pPr>
      <w:r w:rsidRPr="00571BA5">
        <w:rPr>
          <w:rStyle w:val="EndnoteReference"/>
          <w:rFonts w:ascii="Calibri" w:hAnsi="Calibri"/>
          <w:szCs w:val="18"/>
        </w:rPr>
        <w:endnoteRef/>
      </w:r>
      <w:r w:rsidRPr="00571BA5">
        <w:t xml:space="preserve"> </w:t>
      </w:r>
      <w:r>
        <w:tab/>
        <w:t xml:space="preserve">National Skills Commission. (2022). Internet Vacancy Index. Available </w:t>
      </w:r>
      <w:hyperlink r:id="rId134" w:history="1">
        <w:r w:rsidRPr="00B321E1">
          <w:rPr>
            <w:rStyle w:val="Hyperlink"/>
          </w:rPr>
          <w:t>here</w:t>
        </w:r>
      </w:hyperlink>
      <w:r>
        <w:t>.</w:t>
      </w:r>
    </w:p>
  </w:endnote>
  <w:endnote w:id="131">
    <w:p w14:paraId="3798F418" w14:textId="77777777" w:rsidR="00F72E53" w:rsidRDefault="00F72E53">
      <w:pPr>
        <w:pStyle w:val="EndnoteText"/>
      </w:pPr>
      <w:r>
        <w:rPr>
          <w:rStyle w:val="EndnoteReference"/>
        </w:rPr>
        <w:endnoteRef/>
      </w:r>
      <w:r>
        <w:t xml:space="preserve"> </w:t>
      </w:r>
      <w:r>
        <w:tab/>
      </w:r>
      <w:r w:rsidRPr="00C47D01">
        <w:t>The weighted average base rate of pay for Disability Support Workers (DSWs) is calculated by multiplying the midpoint of each pay bracket by the proportion of staff being paid within each pay bracket. The average is then taken across each calculation to give an average base rate of pay that is adjusted for the proportion of staff working at each pay level.</w:t>
      </w:r>
    </w:p>
  </w:endnote>
  <w:endnote w:id="132">
    <w:p w14:paraId="01D91AC2" w14:textId="77777777" w:rsidR="00F72E53" w:rsidRDefault="00F72E53" w:rsidP="00B305FE">
      <w:pPr>
        <w:pStyle w:val="EndnoteText"/>
      </w:pPr>
      <w:r>
        <w:rPr>
          <w:rStyle w:val="EndnoteReference"/>
        </w:rPr>
        <w:endnoteRef/>
      </w:r>
      <w:r>
        <w:t xml:space="preserve"> </w:t>
      </w:r>
      <w:r>
        <w:tab/>
        <w:t xml:space="preserve">Note that these proportions do not total 100%, as 10.6% of survey respondents indicated they did not offer support on these shifts. </w:t>
      </w:r>
    </w:p>
  </w:endnote>
  <w:endnote w:id="133">
    <w:p w14:paraId="00E43662" w14:textId="77777777" w:rsidR="00F72E53" w:rsidRDefault="00F72E53" w:rsidP="00BC112F">
      <w:pPr>
        <w:pStyle w:val="EndnoteText"/>
        <w:rPr>
          <w:szCs w:val="18"/>
        </w:rPr>
      </w:pPr>
      <w:r w:rsidRPr="003325DD">
        <w:rPr>
          <w:rStyle w:val="EndnoteReference"/>
          <w:rFonts w:cstheme="minorHAnsi"/>
          <w:szCs w:val="18"/>
        </w:rPr>
        <w:endnoteRef/>
      </w:r>
      <w:r w:rsidRPr="003325DD">
        <w:rPr>
          <w:rFonts w:cstheme="minorHAnsi"/>
          <w:szCs w:val="18"/>
        </w:rPr>
        <w:t xml:space="preserve"> </w:t>
      </w:r>
      <w:r>
        <w:rPr>
          <w:rFonts w:cstheme="minorHAnsi"/>
          <w:szCs w:val="18"/>
        </w:rPr>
        <w:tab/>
      </w:r>
      <w:r>
        <w:rPr>
          <w:szCs w:val="18"/>
        </w:rPr>
        <w:t>Australian Institute of Health a</w:t>
      </w:r>
      <w:r w:rsidRPr="00330249">
        <w:rPr>
          <w:szCs w:val="18"/>
        </w:rPr>
        <w:t>nd Welfare</w:t>
      </w:r>
      <w:r>
        <w:rPr>
          <w:szCs w:val="18"/>
        </w:rPr>
        <w:t>.</w:t>
      </w:r>
      <w:r w:rsidRPr="00330249">
        <w:rPr>
          <w:szCs w:val="18"/>
        </w:rPr>
        <w:t xml:space="preserve"> (2004). </w:t>
      </w:r>
      <w:r w:rsidRPr="00330249">
        <w:rPr>
          <w:i/>
          <w:iCs/>
          <w:szCs w:val="18"/>
        </w:rPr>
        <w:t>Rural, regional, and remote health: a guide to remoteness classifications</w:t>
      </w:r>
      <w:r w:rsidRPr="00330249">
        <w:rPr>
          <w:szCs w:val="18"/>
        </w:rPr>
        <w:t>. Canberra: Australian Instit</w:t>
      </w:r>
      <w:r>
        <w:rPr>
          <w:szCs w:val="18"/>
        </w:rPr>
        <w:t>ute of Health and Welfare.</w:t>
      </w:r>
    </w:p>
    <w:p w14:paraId="4E070008" w14:textId="77777777" w:rsidR="00F72E53" w:rsidRPr="003325DD" w:rsidRDefault="00F72E53" w:rsidP="00BB337E">
      <w:pPr>
        <w:pStyle w:val="EndnoteText"/>
        <w:ind w:firstLine="0"/>
        <w:rPr>
          <w:rFonts w:cstheme="minorHAnsi"/>
          <w:szCs w:val="18"/>
        </w:rPr>
      </w:pPr>
      <w:r w:rsidRPr="003325DD">
        <w:rPr>
          <w:rFonts w:cstheme="minorHAnsi"/>
          <w:szCs w:val="18"/>
        </w:rPr>
        <w:t>DPIE (Department of Primary Industries and Energy) &amp; DHSH (Departmen</w:t>
      </w:r>
      <w:r>
        <w:rPr>
          <w:rFonts w:cstheme="minorHAnsi"/>
          <w:szCs w:val="18"/>
        </w:rPr>
        <w:t>t of Human Services and Health). (</w:t>
      </w:r>
      <w:r w:rsidRPr="003325DD">
        <w:rPr>
          <w:rFonts w:cstheme="minorHAnsi"/>
          <w:szCs w:val="18"/>
        </w:rPr>
        <w:t>1994</w:t>
      </w:r>
      <w:r>
        <w:rPr>
          <w:rFonts w:cstheme="minorHAnsi"/>
          <w:szCs w:val="18"/>
        </w:rPr>
        <w:t>)</w:t>
      </w:r>
      <w:r w:rsidRPr="003325DD">
        <w:rPr>
          <w:rFonts w:cstheme="minorHAnsi"/>
          <w:szCs w:val="18"/>
        </w:rPr>
        <w:t xml:space="preserve">. </w:t>
      </w:r>
      <w:r w:rsidRPr="0016645F">
        <w:rPr>
          <w:rFonts w:cstheme="minorHAnsi"/>
          <w:i/>
          <w:szCs w:val="18"/>
        </w:rPr>
        <w:t>Rural, Remote and Metropolitan Areas classification</w:t>
      </w:r>
      <w:r w:rsidRPr="003325DD">
        <w:rPr>
          <w:rFonts w:cstheme="minorHAnsi"/>
          <w:szCs w:val="18"/>
        </w:rPr>
        <w:t>. 1991 Census edition. Canberra: Australian Government Publishing Service.</w:t>
      </w:r>
    </w:p>
  </w:endnote>
  <w:endnote w:id="134">
    <w:p w14:paraId="7D9906BE" w14:textId="77777777" w:rsidR="00F72E53" w:rsidRPr="0013336C" w:rsidRDefault="00F72E53" w:rsidP="00BC112F">
      <w:pPr>
        <w:pStyle w:val="EndnoteText"/>
        <w:rPr>
          <w:rFonts w:cstheme="minorHAnsi"/>
          <w:color w:val="000000"/>
          <w:szCs w:val="18"/>
          <w:shd w:val="clear" w:color="auto" w:fill="FFFFFF"/>
        </w:rPr>
      </w:pPr>
      <w:r w:rsidRPr="003325DD">
        <w:rPr>
          <w:rStyle w:val="EndnoteReference"/>
          <w:rFonts w:cstheme="minorHAnsi"/>
          <w:szCs w:val="18"/>
        </w:rPr>
        <w:endnoteRef/>
      </w:r>
      <w:r w:rsidRPr="003325DD">
        <w:rPr>
          <w:rFonts w:cstheme="minorHAnsi"/>
          <w:szCs w:val="18"/>
        </w:rPr>
        <w:t xml:space="preserve"> </w:t>
      </w:r>
      <w:r>
        <w:rPr>
          <w:rFonts w:cstheme="minorHAnsi"/>
          <w:szCs w:val="18"/>
        </w:rPr>
        <w:tab/>
      </w:r>
      <w:r w:rsidRPr="003325DD">
        <w:rPr>
          <w:rFonts w:cstheme="minorHAnsi"/>
          <w:color w:val="000000"/>
          <w:szCs w:val="18"/>
          <w:shd w:val="clear" w:color="auto" w:fill="FFFFFF"/>
        </w:rPr>
        <w:t>Commonwealth Department of Health and Aged Care</w:t>
      </w:r>
      <w:r>
        <w:rPr>
          <w:rFonts w:cstheme="minorHAnsi"/>
          <w:color w:val="000000"/>
          <w:szCs w:val="18"/>
          <w:shd w:val="clear" w:color="auto" w:fill="FFFFFF"/>
        </w:rPr>
        <w:t>. (2001).</w:t>
      </w:r>
      <w:r w:rsidRPr="003325DD">
        <w:rPr>
          <w:rFonts w:cstheme="minorHAnsi"/>
          <w:color w:val="000000"/>
          <w:szCs w:val="18"/>
          <w:shd w:val="clear" w:color="auto" w:fill="FFFFFF"/>
        </w:rPr>
        <w:t> </w:t>
      </w:r>
      <w:r w:rsidRPr="003325DD">
        <w:rPr>
          <w:rFonts w:cstheme="minorHAnsi"/>
          <w:i/>
          <w:iCs/>
          <w:color w:val="000000"/>
          <w:szCs w:val="18"/>
          <w:shd w:val="clear" w:color="auto" w:fill="FFFFFF"/>
        </w:rPr>
        <w:t xml:space="preserve">Measuring Remoteness: </w:t>
      </w:r>
      <w:r>
        <w:rPr>
          <w:rFonts w:cstheme="minorHAnsi"/>
          <w:i/>
          <w:iCs/>
          <w:color w:val="000000"/>
          <w:szCs w:val="18"/>
          <w:shd w:val="clear" w:color="auto" w:fill="FFFFFF"/>
        </w:rPr>
        <w:t>Accessibility/Remoteness Index o</w:t>
      </w:r>
      <w:r w:rsidRPr="003325DD">
        <w:rPr>
          <w:rFonts w:cstheme="minorHAnsi"/>
          <w:i/>
          <w:iCs/>
          <w:color w:val="000000"/>
          <w:szCs w:val="18"/>
          <w:shd w:val="clear" w:color="auto" w:fill="FFFFFF"/>
        </w:rPr>
        <w:t>f Australia (ARIA)</w:t>
      </w:r>
      <w:r>
        <w:rPr>
          <w:rFonts w:cstheme="minorHAnsi"/>
          <w:color w:val="000000"/>
          <w:szCs w:val="18"/>
          <w:shd w:val="clear" w:color="auto" w:fill="FFFFFF"/>
        </w:rPr>
        <w:t xml:space="preserve">. </w:t>
      </w:r>
      <w:r w:rsidRPr="003325DD">
        <w:rPr>
          <w:rFonts w:cstheme="minorHAnsi"/>
          <w:color w:val="000000"/>
          <w:szCs w:val="18"/>
          <w:shd w:val="clear" w:color="auto" w:fill="FFFFFF"/>
        </w:rPr>
        <w:t>Canberra</w:t>
      </w:r>
      <w:r>
        <w:rPr>
          <w:rFonts w:cstheme="minorHAnsi"/>
          <w:color w:val="000000"/>
          <w:szCs w:val="18"/>
          <w:shd w:val="clear" w:color="auto" w:fill="FFFFFF"/>
        </w:rPr>
        <w:t>:</w:t>
      </w:r>
      <w:r w:rsidRPr="0013336C">
        <w:rPr>
          <w:rFonts w:cstheme="minorHAnsi"/>
          <w:color w:val="000000"/>
          <w:szCs w:val="18"/>
          <w:shd w:val="clear" w:color="auto" w:fill="FFFFFF"/>
        </w:rPr>
        <w:t xml:space="preserve"> </w:t>
      </w:r>
      <w:r w:rsidRPr="003325DD">
        <w:rPr>
          <w:rFonts w:cstheme="minorHAnsi"/>
          <w:color w:val="000000"/>
          <w:szCs w:val="18"/>
          <w:shd w:val="clear" w:color="auto" w:fill="FFFFFF"/>
        </w:rPr>
        <w:t>Department of Health and Aged Care</w:t>
      </w:r>
      <w:r>
        <w:rPr>
          <w:rFonts w:cstheme="minorHAnsi"/>
          <w:color w:val="000000"/>
          <w:szCs w:val="18"/>
          <w:shd w:val="clear" w:color="auto" w:fill="FFFFFF"/>
        </w:rPr>
        <w:t xml:space="preserve">. Available </w:t>
      </w:r>
      <w:hyperlink r:id="rId135" w:history="1">
        <w:r w:rsidRPr="0013336C">
          <w:rPr>
            <w:rStyle w:val="Hyperlink"/>
            <w:rFonts w:cstheme="minorHAnsi"/>
            <w:szCs w:val="18"/>
            <w:shd w:val="clear" w:color="auto" w:fill="FFFFFF"/>
          </w:rPr>
          <w:t>here</w:t>
        </w:r>
      </w:hyperlink>
      <w:r>
        <w:rPr>
          <w:rFonts w:cstheme="minorHAnsi"/>
          <w:color w:val="000000"/>
          <w:szCs w:val="18"/>
          <w:shd w:val="clear" w:color="auto" w:fill="FFFFFF"/>
        </w:rPr>
        <w:t>.</w:t>
      </w:r>
    </w:p>
  </w:endnote>
  <w:endnote w:id="135">
    <w:p w14:paraId="72A49DEF" w14:textId="77777777" w:rsidR="00F72E53" w:rsidRDefault="00F72E53" w:rsidP="00B52A89">
      <w:pPr>
        <w:pStyle w:val="EndnoteText"/>
        <w:rPr>
          <w:szCs w:val="18"/>
        </w:rPr>
      </w:pPr>
      <w:r w:rsidRPr="003325DD">
        <w:rPr>
          <w:rStyle w:val="EndnoteReference"/>
          <w:szCs w:val="18"/>
        </w:rPr>
        <w:endnoteRef/>
      </w:r>
      <w:r w:rsidRPr="003325DD">
        <w:rPr>
          <w:szCs w:val="18"/>
        </w:rPr>
        <w:t xml:space="preserve"> </w:t>
      </w:r>
      <w:r>
        <w:rPr>
          <w:szCs w:val="18"/>
        </w:rPr>
        <w:tab/>
      </w:r>
      <w:r w:rsidRPr="003325DD">
        <w:rPr>
          <w:szCs w:val="18"/>
        </w:rPr>
        <w:t>Australian Bureau of Statistics</w:t>
      </w:r>
      <w:r>
        <w:rPr>
          <w:szCs w:val="18"/>
        </w:rPr>
        <w:t>. (2022).</w:t>
      </w:r>
      <w:r w:rsidRPr="003325DD">
        <w:rPr>
          <w:szCs w:val="18"/>
        </w:rPr>
        <w:t xml:space="preserve"> </w:t>
      </w:r>
      <w:r w:rsidRPr="0013336C">
        <w:rPr>
          <w:i/>
          <w:szCs w:val="18"/>
        </w:rPr>
        <w:t>Australian Statistical Geography Standard (ASGS).</w:t>
      </w:r>
      <w:r w:rsidRPr="0013336C">
        <w:rPr>
          <w:szCs w:val="18"/>
        </w:rPr>
        <w:t xml:space="preserve"> </w:t>
      </w:r>
      <w:r>
        <w:rPr>
          <w:szCs w:val="18"/>
        </w:rPr>
        <w:t xml:space="preserve">Available </w:t>
      </w:r>
      <w:hyperlink r:id="rId136" w:anchor=":~:text=First%20introduced%20in%202011%2C%20the,of%20statistics%20and%20other%20data." w:history="1">
        <w:r w:rsidRPr="0013336C">
          <w:rPr>
            <w:rStyle w:val="Hyperlink"/>
            <w:szCs w:val="18"/>
          </w:rPr>
          <w:t>here</w:t>
        </w:r>
      </w:hyperlink>
      <w:r>
        <w:rPr>
          <w:szCs w:val="18"/>
        </w:rPr>
        <w:t>.</w:t>
      </w:r>
    </w:p>
    <w:p w14:paraId="304BBDDB" w14:textId="77777777" w:rsidR="00F72E53" w:rsidRPr="003325DD" w:rsidRDefault="00F72E53" w:rsidP="00BC112F">
      <w:pPr>
        <w:pStyle w:val="EndnoteText"/>
        <w:ind w:firstLine="0"/>
        <w:rPr>
          <w:szCs w:val="18"/>
        </w:rPr>
      </w:pPr>
      <w:r w:rsidRPr="003325DD">
        <w:rPr>
          <w:szCs w:val="18"/>
        </w:rPr>
        <w:t>Department of Education, Skills, and Employment</w:t>
      </w:r>
      <w:r>
        <w:rPr>
          <w:szCs w:val="18"/>
        </w:rPr>
        <w:t>.</w:t>
      </w:r>
      <w:r w:rsidRPr="003325DD">
        <w:rPr>
          <w:szCs w:val="18"/>
        </w:rPr>
        <w:t xml:space="preserve"> (</w:t>
      </w:r>
      <w:r>
        <w:rPr>
          <w:szCs w:val="18"/>
        </w:rPr>
        <w:t xml:space="preserve">2022). </w:t>
      </w:r>
      <w:r w:rsidRPr="0013336C">
        <w:rPr>
          <w:szCs w:val="18"/>
        </w:rPr>
        <w:t>Regional and Remote - Australian Statistical Geography Stand</w:t>
      </w:r>
      <w:r>
        <w:rPr>
          <w:szCs w:val="18"/>
        </w:rPr>
        <w:t xml:space="preserve">ard (ASGS) measure | HEIMSHELP. Available </w:t>
      </w:r>
      <w:hyperlink r:id="rId137" w:history="1">
        <w:r>
          <w:rPr>
            <w:rStyle w:val="Hyperlink"/>
            <w:szCs w:val="18"/>
          </w:rPr>
          <w:t>here</w:t>
        </w:r>
      </w:hyperlink>
      <w:r>
        <w:rPr>
          <w:szCs w:val="18"/>
        </w:rPr>
        <w:t>.</w:t>
      </w:r>
    </w:p>
  </w:endnote>
  <w:endnote w:id="136">
    <w:p w14:paraId="64BF40EA" w14:textId="77777777" w:rsidR="00F72E53" w:rsidRDefault="00F72E53" w:rsidP="00B52A89">
      <w:pPr>
        <w:pStyle w:val="EndnoteText"/>
        <w:rPr>
          <w:rFonts w:cstheme="minorHAnsi"/>
          <w:color w:val="000000"/>
          <w:szCs w:val="18"/>
          <w:shd w:val="clear" w:color="auto" w:fill="FFFFFF"/>
        </w:rPr>
      </w:pPr>
      <w:r w:rsidRPr="002E0011">
        <w:rPr>
          <w:rStyle w:val="EndnoteReference"/>
          <w:szCs w:val="18"/>
        </w:rPr>
        <w:endnoteRef/>
      </w:r>
      <w:r w:rsidRPr="002E0011">
        <w:rPr>
          <w:szCs w:val="18"/>
        </w:rPr>
        <w:t xml:space="preserve"> </w:t>
      </w:r>
      <w:r>
        <w:rPr>
          <w:szCs w:val="18"/>
        </w:rPr>
        <w:tab/>
      </w:r>
      <w:r>
        <w:rPr>
          <w:rFonts w:cstheme="minorHAnsi"/>
          <w:color w:val="000000"/>
          <w:szCs w:val="18"/>
          <w:shd w:val="clear" w:color="auto" w:fill="FFFFFF"/>
        </w:rPr>
        <w:t>Fitzgerald D. (2016).</w:t>
      </w:r>
      <w:r w:rsidRPr="003325DD">
        <w:rPr>
          <w:rFonts w:cstheme="minorHAnsi"/>
          <w:color w:val="000000"/>
          <w:szCs w:val="18"/>
          <w:shd w:val="clear" w:color="auto" w:fill="FFFFFF"/>
        </w:rPr>
        <w:t> </w:t>
      </w:r>
      <w:r w:rsidRPr="003325DD">
        <w:rPr>
          <w:rFonts w:cstheme="minorHAnsi"/>
          <w:i/>
          <w:iCs/>
          <w:color w:val="000000"/>
          <w:szCs w:val="18"/>
          <w:shd w:val="clear" w:color="auto" w:fill="FFFFFF"/>
        </w:rPr>
        <w:t>Adding the Modified Monash Model Variable for Remoteness Classification</w:t>
      </w:r>
      <w:r>
        <w:rPr>
          <w:rFonts w:cstheme="minorHAnsi"/>
          <w:color w:val="000000"/>
          <w:szCs w:val="18"/>
          <w:shd w:val="clear" w:color="auto" w:fill="FFFFFF"/>
        </w:rPr>
        <w:t xml:space="preserve">. Available </w:t>
      </w:r>
      <w:hyperlink r:id="rId138" w:history="1">
        <w:r w:rsidRPr="0013336C">
          <w:rPr>
            <w:rStyle w:val="Hyperlink"/>
            <w:rFonts w:cstheme="minorHAnsi"/>
            <w:szCs w:val="18"/>
            <w:shd w:val="clear" w:color="auto" w:fill="FFFFFF"/>
          </w:rPr>
          <w:t>here</w:t>
        </w:r>
      </w:hyperlink>
      <w:r>
        <w:rPr>
          <w:rFonts w:cstheme="minorHAnsi"/>
          <w:color w:val="000000"/>
          <w:szCs w:val="18"/>
          <w:shd w:val="clear" w:color="auto" w:fill="FFFFFF"/>
        </w:rPr>
        <w:t xml:space="preserve">. </w:t>
      </w:r>
    </w:p>
    <w:p w14:paraId="182A405B" w14:textId="77777777" w:rsidR="00F72E53" w:rsidRDefault="00F72E53" w:rsidP="00BC112F">
      <w:pPr>
        <w:pStyle w:val="EndnoteText"/>
        <w:ind w:firstLine="0"/>
        <w:rPr>
          <w:szCs w:val="18"/>
        </w:rPr>
      </w:pPr>
      <w:r w:rsidRPr="002E0011">
        <w:rPr>
          <w:szCs w:val="18"/>
        </w:rPr>
        <w:t>Department of Health</w:t>
      </w:r>
      <w:r>
        <w:rPr>
          <w:szCs w:val="18"/>
        </w:rPr>
        <w:t xml:space="preserve">. (2022). Modified Monash Model. Available </w:t>
      </w:r>
      <w:hyperlink r:id="rId139" w:history="1">
        <w:r>
          <w:rPr>
            <w:rStyle w:val="Hyperlink"/>
            <w:szCs w:val="18"/>
          </w:rPr>
          <w:t>here</w:t>
        </w:r>
      </w:hyperlink>
      <w:r>
        <w:rPr>
          <w:szCs w:val="18"/>
        </w:rPr>
        <w:t>.</w:t>
      </w:r>
    </w:p>
    <w:p w14:paraId="27F39364" w14:textId="77777777" w:rsidR="00F72E53" w:rsidRPr="002E0011" w:rsidRDefault="00F72E53" w:rsidP="00BC112F">
      <w:pPr>
        <w:pStyle w:val="EndnoteText"/>
        <w:ind w:firstLine="0"/>
        <w:rPr>
          <w:szCs w:val="18"/>
        </w:rPr>
      </w:pPr>
      <w:r>
        <w:rPr>
          <w:szCs w:val="18"/>
        </w:rPr>
        <w:t>Versace VL, Skinner TC, Bourke L, Harvey</w:t>
      </w:r>
      <w:r w:rsidRPr="000474C9">
        <w:rPr>
          <w:szCs w:val="18"/>
        </w:rPr>
        <w:t xml:space="preserve"> P. and </w:t>
      </w:r>
      <w:r>
        <w:rPr>
          <w:szCs w:val="18"/>
        </w:rPr>
        <w:t>Barnett</w:t>
      </w:r>
      <w:r w:rsidRPr="000474C9">
        <w:rPr>
          <w:szCs w:val="18"/>
        </w:rPr>
        <w:t xml:space="preserve"> T. (2021). National analysis of the Modified Monash Model, population distribution and a socio‐economic index to inform rural health workforce planning. </w:t>
      </w:r>
      <w:r w:rsidRPr="000474C9">
        <w:rPr>
          <w:i/>
          <w:szCs w:val="18"/>
        </w:rPr>
        <w:t>Australian Journal of Rural Health</w:t>
      </w:r>
      <w:r w:rsidRPr="000474C9">
        <w:rPr>
          <w:szCs w:val="18"/>
        </w:rPr>
        <w:t>, 29(5), pp.801–810.</w:t>
      </w:r>
    </w:p>
  </w:endnote>
  <w:endnote w:id="137">
    <w:p w14:paraId="466A1CDF" w14:textId="77777777" w:rsidR="00F72E53" w:rsidRDefault="00F72E53" w:rsidP="00BC112F">
      <w:pPr>
        <w:pStyle w:val="EndnoteText"/>
      </w:pPr>
      <w:r w:rsidRPr="002E0011">
        <w:rPr>
          <w:rStyle w:val="EndnoteReference"/>
          <w:rFonts w:cstheme="minorHAnsi"/>
          <w:szCs w:val="18"/>
        </w:rPr>
        <w:endnoteRef/>
      </w:r>
      <w:r w:rsidRPr="002E0011">
        <w:rPr>
          <w:szCs w:val="18"/>
        </w:rPr>
        <w:t xml:space="preserve"> </w:t>
      </w:r>
      <w:r>
        <w:rPr>
          <w:szCs w:val="18"/>
        </w:rPr>
        <w:tab/>
      </w:r>
      <w:r w:rsidRPr="002E0011">
        <w:rPr>
          <w:szCs w:val="18"/>
        </w:rPr>
        <w:t>McGrail MR &amp; Humphreys JS</w:t>
      </w:r>
      <w:r>
        <w:rPr>
          <w:szCs w:val="18"/>
        </w:rPr>
        <w:t>.</w:t>
      </w:r>
      <w:r w:rsidRPr="002E0011">
        <w:rPr>
          <w:szCs w:val="18"/>
        </w:rPr>
        <w:t xml:space="preserve"> (2015). </w:t>
      </w:r>
      <w:r w:rsidRPr="002E0011">
        <w:rPr>
          <w:i/>
          <w:szCs w:val="18"/>
        </w:rPr>
        <w:t>Discussion paper: Development of a national Index of Access for primary health care in Australia</w:t>
      </w:r>
      <w:r w:rsidRPr="002E0011">
        <w:rPr>
          <w:szCs w:val="18"/>
        </w:rPr>
        <w:t>: Centre of Research Excellence in Rural and Remote Primary Health Care, Monash University School of Rural Health.</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FSMe-Bold">
    <w:altName w:val="Cambria"/>
    <w:panose1 w:val="00000000000000000000"/>
    <w:charset w:val="4D"/>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Circular-Pro-Book">
    <w:altName w:val="Times New Roman"/>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08656233"/>
      <w:docPartObj>
        <w:docPartGallery w:val="Page Numbers (Bottom of Page)"/>
        <w:docPartUnique/>
      </w:docPartObj>
    </w:sdtPr>
    <w:sdtEndPr>
      <w:rPr>
        <w:noProof/>
      </w:rPr>
    </w:sdtEndPr>
    <w:sdtContent>
      <w:p w14:paraId="0F42EDBB" w14:textId="77777777" w:rsidR="00F72E53" w:rsidRPr="00A025AC" w:rsidRDefault="00F72E53" w:rsidP="00F94261">
        <w:pPr>
          <w:pStyle w:val="Footer"/>
          <w:rPr>
            <w:rFonts w:cs="Arial"/>
            <w:b/>
            <w:color w:val="C00000"/>
            <w:sz w:val="24"/>
          </w:rPr>
        </w:pPr>
        <w:r w:rsidRPr="00A025AC">
          <w:rPr>
            <w:rFonts w:cs="Arial"/>
            <w:b/>
            <w:color w:val="C00000"/>
            <w:sz w:val="24"/>
          </w:rPr>
          <w:t>DRAFT – OFFICIAL</w:t>
        </w:r>
      </w:p>
      <w:p w14:paraId="15A6D230" w14:textId="77777777" w:rsidR="00F72E53" w:rsidRDefault="00F72E53" w:rsidP="00D10E66">
        <w:pPr>
          <w:pStyle w:val="Footer"/>
        </w:pPr>
        <w:r>
          <w:fldChar w:fldCharType="begin"/>
        </w:r>
        <w:r>
          <w:instrText xml:space="preserve"> PAGE   \* MERGEFORMAT </w:instrText>
        </w:r>
        <w:r>
          <w:fldChar w:fldCharType="separate"/>
        </w:r>
        <w:r>
          <w:rPr>
            <w:noProof/>
          </w:rPr>
          <w:t>8</w:t>
        </w:r>
        <w:r>
          <w:rPr>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776F0A" w14:textId="1BB090FC" w:rsidR="00F72E53" w:rsidRDefault="002B459B" w:rsidP="00900065">
    <w:pPr>
      <w:pStyle w:val="Footer"/>
    </w:pPr>
    <w:sdt>
      <w:sdtPr>
        <w:id w:val="496620100"/>
        <w:docPartObj>
          <w:docPartGallery w:val="Page Numbers (Bottom of Page)"/>
          <w:docPartUnique/>
        </w:docPartObj>
      </w:sdtPr>
      <w:sdtEndPr>
        <w:rPr>
          <w:noProof/>
        </w:rPr>
      </w:sdtEndPr>
      <w:sdtContent>
        <w:r w:rsidR="00F72E53">
          <w:fldChar w:fldCharType="begin"/>
        </w:r>
        <w:r w:rsidR="00F72E53">
          <w:instrText xml:space="preserve"> PAGE   \* MERGEFORMAT </w:instrText>
        </w:r>
        <w:r w:rsidR="00F72E53">
          <w:fldChar w:fldCharType="separate"/>
        </w:r>
        <w:r w:rsidR="009450EA">
          <w:rPr>
            <w:noProof/>
          </w:rPr>
          <w:t>105</w:t>
        </w:r>
        <w:r w:rsidR="00F72E53">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DED040" w14:textId="77777777" w:rsidR="00F72E53" w:rsidRDefault="00F72E53" w:rsidP="00900065">
    <w:r w:rsidRPr="00321F81">
      <w:rPr>
        <w:noProof/>
        <w:lang w:eastAsia="en-AU"/>
      </w:rPr>
      <w:drawing>
        <wp:inline distT="0" distB="0" distL="0" distR="0" wp14:anchorId="4C3C44B1" wp14:editId="3F242453">
          <wp:extent cx="2275200" cy="540000"/>
          <wp:effectExtent l="0" t="0" r="0" b="0"/>
          <wp:docPr id="29" name="Picture 29" descr="NDIS Logo" title="NDI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DIS-AgencySignoff-logo.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275200" cy="540000"/>
                  </a:xfrm>
                  <a:prstGeom prst="rect">
                    <a:avLst/>
                  </a:prstGeom>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86447536"/>
      <w:docPartObj>
        <w:docPartGallery w:val="Page Numbers (Bottom of Page)"/>
        <w:docPartUnique/>
      </w:docPartObj>
    </w:sdtPr>
    <w:sdtEndPr>
      <w:rPr>
        <w:noProof/>
      </w:rPr>
    </w:sdtEndPr>
    <w:sdtContent>
      <w:p w14:paraId="3A09A1F7" w14:textId="73C968E7" w:rsidR="00F72E53" w:rsidRDefault="00F72E53" w:rsidP="00900065">
        <w:pPr>
          <w:pStyle w:val="Footer"/>
        </w:pPr>
        <w:r>
          <w:fldChar w:fldCharType="begin"/>
        </w:r>
        <w:r>
          <w:instrText xml:space="preserve"> PAGE   \* MERGEFORMAT </w:instrText>
        </w:r>
        <w:r>
          <w:fldChar w:fldCharType="separate"/>
        </w:r>
        <w:r w:rsidR="009450EA">
          <w:rPr>
            <w:noProof/>
          </w:rPr>
          <w:t>97</w:t>
        </w:r>
        <w: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56360011"/>
      <w:docPartObj>
        <w:docPartGallery w:val="Page Numbers (Bottom of Page)"/>
        <w:docPartUnique/>
      </w:docPartObj>
    </w:sdtPr>
    <w:sdtEndPr/>
    <w:sdtContent>
      <w:p w14:paraId="2505B260" w14:textId="77777777" w:rsidR="00F72E53" w:rsidRPr="00A025AC" w:rsidRDefault="00F72E53" w:rsidP="00F94261">
        <w:pPr>
          <w:pStyle w:val="Footer"/>
          <w:rPr>
            <w:rFonts w:cs="Arial"/>
            <w:b/>
            <w:color w:val="C00000"/>
            <w:sz w:val="24"/>
          </w:rPr>
        </w:pPr>
        <w:r w:rsidRPr="00A025AC">
          <w:rPr>
            <w:rFonts w:cs="Arial"/>
            <w:b/>
            <w:color w:val="C00000"/>
            <w:sz w:val="24"/>
          </w:rPr>
          <w:t>DRAFT – OFFICIAL</w:t>
        </w:r>
      </w:p>
      <w:p w14:paraId="6698C572" w14:textId="77777777" w:rsidR="00F72E53" w:rsidRDefault="00F72E53" w:rsidP="00B64E8D">
        <w:pPr>
          <w:pStyle w:val="Footer"/>
        </w:pPr>
        <w:r w:rsidRPr="00BF1407">
          <w:fldChar w:fldCharType="begin"/>
        </w:r>
        <w:r w:rsidRPr="00BF1407">
          <w:instrText xml:space="preserve"> PAGE   \* MERGEFORMAT </w:instrText>
        </w:r>
        <w:r w:rsidRPr="00BF1407">
          <w:fldChar w:fldCharType="separate"/>
        </w:r>
        <w:r>
          <w:rPr>
            <w:noProof/>
          </w:rPr>
          <w:t>150</w:t>
        </w:r>
        <w:r w:rsidRPr="00BF1407">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78929517"/>
      <w:docPartObj>
        <w:docPartGallery w:val="Page Numbers (Bottom of Page)"/>
        <w:docPartUnique/>
      </w:docPartObj>
    </w:sdtPr>
    <w:sdtEndPr/>
    <w:sdtContent>
      <w:p w14:paraId="4FE29B25" w14:textId="6CA32810" w:rsidR="00F72E53" w:rsidRPr="00BF1407" w:rsidRDefault="00F72E53" w:rsidP="00B64E8D">
        <w:pPr>
          <w:pStyle w:val="Footer"/>
        </w:pPr>
        <w:r w:rsidRPr="00BF1407">
          <w:fldChar w:fldCharType="begin"/>
        </w:r>
        <w:r w:rsidRPr="00BF1407">
          <w:instrText xml:space="preserve"> PAGE   \* MERGEFORMAT </w:instrText>
        </w:r>
        <w:r w:rsidRPr="00BF1407">
          <w:fldChar w:fldCharType="separate"/>
        </w:r>
        <w:r w:rsidR="009450EA">
          <w:rPr>
            <w:noProof/>
          </w:rPr>
          <w:t>117</w:t>
        </w:r>
        <w:r w:rsidRPr="00BF1407">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84896136"/>
      <w:docPartObj>
        <w:docPartGallery w:val="Page Numbers (Bottom of Page)"/>
        <w:docPartUnique/>
      </w:docPartObj>
    </w:sdtPr>
    <w:sdtEndPr/>
    <w:sdtContent>
      <w:p w14:paraId="254BFB8A" w14:textId="05ACD870" w:rsidR="00F72E53" w:rsidRDefault="00F72E53" w:rsidP="00B64E8D">
        <w:pPr>
          <w:pStyle w:val="Footer"/>
        </w:pPr>
        <w:r w:rsidRPr="00BF1407">
          <w:fldChar w:fldCharType="begin"/>
        </w:r>
        <w:r w:rsidRPr="00BF1407">
          <w:instrText xml:space="preserve"> PAGE   \* MERGEFORMAT </w:instrText>
        </w:r>
        <w:r w:rsidRPr="00BF1407">
          <w:fldChar w:fldCharType="separate"/>
        </w:r>
        <w:r w:rsidR="009450EA">
          <w:rPr>
            <w:noProof/>
          </w:rPr>
          <w:t>106</w:t>
        </w:r>
        <w:r w:rsidRPr="00BF1407">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65783626"/>
      <w:docPartObj>
        <w:docPartGallery w:val="Page Numbers (Bottom of Page)"/>
        <w:docPartUnique/>
      </w:docPartObj>
    </w:sdtPr>
    <w:sdtEndPr>
      <w:rPr>
        <w:noProof/>
      </w:rPr>
    </w:sdtEndPr>
    <w:sdtContent>
      <w:p w14:paraId="004A4E05" w14:textId="6AF21DFD" w:rsidR="00F72E53" w:rsidRDefault="00F72E53" w:rsidP="00F94261">
        <w:pPr>
          <w:pStyle w:val="Footer"/>
        </w:pPr>
        <w:r>
          <w:fldChar w:fldCharType="begin"/>
        </w:r>
        <w:r>
          <w:instrText xml:space="preserve"> PAGE   \* MERGEFORMAT </w:instrText>
        </w:r>
        <w:r>
          <w:fldChar w:fldCharType="separate"/>
        </w:r>
        <w:r w:rsidR="009450EA">
          <w:rPr>
            <w:noProof/>
          </w:rPr>
          <w:t>228</w:t>
        </w:r>
        <w:r>
          <w:rPr>
            <w:noProof/>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57920201"/>
      <w:docPartObj>
        <w:docPartGallery w:val="Page Numbers (Bottom of Page)"/>
        <w:docPartUnique/>
      </w:docPartObj>
    </w:sdtPr>
    <w:sdtEndPr/>
    <w:sdtContent>
      <w:p w14:paraId="3CC36194" w14:textId="6F093E0B" w:rsidR="00F72E53" w:rsidRPr="00014597" w:rsidRDefault="00F72E53" w:rsidP="00014597">
        <w:pPr>
          <w:pStyle w:val="Footer"/>
        </w:pPr>
        <w:r w:rsidRPr="00BF1407">
          <w:fldChar w:fldCharType="begin"/>
        </w:r>
        <w:r w:rsidRPr="00BF1407">
          <w:instrText xml:space="preserve"> PAGE   \* MERGEFORMAT </w:instrText>
        </w:r>
        <w:r w:rsidRPr="00BF1407">
          <w:fldChar w:fldCharType="separate"/>
        </w:r>
        <w:r w:rsidR="009450EA">
          <w:rPr>
            <w:noProof/>
          </w:rPr>
          <w:t>225</w:t>
        </w:r>
        <w:r w:rsidRPr="00BF1407">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26951E" w14:textId="77777777" w:rsidR="002B459B" w:rsidRDefault="002B459B" w:rsidP="00900065">
      <w:r>
        <w:separator/>
      </w:r>
    </w:p>
  </w:footnote>
  <w:footnote w:type="continuationSeparator" w:id="0">
    <w:p w14:paraId="79575871" w14:textId="77777777" w:rsidR="002B459B" w:rsidRDefault="002B459B" w:rsidP="00900065">
      <w:r>
        <w:continuationSeparator/>
      </w:r>
    </w:p>
    <w:p w14:paraId="26E8D0A0" w14:textId="77777777" w:rsidR="002B459B" w:rsidRDefault="002B459B" w:rsidP="00900065"/>
    <w:p w14:paraId="4C98616B" w14:textId="77777777" w:rsidR="002B459B" w:rsidRDefault="002B459B" w:rsidP="00900065"/>
    <w:p w14:paraId="0CDE10CE" w14:textId="77777777" w:rsidR="002B459B" w:rsidRDefault="002B459B" w:rsidP="00900065"/>
    <w:p w14:paraId="3E375486" w14:textId="77777777" w:rsidR="002B459B" w:rsidRDefault="002B459B" w:rsidP="00900065"/>
    <w:p w14:paraId="6BB28087" w14:textId="77777777" w:rsidR="002B459B" w:rsidRDefault="002B459B" w:rsidP="00900065"/>
  </w:footnote>
  <w:footnote w:type="continuationNotice" w:id="1">
    <w:p w14:paraId="3B2701EE" w14:textId="77777777" w:rsidR="002B459B" w:rsidRDefault="002B459B" w:rsidP="0090006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AF62D1" w14:textId="77777777" w:rsidR="00F72E53" w:rsidRDefault="00F72E53" w:rsidP="00D10E66">
    <w:pPr>
      <w:pStyle w:val="Header"/>
    </w:pPr>
    <w:r>
      <w:t>2021-22 Annual Review of Pricing Arrangements: Report on Consultations</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5E73D" w14:textId="77777777" w:rsidR="00F72E53" w:rsidRPr="004904EF" w:rsidRDefault="00F72E53">
    <w:pPr>
      <w:pStyle w:val="Header"/>
      <w:rPr>
        <w:rFonts w:cs="Arial"/>
        <w:b/>
        <w:color w:val="C00000"/>
        <w:sz w:val="24"/>
      </w:rPr>
    </w:pPr>
    <w:r w:rsidRPr="004904EF">
      <w:rPr>
        <w:rFonts w:cs="Arial"/>
        <w:b/>
        <w:color w:val="C00000"/>
        <w:sz w:val="24"/>
      </w:rPr>
      <w:t>DRAFT – OFFICIAL</w:t>
    </w:r>
  </w:p>
  <w:p w14:paraId="2DB4BD3E" w14:textId="77777777" w:rsidR="00F72E53" w:rsidRPr="00E24128" w:rsidRDefault="00F72E53" w:rsidP="00900065">
    <w:pPr>
      <w:pStyle w:val="Header"/>
    </w:pPr>
    <w:r>
      <w:t>2021-22 Annual Pricing Review</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007D30" w14:textId="77777777" w:rsidR="00F72E53" w:rsidRPr="00C6107F" w:rsidRDefault="00F72E53" w:rsidP="0090006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6E1423" w14:textId="63132B10" w:rsidR="00F72E53" w:rsidRPr="00D10E66" w:rsidRDefault="002B459B" w:rsidP="00D10E66">
    <w:pPr>
      <w:pStyle w:val="Header"/>
    </w:pPr>
    <w:r>
      <w:fldChar w:fldCharType="begin"/>
    </w:r>
    <w:r>
      <w:instrText xml:space="preserve"> STYLEREF  "Heading 1"  \* MERGEFORMAT </w:instrText>
    </w:r>
    <w:r w:rsidR="0015299C">
      <w:fldChar w:fldCharType="separate"/>
    </w:r>
    <w:r w:rsidR="0015299C">
      <w:rPr>
        <w:noProof/>
      </w:rPr>
      <w:t>Group Based Supports</w:t>
    </w:r>
    <w:r>
      <w:rPr>
        <w:noProof/>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B07AE" w14:textId="77777777" w:rsidR="00F72E53" w:rsidRPr="00F950E9" w:rsidRDefault="00F72E53" w:rsidP="0090006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121E2" w14:textId="045CF89A" w:rsidR="00F72E53" w:rsidRPr="0002520F" w:rsidRDefault="002B459B" w:rsidP="00B64E8D">
    <w:pPr>
      <w:pStyle w:val="Header"/>
    </w:pPr>
    <w:r>
      <w:fldChar w:fldCharType="begin"/>
    </w:r>
    <w:r>
      <w:instrText xml:space="preserve"> STYLEREF  "Heading 1"  \* MERGEFORMAT </w:instrText>
    </w:r>
    <w:r>
      <w:fldChar w:fldCharType="separate"/>
    </w:r>
    <w:r w:rsidR="0015299C">
      <w:rPr>
        <w:noProof/>
      </w:rPr>
      <w:t>Group Based Supports</w:t>
    </w:r>
    <w:r>
      <w:rPr>
        <w:noProof/>
      </w:rPr>
      <w:fldChar w:fldCharType="end"/>
    </w:r>
    <w:bookmarkStart w:id="273" w:name="_Toc71098337"/>
    <w:bookmarkEnd w:id="273"/>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6798F" w14:textId="77777777" w:rsidR="00F72E53" w:rsidRPr="00B24A48" w:rsidRDefault="00F72E53" w:rsidP="00B64E8D">
    <w:pPr>
      <w:pStyle w:val="Header"/>
      <w:rPr>
        <w:i w:val="0"/>
      </w:rPr>
    </w:pPr>
    <w:r w:rsidRPr="00B24A48">
      <w:t>2021-22 Annual Review of Pricing Arrangements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DD198" w14:textId="77777777" w:rsidR="00F72E53" w:rsidRDefault="00F72E5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6D2DD1"/>
    <w:multiLevelType w:val="hybridMultilevel"/>
    <w:tmpl w:val="98E0351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 w15:restartNumberingAfterBreak="0">
    <w:nsid w:val="04875962"/>
    <w:multiLevelType w:val="hybridMultilevel"/>
    <w:tmpl w:val="A1EC81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7E62CC5"/>
    <w:multiLevelType w:val="hybridMultilevel"/>
    <w:tmpl w:val="7BE8F9BA"/>
    <w:lvl w:ilvl="0" w:tplc="EA1E3034">
      <w:start w:val="1"/>
      <w:numFmt w:val="bullet"/>
      <w:pStyle w:val="DotPoint"/>
      <w:lvlText w:val=""/>
      <w:lvlJc w:val="left"/>
      <w:pPr>
        <w:ind w:left="567" w:hanging="283"/>
      </w:pPr>
      <w:rPr>
        <w:rFonts w:ascii="Symbol" w:hAnsi="Symbol" w:hint="default"/>
      </w:rPr>
    </w:lvl>
    <w:lvl w:ilvl="1" w:tplc="FF88AB46">
      <w:start w:val="1"/>
      <w:numFmt w:val="bullet"/>
      <w:lvlText w:val="o"/>
      <w:lvlJc w:val="left"/>
      <w:pPr>
        <w:ind w:left="851" w:hanging="284"/>
      </w:pPr>
      <w:rPr>
        <w:rFonts w:ascii="Courier New" w:hAnsi="Courier New" w:hint="default"/>
      </w:rPr>
    </w:lvl>
    <w:lvl w:ilvl="2" w:tplc="0C090005">
      <w:start w:val="1"/>
      <w:numFmt w:val="bullet"/>
      <w:lvlText w:val=""/>
      <w:lvlJc w:val="left"/>
      <w:pPr>
        <w:ind w:left="2160" w:hanging="360"/>
      </w:pPr>
      <w:rPr>
        <w:rFonts w:ascii="Wingdings" w:hAnsi="Wingdings" w:hint="default"/>
      </w:rPr>
    </w:lvl>
    <w:lvl w:ilvl="3" w:tplc="0C090001">
      <w:numFmt w:val="bullet"/>
      <w:lvlText w:val="•"/>
      <w:lvlJc w:val="left"/>
      <w:pPr>
        <w:ind w:left="2880" w:hanging="360"/>
      </w:pPr>
      <w:rPr>
        <w:rFonts w:ascii="Arial" w:eastAsiaTheme="minorEastAsia" w:hAnsi="Arial" w:cs="Aria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B50DA"/>
    <w:multiLevelType w:val="hybridMultilevel"/>
    <w:tmpl w:val="FA88F05E"/>
    <w:lvl w:ilvl="0" w:tplc="0C090001">
      <w:start w:val="1"/>
      <w:numFmt w:val="bullet"/>
      <w:lvlText w:val=""/>
      <w:lvlJc w:val="left"/>
      <w:pPr>
        <w:ind w:left="1287"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4" w15:restartNumberingAfterBreak="0">
    <w:nsid w:val="0F73637B"/>
    <w:multiLevelType w:val="hybridMultilevel"/>
    <w:tmpl w:val="5E8CB95C"/>
    <w:lvl w:ilvl="0" w:tplc="0C090001">
      <w:start w:val="1"/>
      <w:numFmt w:val="bullet"/>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5" w15:restartNumberingAfterBreak="0">
    <w:nsid w:val="107514C7"/>
    <w:multiLevelType w:val="hybridMultilevel"/>
    <w:tmpl w:val="AD8664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3BF2E84"/>
    <w:multiLevelType w:val="multilevel"/>
    <w:tmpl w:val="C592F872"/>
    <w:lvl w:ilvl="0">
      <w:start w:val="1"/>
      <w:numFmt w:val="decimal"/>
      <w:pStyle w:val="Heading1"/>
      <w:lvlText w:val="%1"/>
      <w:lvlJc w:val="left"/>
      <w:pPr>
        <w:ind w:left="432" w:hanging="432"/>
      </w:pPr>
      <w:rPr>
        <w:rFonts w:hint="default"/>
      </w:rPr>
    </w:lvl>
    <w:lvl w:ilvl="1">
      <w:start w:val="1"/>
      <w:numFmt w:val="decimal"/>
      <w:pStyle w:val="Heading2"/>
      <w:lvlText w:val="%1.%2"/>
      <w:lvlJc w:val="left"/>
      <w:pPr>
        <w:ind w:left="5538"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7" w15:restartNumberingAfterBreak="0">
    <w:nsid w:val="16AE5813"/>
    <w:multiLevelType w:val="hybridMultilevel"/>
    <w:tmpl w:val="B96C0F4A"/>
    <w:lvl w:ilvl="0" w:tplc="2CBEEB2C">
      <w:start w:val="1"/>
      <w:numFmt w:val="bullet"/>
      <w:lvlText w:val=""/>
      <w:lvlJc w:val="left"/>
      <w:pPr>
        <w:ind w:left="567" w:hanging="283"/>
      </w:pPr>
      <w:rPr>
        <w:rFonts w:ascii="Symbol" w:hAnsi="Symbol" w:hint="default"/>
      </w:rPr>
    </w:lvl>
    <w:lvl w:ilvl="1" w:tplc="CCAEE06C">
      <w:start w:val="1"/>
      <w:numFmt w:val="bullet"/>
      <w:lvlText w:val="o"/>
      <w:lvlJc w:val="left"/>
      <w:pPr>
        <w:ind w:left="851" w:hanging="284"/>
      </w:pPr>
      <w:rPr>
        <w:rFonts w:ascii="Courier New" w:hAnsi="Courier New" w:hint="default"/>
      </w:rPr>
    </w:lvl>
    <w:lvl w:ilvl="2" w:tplc="7270BE44">
      <w:start w:val="1"/>
      <w:numFmt w:val="bullet"/>
      <w:lvlText w:val=""/>
      <w:lvlJc w:val="left"/>
      <w:pPr>
        <w:ind w:left="1134" w:hanging="283"/>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83B5016"/>
    <w:multiLevelType w:val="hybridMultilevel"/>
    <w:tmpl w:val="4AF4FC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88C5C95"/>
    <w:multiLevelType w:val="hybridMultilevel"/>
    <w:tmpl w:val="523C4C8A"/>
    <w:lvl w:ilvl="0" w:tplc="F9FE0FB0">
      <w:start w:val="1"/>
      <w:numFmt w:val="bullet"/>
      <w:lvlText w:val=""/>
      <w:lvlJc w:val="left"/>
      <w:pPr>
        <w:ind w:left="567" w:hanging="283"/>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9A03463"/>
    <w:multiLevelType w:val="hybridMultilevel"/>
    <w:tmpl w:val="D6E0ED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AA736B6"/>
    <w:multiLevelType w:val="hybridMultilevel"/>
    <w:tmpl w:val="147AD20C"/>
    <w:lvl w:ilvl="0" w:tplc="D6307F96">
      <w:start w:val="1"/>
      <w:numFmt w:val="bullet"/>
      <w:lvlText w:val=""/>
      <w:lvlJc w:val="left"/>
      <w:pPr>
        <w:ind w:left="284" w:hanging="284"/>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B634F79"/>
    <w:multiLevelType w:val="hybridMultilevel"/>
    <w:tmpl w:val="13EE189C"/>
    <w:lvl w:ilvl="0" w:tplc="F0B63096">
      <w:start w:val="1"/>
      <w:numFmt w:val="bullet"/>
      <w:lvlText w:val="-"/>
      <w:lvlJc w:val="left"/>
      <w:pPr>
        <w:ind w:left="720" w:hanging="360"/>
      </w:pPr>
      <w:rPr>
        <w:rFonts w:ascii="Calibri" w:eastAsiaTheme="minorHAnsi" w:hAnsi="Calibri" w:cs="Calibri"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13D4F87"/>
    <w:multiLevelType w:val="hybridMultilevel"/>
    <w:tmpl w:val="E28E1CC8"/>
    <w:lvl w:ilvl="0" w:tplc="0494DA86">
      <w:start w:val="1"/>
      <w:numFmt w:val="bullet"/>
      <w:lvlText w:val=""/>
      <w:lvlJc w:val="left"/>
      <w:pPr>
        <w:ind w:left="284" w:hanging="284"/>
      </w:pPr>
      <w:rPr>
        <w:rFonts w:ascii="Symbol" w:hAnsi="Symbol" w:hint="default"/>
      </w:rPr>
    </w:lvl>
    <w:lvl w:ilvl="1" w:tplc="6C0EB7EA">
      <w:start w:val="1"/>
      <w:numFmt w:val="bullet"/>
      <w:lvlText w:val="o"/>
      <w:lvlJc w:val="left"/>
      <w:pPr>
        <w:ind w:left="1134" w:hanging="283"/>
      </w:pPr>
      <w:rPr>
        <w:rFonts w:ascii="Courier New" w:hAnsi="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4" w15:restartNumberingAfterBreak="0">
    <w:nsid w:val="220E2E43"/>
    <w:multiLevelType w:val="hybridMultilevel"/>
    <w:tmpl w:val="F114293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3907ECC"/>
    <w:multiLevelType w:val="hybridMultilevel"/>
    <w:tmpl w:val="7BC00CB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5445ED8"/>
    <w:multiLevelType w:val="hybridMultilevel"/>
    <w:tmpl w:val="B8B0D6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5B432E6"/>
    <w:multiLevelType w:val="hybridMultilevel"/>
    <w:tmpl w:val="D70EB7CE"/>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8" w15:restartNumberingAfterBreak="0">
    <w:nsid w:val="275765D1"/>
    <w:multiLevelType w:val="multilevel"/>
    <w:tmpl w:val="E8F49B9C"/>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9" w15:restartNumberingAfterBreak="0">
    <w:nsid w:val="29A5498A"/>
    <w:multiLevelType w:val="multilevel"/>
    <w:tmpl w:val="D10679D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0" w15:restartNumberingAfterBreak="0">
    <w:nsid w:val="2DD0377D"/>
    <w:multiLevelType w:val="hybridMultilevel"/>
    <w:tmpl w:val="88082218"/>
    <w:lvl w:ilvl="0" w:tplc="6D84F33E">
      <w:start w:val="1"/>
      <w:numFmt w:val="upp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2F3F4A48"/>
    <w:multiLevelType w:val="hybridMultilevel"/>
    <w:tmpl w:val="ECBA460E"/>
    <w:lvl w:ilvl="0" w:tplc="295C0294">
      <w:start w:val="1"/>
      <w:numFmt w:val="upp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309D3542"/>
    <w:multiLevelType w:val="hybridMultilevel"/>
    <w:tmpl w:val="E0BAC8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384324C3"/>
    <w:multiLevelType w:val="hybridMultilevel"/>
    <w:tmpl w:val="B7F8309E"/>
    <w:lvl w:ilvl="0" w:tplc="559835BC">
      <w:start w:val="1"/>
      <w:numFmt w:val="bullet"/>
      <w:lvlText w:val=""/>
      <w:lvlJc w:val="left"/>
      <w:pPr>
        <w:ind w:left="567" w:hanging="283"/>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3D1A50B3"/>
    <w:multiLevelType w:val="hybridMultilevel"/>
    <w:tmpl w:val="364EBB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3F1679A1"/>
    <w:multiLevelType w:val="hybridMultilevel"/>
    <w:tmpl w:val="E3E20598"/>
    <w:lvl w:ilvl="0" w:tplc="0C090001">
      <w:start w:val="1"/>
      <w:numFmt w:val="bullet"/>
      <w:lvlText w:val=""/>
      <w:lvlJc w:val="left"/>
      <w:pPr>
        <w:ind w:left="1440" w:hanging="360"/>
      </w:pPr>
      <w:rPr>
        <w:rFonts w:ascii="Symbol" w:hAnsi="Symbol" w:hint="default"/>
      </w:rPr>
    </w:lvl>
    <w:lvl w:ilvl="1" w:tplc="0C090003">
      <w:start w:val="1"/>
      <w:numFmt w:val="bullet"/>
      <w:lvlText w:val="o"/>
      <w:lvlJc w:val="left"/>
      <w:pPr>
        <w:ind w:left="2160" w:hanging="360"/>
      </w:pPr>
      <w:rPr>
        <w:rFonts w:ascii="Courier New" w:hAnsi="Courier New" w:cs="Courier New" w:hint="default"/>
      </w:rPr>
    </w:lvl>
    <w:lvl w:ilvl="2" w:tplc="0C090005">
      <w:start w:val="1"/>
      <w:numFmt w:val="bullet"/>
      <w:lvlText w:val=""/>
      <w:lvlJc w:val="left"/>
      <w:pPr>
        <w:ind w:left="2880" w:hanging="360"/>
      </w:pPr>
      <w:rPr>
        <w:rFonts w:ascii="Wingdings" w:hAnsi="Wingdings" w:hint="default"/>
      </w:rPr>
    </w:lvl>
    <w:lvl w:ilvl="3" w:tplc="0C090001">
      <w:start w:val="1"/>
      <w:numFmt w:val="bullet"/>
      <w:lvlText w:val=""/>
      <w:lvlJc w:val="left"/>
      <w:pPr>
        <w:ind w:left="3600" w:hanging="360"/>
      </w:pPr>
      <w:rPr>
        <w:rFonts w:ascii="Symbol" w:hAnsi="Symbol" w:hint="default"/>
      </w:rPr>
    </w:lvl>
    <w:lvl w:ilvl="4" w:tplc="0C090003">
      <w:start w:val="1"/>
      <w:numFmt w:val="bullet"/>
      <w:lvlText w:val="o"/>
      <w:lvlJc w:val="left"/>
      <w:pPr>
        <w:ind w:left="4320" w:hanging="360"/>
      </w:pPr>
      <w:rPr>
        <w:rFonts w:ascii="Courier New" w:hAnsi="Courier New" w:cs="Courier New" w:hint="default"/>
      </w:rPr>
    </w:lvl>
    <w:lvl w:ilvl="5" w:tplc="0C090005">
      <w:start w:val="1"/>
      <w:numFmt w:val="bullet"/>
      <w:lvlText w:val=""/>
      <w:lvlJc w:val="left"/>
      <w:pPr>
        <w:ind w:left="5040" w:hanging="360"/>
      </w:pPr>
      <w:rPr>
        <w:rFonts w:ascii="Wingdings" w:hAnsi="Wingdings" w:hint="default"/>
      </w:rPr>
    </w:lvl>
    <w:lvl w:ilvl="6" w:tplc="0C090001">
      <w:start w:val="1"/>
      <w:numFmt w:val="bullet"/>
      <w:lvlText w:val=""/>
      <w:lvlJc w:val="left"/>
      <w:pPr>
        <w:ind w:left="5760" w:hanging="360"/>
      </w:pPr>
      <w:rPr>
        <w:rFonts w:ascii="Symbol" w:hAnsi="Symbol" w:hint="default"/>
      </w:rPr>
    </w:lvl>
    <w:lvl w:ilvl="7" w:tplc="0C090003">
      <w:start w:val="1"/>
      <w:numFmt w:val="bullet"/>
      <w:lvlText w:val="o"/>
      <w:lvlJc w:val="left"/>
      <w:pPr>
        <w:ind w:left="6480" w:hanging="360"/>
      </w:pPr>
      <w:rPr>
        <w:rFonts w:ascii="Courier New" w:hAnsi="Courier New" w:cs="Courier New" w:hint="default"/>
      </w:rPr>
    </w:lvl>
    <w:lvl w:ilvl="8" w:tplc="0C090005">
      <w:start w:val="1"/>
      <w:numFmt w:val="bullet"/>
      <w:lvlText w:val=""/>
      <w:lvlJc w:val="left"/>
      <w:pPr>
        <w:ind w:left="7200" w:hanging="360"/>
      </w:pPr>
      <w:rPr>
        <w:rFonts w:ascii="Wingdings" w:hAnsi="Wingdings" w:hint="default"/>
      </w:rPr>
    </w:lvl>
  </w:abstractNum>
  <w:abstractNum w:abstractNumId="26" w15:restartNumberingAfterBreak="0">
    <w:nsid w:val="41872258"/>
    <w:multiLevelType w:val="hybridMultilevel"/>
    <w:tmpl w:val="9936349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7" w15:restartNumberingAfterBreak="0">
    <w:nsid w:val="428662C5"/>
    <w:multiLevelType w:val="hybridMultilevel"/>
    <w:tmpl w:val="DA50C38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4BF1750"/>
    <w:multiLevelType w:val="hybridMultilevel"/>
    <w:tmpl w:val="E2D46770"/>
    <w:lvl w:ilvl="0" w:tplc="324CD504">
      <w:start w:val="1"/>
      <w:numFmt w:val="bullet"/>
      <w:lvlText w:val=""/>
      <w:lvlJc w:val="left"/>
      <w:pPr>
        <w:ind w:left="284" w:hanging="284"/>
      </w:pPr>
      <w:rPr>
        <w:rFonts w:ascii="Symbol" w:hAnsi="Symbol" w:hint="default"/>
      </w:rPr>
    </w:lvl>
    <w:lvl w:ilvl="1" w:tplc="9C3E79FA">
      <w:start w:val="1"/>
      <w:numFmt w:val="bullet"/>
      <w:lvlText w:val="o"/>
      <w:lvlJc w:val="left"/>
      <w:pPr>
        <w:ind w:left="284" w:hanging="284"/>
      </w:pPr>
      <w:rPr>
        <w:rFonts w:ascii="Courier New" w:hAnsi="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451578A7"/>
    <w:multiLevelType w:val="multilevel"/>
    <w:tmpl w:val="1356211C"/>
    <w:lvl w:ilvl="0">
      <w:start w:val="1"/>
      <w:numFmt w:val="bullet"/>
      <w:lvlText w:val=""/>
      <w:lvlJc w:val="left"/>
      <w:pPr>
        <w:ind w:left="340" w:hanging="340"/>
      </w:pPr>
      <w:rPr>
        <w:rFonts w:ascii="Symbol" w:hAnsi="Symbol" w:hint="default"/>
        <w:color w:val="auto"/>
      </w:rPr>
    </w:lvl>
    <w:lvl w:ilvl="1">
      <w:start w:val="1"/>
      <w:numFmt w:val="bullet"/>
      <w:lvlText w:val="–"/>
      <w:lvlJc w:val="left"/>
      <w:pPr>
        <w:ind w:left="680" w:hanging="340"/>
      </w:pPr>
      <w:rPr>
        <w:rFonts w:ascii="Verdana" w:hAnsi="Verdana" w:hint="default"/>
      </w:rPr>
    </w:lvl>
    <w:lvl w:ilvl="2">
      <w:start w:val="1"/>
      <w:numFmt w:val="bullet"/>
      <w:lvlText w:val=""/>
      <w:lvlJc w:val="left"/>
      <w:pPr>
        <w:ind w:left="1020" w:hanging="340"/>
      </w:pPr>
      <w:rPr>
        <w:rFonts w:ascii="Symbol" w:hAnsi="Symbol" w:hint="default"/>
        <w:color w:val="auto"/>
      </w:rPr>
    </w:lvl>
    <w:lvl w:ilvl="3">
      <w:start w:val="1"/>
      <w:numFmt w:val="bullet"/>
      <w:lvlText w:val="–"/>
      <w:lvlJc w:val="left"/>
      <w:pPr>
        <w:ind w:left="1360" w:hanging="340"/>
      </w:pPr>
      <w:rPr>
        <w:rFonts w:ascii="Verdana" w:hAnsi="Verdana" w:hint="default"/>
      </w:rPr>
    </w:lvl>
    <w:lvl w:ilvl="4">
      <w:start w:val="1"/>
      <w:numFmt w:val="bullet"/>
      <w:lvlText w:val=""/>
      <w:lvlJc w:val="left"/>
      <w:pPr>
        <w:ind w:left="1700" w:hanging="340"/>
      </w:pPr>
      <w:rPr>
        <w:rFonts w:ascii="Symbol" w:hAnsi="Symbol" w:hint="default"/>
      </w:rPr>
    </w:lvl>
    <w:lvl w:ilvl="5">
      <w:start w:val="1"/>
      <w:numFmt w:val="bullet"/>
      <w:lvlText w:val="–"/>
      <w:lvlJc w:val="left"/>
      <w:pPr>
        <w:ind w:left="2040" w:hanging="340"/>
      </w:pPr>
      <w:rPr>
        <w:rFonts w:ascii="Verdana" w:hAnsi="Verdana" w:hint="default"/>
      </w:rPr>
    </w:lvl>
    <w:lvl w:ilvl="6">
      <w:start w:val="1"/>
      <w:numFmt w:val="bullet"/>
      <w:lvlText w:val=""/>
      <w:lvlJc w:val="left"/>
      <w:pPr>
        <w:ind w:left="2380" w:hanging="340"/>
      </w:pPr>
      <w:rPr>
        <w:rFonts w:ascii="Symbol" w:hAnsi="Symbol" w:hint="default"/>
      </w:rPr>
    </w:lvl>
    <w:lvl w:ilvl="7">
      <w:start w:val="1"/>
      <w:numFmt w:val="bullet"/>
      <w:lvlText w:val="–"/>
      <w:lvlJc w:val="left"/>
      <w:pPr>
        <w:ind w:left="2720" w:hanging="340"/>
      </w:pPr>
      <w:rPr>
        <w:rFonts w:ascii="Verdana" w:hAnsi="Verdana" w:hint="default"/>
      </w:rPr>
    </w:lvl>
    <w:lvl w:ilvl="8">
      <w:start w:val="1"/>
      <w:numFmt w:val="bullet"/>
      <w:lvlText w:val=""/>
      <w:lvlJc w:val="left"/>
      <w:pPr>
        <w:ind w:left="3060" w:hanging="340"/>
      </w:pPr>
      <w:rPr>
        <w:rFonts w:ascii="Symbol" w:hAnsi="Symbol" w:hint="default"/>
      </w:rPr>
    </w:lvl>
  </w:abstractNum>
  <w:abstractNum w:abstractNumId="30" w15:restartNumberingAfterBreak="0">
    <w:nsid w:val="45F874AF"/>
    <w:multiLevelType w:val="hybridMultilevel"/>
    <w:tmpl w:val="72C2E1FE"/>
    <w:lvl w:ilvl="0" w:tplc="0C090001">
      <w:start w:val="1"/>
      <w:numFmt w:val="bullet"/>
      <w:lvlText w:val=""/>
      <w:lvlJc w:val="left"/>
      <w:pPr>
        <w:ind w:left="783" w:hanging="360"/>
      </w:pPr>
      <w:rPr>
        <w:rFonts w:ascii="Symbol" w:hAnsi="Symbol" w:hint="default"/>
      </w:rPr>
    </w:lvl>
    <w:lvl w:ilvl="1" w:tplc="0C090003" w:tentative="1">
      <w:start w:val="1"/>
      <w:numFmt w:val="bullet"/>
      <w:lvlText w:val="o"/>
      <w:lvlJc w:val="left"/>
      <w:pPr>
        <w:ind w:left="1503" w:hanging="360"/>
      </w:pPr>
      <w:rPr>
        <w:rFonts w:ascii="Courier New" w:hAnsi="Courier New" w:cs="Courier New" w:hint="default"/>
      </w:rPr>
    </w:lvl>
    <w:lvl w:ilvl="2" w:tplc="0C090005" w:tentative="1">
      <w:start w:val="1"/>
      <w:numFmt w:val="bullet"/>
      <w:lvlText w:val=""/>
      <w:lvlJc w:val="left"/>
      <w:pPr>
        <w:ind w:left="2223" w:hanging="360"/>
      </w:pPr>
      <w:rPr>
        <w:rFonts w:ascii="Wingdings" w:hAnsi="Wingdings" w:hint="default"/>
      </w:rPr>
    </w:lvl>
    <w:lvl w:ilvl="3" w:tplc="0C090001" w:tentative="1">
      <w:start w:val="1"/>
      <w:numFmt w:val="bullet"/>
      <w:lvlText w:val=""/>
      <w:lvlJc w:val="left"/>
      <w:pPr>
        <w:ind w:left="2943" w:hanging="360"/>
      </w:pPr>
      <w:rPr>
        <w:rFonts w:ascii="Symbol" w:hAnsi="Symbol" w:hint="default"/>
      </w:rPr>
    </w:lvl>
    <w:lvl w:ilvl="4" w:tplc="0C090003" w:tentative="1">
      <w:start w:val="1"/>
      <w:numFmt w:val="bullet"/>
      <w:lvlText w:val="o"/>
      <w:lvlJc w:val="left"/>
      <w:pPr>
        <w:ind w:left="3663" w:hanging="360"/>
      </w:pPr>
      <w:rPr>
        <w:rFonts w:ascii="Courier New" w:hAnsi="Courier New" w:cs="Courier New" w:hint="default"/>
      </w:rPr>
    </w:lvl>
    <w:lvl w:ilvl="5" w:tplc="0C090005" w:tentative="1">
      <w:start w:val="1"/>
      <w:numFmt w:val="bullet"/>
      <w:lvlText w:val=""/>
      <w:lvlJc w:val="left"/>
      <w:pPr>
        <w:ind w:left="4383" w:hanging="360"/>
      </w:pPr>
      <w:rPr>
        <w:rFonts w:ascii="Wingdings" w:hAnsi="Wingdings" w:hint="default"/>
      </w:rPr>
    </w:lvl>
    <w:lvl w:ilvl="6" w:tplc="0C090001" w:tentative="1">
      <w:start w:val="1"/>
      <w:numFmt w:val="bullet"/>
      <w:lvlText w:val=""/>
      <w:lvlJc w:val="left"/>
      <w:pPr>
        <w:ind w:left="5103" w:hanging="360"/>
      </w:pPr>
      <w:rPr>
        <w:rFonts w:ascii="Symbol" w:hAnsi="Symbol" w:hint="default"/>
      </w:rPr>
    </w:lvl>
    <w:lvl w:ilvl="7" w:tplc="0C090003" w:tentative="1">
      <w:start w:val="1"/>
      <w:numFmt w:val="bullet"/>
      <w:lvlText w:val="o"/>
      <w:lvlJc w:val="left"/>
      <w:pPr>
        <w:ind w:left="5823" w:hanging="360"/>
      </w:pPr>
      <w:rPr>
        <w:rFonts w:ascii="Courier New" w:hAnsi="Courier New" w:cs="Courier New" w:hint="default"/>
      </w:rPr>
    </w:lvl>
    <w:lvl w:ilvl="8" w:tplc="0C090005" w:tentative="1">
      <w:start w:val="1"/>
      <w:numFmt w:val="bullet"/>
      <w:lvlText w:val=""/>
      <w:lvlJc w:val="left"/>
      <w:pPr>
        <w:ind w:left="6543" w:hanging="360"/>
      </w:pPr>
      <w:rPr>
        <w:rFonts w:ascii="Wingdings" w:hAnsi="Wingdings" w:hint="default"/>
      </w:rPr>
    </w:lvl>
  </w:abstractNum>
  <w:abstractNum w:abstractNumId="31" w15:restartNumberingAfterBreak="0">
    <w:nsid w:val="47B24B6E"/>
    <w:multiLevelType w:val="hybridMultilevel"/>
    <w:tmpl w:val="25F2FFA8"/>
    <w:lvl w:ilvl="0" w:tplc="0C090001">
      <w:start w:val="1"/>
      <w:numFmt w:val="bullet"/>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32" w15:restartNumberingAfterBreak="0">
    <w:nsid w:val="4A5D1759"/>
    <w:multiLevelType w:val="hybridMultilevel"/>
    <w:tmpl w:val="BCD27A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53F52BA2"/>
    <w:multiLevelType w:val="hybridMultilevel"/>
    <w:tmpl w:val="403CC57A"/>
    <w:lvl w:ilvl="0" w:tplc="0C5EC286">
      <w:start w:val="1"/>
      <w:numFmt w:val="bullet"/>
      <w:lvlText w:val=""/>
      <w:lvlJc w:val="left"/>
      <w:pPr>
        <w:ind w:left="567" w:hanging="283"/>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5505625E"/>
    <w:multiLevelType w:val="hybridMultilevel"/>
    <w:tmpl w:val="0C100F66"/>
    <w:lvl w:ilvl="0" w:tplc="D6307F96">
      <w:start w:val="1"/>
      <w:numFmt w:val="bullet"/>
      <w:lvlText w:val=""/>
      <w:lvlJc w:val="left"/>
      <w:pPr>
        <w:ind w:left="284" w:hanging="284"/>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56E02008"/>
    <w:multiLevelType w:val="hybridMultilevel"/>
    <w:tmpl w:val="212CDC0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59293DFE"/>
    <w:multiLevelType w:val="hybridMultilevel"/>
    <w:tmpl w:val="F9D891EE"/>
    <w:lvl w:ilvl="0" w:tplc="D6307F96">
      <w:start w:val="1"/>
      <w:numFmt w:val="bullet"/>
      <w:lvlText w:val=""/>
      <w:lvlJc w:val="left"/>
      <w:pPr>
        <w:ind w:left="284" w:hanging="284"/>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7" w15:restartNumberingAfterBreak="0">
    <w:nsid w:val="59746F49"/>
    <w:multiLevelType w:val="hybridMultilevel"/>
    <w:tmpl w:val="1D4EA416"/>
    <w:lvl w:ilvl="0" w:tplc="F4F854AE">
      <w:start w:val="1"/>
      <w:numFmt w:val="bullet"/>
      <w:lvlText w:val=""/>
      <w:lvlJc w:val="left"/>
      <w:pPr>
        <w:ind w:left="567" w:hanging="283"/>
      </w:pPr>
      <w:rPr>
        <w:rFonts w:ascii="Symbol" w:hAnsi="Symbol" w:hint="default"/>
      </w:rPr>
    </w:lvl>
    <w:lvl w:ilvl="1" w:tplc="40CAD94C">
      <w:start w:val="1"/>
      <w:numFmt w:val="bullet"/>
      <w:lvlText w:val="o"/>
      <w:lvlJc w:val="left"/>
      <w:pPr>
        <w:ind w:left="851" w:hanging="284"/>
      </w:pPr>
      <w:rPr>
        <w:rFonts w:ascii="Courier New" w:hAnsi="Courier New" w:hint="default"/>
      </w:rPr>
    </w:lvl>
    <w:lvl w:ilvl="2" w:tplc="57DC24C4">
      <w:numFmt w:val="bullet"/>
      <w:lvlText w:val="•"/>
      <w:lvlJc w:val="left"/>
      <w:pPr>
        <w:ind w:left="2520" w:hanging="720"/>
      </w:pPr>
      <w:rPr>
        <w:rFonts w:ascii="Arial" w:eastAsiaTheme="minorEastAsia" w:hAnsi="Arial" w:cs="Arial"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5A8A32AC"/>
    <w:multiLevelType w:val="hybridMultilevel"/>
    <w:tmpl w:val="3EC434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5EB17384"/>
    <w:multiLevelType w:val="hybridMultilevel"/>
    <w:tmpl w:val="429CECA4"/>
    <w:lvl w:ilvl="0" w:tplc="4DC60F6E">
      <w:start w:val="1"/>
      <w:numFmt w:val="bullet"/>
      <w:lvlText w:val=""/>
      <w:lvlJc w:val="left"/>
      <w:pPr>
        <w:ind w:left="567" w:hanging="283"/>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0" w15:restartNumberingAfterBreak="0">
    <w:nsid w:val="64125065"/>
    <w:multiLevelType w:val="hybridMultilevel"/>
    <w:tmpl w:val="EFE0F790"/>
    <w:lvl w:ilvl="0" w:tplc="0C090001">
      <w:start w:val="1"/>
      <w:numFmt w:val="bullet"/>
      <w:lvlText w:val=""/>
      <w:lvlJc w:val="left"/>
      <w:pPr>
        <w:ind w:left="774" w:hanging="360"/>
      </w:pPr>
      <w:rPr>
        <w:rFonts w:ascii="Symbol" w:hAnsi="Symbol" w:hint="default"/>
      </w:rPr>
    </w:lvl>
    <w:lvl w:ilvl="1" w:tplc="0C090003" w:tentative="1">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214" w:hanging="360"/>
      </w:pPr>
      <w:rPr>
        <w:rFonts w:ascii="Wingdings" w:hAnsi="Wingdings" w:hint="default"/>
      </w:rPr>
    </w:lvl>
    <w:lvl w:ilvl="3" w:tplc="0C090001" w:tentative="1">
      <w:start w:val="1"/>
      <w:numFmt w:val="bullet"/>
      <w:lvlText w:val=""/>
      <w:lvlJc w:val="left"/>
      <w:pPr>
        <w:ind w:left="2934" w:hanging="360"/>
      </w:pPr>
      <w:rPr>
        <w:rFonts w:ascii="Symbol" w:hAnsi="Symbol" w:hint="default"/>
      </w:rPr>
    </w:lvl>
    <w:lvl w:ilvl="4" w:tplc="0C090003" w:tentative="1">
      <w:start w:val="1"/>
      <w:numFmt w:val="bullet"/>
      <w:lvlText w:val="o"/>
      <w:lvlJc w:val="left"/>
      <w:pPr>
        <w:ind w:left="3654" w:hanging="360"/>
      </w:pPr>
      <w:rPr>
        <w:rFonts w:ascii="Courier New" w:hAnsi="Courier New" w:cs="Courier New" w:hint="default"/>
      </w:rPr>
    </w:lvl>
    <w:lvl w:ilvl="5" w:tplc="0C090005" w:tentative="1">
      <w:start w:val="1"/>
      <w:numFmt w:val="bullet"/>
      <w:lvlText w:val=""/>
      <w:lvlJc w:val="left"/>
      <w:pPr>
        <w:ind w:left="4374" w:hanging="360"/>
      </w:pPr>
      <w:rPr>
        <w:rFonts w:ascii="Wingdings" w:hAnsi="Wingdings" w:hint="default"/>
      </w:rPr>
    </w:lvl>
    <w:lvl w:ilvl="6" w:tplc="0C090001" w:tentative="1">
      <w:start w:val="1"/>
      <w:numFmt w:val="bullet"/>
      <w:lvlText w:val=""/>
      <w:lvlJc w:val="left"/>
      <w:pPr>
        <w:ind w:left="5094" w:hanging="360"/>
      </w:pPr>
      <w:rPr>
        <w:rFonts w:ascii="Symbol" w:hAnsi="Symbol" w:hint="default"/>
      </w:rPr>
    </w:lvl>
    <w:lvl w:ilvl="7" w:tplc="0C090003" w:tentative="1">
      <w:start w:val="1"/>
      <w:numFmt w:val="bullet"/>
      <w:lvlText w:val="o"/>
      <w:lvlJc w:val="left"/>
      <w:pPr>
        <w:ind w:left="5814" w:hanging="360"/>
      </w:pPr>
      <w:rPr>
        <w:rFonts w:ascii="Courier New" w:hAnsi="Courier New" w:cs="Courier New" w:hint="default"/>
      </w:rPr>
    </w:lvl>
    <w:lvl w:ilvl="8" w:tplc="0C090005" w:tentative="1">
      <w:start w:val="1"/>
      <w:numFmt w:val="bullet"/>
      <w:lvlText w:val=""/>
      <w:lvlJc w:val="left"/>
      <w:pPr>
        <w:ind w:left="6534" w:hanging="360"/>
      </w:pPr>
      <w:rPr>
        <w:rFonts w:ascii="Wingdings" w:hAnsi="Wingdings" w:hint="default"/>
      </w:rPr>
    </w:lvl>
  </w:abstractNum>
  <w:abstractNum w:abstractNumId="41" w15:restartNumberingAfterBreak="0">
    <w:nsid w:val="64D17777"/>
    <w:multiLevelType w:val="hybridMultilevel"/>
    <w:tmpl w:val="99B07960"/>
    <w:lvl w:ilvl="0" w:tplc="0C090001">
      <w:start w:val="1"/>
      <w:numFmt w:val="bullet"/>
      <w:lvlText w:val=""/>
      <w:lvlJc w:val="left"/>
      <w:pPr>
        <w:ind w:left="1287" w:hanging="360"/>
      </w:pPr>
      <w:rPr>
        <w:rFonts w:ascii="Symbol" w:hAnsi="Symbol" w:hint="default"/>
      </w:rPr>
    </w:lvl>
    <w:lvl w:ilvl="1" w:tplc="37784EFE">
      <w:numFmt w:val="bullet"/>
      <w:lvlText w:val="•"/>
      <w:lvlJc w:val="left"/>
      <w:pPr>
        <w:ind w:left="2367" w:hanging="720"/>
      </w:pPr>
      <w:rPr>
        <w:rFonts w:ascii="Arial" w:eastAsiaTheme="minorEastAsia" w:hAnsi="Arial" w:cs="Arial"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42" w15:restartNumberingAfterBreak="0">
    <w:nsid w:val="685255A4"/>
    <w:multiLevelType w:val="hybridMultilevel"/>
    <w:tmpl w:val="C136F0CC"/>
    <w:lvl w:ilvl="0" w:tplc="6A4ED004">
      <w:start w:val="1"/>
      <w:numFmt w:val="bullet"/>
      <w:lvlText w:val=""/>
      <w:lvlJc w:val="left"/>
      <w:pPr>
        <w:ind w:left="567" w:hanging="283"/>
      </w:pPr>
      <w:rPr>
        <w:rFonts w:ascii="Symbol" w:hAnsi="Symbol" w:hint="default"/>
      </w:rPr>
    </w:lvl>
    <w:lvl w:ilvl="1" w:tplc="979E23CC">
      <w:start w:val="1"/>
      <w:numFmt w:val="bullet"/>
      <w:lvlText w:val="o"/>
      <w:lvlJc w:val="left"/>
      <w:pPr>
        <w:ind w:left="851" w:hanging="284"/>
      </w:pPr>
      <w:rPr>
        <w:rFonts w:ascii="Courier New" w:hAnsi="Courier New" w:cs="Times New Roman"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3" w15:restartNumberingAfterBreak="0">
    <w:nsid w:val="6AA80A98"/>
    <w:multiLevelType w:val="hybridMultilevel"/>
    <w:tmpl w:val="347ABD7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7C2F7766"/>
    <w:multiLevelType w:val="hybridMultilevel"/>
    <w:tmpl w:val="CD303E3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5" w15:restartNumberingAfterBreak="0">
    <w:nsid w:val="7CA92EEA"/>
    <w:multiLevelType w:val="hybridMultilevel"/>
    <w:tmpl w:val="7550178A"/>
    <w:lvl w:ilvl="0" w:tplc="4F3E9102">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6" w15:restartNumberingAfterBreak="0">
    <w:nsid w:val="7D7E29A7"/>
    <w:multiLevelType w:val="hybridMultilevel"/>
    <w:tmpl w:val="EE5E4B70"/>
    <w:lvl w:ilvl="0" w:tplc="D6307F96">
      <w:start w:val="1"/>
      <w:numFmt w:val="bullet"/>
      <w:lvlText w:val=""/>
      <w:lvlJc w:val="left"/>
      <w:pPr>
        <w:ind w:left="284" w:hanging="284"/>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num w:numId="1" w16cid:durableId="1008361318">
    <w:abstractNumId w:val="2"/>
  </w:num>
  <w:num w:numId="2" w16cid:durableId="541402011">
    <w:abstractNumId w:val="2"/>
  </w:num>
  <w:num w:numId="3" w16cid:durableId="1117868504">
    <w:abstractNumId w:val="6"/>
  </w:num>
  <w:num w:numId="4" w16cid:durableId="686492487">
    <w:abstractNumId w:val="9"/>
  </w:num>
  <w:num w:numId="5" w16cid:durableId="126705380">
    <w:abstractNumId w:val="46"/>
  </w:num>
  <w:num w:numId="6" w16cid:durableId="1931430801">
    <w:abstractNumId w:val="36"/>
  </w:num>
  <w:num w:numId="7" w16cid:durableId="1323317154">
    <w:abstractNumId w:val="23"/>
  </w:num>
  <w:num w:numId="8" w16cid:durableId="622154949">
    <w:abstractNumId w:val="41"/>
  </w:num>
  <w:num w:numId="9" w16cid:durableId="760182166">
    <w:abstractNumId w:val="22"/>
  </w:num>
  <w:num w:numId="10" w16cid:durableId="1599295459">
    <w:abstractNumId w:val="13"/>
  </w:num>
  <w:num w:numId="11" w16cid:durableId="1694964101">
    <w:abstractNumId w:val="30"/>
  </w:num>
  <w:num w:numId="12" w16cid:durableId="272589315">
    <w:abstractNumId w:val="14"/>
  </w:num>
  <w:num w:numId="13" w16cid:durableId="499853381">
    <w:abstractNumId w:val="15"/>
  </w:num>
  <w:num w:numId="14" w16cid:durableId="1828090760">
    <w:abstractNumId w:val="33"/>
  </w:num>
  <w:num w:numId="15" w16cid:durableId="1246567973">
    <w:abstractNumId w:val="40"/>
  </w:num>
  <w:num w:numId="16" w16cid:durableId="2041009857">
    <w:abstractNumId w:val="28"/>
  </w:num>
  <w:num w:numId="17" w16cid:durableId="1295405628">
    <w:abstractNumId w:val="37"/>
  </w:num>
  <w:num w:numId="18" w16cid:durableId="1421487514">
    <w:abstractNumId w:val="39"/>
  </w:num>
  <w:num w:numId="19" w16cid:durableId="1075127177">
    <w:abstractNumId w:val="44"/>
  </w:num>
  <w:num w:numId="20" w16cid:durableId="835265536">
    <w:abstractNumId w:val="26"/>
  </w:num>
  <w:num w:numId="21" w16cid:durableId="428817818">
    <w:abstractNumId w:val="42"/>
  </w:num>
  <w:num w:numId="22" w16cid:durableId="1412311498">
    <w:abstractNumId w:val="3"/>
  </w:num>
  <w:num w:numId="23" w16cid:durableId="534659939">
    <w:abstractNumId w:val="42"/>
  </w:num>
  <w:num w:numId="24" w16cid:durableId="70196847">
    <w:abstractNumId w:val="29"/>
  </w:num>
  <w:num w:numId="25" w16cid:durableId="1120682288">
    <w:abstractNumId w:val="11"/>
  </w:num>
  <w:num w:numId="26" w16cid:durableId="24982509">
    <w:abstractNumId w:val="34"/>
  </w:num>
  <w:num w:numId="27" w16cid:durableId="1425607422">
    <w:abstractNumId w:val="32"/>
  </w:num>
  <w:num w:numId="28" w16cid:durableId="630476380">
    <w:abstractNumId w:val="18"/>
  </w:num>
  <w:num w:numId="29" w16cid:durableId="2065059495">
    <w:abstractNumId w:val="5"/>
  </w:num>
  <w:num w:numId="30" w16cid:durableId="1929194392">
    <w:abstractNumId w:val="16"/>
  </w:num>
  <w:num w:numId="31" w16cid:durableId="1191650356">
    <w:abstractNumId w:val="12"/>
  </w:num>
  <w:num w:numId="32" w16cid:durableId="647327356">
    <w:abstractNumId w:val="8"/>
  </w:num>
  <w:num w:numId="33" w16cid:durableId="338040987">
    <w:abstractNumId w:val="10"/>
  </w:num>
  <w:num w:numId="34" w16cid:durableId="1044796814">
    <w:abstractNumId w:val="7"/>
  </w:num>
  <w:num w:numId="35" w16cid:durableId="821849663">
    <w:abstractNumId w:val="1"/>
  </w:num>
  <w:num w:numId="36" w16cid:durableId="1774089313">
    <w:abstractNumId w:val="43"/>
  </w:num>
  <w:num w:numId="37" w16cid:durableId="1152719488">
    <w:abstractNumId w:val="35"/>
  </w:num>
  <w:num w:numId="38" w16cid:durableId="627008770">
    <w:abstractNumId w:val="24"/>
  </w:num>
  <w:num w:numId="39" w16cid:durableId="1596283511">
    <w:abstractNumId w:val="38"/>
  </w:num>
  <w:num w:numId="40" w16cid:durableId="2114276076">
    <w:abstractNumId w:val="20"/>
  </w:num>
  <w:num w:numId="41" w16cid:durableId="581260508">
    <w:abstractNumId w:val="45"/>
  </w:num>
  <w:num w:numId="42" w16cid:durableId="1000043580">
    <w:abstractNumId w:val="21"/>
  </w:num>
  <w:num w:numId="43" w16cid:durableId="1165557772">
    <w:abstractNumId w:val="19"/>
  </w:num>
  <w:num w:numId="44" w16cid:durableId="1902253461">
    <w:abstractNumId w:val="4"/>
  </w:num>
  <w:num w:numId="45" w16cid:durableId="124926520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921177590">
    <w:abstractNumId w:val="25"/>
  </w:num>
  <w:num w:numId="47" w16cid:durableId="111374900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520707815">
    <w:abstractNumId w:val="0"/>
  </w:num>
  <w:num w:numId="49" w16cid:durableId="1345744252">
    <w:abstractNumId w:val="27"/>
  </w:num>
  <w:num w:numId="50" w16cid:durableId="1827552587">
    <w:abstractNumId w:val="31"/>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 w:id="1"/>
  </w:footnotePr>
  <w:endnotePr>
    <w:pos w:val="sectEnd"/>
    <w:numFmt w:val="decimal"/>
    <w:numRestart w:val="eachSect"/>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E61B4"/>
    <w:rsid w:val="000004E0"/>
    <w:rsid w:val="000005AE"/>
    <w:rsid w:val="00000922"/>
    <w:rsid w:val="00000A09"/>
    <w:rsid w:val="00000AE8"/>
    <w:rsid w:val="00000C18"/>
    <w:rsid w:val="00000F31"/>
    <w:rsid w:val="00000F38"/>
    <w:rsid w:val="000011F9"/>
    <w:rsid w:val="000018E3"/>
    <w:rsid w:val="00001EC7"/>
    <w:rsid w:val="00001FC9"/>
    <w:rsid w:val="00002850"/>
    <w:rsid w:val="00002C5E"/>
    <w:rsid w:val="00002D3F"/>
    <w:rsid w:val="00002EF1"/>
    <w:rsid w:val="000037B7"/>
    <w:rsid w:val="000038D7"/>
    <w:rsid w:val="00003AF4"/>
    <w:rsid w:val="00003B89"/>
    <w:rsid w:val="000041BF"/>
    <w:rsid w:val="00004224"/>
    <w:rsid w:val="0000441E"/>
    <w:rsid w:val="0000459F"/>
    <w:rsid w:val="000047E3"/>
    <w:rsid w:val="000049FE"/>
    <w:rsid w:val="00004A87"/>
    <w:rsid w:val="00004C20"/>
    <w:rsid w:val="00005F93"/>
    <w:rsid w:val="00006045"/>
    <w:rsid w:val="000060B0"/>
    <w:rsid w:val="00006432"/>
    <w:rsid w:val="000067E7"/>
    <w:rsid w:val="00006BD4"/>
    <w:rsid w:val="000070B7"/>
    <w:rsid w:val="000073BB"/>
    <w:rsid w:val="000073F9"/>
    <w:rsid w:val="00007A9F"/>
    <w:rsid w:val="00007DB7"/>
    <w:rsid w:val="00007E6E"/>
    <w:rsid w:val="000100BE"/>
    <w:rsid w:val="000106CC"/>
    <w:rsid w:val="000106E3"/>
    <w:rsid w:val="00010788"/>
    <w:rsid w:val="00010903"/>
    <w:rsid w:val="00010A0A"/>
    <w:rsid w:val="00010EF4"/>
    <w:rsid w:val="00010FC8"/>
    <w:rsid w:val="00011421"/>
    <w:rsid w:val="000122FC"/>
    <w:rsid w:val="00012FFE"/>
    <w:rsid w:val="00013205"/>
    <w:rsid w:val="00013584"/>
    <w:rsid w:val="00013696"/>
    <w:rsid w:val="00013850"/>
    <w:rsid w:val="000139D7"/>
    <w:rsid w:val="00013CBD"/>
    <w:rsid w:val="0001401C"/>
    <w:rsid w:val="00014157"/>
    <w:rsid w:val="00014597"/>
    <w:rsid w:val="00014A49"/>
    <w:rsid w:val="00014C56"/>
    <w:rsid w:val="00014C62"/>
    <w:rsid w:val="000150A9"/>
    <w:rsid w:val="000152A2"/>
    <w:rsid w:val="00015720"/>
    <w:rsid w:val="000158A3"/>
    <w:rsid w:val="00015AA7"/>
    <w:rsid w:val="00015B07"/>
    <w:rsid w:val="000162A0"/>
    <w:rsid w:val="0001656F"/>
    <w:rsid w:val="00016A65"/>
    <w:rsid w:val="00016CD9"/>
    <w:rsid w:val="00016D2B"/>
    <w:rsid w:val="00016DA4"/>
    <w:rsid w:val="0001726B"/>
    <w:rsid w:val="00017748"/>
    <w:rsid w:val="00017A59"/>
    <w:rsid w:val="00017E47"/>
    <w:rsid w:val="00020330"/>
    <w:rsid w:val="0002058A"/>
    <w:rsid w:val="000215BB"/>
    <w:rsid w:val="00021C76"/>
    <w:rsid w:val="00021CA6"/>
    <w:rsid w:val="0002203D"/>
    <w:rsid w:val="0002218F"/>
    <w:rsid w:val="000225F8"/>
    <w:rsid w:val="0002260B"/>
    <w:rsid w:val="00022652"/>
    <w:rsid w:val="00022973"/>
    <w:rsid w:val="0002367B"/>
    <w:rsid w:val="00023E3C"/>
    <w:rsid w:val="00023FB7"/>
    <w:rsid w:val="00024476"/>
    <w:rsid w:val="000244E5"/>
    <w:rsid w:val="000245D7"/>
    <w:rsid w:val="000247DC"/>
    <w:rsid w:val="000247F6"/>
    <w:rsid w:val="0002490D"/>
    <w:rsid w:val="00025236"/>
    <w:rsid w:val="000257C3"/>
    <w:rsid w:val="000258B0"/>
    <w:rsid w:val="00025A83"/>
    <w:rsid w:val="00026303"/>
    <w:rsid w:val="00026726"/>
    <w:rsid w:val="00026746"/>
    <w:rsid w:val="00026877"/>
    <w:rsid w:val="000268F0"/>
    <w:rsid w:val="000268F4"/>
    <w:rsid w:val="00026FCD"/>
    <w:rsid w:val="00027C06"/>
    <w:rsid w:val="00030083"/>
    <w:rsid w:val="00030BF6"/>
    <w:rsid w:val="00031259"/>
    <w:rsid w:val="00031732"/>
    <w:rsid w:val="0003183A"/>
    <w:rsid w:val="00031BA7"/>
    <w:rsid w:val="00031D66"/>
    <w:rsid w:val="00031DEC"/>
    <w:rsid w:val="0003246D"/>
    <w:rsid w:val="00032770"/>
    <w:rsid w:val="000330D5"/>
    <w:rsid w:val="00033B23"/>
    <w:rsid w:val="00033E85"/>
    <w:rsid w:val="00033ED2"/>
    <w:rsid w:val="00034332"/>
    <w:rsid w:val="0003449B"/>
    <w:rsid w:val="00034538"/>
    <w:rsid w:val="000353ED"/>
    <w:rsid w:val="0003579A"/>
    <w:rsid w:val="00035857"/>
    <w:rsid w:val="000358A6"/>
    <w:rsid w:val="00035DAD"/>
    <w:rsid w:val="00035E5A"/>
    <w:rsid w:val="000360A4"/>
    <w:rsid w:val="000362F1"/>
    <w:rsid w:val="000363DE"/>
    <w:rsid w:val="00036459"/>
    <w:rsid w:val="00036883"/>
    <w:rsid w:val="00036E12"/>
    <w:rsid w:val="00036ED3"/>
    <w:rsid w:val="00037381"/>
    <w:rsid w:val="00037484"/>
    <w:rsid w:val="00037751"/>
    <w:rsid w:val="00037A0A"/>
    <w:rsid w:val="00037DBC"/>
    <w:rsid w:val="00040769"/>
    <w:rsid w:val="000412C9"/>
    <w:rsid w:val="0004161F"/>
    <w:rsid w:val="00041E1B"/>
    <w:rsid w:val="0004205D"/>
    <w:rsid w:val="0004215E"/>
    <w:rsid w:val="00042589"/>
    <w:rsid w:val="0004273D"/>
    <w:rsid w:val="00042938"/>
    <w:rsid w:val="00042BA5"/>
    <w:rsid w:val="00043541"/>
    <w:rsid w:val="0004391D"/>
    <w:rsid w:val="00043BE5"/>
    <w:rsid w:val="000441B6"/>
    <w:rsid w:val="00044393"/>
    <w:rsid w:val="000445E8"/>
    <w:rsid w:val="000446E8"/>
    <w:rsid w:val="0004472A"/>
    <w:rsid w:val="0004474C"/>
    <w:rsid w:val="00044755"/>
    <w:rsid w:val="0004496D"/>
    <w:rsid w:val="00044ABE"/>
    <w:rsid w:val="00044D07"/>
    <w:rsid w:val="00044FBB"/>
    <w:rsid w:val="00045679"/>
    <w:rsid w:val="00045AEF"/>
    <w:rsid w:val="00046093"/>
    <w:rsid w:val="0004609C"/>
    <w:rsid w:val="000461A4"/>
    <w:rsid w:val="000463E6"/>
    <w:rsid w:val="00046668"/>
    <w:rsid w:val="0004666B"/>
    <w:rsid w:val="00046FEE"/>
    <w:rsid w:val="000470C4"/>
    <w:rsid w:val="0004732F"/>
    <w:rsid w:val="0004774D"/>
    <w:rsid w:val="00047829"/>
    <w:rsid w:val="00047D31"/>
    <w:rsid w:val="00050974"/>
    <w:rsid w:val="00051071"/>
    <w:rsid w:val="0005139C"/>
    <w:rsid w:val="00051F77"/>
    <w:rsid w:val="000521EA"/>
    <w:rsid w:val="000523BD"/>
    <w:rsid w:val="000525A9"/>
    <w:rsid w:val="00052602"/>
    <w:rsid w:val="00052B72"/>
    <w:rsid w:val="00052E4C"/>
    <w:rsid w:val="00052F51"/>
    <w:rsid w:val="00053175"/>
    <w:rsid w:val="000531A8"/>
    <w:rsid w:val="000534FF"/>
    <w:rsid w:val="000537D3"/>
    <w:rsid w:val="000538E6"/>
    <w:rsid w:val="00053A36"/>
    <w:rsid w:val="00053B71"/>
    <w:rsid w:val="00053C67"/>
    <w:rsid w:val="000544BA"/>
    <w:rsid w:val="0005478D"/>
    <w:rsid w:val="00054968"/>
    <w:rsid w:val="00054F08"/>
    <w:rsid w:val="0005529D"/>
    <w:rsid w:val="000554B9"/>
    <w:rsid w:val="00055607"/>
    <w:rsid w:val="00055780"/>
    <w:rsid w:val="00055825"/>
    <w:rsid w:val="000558B2"/>
    <w:rsid w:val="00055BB0"/>
    <w:rsid w:val="00055F80"/>
    <w:rsid w:val="0005635D"/>
    <w:rsid w:val="0005642E"/>
    <w:rsid w:val="00056C40"/>
    <w:rsid w:val="00056D0B"/>
    <w:rsid w:val="000571A2"/>
    <w:rsid w:val="000572D9"/>
    <w:rsid w:val="00057340"/>
    <w:rsid w:val="0006016C"/>
    <w:rsid w:val="000604C2"/>
    <w:rsid w:val="00060674"/>
    <w:rsid w:val="000606F8"/>
    <w:rsid w:val="000607B5"/>
    <w:rsid w:val="00060C5E"/>
    <w:rsid w:val="00060F62"/>
    <w:rsid w:val="00061026"/>
    <w:rsid w:val="00061045"/>
    <w:rsid w:val="000613F4"/>
    <w:rsid w:val="00061EFB"/>
    <w:rsid w:val="0006248D"/>
    <w:rsid w:val="00062583"/>
    <w:rsid w:val="00062CE0"/>
    <w:rsid w:val="0006321F"/>
    <w:rsid w:val="0006369B"/>
    <w:rsid w:val="00063883"/>
    <w:rsid w:val="000638BC"/>
    <w:rsid w:val="00063F2F"/>
    <w:rsid w:val="00064411"/>
    <w:rsid w:val="00064F8C"/>
    <w:rsid w:val="00064FD8"/>
    <w:rsid w:val="00065122"/>
    <w:rsid w:val="000659CA"/>
    <w:rsid w:val="00065D84"/>
    <w:rsid w:val="00065E3E"/>
    <w:rsid w:val="000661D6"/>
    <w:rsid w:val="00066390"/>
    <w:rsid w:val="00066401"/>
    <w:rsid w:val="00067209"/>
    <w:rsid w:val="00067462"/>
    <w:rsid w:val="000679FB"/>
    <w:rsid w:val="00067A37"/>
    <w:rsid w:val="00067C05"/>
    <w:rsid w:val="00070533"/>
    <w:rsid w:val="0007074E"/>
    <w:rsid w:val="000709FB"/>
    <w:rsid w:val="00071197"/>
    <w:rsid w:val="00071A3A"/>
    <w:rsid w:val="00071BFB"/>
    <w:rsid w:val="00071CB8"/>
    <w:rsid w:val="000720C6"/>
    <w:rsid w:val="000723F6"/>
    <w:rsid w:val="0007255C"/>
    <w:rsid w:val="00072CC3"/>
    <w:rsid w:val="00072F05"/>
    <w:rsid w:val="00073244"/>
    <w:rsid w:val="00073291"/>
    <w:rsid w:val="000735C2"/>
    <w:rsid w:val="00073C24"/>
    <w:rsid w:val="00073C26"/>
    <w:rsid w:val="00073EF8"/>
    <w:rsid w:val="0007401F"/>
    <w:rsid w:val="00074084"/>
    <w:rsid w:val="00074B72"/>
    <w:rsid w:val="00074BE4"/>
    <w:rsid w:val="00074E20"/>
    <w:rsid w:val="00075067"/>
    <w:rsid w:val="0007531C"/>
    <w:rsid w:val="0007533D"/>
    <w:rsid w:val="0007564D"/>
    <w:rsid w:val="00075717"/>
    <w:rsid w:val="00075966"/>
    <w:rsid w:val="00075973"/>
    <w:rsid w:val="000760A8"/>
    <w:rsid w:val="000761A4"/>
    <w:rsid w:val="00076E46"/>
    <w:rsid w:val="000770CA"/>
    <w:rsid w:val="00077499"/>
    <w:rsid w:val="00077595"/>
    <w:rsid w:val="0007765B"/>
    <w:rsid w:val="00077756"/>
    <w:rsid w:val="000777D0"/>
    <w:rsid w:val="00080164"/>
    <w:rsid w:val="000802E2"/>
    <w:rsid w:val="00080729"/>
    <w:rsid w:val="00080D46"/>
    <w:rsid w:val="00080DDC"/>
    <w:rsid w:val="00081168"/>
    <w:rsid w:val="00081203"/>
    <w:rsid w:val="00081253"/>
    <w:rsid w:val="000814FD"/>
    <w:rsid w:val="0008156F"/>
    <w:rsid w:val="00081708"/>
    <w:rsid w:val="00081ACC"/>
    <w:rsid w:val="00081F0A"/>
    <w:rsid w:val="00082020"/>
    <w:rsid w:val="00082393"/>
    <w:rsid w:val="0008244A"/>
    <w:rsid w:val="0008284F"/>
    <w:rsid w:val="00082E0A"/>
    <w:rsid w:val="00082ECB"/>
    <w:rsid w:val="000830CE"/>
    <w:rsid w:val="00083296"/>
    <w:rsid w:val="00083367"/>
    <w:rsid w:val="00083462"/>
    <w:rsid w:val="0008403A"/>
    <w:rsid w:val="000844D9"/>
    <w:rsid w:val="00084523"/>
    <w:rsid w:val="000848AC"/>
    <w:rsid w:val="00084AF3"/>
    <w:rsid w:val="00084B61"/>
    <w:rsid w:val="00084F7D"/>
    <w:rsid w:val="00085B3D"/>
    <w:rsid w:val="0008603F"/>
    <w:rsid w:val="0008697B"/>
    <w:rsid w:val="00087242"/>
    <w:rsid w:val="000873F4"/>
    <w:rsid w:val="0008761E"/>
    <w:rsid w:val="00087672"/>
    <w:rsid w:val="000876D2"/>
    <w:rsid w:val="00090013"/>
    <w:rsid w:val="00090B03"/>
    <w:rsid w:val="000914C8"/>
    <w:rsid w:val="00091637"/>
    <w:rsid w:val="000916DC"/>
    <w:rsid w:val="00091835"/>
    <w:rsid w:val="000919DE"/>
    <w:rsid w:val="00091BB2"/>
    <w:rsid w:val="00092272"/>
    <w:rsid w:val="000928B7"/>
    <w:rsid w:val="0009290C"/>
    <w:rsid w:val="0009295F"/>
    <w:rsid w:val="000929C4"/>
    <w:rsid w:val="00092D96"/>
    <w:rsid w:val="00093165"/>
    <w:rsid w:val="00093596"/>
    <w:rsid w:val="00093620"/>
    <w:rsid w:val="000939D9"/>
    <w:rsid w:val="00094010"/>
    <w:rsid w:val="000943BB"/>
    <w:rsid w:val="0009459C"/>
    <w:rsid w:val="0009463C"/>
    <w:rsid w:val="00094887"/>
    <w:rsid w:val="00094945"/>
    <w:rsid w:val="0009514B"/>
    <w:rsid w:val="00095336"/>
    <w:rsid w:val="0009572B"/>
    <w:rsid w:val="000958B5"/>
    <w:rsid w:val="00095A2C"/>
    <w:rsid w:val="0009621C"/>
    <w:rsid w:val="0009632F"/>
    <w:rsid w:val="00096513"/>
    <w:rsid w:val="00096610"/>
    <w:rsid w:val="00096797"/>
    <w:rsid w:val="0009693C"/>
    <w:rsid w:val="000969FD"/>
    <w:rsid w:val="00096AE0"/>
    <w:rsid w:val="00096C98"/>
    <w:rsid w:val="00096D96"/>
    <w:rsid w:val="0009715F"/>
    <w:rsid w:val="00097B45"/>
    <w:rsid w:val="00097F49"/>
    <w:rsid w:val="00097F9D"/>
    <w:rsid w:val="000A00F0"/>
    <w:rsid w:val="000A0468"/>
    <w:rsid w:val="000A0656"/>
    <w:rsid w:val="000A0662"/>
    <w:rsid w:val="000A09DA"/>
    <w:rsid w:val="000A0C95"/>
    <w:rsid w:val="000A142E"/>
    <w:rsid w:val="000A162F"/>
    <w:rsid w:val="000A1A49"/>
    <w:rsid w:val="000A1AE2"/>
    <w:rsid w:val="000A1CDA"/>
    <w:rsid w:val="000A2131"/>
    <w:rsid w:val="000A22D1"/>
    <w:rsid w:val="000A2375"/>
    <w:rsid w:val="000A2527"/>
    <w:rsid w:val="000A2715"/>
    <w:rsid w:val="000A2958"/>
    <w:rsid w:val="000A3511"/>
    <w:rsid w:val="000A371E"/>
    <w:rsid w:val="000A3D96"/>
    <w:rsid w:val="000A3E30"/>
    <w:rsid w:val="000A3E64"/>
    <w:rsid w:val="000A4064"/>
    <w:rsid w:val="000A4102"/>
    <w:rsid w:val="000A434F"/>
    <w:rsid w:val="000A4813"/>
    <w:rsid w:val="000A4BDC"/>
    <w:rsid w:val="000A508B"/>
    <w:rsid w:val="000A529A"/>
    <w:rsid w:val="000A530F"/>
    <w:rsid w:val="000A5394"/>
    <w:rsid w:val="000A55C9"/>
    <w:rsid w:val="000A5738"/>
    <w:rsid w:val="000A58DE"/>
    <w:rsid w:val="000A5B84"/>
    <w:rsid w:val="000A5E30"/>
    <w:rsid w:val="000A5E4C"/>
    <w:rsid w:val="000A616D"/>
    <w:rsid w:val="000A6192"/>
    <w:rsid w:val="000A640C"/>
    <w:rsid w:val="000A6782"/>
    <w:rsid w:val="000A6CDD"/>
    <w:rsid w:val="000A7224"/>
    <w:rsid w:val="000A7332"/>
    <w:rsid w:val="000A763C"/>
    <w:rsid w:val="000A77F7"/>
    <w:rsid w:val="000A7A55"/>
    <w:rsid w:val="000A7F87"/>
    <w:rsid w:val="000B0495"/>
    <w:rsid w:val="000B0700"/>
    <w:rsid w:val="000B11FF"/>
    <w:rsid w:val="000B150F"/>
    <w:rsid w:val="000B1764"/>
    <w:rsid w:val="000B1D35"/>
    <w:rsid w:val="000B2253"/>
    <w:rsid w:val="000B2459"/>
    <w:rsid w:val="000B25B5"/>
    <w:rsid w:val="000B315A"/>
    <w:rsid w:val="000B3214"/>
    <w:rsid w:val="000B32EF"/>
    <w:rsid w:val="000B34FB"/>
    <w:rsid w:val="000B3521"/>
    <w:rsid w:val="000B353D"/>
    <w:rsid w:val="000B3588"/>
    <w:rsid w:val="000B3AC4"/>
    <w:rsid w:val="000B3F4B"/>
    <w:rsid w:val="000B4163"/>
    <w:rsid w:val="000B4199"/>
    <w:rsid w:val="000B458F"/>
    <w:rsid w:val="000B45DE"/>
    <w:rsid w:val="000B4834"/>
    <w:rsid w:val="000B4E35"/>
    <w:rsid w:val="000B520D"/>
    <w:rsid w:val="000B544B"/>
    <w:rsid w:val="000B585B"/>
    <w:rsid w:val="000B5AD9"/>
    <w:rsid w:val="000B5D79"/>
    <w:rsid w:val="000B614F"/>
    <w:rsid w:val="000B640B"/>
    <w:rsid w:val="000B671B"/>
    <w:rsid w:val="000B67BB"/>
    <w:rsid w:val="000B694F"/>
    <w:rsid w:val="000B6A59"/>
    <w:rsid w:val="000B6C59"/>
    <w:rsid w:val="000B6E31"/>
    <w:rsid w:val="000B6FA1"/>
    <w:rsid w:val="000B70B3"/>
    <w:rsid w:val="000B7502"/>
    <w:rsid w:val="000B755F"/>
    <w:rsid w:val="000B7BB3"/>
    <w:rsid w:val="000B7C1A"/>
    <w:rsid w:val="000B7CA4"/>
    <w:rsid w:val="000C004B"/>
    <w:rsid w:val="000C0171"/>
    <w:rsid w:val="000C018D"/>
    <w:rsid w:val="000C0597"/>
    <w:rsid w:val="000C06A2"/>
    <w:rsid w:val="000C0785"/>
    <w:rsid w:val="000C0890"/>
    <w:rsid w:val="000C0936"/>
    <w:rsid w:val="000C14B5"/>
    <w:rsid w:val="000C159E"/>
    <w:rsid w:val="000C1706"/>
    <w:rsid w:val="000C1A21"/>
    <w:rsid w:val="000C1F88"/>
    <w:rsid w:val="000C2246"/>
    <w:rsid w:val="000C277D"/>
    <w:rsid w:val="000C28AB"/>
    <w:rsid w:val="000C304B"/>
    <w:rsid w:val="000C3C44"/>
    <w:rsid w:val="000C3DB8"/>
    <w:rsid w:val="000C47D7"/>
    <w:rsid w:val="000C4AAD"/>
    <w:rsid w:val="000C4CC5"/>
    <w:rsid w:val="000C4E9C"/>
    <w:rsid w:val="000C52F1"/>
    <w:rsid w:val="000C5319"/>
    <w:rsid w:val="000C54B5"/>
    <w:rsid w:val="000C54BC"/>
    <w:rsid w:val="000C5649"/>
    <w:rsid w:val="000C6CC9"/>
    <w:rsid w:val="000C72CA"/>
    <w:rsid w:val="000C72CB"/>
    <w:rsid w:val="000C72DF"/>
    <w:rsid w:val="000C77A6"/>
    <w:rsid w:val="000C7A18"/>
    <w:rsid w:val="000C7D0E"/>
    <w:rsid w:val="000C7DB5"/>
    <w:rsid w:val="000C7DD7"/>
    <w:rsid w:val="000D04F9"/>
    <w:rsid w:val="000D0761"/>
    <w:rsid w:val="000D0FFA"/>
    <w:rsid w:val="000D153E"/>
    <w:rsid w:val="000D17B6"/>
    <w:rsid w:val="000D199A"/>
    <w:rsid w:val="000D1C1E"/>
    <w:rsid w:val="000D1C4C"/>
    <w:rsid w:val="000D1DC9"/>
    <w:rsid w:val="000D2005"/>
    <w:rsid w:val="000D236C"/>
    <w:rsid w:val="000D2614"/>
    <w:rsid w:val="000D26E8"/>
    <w:rsid w:val="000D2872"/>
    <w:rsid w:val="000D29C4"/>
    <w:rsid w:val="000D2A53"/>
    <w:rsid w:val="000D303C"/>
    <w:rsid w:val="000D3280"/>
    <w:rsid w:val="000D3938"/>
    <w:rsid w:val="000D3C91"/>
    <w:rsid w:val="000D406A"/>
    <w:rsid w:val="000D4200"/>
    <w:rsid w:val="000D4D0E"/>
    <w:rsid w:val="000D4DE5"/>
    <w:rsid w:val="000D5321"/>
    <w:rsid w:val="000D53B6"/>
    <w:rsid w:val="000D56C4"/>
    <w:rsid w:val="000D5CE9"/>
    <w:rsid w:val="000D5CEB"/>
    <w:rsid w:val="000D5F29"/>
    <w:rsid w:val="000D631C"/>
    <w:rsid w:val="000D664A"/>
    <w:rsid w:val="000D68C8"/>
    <w:rsid w:val="000D6EFE"/>
    <w:rsid w:val="000D74BB"/>
    <w:rsid w:val="000D7927"/>
    <w:rsid w:val="000D798F"/>
    <w:rsid w:val="000D79D9"/>
    <w:rsid w:val="000D7BD7"/>
    <w:rsid w:val="000E04BB"/>
    <w:rsid w:val="000E07D3"/>
    <w:rsid w:val="000E0954"/>
    <w:rsid w:val="000E11A3"/>
    <w:rsid w:val="000E153B"/>
    <w:rsid w:val="000E1586"/>
    <w:rsid w:val="000E18D6"/>
    <w:rsid w:val="000E1B6B"/>
    <w:rsid w:val="000E1F09"/>
    <w:rsid w:val="000E20C9"/>
    <w:rsid w:val="000E223A"/>
    <w:rsid w:val="000E243F"/>
    <w:rsid w:val="000E248F"/>
    <w:rsid w:val="000E261F"/>
    <w:rsid w:val="000E2772"/>
    <w:rsid w:val="000E27A7"/>
    <w:rsid w:val="000E29DA"/>
    <w:rsid w:val="000E29DB"/>
    <w:rsid w:val="000E2B6E"/>
    <w:rsid w:val="000E3A57"/>
    <w:rsid w:val="000E3A67"/>
    <w:rsid w:val="000E3CBD"/>
    <w:rsid w:val="000E3F57"/>
    <w:rsid w:val="000E438F"/>
    <w:rsid w:val="000E4555"/>
    <w:rsid w:val="000E4604"/>
    <w:rsid w:val="000E482A"/>
    <w:rsid w:val="000E488A"/>
    <w:rsid w:val="000E4C90"/>
    <w:rsid w:val="000E5984"/>
    <w:rsid w:val="000E5AB4"/>
    <w:rsid w:val="000E5D42"/>
    <w:rsid w:val="000E6085"/>
    <w:rsid w:val="000E63F3"/>
    <w:rsid w:val="000E65DC"/>
    <w:rsid w:val="000E65FD"/>
    <w:rsid w:val="000E67E6"/>
    <w:rsid w:val="000E68E7"/>
    <w:rsid w:val="000E6926"/>
    <w:rsid w:val="000E7188"/>
    <w:rsid w:val="000E7440"/>
    <w:rsid w:val="000E74A3"/>
    <w:rsid w:val="000E7576"/>
    <w:rsid w:val="000E769B"/>
    <w:rsid w:val="000E7AC5"/>
    <w:rsid w:val="000E7F2C"/>
    <w:rsid w:val="000F0435"/>
    <w:rsid w:val="000F0704"/>
    <w:rsid w:val="000F0796"/>
    <w:rsid w:val="000F0896"/>
    <w:rsid w:val="000F0A73"/>
    <w:rsid w:val="000F0A91"/>
    <w:rsid w:val="000F0AB7"/>
    <w:rsid w:val="000F0F22"/>
    <w:rsid w:val="000F1063"/>
    <w:rsid w:val="000F1170"/>
    <w:rsid w:val="000F11CA"/>
    <w:rsid w:val="000F1339"/>
    <w:rsid w:val="000F1905"/>
    <w:rsid w:val="000F1AF3"/>
    <w:rsid w:val="000F1B3B"/>
    <w:rsid w:val="000F1C69"/>
    <w:rsid w:val="000F1CB4"/>
    <w:rsid w:val="000F1EFF"/>
    <w:rsid w:val="000F2110"/>
    <w:rsid w:val="000F27FF"/>
    <w:rsid w:val="000F2A6B"/>
    <w:rsid w:val="000F2B59"/>
    <w:rsid w:val="000F2EF6"/>
    <w:rsid w:val="000F2FC3"/>
    <w:rsid w:val="000F325E"/>
    <w:rsid w:val="000F348C"/>
    <w:rsid w:val="000F3719"/>
    <w:rsid w:val="000F3A63"/>
    <w:rsid w:val="000F3AAF"/>
    <w:rsid w:val="000F3BD3"/>
    <w:rsid w:val="000F3E17"/>
    <w:rsid w:val="000F4148"/>
    <w:rsid w:val="000F4190"/>
    <w:rsid w:val="000F42C2"/>
    <w:rsid w:val="000F477A"/>
    <w:rsid w:val="000F49CE"/>
    <w:rsid w:val="000F4F21"/>
    <w:rsid w:val="000F5642"/>
    <w:rsid w:val="000F6670"/>
    <w:rsid w:val="000F6E13"/>
    <w:rsid w:val="000F6F1F"/>
    <w:rsid w:val="000F6F35"/>
    <w:rsid w:val="000F7080"/>
    <w:rsid w:val="000F720A"/>
    <w:rsid w:val="000F7496"/>
    <w:rsid w:val="000F7696"/>
    <w:rsid w:val="000F7E69"/>
    <w:rsid w:val="000F7F3C"/>
    <w:rsid w:val="00100028"/>
    <w:rsid w:val="001008A4"/>
    <w:rsid w:val="0010117D"/>
    <w:rsid w:val="00101296"/>
    <w:rsid w:val="00101299"/>
    <w:rsid w:val="00101938"/>
    <w:rsid w:val="00101AD1"/>
    <w:rsid w:val="00101BD9"/>
    <w:rsid w:val="00101BEC"/>
    <w:rsid w:val="00101D33"/>
    <w:rsid w:val="0010225B"/>
    <w:rsid w:val="00102ECA"/>
    <w:rsid w:val="00103445"/>
    <w:rsid w:val="001036DB"/>
    <w:rsid w:val="00103DAF"/>
    <w:rsid w:val="001040C4"/>
    <w:rsid w:val="001044B0"/>
    <w:rsid w:val="00104859"/>
    <w:rsid w:val="001048A8"/>
    <w:rsid w:val="00104BEE"/>
    <w:rsid w:val="00104C60"/>
    <w:rsid w:val="0010565A"/>
    <w:rsid w:val="00105AB0"/>
    <w:rsid w:val="001060A3"/>
    <w:rsid w:val="001061FA"/>
    <w:rsid w:val="001064BA"/>
    <w:rsid w:val="001065E9"/>
    <w:rsid w:val="00106D18"/>
    <w:rsid w:val="00107450"/>
    <w:rsid w:val="00107CF2"/>
    <w:rsid w:val="00107DB9"/>
    <w:rsid w:val="00107E02"/>
    <w:rsid w:val="00110335"/>
    <w:rsid w:val="00110421"/>
    <w:rsid w:val="00110477"/>
    <w:rsid w:val="00110661"/>
    <w:rsid w:val="00110E69"/>
    <w:rsid w:val="001116A0"/>
    <w:rsid w:val="00111CD1"/>
    <w:rsid w:val="00112007"/>
    <w:rsid w:val="001123D1"/>
    <w:rsid w:val="00112989"/>
    <w:rsid w:val="00112D16"/>
    <w:rsid w:val="00112FAB"/>
    <w:rsid w:val="0011310A"/>
    <w:rsid w:val="00113510"/>
    <w:rsid w:val="001136FF"/>
    <w:rsid w:val="00113B0B"/>
    <w:rsid w:val="00113CA0"/>
    <w:rsid w:val="00113CA5"/>
    <w:rsid w:val="00113E75"/>
    <w:rsid w:val="001140C5"/>
    <w:rsid w:val="001146B1"/>
    <w:rsid w:val="0011490C"/>
    <w:rsid w:val="00114F9A"/>
    <w:rsid w:val="001151A8"/>
    <w:rsid w:val="0011525A"/>
    <w:rsid w:val="001154C8"/>
    <w:rsid w:val="001155E4"/>
    <w:rsid w:val="00115629"/>
    <w:rsid w:val="0011580F"/>
    <w:rsid w:val="0011582B"/>
    <w:rsid w:val="001159D8"/>
    <w:rsid w:val="00115CD2"/>
    <w:rsid w:val="00115FD6"/>
    <w:rsid w:val="00116367"/>
    <w:rsid w:val="00116595"/>
    <w:rsid w:val="001165A0"/>
    <w:rsid w:val="00117393"/>
    <w:rsid w:val="00117EB2"/>
    <w:rsid w:val="00117F3F"/>
    <w:rsid w:val="00120101"/>
    <w:rsid w:val="00120207"/>
    <w:rsid w:val="0012023B"/>
    <w:rsid w:val="001202C5"/>
    <w:rsid w:val="001208A9"/>
    <w:rsid w:val="00120985"/>
    <w:rsid w:val="00120A05"/>
    <w:rsid w:val="00120A15"/>
    <w:rsid w:val="00120F1C"/>
    <w:rsid w:val="00121230"/>
    <w:rsid w:val="001212DA"/>
    <w:rsid w:val="001213C1"/>
    <w:rsid w:val="0012140E"/>
    <w:rsid w:val="00121583"/>
    <w:rsid w:val="001218BD"/>
    <w:rsid w:val="00121939"/>
    <w:rsid w:val="00122748"/>
    <w:rsid w:val="0012276C"/>
    <w:rsid w:val="0012282C"/>
    <w:rsid w:val="00122B4F"/>
    <w:rsid w:val="00122D63"/>
    <w:rsid w:val="00122EA0"/>
    <w:rsid w:val="00123253"/>
    <w:rsid w:val="00123567"/>
    <w:rsid w:val="0012388E"/>
    <w:rsid w:val="00124123"/>
    <w:rsid w:val="001244AA"/>
    <w:rsid w:val="001244B2"/>
    <w:rsid w:val="0012469F"/>
    <w:rsid w:val="001246A5"/>
    <w:rsid w:val="001246C3"/>
    <w:rsid w:val="00124A66"/>
    <w:rsid w:val="00124A6A"/>
    <w:rsid w:val="00124C8C"/>
    <w:rsid w:val="00124CAB"/>
    <w:rsid w:val="0012503F"/>
    <w:rsid w:val="001253B7"/>
    <w:rsid w:val="00125431"/>
    <w:rsid w:val="001254D8"/>
    <w:rsid w:val="00125662"/>
    <w:rsid w:val="001256B5"/>
    <w:rsid w:val="00125C91"/>
    <w:rsid w:val="0012681E"/>
    <w:rsid w:val="001268EA"/>
    <w:rsid w:val="00126987"/>
    <w:rsid w:val="00126C8A"/>
    <w:rsid w:val="00126EF8"/>
    <w:rsid w:val="00127133"/>
    <w:rsid w:val="00127BF9"/>
    <w:rsid w:val="00127C35"/>
    <w:rsid w:val="00127DD5"/>
    <w:rsid w:val="001305E3"/>
    <w:rsid w:val="001307DC"/>
    <w:rsid w:val="001313B7"/>
    <w:rsid w:val="00131554"/>
    <w:rsid w:val="001316E0"/>
    <w:rsid w:val="0013191F"/>
    <w:rsid w:val="00131E96"/>
    <w:rsid w:val="00132CD5"/>
    <w:rsid w:val="00132F0A"/>
    <w:rsid w:val="0013309A"/>
    <w:rsid w:val="0013336C"/>
    <w:rsid w:val="00133398"/>
    <w:rsid w:val="001333A5"/>
    <w:rsid w:val="001333FE"/>
    <w:rsid w:val="001336E0"/>
    <w:rsid w:val="00133BF2"/>
    <w:rsid w:val="00133F31"/>
    <w:rsid w:val="001340A6"/>
    <w:rsid w:val="0013448E"/>
    <w:rsid w:val="0013470A"/>
    <w:rsid w:val="00134814"/>
    <w:rsid w:val="00134CCF"/>
    <w:rsid w:val="00134F6F"/>
    <w:rsid w:val="0013543F"/>
    <w:rsid w:val="001357E5"/>
    <w:rsid w:val="001359EC"/>
    <w:rsid w:val="00135D53"/>
    <w:rsid w:val="00135E0F"/>
    <w:rsid w:val="00135E74"/>
    <w:rsid w:val="0013602B"/>
    <w:rsid w:val="001366EE"/>
    <w:rsid w:val="00136ACB"/>
    <w:rsid w:val="00136F21"/>
    <w:rsid w:val="00137100"/>
    <w:rsid w:val="001371B4"/>
    <w:rsid w:val="0013765E"/>
    <w:rsid w:val="00137B7E"/>
    <w:rsid w:val="00137DFC"/>
    <w:rsid w:val="00140081"/>
    <w:rsid w:val="00140131"/>
    <w:rsid w:val="0014038B"/>
    <w:rsid w:val="00140558"/>
    <w:rsid w:val="00140A4D"/>
    <w:rsid w:val="00140BFA"/>
    <w:rsid w:val="00141673"/>
    <w:rsid w:val="0014174D"/>
    <w:rsid w:val="001419A4"/>
    <w:rsid w:val="00141AAC"/>
    <w:rsid w:val="0014207A"/>
    <w:rsid w:val="0014256F"/>
    <w:rsid w:val="00142577"/>
    <w:rsid w:val="001427C4"/>
    <w:rsid w:val="00142B47"/>
    <w:rsid w:val="00142CDD"/>
    <w:rsid w:val="00143B0B"/>
    <w:rsid w:val="00143BAA"/>
    <w:rsid w:val="001442EE"/>
    <w:rsid w:val="001446B6"/>
    <w:rsid w:val="0014474E"/>
    <w:rsid w:val="00144813"/>
    <w:rsid w:val="0014499C"/>
    <w:rsid w:val="00144A49"/>
    <w:rsid w:val="00145060"/>
    <w:rsid w:val="00145639"/>
    <w:rsid w:val="00145B04"/>
    <w:rsid w:val="0014607A"/>
    <w:rsid w:val="00146105"/>
    <w:rsid w:val="001465C8"/>
    <w:rsid w:val="001465D4"/>
    <w:rsid w:val="00146C0F"/>
    <w:rsid w:val="00147024"/>
    <w:rsid w:val="0014730A"/>
    <w:rsid w:val="001476EB"/>
    <w:rsid w:val="00147BA2"/>
    <w:rsid w:val="00147FD9"/>
    <w:rsid w:val="001500B5"/>
    <w:rsid w:val="00150679"/>
    <w:rsid w:val="001506D7"/>
    <w:rsid w:val="00150D14"/>
    <w:rsid w:val="0015107A"/>
    <w:rsid w:val="00151198"/>
    <w:rsid w:val="00151CC3"/>
    <w:rsid w:val="00151F42"/>
    <w:rsid w:val="0015215F"/>
    <w:rsid w:val="0015222E"/>
    <w:rsid w:val="001523B1"/>
    <w:rsid w:val="00152609"/>
    <w:rsid w:val="00152756"/>
    <w:rsid w:val="001527D8"/>
    <w:rsid w:val="001528F8"/>
    <w:rsid w:val="0015299C"/>
    <w:rsid w:val="00152BEF"/>
    <w:rsid w:val="00152ED9"/>
    <w:rsid w:val="001532A7"/>
    <w:rsid w:val="00153368"/>
    <w:rsid w:val="001535C1"/>
    <w:rsid w:val="00153B3F"/>
    <w:rsid w:val="00153CD4"/>
    <w:rsid w:val="00153D91"/>
    <w:rsid w:val="00153DA0"/>
    <w:rsid w:val="001543B6"/>
    <w:rsid w:val="001545B3"/>
    <w:rsid w:val="001549A0"/>
    <w:rsid w:val="00154AA5"/>
    <w:rsid w:val="00154B2A"/>
    <w:rsid w:val="00154F3D"/>
    <w:rsid w:val="00155085"/>
    <w:rsid w:val="001553E7"/>
    <w:rsid w:val="0015550F"/>
    <w:rsid w:val="00155635"/>
    <w:rsid w:val="00155678"/>
    <w:rsid w:val="00155C87"/>
    <w:rsid w:val="00155F71"/>
    <w:rsid w:val="00155F72"/>
    <w:rsid w:val="001565B8"/>
    <w:rsid w:val="001567B4"/>
    <w:rsid w:val="00156D2D"/>
    <w:rsid w:val="0015704E"/>
    <w:rsid w:val="00157DA2"/>
    <w:rsid w:val="00160211"/>
    <w:rsid w:val="001606BC"/>
    <w:rsid w:val="001609BC"/>
    <w:rsid w:val="00161186"/>
    <w:rsid w:val="001614C8"/>
    <w:rsid w:val="00161918"/>
    <w:rsid w:val="00161DAD"/>
    <w:rsid w:val="00161E38"/>
    <w:rsid w:val="00162145"/>
    <w:rsid w:val="0016232D"/>
    <w:rsid w:val="001626CD"/>
    <w:rsid w:val="0016292B"/>
    <w:rsid w:val="00162A98"/>
    <w:rsid w:val="00162E72"/>
    <w:rsid w:val="001632FF"/>
    <w:rsid w:val="001633E8"/>
    <w:rsid w:val="00163B4E"/>
    <w:rsid w:val="001640C8"/>
    <w:rsid w:val="0016432B"/>
    <w:rsid w:val="0016456C"/>
    <w:rsid w:val="0016482C"/>
    <w:rsid w:val="001648FC"/>
    <w:rsid w:val="0016491E"/>
    <w:rsid w:val="001649F9"/>
    <w:rsid w:val="00164AD2"/>
    <w:rsid w:val="00164BF6"/>
    <w:rsid w:val="00164C3A"/>
    <w:rsid w:val="00164D37"/>
    <w:rsid w:val="0016526F"/>
    <w:rsid w:val="0016564B"/>
    <w:rsid w:val="001656F7"/>
    <w:rsid w:val="00165714"/>
    <w:rsid w:val="001657B0"/>
    <w:rsid w:val="001657C1"/>
    <w:rsid w:val="00165C12"/>
    <w:rsid w:val="00166077"/>
    <w:rsid w:val="00166136"/>
    <w:rsid w:val="00166285"/>
    <w:rsid w:val="0016645F"/>
    <w:rsid w:val="001665A1"/>
    <w:rsid w:val="00166B20"/>
    <w:rsid w:val="00166B22"/>
    <w:rsid w:val="00167469"/>
    <w:rsid w:val="00167C03"/>
    <w:rsid w:val="00167E1D"/>
    <w:rsid w:val="00167E43"/>
    <w:rsid w:val="0017027B"/>
    <w:rsid w:val="00170C30"/>
    <w:rsid w:val="00170C38"/>
    <w:rsid w:val="00170FE1"/>
    <w:rsid w:val="00171C73"/>
    <w:rsid w:val="00171D17"/>
    <w:rsid w:val="00172025"/>
    <w:rsid w:val="00172168"/>
    <w:rsid w:val="001721D7"/>
    <w:rsid w:val="00172250"/>
    <w:rsid w:val="001722B6"/>
    <w:rsid w:val="00172339"/>
    <w:rsid w:val="0017256A"/>
    <w:rsid w:val="0017292A"/>
    <w:rsid w:val="00172B94"/>
    <w:rsid w:val="00172C86"/>
    <w:rsid w:val="00172EE8"/>
    <w:rsid w:val="00172FC2"/>
    <w:rsid w:val="0017302D"/>
    <w:rsid w:val="00173125"/>
    <w:rsid w:val="00173700"/>
    <w:rsid w:val="00173B76"/>
    <w:rsid w:val="00173C60"/>
    <w:rsid w:val="00173CC4"/>
    <w:rsid w:val="00173DAF"/>
    <w:rsid w:val="00173E3E"/>
    <w:rsid w:val="00174173"/>
    <w:rsid w:val="00174443"/>
    <w:rsid w:val="0017458E"/>
    <w:rsid w:val="00174A52"/>
    <w:rsid w:val="00174D1B"/>
    <w:rsid w:val="0017548D"/>
    <w:rsid w:val="00175588"/>
    <w:rsid w:val="001758DC"/>
    <w:rsid w:val="00175A99"/>
    <w:rsid w:val="00175B5F"/>
    <w:rsid w:val="00176172"/>
    <w:rsid w:val="00176201"/>
    <w:rsid w:val="00176472"/>
    <w:rsid w:val="00176764"/>
    <w:rsid w:val="00176CDE"/>
    <w:rsid w:val="00176D97"/>
    <w:rsid w:val="00176F11"/>
    <w:rsid w:val="00177220"/>
    <w:rsid w:val="00177968"/>
    <w:rsid w:val="0017797C"/>
    <w:rsid w:val="00177EBD"/>
    <w:rsid w:val="00180165"/>
    <w:rsid w:val="00180386"/>
    <w:rsid w:val="001804D1"/>
    <w:rsid w:val="00180A49"/>
    <w:rsid w:val="00180BF3"/>
    <w:rsid w:val="00180D51"/>
    <w:rsid w:val="00181179"/>
    <w:rsid w:val="00181201"/>
    <w:rsid w:val="00181554"/>
    <w:rsid w:val="00181690"/>
    <w:rsid w:val="001818FE"/>
    <w:rsid w:val="00181F27"/>
    <w:rsid w:val="0018204D"/>
    <w:rsid w:val="00182108"/>
    <w:rsid w:val="00182580"/>
    <w:rsid w:val="00182763"/>
    <w:rsid w:val="001827B3"/>
    <w:rsid w:val="00182979"/>
    <w:rsid w:val="0018319F"/>
    <w:rsid w:val="001834B9"/>
    <w:rsid w:val="0018359A"/>
    <w:rsid w:val="0018415D"/>
    <w:rsid w:val="001842CD"/>
    <w:rsid w:val="00184339"/>
    <w:rsid w:val="00184522"/>
    <w:rsid w:val="001845E5"/>
    <w:rsid w:val="00184710"/>
    <w:rsid w:val="00184C37"/>
    <w:rsid w:val="001853D9"/>
    <w:rsid w:val="001857A2"/>
    <w:rsid w:val="00185E29"/>
    <w:rsid w:val="00185FBA"/>
    <w:rsid w:val="00186044"/>
    <w:rsid w:val="00186614"/>
    <w:rsid w:val="001868C8"/>
    <w:rsid w:val="00186941"/>
    <w:rsid w:val="00186C9B"/>
    <w:rsid w:val="00186EA2"/>
    <w:rsid w:val="00187387"/>
    <w:rsid w:val="001877A2"/>
    <w:rsid w:val="001877ED"/>
    <w:rsid w:val="00187DD3"/>
    <w:rsid w:val="00187EA6"/>
    <w:rsid w:val="00190233"/>
    <w:rsid w:val="001903A5"/>
    <w:rsid w:val="001904AD"/>
    <w:rsid w:val="00190672"/>
    <w:rsid w:val="0019068F"/>
    <w:rsid w:val="0019072C"/>
    <w:rsid w:val="00190D89"/>
    <w:rsid w:val="00190EB4"/>
    <w:rsid w:val="00191253"/>
    <w:rsid w:val="00191271"/>
    <w:rsid w:val="0019143C"/>
    <w:rsid w:val="001918BE"/>
    <w:rsid w:val="001919A6"/>
    <w:rsid w:val="00191A0A"/>
    <w:rsid w:val="00191A65"/>
    <w:rsid w:val="00191CD6"/>
    <w:rsid w:val="0019237D"/>
    <w:rsid w:val="00192EDC"/>
    <w:rsid w:val="001936C9"/>
    <w:rsid w:val="0019373A"/>
    <w:rsid w:val="0019386B"/>
    <w:rsid w:val="00193A37"/>
    <w:rsid w:val="00193C5A"/>
    <w:rsid w:val="00193C83"/>
    <w:rsid w:val="00193CDD"/>
    <w:rsid w:val="0019430A"/>
    <w:rsid w:val="0019435D"/>
    <w:rsid w:val="001943E4"/>
    <w:rsid w:val="001945F4"/>
    <w:rsid w:val="001947D4"/>
    <w:rsid w:val="00194C36"/>
    <w:rsid w:val="00194E0E"/>
    <w:rsid w:val="00195408"/>
    <w:rsid w:val="001957CF"/>
    <w:rsid w:val="0019585F"/>
    <w:rsid w:val="00195E0A"/>
    <w:rsid w:val="00195F4B"/>
    <w:rsid w:val="00196191"/>
    <w:rsid w:val="00196366"/>
    <w:rsid w:val="001964C9"/>
    <w:rsid w:val="00196771"/>
    <w:rsid w:val="00196CBD"/>
    <w:rsid w:val="00196D13"/>
    <w:rsid w:val="0019701A"/>
    <w:rsid w:val="0019744B"/>
    <w:rsid w:val="00197656"/>
    <w:rsid w:val="00197724"/>
    <w:rsid w:val="001A0373"/>
    <w:rsid w:val="001A04C1"/>
    <w:rsid w:val="001A0636"/>
    <w:rsid w:val="001A0983"/>
    <w:rsid w:val="001A0B20"/>
    <w:rsid w:val="001A0E68"/>
    <w:rsid w:val="001A15AB"/>
    <w:rsid w:val="001A1A42"/>
    <w:rsid w:val="001A1FD8"/>
    <w:rsid w:val="001A24F2"/>
    <w:rsid w:val="001A27FC"/>
    <w:rsid w:val="001A2911"/>
    <w:rsid w:val="001A2A1F"/>
    <w:rsid w:val="001A2D70"/>
    <w:rsid w:val="001A2F4F"/>
    <w:rsid w:val="001A30F6"/>
    <w:rsid w:val="001A3B54"/>
    <w:rsid w:val="001A3D80"/>
    <w:rsid w:val="001A459C"/>
    <w:rsid w:val="001A4E70"/>
    <w:rsid w:val="001A5620"/>
    <w:rsid w:val="001A5A4C"/>
    <w:rsid w:val="001A5DD0"/>
    <w:rsid w:val="001A5FBD"/>
    <w:rsid w:val="001A61AD"/>
    <w:rsid w:val="001A6551"/>
    <w:rsid w:val="001A66E6"/>
    <w:rsid w:val="001A67C2"/>
    <w:rsid w:val="001A69D4"/>
    <w:rsid w:val="001A6F7B"/>
    <w:rsid w:val="001A72E5"/>
    <w:rsid w:val="001A732A"/>
    <w:rsid w:val="001A7768"/>
    <w:rsid w:val="001A7D8E"/>
    <w:rsid w:val="001B0018"/>
    <w:rsid w:val="001B00A4"/>
    <w:rsid w:val="001B0859"/>
    <w:rsid w:val="001B0E21"/>
    <w:rsid w:val="001B0ED4"/>
    <w:rsid w:val="001B168B"/>
    <w:rsid w:val="001B16F3"/>
    <w:rsid w:val="001B1745"/>
    <w:rsid w:val="001B1761"/>
    <w:rsid w:val="001B17ED"/>
    <w:rsid w:val="001B1D0F"/>
    <w:rsid w:val="001B1DE1"/>
    <w:rsid w:val="001B1FD7"/>
    <w:rsid w:val="001B2929"/>
    <w:rsid w:val="001B2B8A"/>
    <w:rsid w:val="001B2C7E"/>
    <w:rsid w:val="001B2E5B"/>
    <w:rsid w:val="001B3381"/>
    <w:rsid w:val="001B33E3"/>
    <w:rsid w:val="001B34E9"/>
    <w:rsid w:val="001B3985"/>
    <w:rsid w:val="001B40AF"/>
    <w:rsid w:val="001B42E4"/>
    <w:rsid w:val="001B4359"/>
    <w:rsid w:val="001B43C1"/>
    <w:rsid w:val="001B4704"/>
    <w:rsid w:val="001B474E"/>
    <w:rsid w:val="001B4E30"/>
    <w:rsid w:val="001B529D"/>
    <w:rsid w:val="001B5818"/>
    <w:rsid w:val="001B59EB"/>
    <w:rsid w:val="001B60A9"/>
    <w:rsid w:val="001B64C9"/>
    <w:rsid w:val="001B6622"/>
    <w:rsid w:val="001B6A40"/>
    <w:rsid w:val="001B6EA1"/>
    <w:rsid w:val="001B728D"/>
    <w:rsid w:val="001B77D6"/>
    <w:rsid w:val="001B7B6E"/>
    <w:rsid w:val="001C01AF"/>
    <w:rsid w:val="001C02FE"/>
    <w:rsid w:val="001C0413"/>
    <w:rsid w:val="001C045C"/>
    <w:rsid w:val="001C0A2C"/>
    <w:rsid w:val="001C177C"/>
    <w:rsid w:val="001C1D49"/>
    <w:rsid w:val="001C1F50"/>
    <w:rsid w:val="001C1FD1"/>
    <w:rsid w:val="001C2073"/>
    <w:rsid w:val="001C2213"/>
    <w:rsid w:val="001C266D"/>
    <w:rsid w:val="001C2F50"/>
    <w:rsid w:val="001C32DA"/>
    <w:rsid w:val="001C3927"/>
    <w:rsid w:val="001C3B7A"/>
    <w:rsid w:val="001C3B91"/>
    <w:rsid w:val="001C3D88"/>
    <w:rsid w:val="001C4805"/>
    <w:rsid w:val="001C4842"/>
    <w:rsid w:val="001C48FC"/>
    <w:rsid w:val="001C4972"/>
    <w:rsid w:val="001C4FA8"/>
    <w:rsid w:val="001C5029"/>
    <w:rsid w:val="001C5C2F"/>
    <w:rsid w:val="001C5DA2"/>
    <w:rsid w:val="001C5EA2"/>
    <w:rsid w:val="001C66B6"/>
    <w:rsid w:val="001C69BF"/>
    <w:rsid w:val="001C69C4"/>
    <w:rsid w:val="001C6A81"/>
    <w:rsid w:val="001C6AAF"/>
    <w:rsid w:val="001C6AF9"/>
    <w:rsid w:val="001C6BC6"/>
    <w:rsid w:val="001C6C7A"/>
    <w:rsid w:val="001C700D"/>
    <w:rsid w:val="001C739C"/>
    <w:rsid w:val="001C747E"/>
    <w:rsid w:val="001C7571"/>
    <w:rsid w:val="001C7B90"/>
    <w:rsid w:val="001C7D7D"/>
    <w:rsid w:val="001D025B"/>
    <w:rsid w:val="001D04C3"/>
    <w:rsid w:val="001D055D"/>
    <w:rsid w:val="001D07A1"/>
    <w:rsid w:val="001D07BE"/>
    <w:rsid w:val="001D0D1C"/>
    <w:rsid w:val="001D0FC1"/>
    <w:rsid w:val="001D11C7"/>
    <w:rsid w:val="001D137E"/>
    <w:rsid w:val="001D1453"/>
    <w:rsid w:val="001D14AB"/>
    <w:rsid w:val="001D1771"/>
    <w:rsid w:val="001D1ABB"/>
    <w:rsid w:val="001D1E32"/>
    <w:rsid w:val="001D1E4C"/>
    <w:rsid w:val="001D1FCC"/>
    <w:rsid w:val="001D20BC"/>
    <w:rsid w:val="001D22BA"/>
    <w:rsid w:val="001D2892"/>
    <w:rsid w:val="001D375D"/>
    <w:rsid w:val="001D3C90"/>
    <w:rsid w:val="001D3D22"/>
    <w:rsid w:val="001D4269"/>
    <w:rsid w:val="001D42AD"/>
    <w:rsid w:val="001D431A"/>
    <w:rsid w:val="001D4586"/>
    <w:rsid w:val="001D5486"/>
    <w:rsid w:val="001D5540"/>
    <w:rsid w:val="001D5702"/>
    <w:rsid w:val="001D5FB3"/>
    <w:rsid w:val="001D626A"/>
    <w:rsid w:val="001D638C"/>
    <w:rsid w:val="001D662E"/>
    <w:rsid w:val="001D688F"/>
    <w:rsid w:val="001D6AD3"/>
    <w:rsid w:val="001D700D"/>
    <w:rsid w:val="001D721C"/>
    <w:rsid w:val="001D7276"/>
    <w:rsid w:val="001D740C"/>
    <w:rsid w:val="001E020E"/>
    <w:rsid w:val="001E05CF"/>
    <w:rsid w:val="001E07C2"/>
    <w:rsid w:val="001E099F"/>
    <w:rsid w:val="001E0AD7"/>
    <w:rsid w:val="001E0F9D"/>
    <w:rsid w:val="001E144E"/>
    <w:rsid w:val="001E14FE"/>
    <w:rsid w:val="001E1646"/>
    <w:rsid w:val="001E1BCF"/>
    <w:rsid w:val="001E20E7"/>
    <w:rsid w:val="001E224C"/>
    <w:rsid w:val="001E29D7"/>
    <w:rsid w:val="001E357B"/>
    <w:rsid w:val="001E36E9"/>
    <w:rsid w:val="001E3908"/>
    <w:rsid w:val="001E3DB9"/>
    <w:rsid w:val="001E4164"/>
    <w:rsid w:val="001E4B3E"/>
    <w:rsid w:val="001E4DBA"/>
    <w:rsid w:val="001E4EE5"/>
    <w:rsid w:val="001E51D6"/>
    <w:rsid w:val="001E5233"/>
    <w:rsid w:val="001E5554"/>
    <w:rsid w:val="001E5603"/>
    <w:rsid w:val="001E5621"/>
    <w:rsid w:val="001E5821"/>
    <w:rsid w:val="001E5A78"/>
    <w:rsid w:val="001E5BD5"/>
    <w:rsid w:val="001E5DD9"/>
    <w:rsid w:val="001E60CC"/>
    <w:rsid w:val="001E6239"/>
    <w:rsid w:val="001E630D"/>
    <w:rsid w:val="001E6312"/>
    <w:rsid w:val="001E68FC"/>
    <w:rsid w:val="001E69D7"/>
    <w:rsid w:val="001E6B49"/>
    <w:rsid w:val="001E6F7F"/>
    <w:rsid w:val="001E7026"/>
    <w:rsid w:val="001E70F5"/>
    <w:rsid w:val="001E7525"/>
    <w:rsid w:val="001E7991"/>
    <w:rsid w:val="001E7AD5"/>
    <w:rsid w:val="001E7C5F"/>
    <w:rsid w:val="001E7DD3"/>
    <w:rsid w:val="001E7F58"/>
    <w:rsid w:val="001F00C0"/>
    <w:rsid w:val="001F02E5"/>
    <w:rsid w:val="001F03B6"/>
    <w:rsid w:val="001F05BE"/>
    <w:rsid w:val="001F0E72"/>
    <w:rsid w:val="001F1023"/>
    <w:rsid w:val="001F10B8"/>
    <w:rsid w:val="001F18BE"/>
    <w:rsid w:val="001F18DF"/>
    <w:rsid w:val="001F19F3"/>
    <w:rsid w:val="001F1CEF"/>
    <w:rsid w:val="001F206E"/>
    <w:rsid w:val="001F2338"/>
    <w:rsid w:val="001F2438"/>
    <w:rsid w:val="001F2980"/>
    <w:rsid w:val="001F2BB5"/>
    <w:rsid w:val="001F3EEF"/>
    <w:rsid w:val="001F401D"/>
    <w:rsid w:val="001F4055"/>
    <w:rsid w:val="001F41EF"/>
    <w:rsid w:val="001F44C5"/>
    <w:rsid w:val="001F4C15"/>
    <w:rsid w:val="001F5183"/>
    <w:rsid w:val="001F5409"/>
    <w:rsid w:val="001F579E"/>
    <w:rsid w:val="001F5C51"/>
    <w:rsid w:val="001F5F61"/>
    <w:rsid w:val="001F6281"/>
    <w:rsid w:val="001F67A5"/>
    <w:rsid w:val="001F6849"/>
    <w:rsid w:val="001F6900"/>
    <w:rsid w:val="001F6D66"/>
    <w:rsid w:val="001F6E5E"/>
    <w:rsid w:val="001F6F30"/>
    <w:rsid w:val="001F6F78"/>
    <w:rsid w:val="001F748E"/>
    <w:rsid w:val="001F7E24"/>
    <w:rsid w:val="00200141"/>
    <w:rsid w:val="00200142"/>
    <w:rsid w:val="00200346"/>
    <w:rsid w:val="0020041C"/>
    <w:rsid w:val="0020053A"/>
    <w:rsid w:val="00200659"/>
    <w:rsid w:val="002006D4"/>
    <w:rsid w:val="00200A86"/>
    <w:rsid w:val="00200B92"/>
    <w:rsid w:val="00200C17"/>
    <w:rsid w:val="00201547"/>
    <w:rsid w:val="002017A4"/>
    <w:rsid w:val="00201C72"/>
    <w:rsid w:val="0020293B"/>
    <w:rsid w:val="00203C46"/>
    <w:rsid w:val="0020400B"/>
    <w:rsid w:val="002047D9"/>
    <w:rsid w:val="00204CAA"/>
    <w:rsid w:val="0020522C"/>
    <w:rsid w:val="0020551F"/>
    <w:rsid w:val="002057D5"/>
    <w:rsid w:val="0020587E"/>
    <w:rsid w:val="00205B38"/>
    <w:rsid w:val="0020614A"/>
    <w:rsid w:val="00206483"/>
    <w:rsid w:val="002064E5"/>
    <w:rsid w:val="002069EB"/>
    <w:rsid w:val="00206B79"/>
    <w:rsid w:val="00206C08"/>
    <w:rsid w:val="00206D8E"/>
    <w:rsid w:val="00207033"/>
    <w:rsid w:val="002070F7"/>
    <w:rsid w:val="00207186"/>
    <w:rsid w:val="002073C0"/>
    <w:rsid w:val="002077CD"/>
    <w:rsid w:val="00207AE7"/>
    <w:rsid w:val="002102F2"/>
    <w:rsid w:val="00210611"/>
    <w:rsid w:val="00210652"/>
    <w:rsid w:val="00210896"/>
    <w:rsid w:val="00210946"/>
    <w:rsid w:val="002117A3"/>
    <w:rsid w:val="0021182A"/>
    <w:rsid w:val="00211E0A"/>
    <w:rsid w:val="002120FB"/>
    <w:rsid w:val="0021259B"/>
    <w:rsid w:val="00212681"/>
    <w:rsid w:val="00212841"/>
    <w:rsid w:val="00212851"/>
    <w:rsid w:val="00212CDE"/>
    <w:rsid w:val="00212DCF"/>
    <w:rsid w:val="002131E0"/>
    <w:rsid w:val="002132BF"/>
    <w:rsid w:val="00213475"/>
    <w:rsid w:val="002134ED"/>
    <w:rsid w:val="00213712"/>
    <w:rsid w:val="002139F0"/>
    <w:rsid w:val="00213C00"/>
    <w:rsid w:val="00213C31"/>
    <w:rsid w:val="00213D02"/>
    <w:rsid w:val="00213D52"/>
    <w:rsid w:val="00213FF5"/>
    <w:rsid w:val="00214319"/>
    <w:rsid w:val="00214788"/>
    <w:rsid w:val="002150C4"/>
    <w:rsid w:val="00215116"/>
    <w:rsid w:val="0021563A"/>
    <w:rsid w:val="00215EDD"/>
    <w:rsid w:val="0021618A"/>
    <w:rsid w:val="0021657A"/>
    <w:rsid w:val="002167A6"/>
    <w:rsid w:val="002167BB"/>
    <w:rsid w:val="00216E0E"/>
    <w:rsid w:val="00217064"/>
    <w:rsid w:val="00217BBE"/>
    <w:rsid w:val="00217E3E"/>
    <w:rsid w:val="00217EC1"/>
    <w:rsid w:val="002208F3"/>
    <w:rsid w:val="00220A55"/>
    <w:rsid w:val="00220C5B"/>
    <w:rsid w:val="00220F91"/>
    <w:rsid w:val="00221443"/>
    <w:rsid w:val="002214A1"/>
    <w:rsid w:val="00221A95"/>
    <w:rsid w:val="00221C6B"/>
    <w:rsid w:val="00222005"/>
    <w:rsid w:val="00222694"/>
    <w:rsid w:val="002226AD"/>
    <w:rsid w:val="002229DE"/>
    <w:rsid w:val="00222A0D"/>
    <w:rsid w:val="00222D5A"/>
    <w:rsid w:val="00222FF6"/>
    <w:rsid w:val="002233F2"/>
    <w:rsid w:val="00223625"/>
    <w:rsid w:val="0022374C"/>
    <w:rsid w:val="002237CC"/>
    <w:rsid w:val="0022389E"/>
    <w:rsid w:val="002238E3"/>
    <w:rsid w:val="002238FB"/>
    <w:rsid w:val="00223B1F"/>
    <w:rsid w:val="00223E26"/>
    <w:rsid w:val="00224545"/>
    <w:rsid w:val="002248E7"/>
    <w:rsid w:val="00224F75"/>
    <w:rsid w:val="00224FE0"/>
    <w:rsid w:val="00225051"/>
    <w:rsid w:val="002255F7"/>
    <w:rsid w:val="0022577A"/>
    <w:rsid w:val="0022591B"/>
    <w:rsid w:val="002259C5"/>
    <w:rsid w:val="00225AF8"/>
    <w:rsid w:val="00226049"/>
    <w:rsid w:val="00226D30"/>
    <w:rsid w:val="00226FA4"/>
    <w:rsid w:val="002271BF"/>
    <w:rsid w:val="002271F8"/>
    <w:rsid w:val="002273EE"/>
    <w:rsid w:val="00227667"/>
    <w:rsid w:val="00227F54"/>
    <w:rsid w:val="0023060A"/>
    <w:rsid w:val="0023068F"/>
    <w:rsid w:val="00230730"/>
    <w:rsid w:val="00230924"/>
    <w:rsid w:val="002315E3"/>
    <w:rsid w:val="002315EE"/>
    <w:rsid w:val="002315FD"/>
    <w:rsid w:val="002321EA"/>
    <w:rsid w:val="0023231B"/>
    <w:rsid w:val="00232D29"/>
    <w:rsid w:val="00232F8D"/>
    <w:rsid w:val="002331E6"/>
    <w:rsid w:val="002331E8"/>
    <w:rsid w:val="00233820"/>
    <w:rsid w:val="00233E04"/>
    <w:rsid w:val="002348D5"/>
    <w:rsid w:val="0023504D"/>
    <w:rsid w:val="002351DC"/>
    <w:rsid w:val="0023541E"/>
    <w:rsid w:val="00235908"/>
    <w:rsid w:val="002359BF"/>
    <w:rsid w:val="00235EFD"/>
    <w:rsid w:val="0023603F"/>
    <w:rsid w:val="0023666F"/>
    <w:rsid w:val="00236783"/>
    <w:rsid w:val="0023682F"/>
    <w:rsid w:val="00237121"/>
    <w:rsid w:val="00240069"/>
    <w:rsid w:val="0024066C"/>
    <w:rsid w:val="00240883"/>
    <w:rsid w:val="002408EA"/>
    <w:rsid w:val="00240942"/>
    <w:rsid w:val="0024103D"/>
    <w:rsid w:val="002414B9"/>
    <w:rsid w:val="0024167F"/>
    <w:rsid w:val="00241A5B"/>
    <w:rsid w:val="00241AB2"/>
    <w:rsid w:val="002420D0"/>
    <w:rsid w:val="00242A08"/>
    <w:rsid w:val="00242A82"/>
    <w:rsid w:val="00242D7B"/>
    <w:rsid w:val="002438FD"/>
    <w:rsid w:val="00243DE9"/>
    <w:rsid w:val="00243DED"/>
    <w:rsid w:val="00243E55"/>
    <w:rsid w:val="00243F9E"/>
    <w:rsid w:val="002442B2"/>
    <w:rsid w:val="00244414"/>
    <w:rsid w:val="00244A80"/>
    <w:rsid w:val="00245C26"/>
    <w:rsid w:val="00245DA6"/>
    <w:rsid w:val="0024627E"/>
    <w:rsid w:val="00246D44"/>
    <w:rsid w:val="0024700B"/>
    <w:rsid w:val="0024732B"/>
    <w:rsid w:val="002473E4"/>
    <w:rsid w:val="00250238"/>
    <w:rsid w:val="00250287"/>
    <w:rsid w:val="0025030B"/>
    <w:rsid w:val="0025049D"/>
    <w:rsid w:val="00250B93"/>
    <w:rsid w:val="00250D06"/>
    <w:rsid w:val="00250DB4"/>
    <w:rsid w:val="002512B8"/>
    <w:rsid w:val="002513EB"/>
    <w:rsid w:val="00251436"/>
    <w:rsid w:val="002519D2"/>
    <w:rsid w:val="00251F7B"/>
    <w:rsid w:val="00252062"/>
    <w:rsid w:val="0025209F"/>
    <w:rsid w:val="002522BE"/>
    <w:rsid w:val="00252847"/>
    <w:rsid w:val="00253683"/>
    <w:rsid w:val="002539EE"/>
    <w:rsid w:val="00254548"/>
    <w:rsid w:val="0025463C"/>
    <w:rsid w:val="0025470B"/>
    <w:rsid w:val="00254C38"/>
    <w:rsid w:val="00255093"/>
    <w:rsid w:val="00255185"/>
    <w:rsid w:val="002553CC"/>
    <w:rsid w:val="002558BB"/>
    <w:rsid w:val="00256196"/>
    <w:rsid w:val="002566D5"/>
    <w:rsid w:val="0025686D"/>
    <w:rsid w:val="00256A68"/>
    <w:rsid w:val="00256FDA"/>
    <w:rsid w:val="0025700F"/>
    <w:rsid w:val="00257BEE"/>
    <w:rsid w:val="00257C33"/>
    <w:rsid w:val="00257FB1"/>
    <w:rsid w:val="00260311"/>
    <w:rsid w:val="0026089E"/>
    <w:rsid w:val="00260A6E"/>
    <w:rsid w:val="00260C5D"/>
    <w:rsid w:val="002611E9"/>
    <w:rsid w:val="00261213"/>
    <w:rsid w:val="002613FC"/>
    <w:rsid w:val="00261482"/>
    <w:rsid w:val="002619AB"/>
    <w:rsid w:val="00262BBB"/>
    <w:rsid w:val="002631CD"/>
    <w:rsid w:val="002638C2"/>
    <w:rsid w:val="00263979"/>
    <w:rsid w:val="00263F61"/>
    <w:rsid w:val="00264247"/>
    <w:rsid w:val="0026435E"/>
    <w:rsid w:val="002643FB"/>
    <w:rsid w:val="00264498"/>
    <w:rsid w:val="00264DB5"/>
    <w:rsid w:val="00265117"/>
    <w:rsid w:val="00265128"/>
    <w:rsid w:val="0026527E"/>
    <w:rsid w:val="002653AE"/>
    <w:rsid w:val="002658D9"/>
    <w:rsid w:val="00265910"/>
    <w:rsid w:val="00265BFF"/>
    <w:rsid w:val="00265CB9"/>
    <w:rsid w:val="00265DDE"/>
    <w:rsid w:val="0026682F"/>
    <w:rsid w:val="00266A17"/>
    <w:rsid w:val="00267493"/>
    <w:rsid w:val="00267574"/>
    <w:rsid w:val="00267981"/>
    <w:rsid w:val="00267B37"/>
    <w:rsid w:val="00267B65"/>
    <w:rsid w:val="00267D0C"/>
    <w:rsid w:val="00267DD9"/>
    <w:rsid w:val="00267F52"/>
    <w:rsid w:val="00270150"/>
    <w:rsid w:val="002702CB"/>
    <w:rsid w:val="0027056F"/>
    <w:rsid w:val="00270769"/>
    <w:rsid w:val="0027076F"/>
    <w:rsid w:val="00270D0F"/>
    <w:rsid w:val="00270D22"/>
    <w:rsid w:val="002713D0"/>
    <w:rsid w:val="0027156D"/>
    <w:rsid w:val="002715E0"/>
    <w:rsid w:val="00271C9E"/>
    <w:rsid w:val="00271CF0"/>
    <w:rsid w:val="00271FD6"/>
    <w:rsid w:val="002729FD"/>
    <w:rsid w:val="00272CA1"/>
    <w:rsid w:val="00272F67"/>
    <w:rsid w:val="0027308A"/>
    <w:rsid w:val="002736AC"/>
    <w:rsid w:val="002736F1"/>
    <w:rsid w:val="00273896"/>
    <w:rsid w:val="00273928"/>
    <w:rsid w:val="00273B9A"/>
    <w:rsid w:val="00273D9F"/>
    <w:rsid w:val="00273EC4"/>
    <w:rsid w:val="00274010"/>
    <w:rsid w:val="002741AC"/>
    <w:rsid w:val="00274480"/>
    <w:rsid w:val="00274549"/>
    <w:rsid w:val="002747C9"/>
    <w:rsid w:val="002747E9"/>
    <w:rsid w:val="00274C47"/>
    <w:rsid w:val="00274DF2"/>
    <w:rsid w:val="0027509F"/>
    <w:rsid w:val="002752C9"/>
    <w:rsid w:val="002753D4"/>
    <w:rsid w:val="002756BF"/>
    <w:rsid w:val="00275BBD"/>
    <w:rsid w:val="00275D66"/>
    <w:rsid w:val="00275DEE"/>
    <w:rsid w:val="0027602F"/>
    <w:rsid w:val="0027623D"/>
    <w:rsid w:val="002762EB"/>
    <w:rsid w:val="002764EF"/>
    <w:rsid w:val="00276CD5"/>
    <w:rsid w:val="00276F8A"/>
    <w:rsid w:val="00277654"/>
    <w:rsid w:val="002779FE"/>
    <w:rsid w:val="00277BA5"/>
    <w:rsid w:val="00280031"/>
    <w:rsid w:val="002800D9"/>
    <w:rsid w:val="00280492"/>
    <w:rsid w:val="0028059B"/>
    <w:rsid w:val="00280DEB"/>
    <w:rsid w:val="0028108D"/>
    <w:rsid w:val="002810D1"/>
    <w:rsid w:val="00281766"/>
    <w:rsid w:val="00281DE7"/>
    <w:rsid w:val="00281EB2"/>
    <w:rsid w:val="00281EF5"/>
    <w:rsid w:val="00281F35"/>
    <w:rsid w:val="0028249A"/>
    <w:rsid w:val="00282526"/>
    <w:rsid w:val="002827EE"/>
    <w:rsid w:val="0028283B"/>
    <w:rsid w:val="00282972"/>
    <w:rsid w:val="00282D49"/>
    <w:rsid w:val="00282DE2"/>
    <w:rsid w:val="00282DE3"/>
    <w:rsid w:val="00282F43"/>
    <w:rsid w:val="0028329D"/>
    <w:rsid w:val="0028384C"/>
    <w:rsid w:val="00283C25"/>
    <w:rsid w:val="00283F58"/>
    <w:rsid w:val="0028429E"/>
    <w:rsid w:val="00284341"/>
    <w:rsid w:val="0028458B"/>
    <w:rsid w:val="00284CA7"/>
    <w:rsid w:val="002857C5"/>
    <w:rsid w:val="00285BE1"/>
    <w:rsid w:val="00285D93"/>
    <w:rsid w:val="00285E70"/>
    <w:rsid w:val="00286E04"/>
    <w:rsid w:val="0028768F"/>
    <w:rsid w:val="002877C9"/>
    <w:rsid w:val="00287897"/>
    <w:rsid w:val="0028792A"/>
    <w:rsid w:val="002879A8"/>
    <w:rsid w:val="002879FA"/>
    <w:rsid w:val="00287D0B"/>
    <w:rsid w:val="00287E68"/>
    <w:rsid w:val="002908CD"/>
    <w:rsid w:val="00290BB0"/>
    <w:rsid w:val="00290DDB"/>
    <w:rsid w:val="002911C3"/>
    <w:rsid w:val="002912A0"/>
    <w:rsid w:val="00291511"/>
    <w:rsid w:val="00291C9B"/>
    <w:rsid w:val="002927DF"/>
    <w:rsid w:val="0029282E"/>
    <w:rsid w:val="0029312C"/>
    <w:rsid w:val="00293268"/>
    <w:rsid w:val="00293619"/>
    <w:rsid w:val="002936B6"/>
    <w:rsid w:val="00293BCC"/>
    <w:rsid w:val="00294735"/>
    <w:rsid w:val="00294865"/>
    <w:rsid w:val="00294BE2"/>
    <w:rsid w:val="00294F3E"/>
    <w:rsid w:val="00294F41"/>
    <w:rsid w:val="00295103"/>
    <w:rsid w:val="00295170"/>
    <w:rsid w:val="002955C6"/>
    <w:rsid w:val="00295A93"/>
    <w:rsid w:val="00295C13"/>
    <w:rsid w:val="00295CF7"/>
    <w:rsid w:val="00296059"/>
    <w:rsid w:val="002964DC"/>
    <w:rsid w:val="00296885"/>
    <w:rsid w:val="00296A6D"/>
    <w:rsid w:val="00297178"/>
    <w:rsid w:val="00297B2E"/>
    <w:rsid w:val="00297E83"/>
    <w:rsid w:val="00297FCE"/>
    <w:rsid w:val="002A0738"/>
    <w:rsid w:val="002A0750"/>
    <w:rsid w:val="002A09D4"/>
    <w:rsid w:val="002A0E72"/>
    <w:rsid w:val="002A2455"/>
    <w:rsid w:val="002A27A1"/>
    <w:rsid w:val="002A2C51"/>
    <w:rsid w:val="002A3217"/>
    <w:rsid w:val="002A424C"/>
    <w:rsid w:val="002A42FC"/>
    <w:rsid w:val="002A44F2"/>
    <w:rsid w:val="002A4A7F"/>
    <w:rsid w:val="002A5059"/>
    <w:rsid w:val="002A50B5"/>
    <w:rsid w:val="002A5676"/>
    <w:rsid w:val="002A5EC5"/>
    <w:rsid w:val="002A6393"/>
    <w:rsid w:val="002A63C9"/>
    <w:rsid w:val="002A672B"/>
    <w:rsid w:val="002A67C0"/>
    <w:rsid w:val="002A6AD1"/>
    <w:rsid w:val="002A6AD2"/>
    <w:rsid w:val="002A6E93"/>
    <w:rsid w:val="002A6F32"/>
    <w:rsid w:val="002A73E5"/>
    <w:rsid w:val="002A74BB"/>
    <w:rsid w:val="002A787B"/>
    <w:rsid w:val="002A79D0"/>
    <w:rsid w:val="002A7BBB"/>
    <w:rsid w:val="002A7D37"/>
    <w:rsid w:val="002A7DFA"/>
    <w:rsid w:val="002A7EB9"/>
    <w:rsid w:val="002A7EC4"/>
    <w:rsid w:val="002B0579"/>
    <w:rsid w:val="002B0CD9"/>
    <w:rsid w:val="002B13EE"/>
    <w:rsid w:val="002B1CEC"/>
    <w:rsid w:val="002B2085"/>
    <w:rsid w:val="002B22C7"/>
    <w:rsid w:val="002B2592"/>
    <w:rsid w:val="002B2D06"/>
    <w:rsid w:val="002B2D84"/>
    <w:rsid w:val="002B2F9F"/>
    <w:rsid w:val="002B330F"/>
    <w:rsid w:val="002B38CD"/>
    <w:rsid w:val="002B3979"/>
    <w:rsid w:val="002B3B55"/>
    <w:rsid w:val="002B3BFF"/>
    <w:rsid w:val="002B3D4A"/>
    <w:rsid w:val="002B3DD7"/>
    <w:rsid w:val="002B3F7E"/>
    <w:rsid w:val="002B3FD9"/>
    <w:rsid w:val="002B459B"/>
    <w:rsid w:val="002B4A1F"/>
    <w:rsid w:val="002B5386"/>
    <w:rsid w:val="002B5534"/>
    <w:rsid w:val="002B5978"/>
    <w:rsid w:val="002B597A"/>
    <w:rsid w:val="002B5993"/>
    <w:rsid w:val="002B59C7"/>
    <w:rsid w:val="002B5AEC"/>
    <w:rsid w:val="002B5CCB"/>
    <w:rsid w:val="002B5CCD"/>
    <w:rsid w:val="002B5E65"/>
    <w:rsid w:val="002B5FC4"/>
    <w:rsid w:val="002B683E"/>
    <w:rsid w:val="002B6906"/>
    <w:rsid w:val="002B695F"/>
    <w:rsid w:val="002B6AC7"/>
    <w:rsid w:val="002B6E98"/>
    <w:rsid w:val="002B71CB"/>
    <w:rsid w:val="002B78CD"/>
    <w:rsid w:val="002B7DE0"/>
    <w:rsid w:val="002C023B"/>
    <w:rsid w:val="002C0A52"/>
    <w:rsid w:val="002C1001"/>
    <w:rsid w:val="002C18C1"/>
    <w:rsid w:val="002C212B"/>
    <w:rsid w:val="002C21E7"/>
    <w:rsid w:val="002C2340"/>
    <w:rsid w:val="002C265E"/>
    <w:rsid w:val="002C2974"/>
    <w:rsid w:val="002C2A47"/>
    <w:rsid w:val="002C2B49"/>
    <w:rsid w:val="002C2BFD"/>
    <w:rsid w:val="002C2CC8"/>
    <w:rsid w:val="002C30A9"/>
    <w:rsid w:val="002C31CB"/>
    <w:rsid w:val="002C3525"/>
    <w:rsid w:val="002C3757"/>
    <w:rsid w:val="002C3ABB"/>
    <w:rsid w:val="002C3D14"/>
    <w:rsid w:val="002C408F"/>
    <w:rsid w:val="002C4286"/>
    <w:rsid w:val="002C4768"/>
    <w:rsid w:val="002C4DC0"/>
    <w:rsid w:val="002C57FA"/>
    <w:rsid w:val="002C5A1D"/>
    <w:rsid w:val="002C5A7D"/>
    <w:rsid w:val="002C5DB7"/>
    <w:rsid w:val="002C5F99"/>
    <w:rsid w:val="002C68A7"/>
    <w:rsid w:val="002C6B41"/>
    <w:rsid w:val="002C72E3"/>
    <w:rsid w:val="002C74C6"/>
    <w:rsid w:val="002C7613"/>
    <w:rsid w:val="002C7626"/>
    <w:rsid w:val="002C7A03"/>
    <w:rsid w:val="002D08D7"/>
    <w:rsid w:val="002D0A0D"/>
    <w:rsid w:val="002D0E25"/>
    <w:rsid w:val="002D0EF9"/>
    <w:rsid w:val="002D1CAF"/>
    <w:rsid w:val="002D1EF1"/>
    <w:rsid w:val="002D1FEF"/>
    <w:rsid w:val="002D2382"/>
    <w:rsid w:val="002D265A"/>
    <w:rsid w:val="002D272D"/>
    <w:rsid w:val="002D278D"/>
    <w:rsid w:val="002D29FD"/>
    <w:rsid w:val="002D2FD6"/>
    <w:rsid w:val="002D314A"/>
    <w:rsid w:val="002D3190"/>
    <w:rsid w:val="002D33AA"/>
    <w:rsid w:val="002D3752"/>
    <w:rsid w:val="002D38B6"/>
    <w:rsid w:val="002D3EE2"/>
    <w:rsid w:val="002D4082"/>
    <w:rsid w:val="002D4153"/>
    <w:rsid w:val="002D4382"/>
    <w:rsid w:val="002D4466"/>
    <w:rsid w:val="002D4ACC"/>
    <w:rsid w:val="002D4D8F"/>
    <w:rsid w:val="002D4E60"/>
    <w:rsid w:val="002D4EA2"/>
    <w:rsid w:val="002D5484"/>
    <w:rsid w:val="002D555E"/>
    <w:rsid w:val="002D5919"/>
    <w:rsid w:val="002D5E17"/>
    <w:rsid w:val="002D60BE"/>
    <w:rsid w:val="002D61F4"/>
    <w:rsid w:val="002D665F"/>
    <w:rsid w:val="002D6E07"/>
    <w:rsid w:val="002D6FE7"/>
    <w:rsid w:val="002D7009"/>
    <w:rsid w:val="002D7119"/>
    <w:rsid w:val="002D7317"/>
    <w:rsid w:val="002D7684"/>
    <w:rsid w:val="002D7764"/>
    <w:rsid w:val="002D7894"/>
    <w:rsid w:val="002D7BB5"/>
    <w:rsid w:val="002D7F1C"/>
    <w:rsid w:val="002E00C9"/>
    <w:rsid w:val="002E075E"/>
    <w:rsid w:val="002E079C"/>
    <w:rsid w:val="002E0940"/>
    <w:rsid w:val="002E0AAB"/>
    <w:rsid w:val="002E0E4D"/>
    <w:rsid w:val="002E124C"/>
    <w:rsid w:val="002E145E"/>
    <w:rsid w:val="002E1A0F"/>
    <w:rsid w:val="002E1A4C"/>
    <w:rsid w:val="002E1A6E"/>
    <w:rsid w:val="002E1AFF"/>
    <w:rsid w:val="002E1D93"/>
    <w:rsid w:val="002E2169"/>
    <w:rsid w:val="002E245A"/>
    <w:rsid w:val="002E2676"/>
    <w:rsid w:val="002E28C9"/>
    <w:rsid w:val="002E2BC8"/>
    <w:rsid w:val="002E2F90"/>
    <w:rsid w:val="002E30BE"/>
    <w:rsid w:val="002E40B6"/>
    <w:rsid w:val="002E423E"/>
    <w:rsid w:val="002E46EB"/>
    <w:rsid w:val="002E482D"/>
    <w:rsid w:val="002E4953"/>
    <w:rsid w:val="002E49CD"/>
    <w:rsid w:val="002E4B6E"/>
    <w:rsid w:val="002E5285"/>
    <w:rsid w:val="002E53B7"/>
    <w:rsid w:val="002E56E8"/>
    <w:rsid w:val="002E59DD"/>
    <w:rsid w:val="002E5AA2"/>
    <w:rsid w:val="002E6198"/>
    <w:rsid w:val="002E61CF"/>
    <w:rsid w:val="002E6641"/>
    <w:rsid w:val="002E6AC1"/>
    <w:rsid w:val="002E6CDC"/>
    <w:rsid w:val="002E6E84"/>
    <w:rsid w:val="002E6FFA"/>
    <w:rsid w:val="002E74EE"/>
    <w:rsid w:val="002E7C86"/>
    <w:rsid w:val="002E7C92"/>
    <w:rsid w:val="002F010F"/>
    <w:rsid w:val="002F0126"/>
    <w:rsid w:val="002F01AD"/>
    <w:rsid w:val="002F0584"/>
    <w:rsid w:val="002F08EA"/>
    <w:rsid w:val="002F08F3"/>
    <w:rsid w:val="002F0A17"/>
    <w:rsid w:val="002F112A"/>
    <w:rsid w:val="002F124E"/>
    <w:rsid w:val="002F1598"/>
    <w:rsid w:val="002F19D5"/>
    <w:rsid w:val="002F1B82"/>
    <w:rsid w:val="002F1EE1"/>
    <w:rsid w:val="002F1F58"/>
    <w:rsid w:val="002F21A5"/>
    <w:rsid w:val="002F220D"/>
    <w:rsid w:val="002F2A37"/>
    <w:rsid w:val="002F2B43"/>
    <w:rsid w:val="002F2BF5"/>
    <w:rsid w:val="002F3382"/>
    <w:rsid w:val="002F38A3"/>
    <w:rsid w:val="002F395A"/>
    <w:rsid w:val="002F3DA0"/>
    <w:rsid w:val="002F3F1C"/>
    <w:rsid w:val="002F3FF0"/>
    <w:rsid w:val="002F4223"/>
    <w:rsid w:val="002F4275"/>
    <w:rsid w:val="002F4924"/>
    <w:rsid w:val="002F4C4E"/>
    <w:rsid w:val="002F4CAE"/>
    <w:rsid w:val="002F4F31"/>
    <w:rsid w:val="002F4FE7"/>
    <w:rsid w:val="002F51FA"/>
    <w:rsid w:val="002F56E8"/>
    <w:rsid w:val="002F5D6F"/>
    <w:rsid w:val="002F6196"/>
    <w:rsid w:val="002F6713"/>
    <w:rsid w:val="002F6881"/>
    <w:rsid w:val="002F6FF8"/>
    <w:rsid w:val="002F7315"/>
    <w:rsid w:val="002F746C"/>
    <w:rsid w:val="002F77D5"/>
    <w:rsid w:val="002F79A8"/>
    <w:rsid w:val="002F7A09"/>
    <w:rsid w:val="002F7BE0"/>
    <w:rsid w:val="0030004B"/>
    <w:rsid w:val="00300138"/>
    <w:rsid w:val="003011EB"/>
    <w:rsid w:val="003015F9"/>
    <w:rsid w:val="0030170C"/>
    <w:rsid w:val="00301726"/>
    <w:rsid w:val="00301A48"/>
    <w:rsid w:val="00301D4C"/>
    <w:rsid w:val="00302284"/>
    <w:rsid w:val="003022E8"/>
    <w:rsid w:val="00302347"/>
    <w:rsid w:val="0030246E"/>
    <w:rsid w:val="0030265B"/>
    <w:rsid w:val="00302C48"/>
    <w:rsid w:val="00303190"/>
    <w:rsid w:val="00303264"/>
    <w:rsid w:val="00303A5C"/>
    <w:rsid w:val="003041AB"/>
    <w:rsid w:val="00304352"/>
    <w:rsid w:val="00304653"/>
    <w:rsid w:val="00304809"/>
    <w:rsid w:val="00304AA2"/>
    <w:rsid w:val="00304C2C"/>
    <w:rsid w:val="00304CB0"/>
    <w:rsid w:val="00304FA3"/>
    <w:rsid w:val="00305252"/>
    <w:rsid w:val="00306196"/>
    <w:rsid w:val="00306307"/>
    <w:rsid w:val="00306407"/>
    <w:rsid w:val="00306483"/>
    <w:rsid w:val="0030691F"/>
    <w:rsid w:val="00306B62"/>
    <w:rsid w:val="00306D1D"/>
    <w:rsid w:val="00306E53"/>
    <w:rsid w:val="00307260"/>
    <w:rsid w:val="003079CD"/>
    <w:rsid w:val="00307A61"/>
    <w:rsid w:val="00307EE2"/>
    <w:rsid w:val="003105DC"/>
    <w:rsid w:val="0031070E"/>
    <w:rsid w:val="00310BAF"/>
    <w:rsid w:val="00311B43"/>
    <w:rsid w:val="00312793"/>
    <w:rsid w:val="0031286B"/>
    <w:rsid w:val="00312DF1"/>
    <w:rsid w:val="00313014"/>
    <w:rsid w:val="003130BD"/>
    <w:rsid w:val="00313301"/>
    <w:rsid w:val="0031388C"/>
    <w:rsid w:val="003138B2"/>
    <w:rsid w:val="00313DFC"/>
    <w:rsid w:val="00313F97"/>
    <w:rsid w:val="003142DA"/>
    <w:rsid w:val="0031459C"/>
    <w:rsid w:val="00314E94"/>
    <w:rsid w:val="0031501E"/>
    <w:rsid w:val="003157C9"/>
    <w:rsid w:val="003158ED"/>
    <w:rsid w:val="003161E8"/>
    <w:rsid w:val="00316202"/>
    <w:rsid w:val="00316764"/>
    <w:rsid w:val="00316DD7"/>
    <w:rsid w:val="00316E0B"/>
    <w:rsid w:val="00316F89"/>
    <w:rsid w:val="00317150"/>
    <w:rsid w:val="00317529"/>
    <w:rsid w:val="00317661"/>
    <w:rsid w:val="00320019"/>
    <w:rsid w:val="00320C61"/>
    <w:rsid w:val="00321040"/>
    <w:rsid w:val="00321471"/>
    <w:rsid w:val="003214A6"/>
    <w:rsid w:val="00321806"/>
    <w:rsid w:val="00321B6B"/>
    <w:rsid w:val="00322562"/>
    <w:rsid w:val="003225B0"/>
    <w:rsid w:val="00322778"/>
    <w:rsid w:val="00322836"/>
    <w:rsid w:val="00322846"/>
    <w:rsid w:val="00322AF2"/>
    <w:rsid w:val="00322C91"/>
    <w:rsid w:val="00322EBF"/>
    <w:rsid w:val="00322EDC"/>
    <w:rsid w:val="003233E8"/>
    <w:rsid w:val="00323701"/>
    <w:rsid w:val="003238FA"/>
    <w:rsid w:val="00323BB7"/>
    <w:rsid w:val="00323FA4"/>
    <w:rsid w:val="003245C2"/>
    <w:rsid w:val="00324822"/>
    <w:rsid w:val="003248F9"/>
    <w:rsid w:val="00324C29"/>
    <w:rsid w:val="00324D0A"/>
    <w:rsid w:val="0032509E"/>
    <w:rsid w:val="00325979"/>
    <w:rsid w:val="00325B54"/>
    <w:rsid w:val="00325DC9"/>
    <w:rsid w:val="003261F7"/>
    <w:rsid w:val="00326235"/>
    <w:rsid w:val="00326270"/>
    <w:rsid w:val="00326B13"/>
    <w:rsid w:val="003270AC"/>
    <w:rsid w:val="0032788D"/>
    <w:rsid w:val="003279B3"/>
    <w:rsid w:val="00327B1E"/>
    <w:rsid w:val="00327F2D"/>
    <w:rsid w:val="00330022"/>
    <w:rsid w:val="003304E7"/>
    <w:rsid w:val="00330537"/>
    <w:rsid w:val="003306C0"/>
    <w:rsid w:val="003307C8"/>
    <w:rsid w:val="003308BF"/>
    <w:rsid w:val="003308E7"/>
    <w:rsid w:val="003309FF"/>
    <w:rsid w:val="00330B2E"/>
    <w:rsid w:val="00330D77"/>
    <w:rsid w:val="003315A5"/>
    <w:rsid w:val="00331BAD"/>
    <w:rsid w:val="00331BF2"/>
    <w:rsid w:val="00331E58"/>
    <w:rsid w:val="00331F40"/>
    <w:rsid w:val="00331FD4"/>
    <w:rsid w:val="0033339A"/>
    <w:rsid w:val="0033350B"/>
    <w:rsid w:val="00334052"/>
    <w:rsid w:val="00334949"/>
    <w:rsid w:val="00334A2A"/>
    <w:rsid w:val="00334AAD"/>
    <w:rsid w:val="00334C78"/>
    <w:rsid w:val="00334C9D"/>
    <w:rsid w:val="003353B3"/>
    <w:rsid w:val="00335574"/>
    <w:rsid w:val="0033558D"/>
    <w:rsid w:val="003356EB"/>
    <w:rsid w:val="003358BC"/>
    <w:rsid w:val="00335A62"/>
    <w:rsid w:val="00336069"/>
    <w:rsid w:val="003362B6"/>
    <w:rsid w:val="003366D1"/>
    <w:rsid w:val="00336EEC"/>
    <w:rsid w:val="00337062"/>
    <w:rsid w:val="003371D2"/>
    <w:rsid w:val="003372B0"/>
    <w:rsid w:val="00337BE2"/>
    <w:rsid w:val="00337E46"/>
    <w:rsid w:val="00340276"/>
    <w:rsid w:val="0034088D"/>
    <w:rsid w:val="00340E2F"/>
    <w:rsid w:val="003412BD"/>
    <w:rsid w:val="00341517"/>
    <w:rsid w:val="00341C35"/>
    <w:rsid w:val="00342043"/>
    <w:rsid w:val="003427DE"/>
    <w:rsid w:val="00342DDC"/>
    <w:rsid w:val="00342E8A"/>
    <w:rsid w:val="00342EFB"/>
    <w:rsid w:val="0034320F"/>
    <w:rsid w:val="00343322"/>
    <w:rsid w:val="00343797"/>
    <w:rsid w:val="003437F1"/>
    <w:rsid w:val="00343A50"/>
    <w:rsid w:val="00343E13"/>
    <w:rsid w:val="00343F00"/>
    <w:rsid w:val="00343F61"/>
    <w:rsid w:val="0034417E"/>
    <w:rsid w:val="00344201"/>
    <w:rsid w:val="00344712"/>
    <w:rsid w:val="003447A3"/>
    <w:rsid w:val="00344A9D"/>
    <w:rsid w:val="00344C55"/>
    <w:rsid w:val="00344F59"/>
    <w:rsid w:val="003452F5"/>
    <w:rsid w:val="0034585F"/>
    <w:rsid w:val="00346156"/>
    <w:rsid w:val="0034675C"/>
    <w:rsid w:val="00346A63"/>
    <w:rsid w:val="003473EF"/>
    <w:rsid w:val="00347462"/>
    <w:rsid w:val="00347843"/>
    <w:rsid w:val="00347CAE"/>
    <w:rsid w:val="00347EB9"/>
    <w:rsid w:val="00350111"/>
    <w:rsid w:val="00350341"/>
    <w:rsid w:val="0035037E"/>
    <w:rsid w:val="00350898"/>
    <w:rsid w:val="003509C3"/>
    <w:rsid w:val="003511A9"/>
    <w:rsid w:val="00351708"/>
    <w:rsid w:val="0035183C"/>
    <w:rsid w:val="00351DA1"/>
    <w:rsid w:val="00351E61"/>
    <w:rsid w:val="00351EA2"/>
    <w:rsid w:val="003520D1"/>
    <w:rsid w:val="00352151"/>
    <w:rsid w:val="00352239"/>
    <w:rsid w:val="003524E9"/>
    <w:rsid w:val="00352A13"/>
    <w:rsid w:val="00352D7D"/>
    <w:rsid w:val="00352F2B"/>
    <w:rsid w:val="00353000"/>
    <w:rsid w:val="00353156"/>
    <w:rsid w:val="0035316B"/>
    <w:rsid w:val="00353177"/>
    <w:rsid w:val="0035337F"/>
    <w:rsid w:val="00353541"/>
    <w:rsid w:val="00353D0A"/>
    <w:rsid w:val="00353EA7"/>
    <w:rsid w:val="00354283"/>
    <w:rsid w:val="003542A8"/>
    <w:rsid w:val="003546F8"/>
    <w:rsid w:val="00354712"/>
    <w:rsid w:val="0035472C"/>
    <w:rsid w:val="003548FC"/>
    <w:rsid w:val="00354973"/>
    <w:rsid w:val="00354CB6"/>
    <w:rsid w:val="00354F7D"/>
    <w:rsid w:val="003554BF"/>
    <w:rsid w:val="003559DB"/>
    <w:rsid w:val="00355CC0"/>
    <w:rsid w:val="00356105"/>
    <w:rsid w:val="003562D0"/>
    <w:rsid w:val="003563A3"/>
    <w:rsid w:val="003566FD"/>
    <w:rsid w:val="00356837"/>
    <w:rsid w:val="003569A7"/>
    <w:rsid w:val="00356B49"/>
    <w:rsid w:val="00356BB4"/>
    <w:rsid w:val="00357323"/>
    <w:rsid w:val="003579EF"/>
    <w:rsid w:val="00357D6A"/>
    <w:rsid w:val="00360A72"/>
    <w:rsid w:val="00360C6F"/>
    <w:rsid w:val="00360CCC"/>
    <w:rsid w:val="00360D24"/>
    <w:rsid w:val="00360D93"/>
    <w:rsid w:val="003610E1"/>
    <w:rsid w:val="003612AD"/>
    <w:rsid w:val="00361447"/>
    <w:rsid w:val="003614B4"/>
    <w:rsid w:val="0036158C"/>
    <w:rsid w:val="00361E68"/>
    <w:rsid w:val="003622D2"/>
    <w:rsid w:val="003622D9"/>
    <w:rsid w:val="003624CF"/>
    <w:rsid w:val="00362940"/>
    <w:rsid w:val="0036295E"/>
    <w:rsid w:val="003632F9"/>
    <w:rsid w:val="003634D4"/>
    <w:rsid w:val="0036359B"/>
    <w:rsid w:val="003635CF"/>
    <w:rsid w:val="00363728"/>
    <w:rsid w:val="00363A1B"/>
    <w:rsid w:val="00363B27"/>
    <w:rsid w:val="00364270"/>
    <w:rsid w:val="0036452E"/>
    <w:rsid w:val="003649B9"/>
    <w:rsid w:val="00364BEA"/>
    <w:rsid w:val="00364D96"/>
    <w:rsid w:val="0036518E"/>
    <w:rsid w:val="00365C0B"/>
    <w:rsid w:val="00365CF9"/>
    <w:rsid w:val="00366088"/>
    <w:rsid w:val="003660E4"/>
    <w:rsid w:val="00366124"/>
    <w:rsid w:val="00366458"/>
    <w:rsid w:val="003670E0"/>
    <w:rsid w:val="0036783C"/>
    <w:rsid w:val="003678D1"/>
    <w:rsid w:val="00370004"/>
    <w:rsid w:val="003700B5"/>
    <w:rsid w:val="0037022F"/>
    <w:rsid w:val="00370862"/>
    <w:rsid w:val="00370A46"/>
    <w:rsid w:val="00370D4A"/>
    <w:rsid w:val="003710D1"/>
    <w:rsid w:val="003711BD"/>
    <w:rsid w:val="003711EF"/>
    <w:rsid w:val="0037132C"/>
    <w:rsid w:val="00371344"/>
    <w:rsid w:val="00371CC2"/>
    <w:rsid w:val="00371ED3"/>
    <w:rsid w:val="00371F76"/>
    <w:rsid w:val="00372B2C"/>
    <w:rsid w:val="00372E94"/>
    <w:rsid w:val="00372F55"/>
    <w:rsid w:val="0037330B"/>
    <w:rsid w:val="0037359E"/>
    <w:rsid w:val="003739D4"/>
    <w:rsid w:val="00373A39"/>
    <w:rsid w:val="00373B6D"/>
    <w:rsid w:val="003741A2"/>
    <w:rsid w:val="00374588"/>
    <w:rsid w:val="003747B3"/>
    <w:rsid w:val="0037485B"/>
    <w:rsid w:val="003748C0"/>
    <w:rsid w:val="00374A41"/>
    <w:rsid w:val="00374C7C"/>
    <w:rsid w:val="00375150"/>
    <w:rsid w:val="00375558"/>
    <w:rsid w:val="00375BE3"/>
    <w:rsid w:val="00375CF7"/>
    <w:rsid w:val="00375DBB"/>
    <w:rsid w:val="00376D9D"/>
    <w:rsid w:val="00376F3B"/>
    <w:rsid w:val="003770AA"/>
    <w:rsid w:val="0037730A"/>
    <w:rsid w:val="003777F9"/>
    <w:rsid w:val="0037783B"/>
    <w:rsid w:val="00377AC9"/>
    <w:rsid w:val="00377ED6"/>
    <w:rsid w:val="003800D1"/>
    <w:rsid w:val="003803FB"/>
    <w:rsid w:val="00380A70"/>
    <w:rsid w:val="00380B79"/>
    <w:rsid w:val="00380B8A"/>
    <w:rsid w:val="00380CDE"/>
    <w:rsid w:val="00381198"/>
    <w:rsid w:val="00381687"/>
    <w:rsid w:val="00382212"/>
    <w:rsid w:val="003825B3"/>
    <w:rsid w:val="00382806"/>
    <w:rsid w:val="003828C8"/>
    <w:rsid w:val="00382E84"/>
    <w:rsid w:val="003831E5"/>
    <w:rsid w:val="003832CB"/>
    <w:rsid w:val="00383383"/>
    <w:rsid w:val="003841FE"/>
    <w:rsid w:val="00384EEF"/>
    <w:rsid w:val="00384F25"/>
    <w:rsid w:val="003856E0"/>
    <w:rsid w:val="003856E3"/>
    <w:rsid w:val="00385A2A"/>
    <w:rsid w:val="00386941"/>
    <w:rsid w:val="00386B84"/>
    <w:rsid w:val="00386DEC"/>
    <w:rsid w:val="00386E23"/>
    <w:rsid w:val="00387204"/>
    <w:rsid w:val="0038760F"/>
    <w:rsid w:val="00387AD8"/>
    <w:rsid w:val="003900C4"/>
    <w:rsid w:val="00390113"/>
    <w:rsid w:val="003903A9"/>
    <w:rsid w:val="003904A1"/>
    <w:rsid w:val="003907C8"/>
    <w:rsid w:val="00390AEC"/>
    <w:rsid w:val="0039114A"/>
    <w:rsid w:val="003912B2"/>
    <w:rsid w:val="003912D4"/>
    <w:rsid w:val="00391392"/>
    <w:rsid w:val="0039167B"/>
    <w:rsid w:val="00391764"/>
    <w:rsid w:val="00391CF7"/>
    <w:rsid w:val="00391FD5"/>
    <w:rsid w:val="00392330"/>
    <w:rsid w:val="003925FE"/>
    <w:rsid w:val="00392887"/>
    <w:rsid w:val="00392F30"/>
    <w:rsid w:val="003937FD"/>
    <w:rsid w:val="0039433E"/>
    <w:rsid w:val="00395620"/>
    <w:rsid w:val="00395E11"/>
    <w:rsid w:val="00395F06"/>
    <w:rsid w:val="00396018"/>
    <w:rsid w:val="003961E4"/>
    <w:rsid w:val="00396380"/>
    <w:rsid w:val="003966E8"/>
    <w:rsid w:val="00396CF3"/>
    <w:rsid w:val="00396CF9"/>
    <w:rsid w:val="00396F1D"/>
    <w:rsid w:val="003975B7"/>
    <w:rsid w:val="003976A7"/>
    <w:rsid w:val="0039795D"/>
    <w:rsid w:val="00397AC2"/>
    <w:rsid w:val="00397AEA"/>
    <w:rsid w:val="00397C65"/>
    <w:rsid w:val="003A065F"/>
    <w:rsid w:val="003A075A"/>
    <w:rsid w:val="003A0778"/>
    <w:rsid w:val="003A0784"/>
    <w:rsid w:val="003A0CDA"/>
    <w:rsid w:val="003A15F4"/>
    <w:rsid w:val="003A1869"/>
    <w:rsid w:val="003A1AB0"/>
    <w:rsid w:val="003A1FEA"/>
    <w:rsid w:val="003A214C"/>
    <w:rsid w:val="003A2221"/>
    <w:rsid w:val="003A24B1"/>
    <w:rsid w:val="003A2878"/>
    <w:rsid w:val="003A2B76"/>
    <w:rsid w:val="003A2C1A"/>
    <w:rsid w:val="003A2C6F"/>
    <w:rsid w:val="003A2DAF"/>
    <w:rsid w:val="003A2F7A"/>
    <w:rsid w:val="003A308A"/>
    <w:rsid w:val="003A3380"/>
    <w:rsid w:val="003A3EEE"/>
    <w:rsid w:val="003A45A1"/>
    <w:rsid w:val="003A4A3E"/>
    <w:rsid w:val="003A4C77"/>
    <w:rsid w:val="003A5093"/>
    <w:rsid w:val="003A5582"/>
    <w:rsid w:val="003A60EF"/>
    <w:rsid w:val="003A6128"/>
    <w:rsid w:val="003A6986"/>
    <w:rsid w:val="003A69A8"/>
    <w:rsid w:val="003A6F90"/>
    <w:rsid w:val="003A79F9"/>
    <w:rsid w:val="003A7EED"/>
    <w:rsid w:val="003B00C8"/>
    <w:rsid w:val="003B064B"/>
    <w:rsid w:val="003B08B4"/>
    <w:rsid w:val="003B0D10"/>
    <w:rsid w:val="003B0E9A"/>
    <w:rsid w:val="003B10C3"/>
    <w:rsid w:val="003B11A5"/>
    <w:rsid w:val="003B1933"/>
    <w:rsid w:val="003B198F"/>
    <w:rsid w:val="003B1AF3"/>
    <w:rsid w:val="003B1C5B"/>
    <w:rsid w:val="003B1DBE"/>
    <w:rsid w:val="003B1DE6"/>
    <w:rsid w:val="003B1DEE"/>
    <w:rsid w:val="003B267E"/>
    <w:rsid w:val="003B2B9D"/>
    <w:rsid w:val="003B2BB8"/>
    <w:rsid w:val="003B2D71"/>
    <w:rsid w:val="003B2EB1"/>
    <w:rsid w:val="003B37B7"/>
    <w:rsid w:val="003B3936"/>
    <w:rsid w:val="003B3D25"/>
    <w:rsid w:val="003B3EBB"/>
    <w:rsid w:val="003B3FE3"/>
    <w:rsid w:val="003B4B41"/>
    <w:rsid w:val="003B4DCF"/>
    <w:rsid w:val="003B4DEE"/>
    <w:rsid w:val="003B4FA3"/>
    <w:rsid w:val="003B52DE"/>
    <w:rsid w:val="003B56B7"/>
    <w:rsid w:val="003B5D58"/>
    <w:rsid w:val="003B6934"/>
    <w:rsid w:val="003B6A39"/>
    <w:rsid w:val="003B6DDE"/>
    <w:rsid w:val="003B6F1D"/>
    <w:rsid w:val="003B7433"/>
    <w:rsid w:val="003B769B"/>
    <w:rsid w:val="003C0908"/>
    <w:rsid w:val="003C0F51"/>
    <w:rsid w:val="003C1074"/>
    <w:rsid w:val="003C149A"/>
    <w:rsid w:val="003C1A56"/>
    <w:rsid w:val="003C1D1F"/>
    <w:rsid w:val="003C1F91"/>
    <w:rsid w:val="003C213D"/>
    <w:rsid w:val="003C2181"/>
    <w:rsid w:val="003C24E8"/>
    <w:rsid w:val="003C256C"/>
    <w:rsid w:val="003C2FF7"/>
    <w:rsid w:val="003C308D"/>
    <w:rsid w:val="003C323A"/>
    <w:rsid w:val="003C359F"/>
    <w:rsid w:val="003C3701"/>
    <w:rsid w:val="003C3D20"/>
    <w:rsid w:val="003C4143"/>
    <w:rsid w:val="003C42F1"/>
    <w:rsid w:val="003C44EC"/>
    <w:rsid w:val="003C4996"/>
    <w:rsid w:val="003C4A0E"/>
    <w:rsid w:val="003C4FEC"/>
    <w:rsid w:val="003C50B4"/>
    <w:rsid w:val="003C5199"/>
    <w:rsid w:val="003C51AD"/>
    <w:rsid w:val="003C51FA"/>
    <w:rsid w:val="003C5264"/>
    <w:rsid w:val="003C5366"/>
    <w:rsid w:val="003C5492"/>
    <w:rsid w:val="003C573E"/>
    <w:rsid w:val="003C59B2"/>
    <w:rsid w:val="003C59DA"/>
    <w:rsid w:val="003C670E"/>
    <w:rsid w:val="003C6B89"/>
    <w:rsid w:val="003C6BC1"/>
    <w:rsid w:val="003C743C"/>
    <w:rsid w:val="003C74A4"/>
    <w:rsid w:val="003C7825"/>
    <w:rsid w:val="003C7985"/>
    <w:rsid w:val="003C7CFB"/>
    <w:rsid w:val="003D00AD"/>
    <w:rsid w:val="003D00F3"/>
    <w:rsid w:val="003D04BC"/>
    <w:rsid w:val="003D0BE8"/>
    <w:rsid w:val="003D1717"/>
    <w:rsid w:val="003D1740"/>
    <w:rsid w:val="003D1C27"/>
    <w:rsid w:val="003D1CED"/>
    <w:rsid w:val="003D1FFA"/>
    <w:rsid w:val="003D2738"/>
    <w:rsid w:val="003D31EE"/>
    <w:rsid w:val="003D34FF"/>
    <w:rsid w:val="003D3646"/>
    <w:rsid w:val="003D3838"/>
    <w:rsid w:val="003D39BA"/>
    <w:rsid w:val="003D3C9F"/>
    <w:rsid w:val="003D3F64"/>
    <w:rsid w:val="003D42FB"/>
    <w:rsid w:val="003D4336"/>
    <w:rsid w:val="003D488D"/>
    <w:rsid w:val="003D48ED"/>
    <w:rsid w:val="003D50FB"/>
    <w:rsid w:val="003D5331"/>
    <w:rsid w:val="003D55BA"/>
    <w:rsid w:val="003D57BB"/>
    <w:rsid w:val="003D5E88"/>
    <w:rsid w:val="003D6A77"/>
    <w:rsid w:val="003D6C59"/>
    <w:rsid w:val="003D6FFB"/>
    <w:rsid w:val="003D704D"/>
    <w:rsid w:val="003D71F5"/>
    <w:rsid w:val="003D746B"/>
    <w:rsid w:val="003D7589"/>
    <w:rsid w:val="003D7E1F"/>
    <w:rsid w:val="003E00A8"/>
    <w:rsid w:val="003E0611"/>
    <w:rsid w:val="003E08A5"/>
    <w:rsid w:val="003E0B5E"/>
    <w:rsid w:val="003E0DC1"/>
    <w:rsid w:val="003E0EB4"/>
    <w:rsid w:val="003E1098"/>
    <w:rsid w:val="003E11F3"/>
    <w:rsid w:val="003E1A04"/>
    <w:rsid w:val="003E20CB"/>
    <w:rsid w:val="003E2122"/>
    <w:rsid w:val="003E2619"/>
    <w:rsid w:val="003E26E3"/>
    <w:rsid w:val="003E29A2"/>
    <w:rsid w:val="003E2B16"/>
    <w:rsid w:val="003E2F89"/>
    <w:rsid w:val="003E310A"/>
    <w:rsid w:val="003E4EEC"/>
    <w:rsid w:val="003E512B"/>
    <w:rsid w:val="003E51CA"/>
    <w:rsid w:val="003E56DE"/>
    <w:rsid w:val="003E5738"/>
    <w:rsid w:val="003E5859"/>
    <w:rsid w:val="003E5EEC"/>
    <w:rsid w:val="003E5FBD"/>
    <w:rsid w:val="003E6774"/>
    <w:rsid w:val="003E67E2"/>
    <w:rsid w:val="003E6C7A"/>
    <w:rsid w:val="003E6DDB"/>
    <w:rsid w:val="003E6EE2"/>
    <w:rsid w:val="003E7315"/>
    <w:rsid w:val="003E733E"/>
    <w:rsid w:val="003E735C"/>
    <w:rsid w:val="003E7E9B"/>
    <w:rsid w:val="003E7FAF"/>
    <w:rsid w:val="003F09BF"/>
    <w:rsid w:val="003F0AC4"/>
    <w:rsid w:val="003F0C73"/>
    <w:rsid w:val="003F0DB0"/>
    <w:rsid w:val="003F12FB"/>
    <w:rsid w:val="003F1347"/>
    <w:rsid w:val="003F157E"/>
    <w:rsid w:val="003F1887"/>
    <w:rsid w:val="003F1B2A"/>
    <w:rsid w:val="003F2163"/>
    <w:rsid w:val="003F2371"/>
    <w:rsid w:val="003F26EF"/>
    <w:rsid w:val="003F2B8A"/>
    <w:rsid w:val="003F2D0C"/>
    <w:rsid w:val="003F3C43"/>
    <w:rsid w:val="003F3CE8"/>
    <w:rsid w:val="003F3D2F"/>
    <w:rsid w:val="003F3EBE"/>
    <w:rsid w:val="003F45BD"/>
    <w:rsid w:val="003F46A7"/>
    <w:rsid w:val="003F4978"/>
    <w:rsid w:val="003F49F2"/>
    <w:rsid w:val="003F4ABA"/>
    <w:rsid w:val="003F4B02"/>
    <w:rsid w:val="003F4B6E"/>
    <w:rsid w:val="003F4CC1"/>
    <w:rsid w:val="003F4D86"/>
    <w:rsid w:val="003F53D5"/>
    <w:rsid w:val="003F555B"/>
    <w:rsid w:val="003F5681"/>
    <w:rsid w:val="003F6089"/>
    <w:rsid w:val="003F6344"/>
    <w:rsid w:val="003F6496"/>
    <w:rsid w:val="003F6858"/>
    <w:rsid w:val="003F689A"/>
    <w:rsid w:val="003F6E48"/>
    <w:rsid w:val="003F70E9"/>
    <w:rsid w:val="003F71E8"/>
    <w:rsid w:val="003F7366"/>
    <w:rsid w:val="003F75EA"/>
    <w:rsid w:val="003F7F1F"/>
    <w:rsid w:val="0040003A"/>
    <w:rsid w:val="0040022C"/>
    <w:rsid w:val="00400438"/>
    <w:rsid w:val="0040061E"/>
    <w:rsid w:val="0040062A"/>
    <w:rsid w:val="004009F1"/>
    <w:rsid w:val="00400A16"/>
    <w:rsid w:val="00400B0E"/>
    <w:rsid w:val="0040122C"/>
    <w:rsid w:val="00401D72"/>
    <w:rsid w:val="00401E12"/>
    <w:rsid w:val="00401E85"/>
    <w:rsid w:val="004021B8"/>
    <w:rsid w:val="0040233B"/>
    <w:rsid w:val="00402695"/>
    <w:rsid w:val="00402966"/>
    <w:rsid w:val="00402AA9"/>
    <w:rsid w:val="00402CAC"/>
    <w:rsid w:val="00402D26"/>
    <w:rsid w:val="00402FC6"/>
    <w:rsid w:val="00403751"/>
    <w:rsid w:val="00403AF4"/>
    <w:rsid w:val="00403FE2"/>
    <w:rsid w:val="0040460A"/>
    <w:rsid w:val="004047CE"/>
    <w:rsid w:val="004048EF"/>
    <w:rsid w:val="00405100"/>
    <w:rsid w:val="00405124"/>
    <w:rsid w:val="0040521B"/>
    <w:rsid w:val="0040525C"/>
    <w:rsid w:val="0040541A"/>
    <w:rsid w:val="00405542"/>
    <w:rsid w:val="00405694"/>
    <w:rsid w:val="004057A8"/>
    <w:rsid w:val="00405AE1"/>
    <w:rsid w:val="00405B86"/>
    <w:rsid w:val="00405FD4"/>
    <w:rsid w:val="00406735"/>
    <w:rsid w:val="00406897"/>
    <w:rsid w:val="00406E06"/>
    <w:rsid w:val="00407421"/>
    <w:rsid w:val="004104AD"/>
    <w:rsid w:val="004109DC"/>
    <w:rsid w:val="00410ED8"/>
    <w:rsid w:val="004112DE"/>
    <w:rsid w:val="004112FF"/>
    <w:rsid w:val="00411924"/>
    <w:rsid w:val="00411AA6"/>
    <w:rsid w:val="00411CEC"/>
    <w:rsid w:val="00411ED7"/>
    <w:rsid w:val="004121AA"/>
    <w:rsid w:val="004127E6"/>
    <w:rsid w:val="00412AF3"/>
    <w:rsid w:val="00412C71"/>
    <w:rsid w:val="00412E6B"/>
    <w:rsid w:val="00412F6C"/>
    <w:rsid w:val="00413848"/>
    <w:rsid w:val="004139E1"/>
    <w:rsid w:val="00414162"/>
    <w:rsid w:val="004141EB"/>
    <w:rsid w:val="0041488A"/>
    <w:rsid w:val="004148B4"/>
    <w:rsid w:val="00414CD7"/>
    <w:rsid w:val="00415071"/>
    <w:rsid w:val="00415501"/>
    <w:rsid w:val="00415634"/>
    <w:rsid w:val="0041564C"/>
    <w:rsid w:val="0041580A"/>
    <w:rsid w:val="004162F8"/>
    <w:rsid w:val="00416335"/>
    <w:rsid w:val="00416535"/>
    <w:rsid w:val="00416C6E"/>
    <w:rsid w:val="00416E83"/>
    <w:rsid w:val="004170C4"/>
    <w:rsid w:val="004170F3"/>
    <w:rsid w:val="004172D1"/>
    <w:rsid w:val="004174AB"/>
    <w:rsid w:val="00417541"/>
    <w:rsid w:val="00417EA3"/>
    <w:rsid w:val="004202F3"/>
    <w:rsid w:val="0042033B"/>
    <w:rsid w:val="00420977"/>
    <w:rsid w:val="00421128"/>
    <w:rsid w:val="00421A4F"/>
    <w:rsid w:val="00421EC1"/>
    <w:rsid w:val="00421FD4"/>
    <w:rsid w:val="004224E4"/>
    <w:rsid w:val="00422796"/>
    <w:rsid w:val="00422BF2"/>
    <w:rsid w:val="004230CF"/>
    <w:rsid w:val="004230E8"/>
    <w:rsid w:val="00423CDD"/>
    <w:rsid w:val="004240B8"/>
    <w:rsid w:val="004244EE"/>
    <w:rsid w:val="00424576"/>
    <w:rsid w:val="004246BB"/>
    <w:rsid w:val="00424936"/>
    <w:rsid w:val="00424AF5"/>
    <w:rsid w:val="00424D08"/>
    <w:rsid w:val="00424F02"/>
    <w:rsid w:val="00424FA9"/>
    <w:rsid w:val="004251C7"/>
    <w:rsid w:val="004253C2"/>
    <w:rsid w:val="00425455"/>
    <w:rsid w:val="00425CE2"/>
    <w:rsid w:val="00425E85"/>
    <w:rsid w:val="004260CC"/>
    <w:rsid w:val="00426193"/>
    <w:rsid w:val="00426445"/>
    <w:rsid w:val="00426CD5"/>
    <w:rsid w:val="00426DA2"/>
    <w:rsid w:val="00426E55"/>
    <w:rsid w:val="00427620"/>
    <w:rsid w:val="00427897"/>
    <w:rsid w:val="00427B58"/>
    <w:rsid w:val="00427EA7"/>
    <w:rsid w:val="00427EEC"/>
    <w:rsid w:val="00430854"/>
    <w:rsid w:val="00430B0F"/>
    <w:rsid w:val="00430EB4"/>
    <w:rsid w:val="00430FDD"/>
    <w:rsid w:val="00431362"/>
    <w:rsid w:val="004314E7"/>
    <w:rsid w:val="0043180F"/>
    <w:rsid w:val="004318F5"/>
    <w:rsid w:val="00431D71"/>
    <w:rsid w:val="00432275"/>
    <w:rsid w:val="00432307"/>
    <w:rsid w:val="004325C2"/>
    <w:rsid w:val="00432812"/>
    <w:rsid w:val="004328DD"/>
    <w:rsid w:val="00432ADC"/>
    <w:rsid w:val="00432BC8"/>
    <w:rsid w:val="00432BF0"/>
    <w:rsid w:val="00432F0D"/>
    <w:rsid w:val="004334DD"/>
    <w:rsid w:val="00433517"/>
    <w:rsid w:val="00433878"/>
    <w:rsid w:val="00433C6B"/>
    <w:rsid w:val="00433E40"/>
    <w:rsid w:val="00433E42"/>
    <w:rsid w:val="00433EFC"/>
    <w:rsid w:val="004345E1"/>
    <w:rsid w:val="00434954"/>
    <w:rsid w:val="00434B01"/>
    <w:rsid w:val="00434E4D"/>
    <w:rsid w:val="004351BC"/>
    <w:rsid w:val="004355AA"/>
    <w:rsid w:val="004356A6"/>
    <w:rsid w:val="0043589F"/>
    <w:rsid w:val="004358DF"/>
    <w:rsid w:val="00435C52"/>
    <w:rsid w:val="00435DC8"/>
    <w:rsid w:val="0043618E"/>
    <w:rsid w:val="00436234"/>
    <w:rsid w:val="0043636A"/>
    <w:rsid w:val="00436605"/>
    <w:rsid w:val="004369A9"/>
    <w:rsid w:val="004369C9"/>
    <w:rsid w:val="00436D10"/>
    <w:rsid w:val="00437054"/>
    <w:rsid w:val="00437128"/>
    <w:rsid w:val="004376BF"/>
    <w:rsid w:val="00437A4A"/>
    <w:rsid w:val="00437C12"/>
    <w:rsid w:val="00437D9C"/>
    <w:rsid w:val="00437EC0"/>
    <w:rsid w:val="00440434"/>
    <w:rsid w:val="004410BD"/>
    <w:rsid w:val="00441102"/>
    <w:rsid w:val="00441980"/>
    <w:rsid w:val="00441A54"/>
    <w:rsid w:val="00441C0B"/>
    <w:rsid w:val="00441CAB"/>
    <w:rsid w:val="00442086"/>
    <w:rsid w:val="004426A1"/>
    <w:rsid w:val="004429B5"/>
    <w:rsid w:val="00442AE6"/>
    <w:rsid w:val="00443252"/>
    <w:rsid w:val="0044346A"/>
    <w:rsid w:val="00443882"/>
    <w:rsid w:val="00443D87"/>
    <w:rsid w:val="0044437D"/>
    <w:rsid w:val="0044447A"/>
    <w:rsid w:val="00445669"/>
    <w:rsid w:val="00445828"/>
    <w:rsid w:val="0044588A"/>
    <w:rsid w:val="00446614"/>
    <w:rsid w:val="0044663A"/>
    <w:rsid w:val="004466F2"/>
    <w:rsid w:val="00446725"/>
    <w:rsid w:val="00446838"/>
    <w:rsid w:val="00446C2A"/>
    <w:rsid w:val="00446CF6"/>
    <w:rsid w:val="00447454"/>
    <w:rsid w:val="004477DB"/>
    <w:rsid w:val="004479B8"/>
    <w:rsid w:val="00447FB2"/>
    <w:rsid w:val="00450190"/>
    <w:rsid w:val="00450686"/>
    <w:rsid w:val="004508FB"/>
    <w:rsid w:val="00450B23"/>
    <w:rsid w:val="00450B8F"/>
    <w:rsid w:val="00450BCA"/>
    <w:rsid w:val="00450DC8"/>
    <w:rsid w:val="00451173"/>
    <w:rsid w:val="00451638"/>
    <w:rsid w:val="00451818"/>
    <w:rsid w:val="00451EBA"/>
    <w:rsid w:val="00452201"/>
    <w:rsid w:val="00452209"/>
    <w:rsid w:val="0045286E"/>
    <w:rsid w:val="00452A3F"/>
    <w:rsid w:val="00452D06"/>
    <w:rsid w:val="00452E10"/>
    <w:rsid w:val="00453309"/>
    <w:rsid w:val="004533B4"/>
    <w:rsid w:val="00453C38"/>
    <w:rsid w:val="0045420C"/>
    <w:rsid w:val="0045440F"/>
    <w:rsid w:val="00454E13"/>
    <w:rsid w:val="0045501B"/>
    <w:rsid w:val="0045557E"/>
    <w:rsid w:val="00455950"/>
    <w:rsid w:val="00455C4F"/>
    <w:rsid w:val="00455D81"/>
    <w:rsid w:val="00455E4B"/>
    <w:rsid w:val="00455E89"/>
    <w:rsid w:val="00455E8E"/>
    <w:rsid w:val="00455ECE"/>
    <w:rsid w:val="00456386"/>
    <w:rsid w:val="0045638C"/>
    <w:rsid w:val="004566E8"/>
    <w:rsid w:val="004573E7"/>
    <w:rsid w:val="004574EC"/>
    <w:rsid w:val="00457B1A"/>
    <w:rsid w:val="00457C75"/>
    <w:rsid w:val="0046005C"/>
    <w:rsid w:val="004600F5"/>
    <w:rsid w:val="0046051E"/>
    <w:rsid w:val="0046056F"/>
    <w:rsid w:val="004605C6"/>
    <w:rsid w:val="004606EC"/>
    <w:rsid w:val="00460A37"/>
    <w:rsid w:val="00460AF7"/>
    <w:rsid w:val="00460B94"/>
    <w:rsid w:val="00460ECA"/>
    <w:rsid w:val="00461041"/>
    <w:rsid w:val="004610CD"/>
    <w:rsid w:val="0046177C"/>
    <w:rsid w:val="00461A2E"/>
    <w:rsid w:val="00461EB7"/>
    <w:rsid w:val="00461F8E"/>
    <w:rsid w:val="00462253"/>
    <w:rsid w:val="004623A4"/>
    <w:rsid w:val="004625FA"/>
    <w:rsid w:val="00462897"/>
    <w:rsid w:val="00462B64"/>
    <w:rsid w:val="00462BA1"/>
    <w:rsid w:val="00462E42"/>
    <w:rsid w:val="00463160"/>
    <w:rsid w:val="00463259"/>
    <w:rsid w:val="004634EB"/>
    <w:rsid w:val="004635E9"/>
    <w:rsid w:val="0046373C"/>
    <w:rsid w:val="0046378D"/>
    <w:rsid w:val="00463820"/>
    <w:rsid w:val="0046388E"/>
    <w:rsid w:val="00463BE3"/>
    <w:rsid w:val="00463E22"/>
    <w:rsid w:val="004640CF"/>
    <w:rsid w:val="0046450A"/>
    <w:rsid w:val="00464625"/>
    <w:rsid w:val="00464836"/>
    <w:rsid w:val="00464901"/>
    <w:rsid w:val="00464973"/>
    <w:rsid w:val="00464A64"/>
    <w:rsid w:val="00464D53"/>
    <w:rsid w:val="00464FC4"/>
    <w:rsid w:val="00465336"/>
    <w:rsid w:val="00465B6E"/>
    <w:rsid w:val="00465B6F"/>
    <w:rsid w:val="00465BDC"/>
    <w:rsid w:val="00465C5C"/>
    <w:rsid w:val="0046608B"/>
    <w:rsid w:val="00466119"/>
    <w:rsid w:val="004666C6"/>
    <w:rsid w:val="00466AB0"/>
    <w:rsid w:val="00466C62"/>
    <w:rsid w:val="00467350"/>
    <w:rsid w:val="00467368"/>
    <w:rsid w:val="0046760C"/>
    <w:rsid w:val="00467697"/>
    <w:rsid w:val="0046778D"/>
    <w:rsid w:val="00467AD1"/>
    <w:rsid w:val="00467AE5"/>
    <w:rsid w:val="00467BFF"/>
    <w:rsid w:val="00467C26"/>
    <w:rsid w:val="00467DAC"/>
    <w:rsid w:val="00470AC5"/>
    <w:rsid w:val="00470C38"/>
    <w:rsid w:val="00470F29"/>
    <w:rsid w:val="00471083"/>
    <w:rsid w:val="00472077"/>
    <w:rsid w:val="004720E1"/>
    <w:rsid w:val="00472816"/>
    <w:rsid w:val="00472A90"/>
    <w:rsid w:val="00472F4A"/>
    <w:rsid w:val="004730E5"/>
    <w:rsid w:val="00473137"/>
    <w:rsid w:val="0047315D"/>
    <w:rsid w:val="00473486"/>
    <w:rsid w:val="0047387B"/>
    <w:rsid w:val="00474508"/>
    <w:rsid w:val="00474711"/>
    <w:rsid w:val="00474C7B"/>
    <w:rsid w:val="00474DC0"/>
    <w:rsid w:val="00475172"/>
    <w:rsid w:val="00475672"/>
    <w:rsid w:val="00475A9A"/>
    <w:rsid w:val="00475BD3"/>
    <w:rsid w:val="00475C54"/>
    <w:rsid w:val="00475D26"/>
    <w:rsid w:val="004760EC"/>
    <w:rsid w:val="004768BD"/>
    <w:rsid w:val="004769B3"/>
    <w:rsid w:val="00476D2A"/>
    <w:rsid w:val="0047739C"/>
    <w:rsid w:val="0047768C"/>
    <w:rsid w:val="004776B0"/>
    <w:rsid w:val="0048002C"/>
    <w:rsid w:val="00480301"/>
    <w:rsid w:val="004805B2"/>
    <w:rsid w:val="00480751"/>
    <w:rsid w:val="00480AA3"/>
    <w:rsid w:val="00480E87"/>
    <w:rsid w:val="00481248"/>
    <w:rsid w:val="004817F4"/>
    <w:rsid w:val="00481F39"/>
    <w:rsid w:val="00481F70"/>
    <w:rsid w:val="0048245F"/>
    <w:rsid w:val="00482737"/>
    <w:rsid w:val="004827E2"/>
    <w:rsid w:val="00482B8C"/>
    <w:rsid w:val="00483234"/>
    <w:rsid w:val="004835CD"/>
    <w:rsid w:val="00483F5A"/>
    <w:rsid w:val="00483FAC"/>
    <w:rsid w:val="00483FBB"/>
    <w:rsid w:val="00484059"/>
    <w:rsid w:val="004840D9"/>
    <w:rsid w:val="004840E1"/>
    <w:rsid w:val="004840F7"/>
    <w:rsid w:val="00484F07"/>
    <w:rsid w:val="004854D0"/>
    <w:rsid w:val="004861C3"/>
    <w:rsid w:val="0048626D"/>
    <w:rsid w:val="0048635A"/>
    <w:rsid w:val="0048663E"/>
    <w:rsid w:val="00486AAC"/>
    <w:rsid w:val="00486AAD"/>
    <w:rsid w:val="00486B30"/>
    <w:rsid w:val="00486B81"/>
    <w:rsid w:val="004870BB"/>
    <w:rsid w:val="004870D4"/>
    <w:rsid w:val="00487182"/>
    <w:rsid w:val="00487275"/>
    <w:rsid w:val="004872BA"/>
    <w:rsid w:val="00487327"/>
    <w:rsid w:val="004876FD"/>
    <w:rsid w:val="00490424"/>
    <w:rsid w:val="004904A6"/>
    <w:rsid w:val="004904EF"/>
    <w:rsid w:val="00490CA5"/>
    <w:rsid w:val="00490F35"/>
    <w:rsid w:val="0049144B"/>
    <w:rsid w:val="004916DC"/>
    <w:rsid w:val="00492127"/>
    <w:rsid w:val="0049220C"/>
    <w:rsid w:val="004925E1"/>
    <w:rsid w:val="00492C8E"/>
    <w:rsid w:val="00492DDF"/>
    <w:rsid w:val="00492DFC"/>
    <w:rsid w:val="0049332A"/>
    <w:rsid w:val="00493371"/>
    <w:rsid w:val="0049351B"/>
    <w:rsid w:val="00493C70"/>
    <w:rsid w:val="00494220"/>
    <w:rsid w:val="00494955"/>
    <w:rsid w:val="00494F35"/>
    <w:rsid w:val="004955BE"/>
    <w:rsid w:val="0049593F"/>
    <w:rsid w:val="00495974"/>
    <w:rsid w:val="00495DDD"/>
    <w:rsid w:val="00495FA7"/>
    <w:rsid w:val="004962AE"/>
    <w:rsid w:val="004963B4"/>
    <w:rsid w:val="0049644F"/>
    <w:rsid w:val="00496458"/>
    <w:rsid w:val="00496612"/>
    <w:rsid w:val="004969FB"/>
    <w:rsid w:val="00496A5F"/>
    <w:rsid w:val="00496C1F"/>
    <w:rsid w:val="00496F36"/>
    <w:rsid w:val="00496F9B"/>
    <w:rsid w:val="004977B0"/>
    <w:rsid w:val="00497A4C"/>
    <w:rsid w:val="00497E46"/>
    <w:rsid w:val="004A0448"/>
    <w:rsid w:val="004A0556"/>
    <w:rsid w:val="004A0715"/>
    <w:rsid w:val="004A0A42"/>
    <w:rsid w:val="004A0B08"/>
    <w:rsid w:val="004A0BB8"/>
    <w:rsid w:val="004A0D89"/>
    <w:rsid w:val="004A0E64"/>
    <w:rsid w:val="004A148C"/>
    <w:rsid w:val="004A1827"/>
    <w:rsid w:val="004A193B"/>
    <w:rsid w:val="004A1B74"/>
    <w:rsid w:val="004A1C9C"/>
    <w:rsid w:val="004A2020"/>
    <w:rsid w:val="004A22DB"/>
    <w:rsid w:val="004A28A3"/>
    <w:rsid w:val="004A290B"/>
    <w:rsid w:val="004A2DCF"/>
    <w:rsid w:val="004A325F"/>
    <w:rsid w:val="004A3B7E"/>
    <w:rsid w:val="004A3D72"/>
    <w:rsid w:val="004A3F43"/>
    <w:rsid w:val="004A410A"/>
    <w:rsid w:val="004A440B"/>
    <w:rsid w:val="004A4A16"/>
    <w:rsid w:val="004A4F39"/>
    <w:rsid w:val="004A545B"/>
    <w:rsid w:val="004A5B37"/>
    <w:rsid w:val="004A5EF8"/>
    <w:rsid w:val="004A5FFA"/>
    <w:rsid w:val="004A65F1"/>
    <w:rsid w:val="004A6670"/>
    <w:rsid w:val="004A6EB7"/>
    <w:rsid w:val="004A7A2F"/>
    <w:rsid w:val="004A7C59"/>
    <w:rsid w:val="004A7E10"/>
    <w:rsid w:val="004B006C"/>
    <w:rsid w:val="004B084D"/>
    <w:rsid w:val="004B100E"/>
    <w:rsid w:val="004B104B"/>
    <w:rsid w:val="004B13E9"/>
    <w:rsid w:val="004B143E"/>
    <w:rsid w:val="004B16D0"/>
    <w:rsid w:val="004B1B34"/>
    <w:rsid w:val="004B1CE1"/>
    <w:rsid w:val="004B1F12"/>
    <w:rsid w:val="004B23EB"/>
    <w:rsid w:val="004B268C"/>
    <w:rsid w:val="004B2787"/>
    <w:rsid w:val="004B29A8"/>
    <w:rsid w:val="004B2A34"/>
    <w:rsid w:val="004B2A85"/>
    <w:rsid w:val="004B2FD5"/>
    <w:rsid w:val="004B347B"/>
    <w:rsid w:val="004B399C"/>
    <w:rsid w:val="004B3A6D"/>
    <w:rsid w:val="004B3A76"/>
    <w:rsid w:val="004B3A94"/>
    <w:rsid w:val="004B3B79"/>
    <w:rsid w:val="004B3ECF"/>
    <w:rsid w:val="004B4005"/>
    <w:rsid w:val="004B422C"/>
    <w:rsid w:val="004B427E"/>
    <w:rsid w:val="004B44C5"/>
    <w:rsid w:val="004B4B05"/>
    <w:rsid w:val="004B4FD9"/>
    <w:rsid w:val="004B5161"/>
    <w:rsid w:val="004B51A4"/>
    <w:rsid w:val="004B51AB"/>
    <w:rsid w:val="004B53DF"/>
    <w:rsid w:val="004B54CA"/>
    <w:rsid w:val="004B573B"/>
    <w:rsid w:val="004B57C8"/>
    <w:rsid w:val="004B59C8"/>
    <w:rsid w:val="004B5A1A"/>
    <w:rsid w:val="004B5ECF"/>
    <w:rsid w:val="004B65E7"/>
    <w:rsid w:val="004B6620"/>
    <w:rsid w:val="004B6E70"/>
    <w:rsid w:val="004B7012"/>
    <w:rsid w:val="004B73DA"/>
    <w:rsid w:val="004B77D3"/>
    <w:rsid w:val="004B7B45"/>
    <w:rsid w:val="004B7C4A"/>
    <w:rsid w:val="004C0200"/>
    <w:rsid w:val="004C05F4"/>
    <w:rsid w:val="004C0A43"/>
    <w:rsid w:val="004C0D2B"/>
    <w:rsid w:val="004C0E78"/>
    <w:rsid w:val="004C0EB2"/>
    <w:rsid w:val="004C1412"/>
    <w:rsid w:val="004C1501"/>
    <w:rsid w:val="004C18E7"/>
    <w:rsid w:val="004C2430"/>
    <w:rsid w:val="004C2823"/>
    <w:rsid w:val="004C2AC5"/>
    <w:rsid w:val="004C2C47"/>
    <w:rsid w:val="004C2D9C"/>
    <w:rsid w:val="004C2E11"/>
    <w:rsid w:val="004C310D"/>
    <w:rsid w:val="004C39C3"/>
    <w:rsid w:val="004C4ABD"/>
    <w:rsid w:val="004C4C54"/>
    <w:rsid w:val="004C4F2F"/>
    <w:rsid w:val="004C518C"/>
    <w:rsid w:val="004C541F"/>
    <w:rsid w:val="004C550B"/>
    <w:rsid w:val="004C58F8"/>
    <w:rsid w:val="004C5D17"/>
    <w:rsid w:val="004C5D53"/>
    <w:rsid w:val="004C5FDB"/>
    <w:rsid w:val="004C60A6"/>
    <w:rsid w:val="004C6541"/>
    <w:rsid w:val="004C6A7A"/>
    <w:rsid w:val="004C766D"/>
    <w:rsid w:val="004C79AF"/>
    <w:rsid w:val="004C7B99"/>
    <w:rsid w:val="004C7C33"/>
    <w:rsid w:val="004C7F57"/>
    <w:rsid w:val="004D01FC"/>
    <w:rsid w:val="004D022E"/>
    <w:rsid w:val="004D0405"/>
    <w:rsid w:val="004D0420"/>
    <w:rsid w:val="004D060C"/>
    <w:rsid w:val="004D0869"/>
    <w:rsid w:val="004D0C15"/>
    <w:rsid w:val="004D0E2E"/>
    <w:rsid w:val="004D0ED4"/>
    <w:rsid w:val="004D0F12"/>
    <w:rsid w:val="004D123C"/>
    <w:rsid w:val="004D1310"/>
    <w:rsid w:val="004D178E"/>
    <w:rsid w:val="004D19FD"/>
    <w:rsid w:val="004D1C8D"/>
    <w:rsid w:val="004D1CB8"/>
    <w:rsid w:val="004D1FFC"/>
    <w:rsid w:val="004D2514"/>
    <w:rsid w:val="004D28FF"/>
    <w:rsid w:val="004D2BCA"/>
    <w:rsid w:val="004D2CD6"/>
    <w:rsid w:val="004D2CF9"/>
    <w:rsid w:val="004D2E45"/>
    <w:rsid w:val="004D2FA1"/>
    <w:rsid w:val="004D30DD"/>
    <w:rsid w:val="004D32B5"/>
    <w:rsid w:val="004D32CE"/>
    <w:rsid w:val="004D375D"/>
    <w:rsid w:val="004D39F3"/>
    <w:rsid w:val="004D3B47"/>
    <w:rsid w:val="004D3C81"/>
    <w:rsid w:val="004D4291"/>
    <w:rsid w:val="004D44D1"/>
    <w:rsid w:val="004D47A8"/>
    <w:rsid w:val="004D47BC"/>
    <w:rsid w:val="004D481B"/>
    <w:rsid w:val="004D48E5"/>
    <w:rsid w:val="004D4EBE"/>
    <w:rsid w:val="004D50DC"/>
    <w:rsid w:val="004D51AC"/>
    <w:rsid w:val="004D5576"/>
    <w:rsid w:val="004D57C8"/>
    <w:rsid w:val="004D5850"/>
    <w:rsid w:val="004D5A33"/>
    <w:rsid w:val="004D5A8A"/>
    <w:rsid w:val="004D5C07"/>
    <w:rsid w:val="004D5C7B"/>
    <w:rsid w:val="004D5E7D"/>
    <w:rsid w:val="004D5EDC"/>
    <w:rsid w:val="004D6068"/>
    <w:rsid w:val="004D622A"/>
    <w:rsid w:val="004D64CC"/>
    <w:rsid w:val="004D6633"/>
    <w:rsid w:val="004D6AFE"/>
    <w:rsid w:val="004D6B3A"/>
    <w:rsid w:val="004D71AC"/>
    <w:rsid w:val="004D71F4"/>
    <w:rsid w:val="004D73BA"/>
    <w:rsid w:val="004D7A6B"/>
    <w:rsid w:val="004D7C39"/>
    <w:rsid w:val="004E0294"/>
    <w:rsid w:val="004E0446"/>
    <w:rsid w:val="004E0606"/>
    <w:rsid w:val="004E0754"/>
    <w:rsid w:val="004E0D6C"/>
    <w:rsid w:val="004E0EFD"/>
    <w:rsid w:val="004E1031"/>
    <w:rsid w:val="004E1372"/>
    <w:rsid w:val="004E184F"/>
    <w:rsid w:val="004E1CD8"/>
    <w:rsid w:val="004E2149"/>
    <w:rsid w:val="004E25B3"/>
    <w:rsid w:val="004E27F2"/>
    <w:rsid w:val="004E27F6"/>
    <w:rsid w:val="004E29E7"/>
    <w:rsid w:val="004E2CEF"/>
    <w:rsid w:val="004E2FE7"/>
    <w:rsid w:val="004E300D"/>
    <w:rsid w:val="004E3448"/>
    <w:rsid w:val="004E38AE"/>
    <w:rsid w:val="004E3A65"/>
    <w:rsid w:val="004E432C"/>
    <w:rsid w:val="004E461E"/>
    <w:rsid w:val="004E4BD2"/>
    <w:rsid w:val="004E50D9"/>
    <w:rsid w:val="004E5669"/>
    <w:rsid w:val="004E5AAF"/>
    <w:rsid w:val="004E5AB4"/>
    <w:rsid w:val="004E5CBF"/>
    <w:rsid w:val="004E5EAC"/>
    <w:rsid w:val="004E6062"/>
    <w:rsid w:val="004E6192"/>
    <w:rsid w:val="004E64B4"/>
    <w:rsid w:val="004E667C"/>
    <w:rsid w:val="004E66B1"/>
    <w:rsid w:val="004E675D"/>
    <w:rsid w:val="004E68B1"/>
    <w:rsid w:val="004E68FE"/>
    <w:rsid w:val="004E6B4B"/>
    <w:rsid w:val="004E7313"/>
    <w:rsid w:val="004E7489"/>
    <w:rsid w:val="004F0839"/>
    <w:rsid w:val="004F0BBD"/>
    <w:rsid w:val="004F11D9"/>
    <w:rsid w:val="004F1312"/>
    <w:rsid w:val="004F15DD"/>
    <w:rsid w:val="004F1781"/>
    <w:rsid w:val="004F21DC"/>
    <w:rsid w:val="004F2BEC"/>
    <w:rsid w:val="004F2E8F"/>
    <w:rsid w:val="004F2E9D"/>
    <w:rsid w:val="004F33B0"/>
    <w:rsid w:val="004F36F9"/>
    <w:rsid w:val="004F38E0"/>
    <w:rsid w:val="004F391A"/>
    <w:rsid w:val="004F3A51"/>
    <w:rsid w:val="004F3BC0"/>
    <w:rsid w:val="004F3C90"/>
    <w:rsid w:val="004F406D"/>
    <w:rsid w:val="004F4081"/>
    <w:rsid w:val="004F43BD"/>
    <w:rsid w:val="004F44AF"/>
    <w:rsid w:val="004F4633"/>
    <w:rsid w:val="004F4901"/>
    <w:rsid w:val="004F4A4F"/>
    <w:rsid w:val="004F4EAB"/>
    <w:rsid w:val="004F518C"/>
    <w:rsid w:val="004F52D9"/>
    <w:rsid w:val="004F5639"/>
    <w:rsid w:val="004F5A7C"/>
    <w:rsid w:val="004F5AD4"/>
    <w:rsid w:val="004F5D94"/>
    <w:rsid w:val="004F6213"/>
    <w:rsid w:val="004F63A8"/>
    <w:rsid w:val="004F67EB"/>
    <w:rsid w:val="004F689E"/>
    <w:rsid w:val="004F6B4B"/>
    <w:rsid w:val="004F6B88"/>
    <w:rsid w:val="004F6BE9"/>
    <w:rsid w:val="004F6C37"/>
    <w:rsid w:val="004F7087"/>
    <w:rsid w:val="004F7895"/>
    <w:rsid w:val="004F79AD"/>
    <w:rsid w:val="004F7ABB"/>
    <w:rsid w:val="004F7B42"/>
    <w:rsid w:val="004F7D9C"/>
    <w:rsid w:val="00500389"/>
    <w:rsid w:val="00500442"/>
    <w:rsid w:val="0050093E"/>
    <w:rsid w:val="00500ED4"/>
    <w:rsid w:val="0050114E"/>
    <w:rsid w:val="0050134C"/>
    <w:rsid w:val="005013F7"/>
    <w:rsid w:val="00501545"/>
    <w:rsid w:val="00501D5C"/>
    <w:rsid w:val="00501D73"/>
    <w:rsid w:val="00501DD7"/>
    <w:rsid w:val="0050215C"/>
    <w:rsid w:val="00502800"/>
    <w:rsid w:val="005028BC"/>
    <w:rsid w:val="00502C64"/>
    <w:rsid w:val="00503285"/>
    <w:rsid w:val="005033E4"/>
    <w:rsid w:val="005033EC"/>
    <w:rsid w:val="00503628"/>
    <w:rsid w:val="00503859"/>
    <w:rsid w:val="005039AA"/>
    <w:rsid w:val="005039B3"/>
    <w:rsid w:val="00503A6E"/>
    <w:rsid w:val="00503E99"/>
    <w:rsid w:val="005041B7"/>
    <w:rsid w:val="005044DC"/>
    <w:rsid w:val="00504507"/>
    <w:rsid w:val="0050450D"/>
    <w:rsid w:val="0050454D"/>
    <w:rsid w:val="005047C9"/>
    <w:rsid w:val="00504D75"/>
    <w:rsid w:val="00504E40"/>
    <w:rsid w:val="00505181"/>
    <w:rsid w:val="0050542D"/>
    <w:rsid w:val="00505562"/>
    <w:rsid w:val="00505CCD"/>
    <w:rsid w:val="00505E2C"/>
    <w:rsid w:val="005062E3"/>
    <w:rsid w:val="00506604"/>
    <w:rsid w:val="00506C7C"/>
    <w:rsid w:val="00506F4C"/>
    <w:rsid w:val="0050702D"/>
    <w:rsid w:val="00507203"/>
    <w:rsid w:val="0050737D"/>
    <w:rsid w:val="00507744"/>
    <w:rsid w:val="00507DD2"/>
    <w:rsid w:val="00507FBA"/>
    <w:rsid w:val="0051000C"/>
    <w:rsid w:val="005103D6"/>
    <w:rsid w:val="00510B02"/>
    <w:rsid w:val="00510FC1"/>
    <w:rsid w:val="005117AA"/>
    <w:rsid w:val="00511A48"/>
    <w:rsid w:val="005120E3"/>
    <w:rsid w:val="00512225"/>
    <w:rsid w:val="005127A8"/>
    <w:rsid w:val="00512A1D"/>
    <w:rsid w:val="00513439"/>
    <w:rsid w:val="00513533"/>
    <w:rsid w:val="00513830"/>
    <w:rsid w:val="005138CF"/>
    <w:rsid w:val="00513AE4"/>
    <w:rsid w:val="00513C47"/>
    <w:rsid w:val="00513F6D"/>
    <w:rsid w:val="005142D8"/>
    <w:rsid w:val="00514768"/>
    <w:rsid w:val="00514D2E"/>
    <w:rsid w:val="00514DC4"/>
    <w:rsid w:val="00514F3E"/>
    <w:rsid w:val="005155C1"/>
    <w:rsid w:val="00515AB6"/>
    <w:rsid w:val="00515B56"/>
    <w:rsid w:val="00515C70"/>
    <w:rsid w:val="005160C0"/>
    <w:rsid w:val="00516318"/>
    <w:rsid w:val="00516C91"/>
    <w:rsid w:val="00517183"/>
    <w:rsid w:val="00517247"/>
    <w:rsid w:val="005175FE"/>
    <w:rsid w:val="00520669"/>
    <w:rsid w:val="00520753"/>
    <w:rsid w:val="00520983"/>
    <w:rsid w:val="005209B5"/>
    <w:rsid w:val="00520D4C"/>
    <w:rsid w:val="00521237"/>
    <w:rsid w:val="00521262"/>
    <w:rsid w:val="00521327"/>
    <w:rsid w:val="005213B7"/>
    <w:rsid w:val="005213F0"/>
    <w:rsid w:val="00521420"/>
    <w:rsid w:val="00521532"/>
    <w:rsid w:val="00521B1B"/>
    <w:rsid w:val="00521B8F"/>
    <w:rsid w:val="00521CFE"/>
    <w:rsid w:val="0052203E"/>
    <w:rsid w:val="005220E0"/>
    <w:rsid w:val="00522298"/>
    <w:rsid w:val="005225F9"/>
    <w:rsid w:val="0052302B"/>
    <w:rsid w:val="005230BF"/>
    <w:rsid w:val="00523708"/>
    <w:rsid w:val="00523967"/>
    <w:rsid w:val="00523A9F"/>
    <w:rsid w:val="00523E1A"/>
    <w:rsid w:val="00524094"/>
    <w:rsid w:val="005242DE"/>
    <w:rsid w:val="005243F1"/>
    <w:rsid w:val="00524BF0"/>
    <w:rsid w:val="0052508F"/>
    <w:rsid w:val="005253F8"/>
    <w:rsid w:val="0052567E"/>
    <w:rsid w:val="00525742"/>
    <w:rsid w:val="00525C06"/>
    <w:rsid w:val="0052610F"/>
    <w:rsid w:val="00526DF6"/>
    <w:rsid w:val="00527346"/>
    <w:rsid w:val="00527416"/>
    <w:rsid w:val="005274C2"/>
    <w:rsid w:val="005276B1"/>
    <w:rsid w:val="00527B3B"/>
    <w:rsid w:val="005302A8"/>
    <w:rsid w:val="00530820"/>
    <w:rsid w:val="00530A55"/>
    <w:rsid w:val="00530B1A"/>
    <w:rsid w:val="00530D8C"/>
    <w:rsid w:val="00531344"/>
    <w:rsid w:val="005313B3"/>
    <w:rsid w:val="0053142B"/>
    <w:rsid w:val="005314B7"/>
    <w:rsid w:val="00531F67"/>
    <w:rsid w:val="00532200"/>
    <w:rsid w:val="00532581"/>
    <w:rsid w:val="00532C0A"/>
    <w:rsid w:val="00532E6E"/>
    <w:rsid w:val="0053315D"/>
    <w:rsid w:val="00533580"/>
    <w:rsid w:val="00533647"/>
    <w:rsid w:val="005338A7"/>
    <w:rsid w:val="00533BDA"/>
    <w:rsid w:val="00533EE6"/>
    <w:rsid w:val="00533F6F"/>
    <w:rsid w:val="005342A4"/>
    <w:rsid w:val="00534405"/>
    <w:rsid w:val="0053463D"/>
    <w:rsid w:val="00534AD5"/>
    <w:rsid w:val="00534D60"/>
    <w:rsid w:val="00534D76"/>
    <w:rsid w:val="00534DCE"/>
    <w:rsid w:val="005354EF"/>
    <w:rsid w:val="005357DE"/>
    <w:rsid w:val="00535884"/>
    <w:rsid w:val="00535BA8"/>
    <w:rsid w:val="00536000"/>
    <w:rsid w:val="005365B1"/>
    <w:rsid w:val="00536BFA"/>
    <w:rsid w:val="00536F99"/>
    <w:rsid w:val="0053700B"/>
    <w:rsid w:val="00537063"/>
    <w:rsid w:val="0053723D"/>
    <w:rsid w:val="005374CE"/>
    <w:rsid w:val="00537B03"/>
    <w:rsid w:val="00537B4A"/>
    <w:rsid w:val="00537F6A"/>
    <w:rsid w:val="005400EF"/>
    <w:rsid w:val="00540878"/>
    <w:rsid w:val="00540D95"/>
    <w:rsid w:val="00541013"/>
    <w:rsid w:val="005413BD"/>
    <w:rsid w:val="005416FB"/>
    <w:rsid w:val="00541BAA"/>
    <w:rsid w:val="00541D0A"/>
    <w:rsid w:val="00541D2C"/>
    <w:rsid w:val="00542BA0"/>
    <w:rsid w:val="00542DCD"/>
    <w:rsid w:val="00542E79"/>
    <w:rsid w:val="00543119"/>
    <w:rsid w:val="00544224"/>
    <w:rsid w:val="00544D93"/>
    <w:rsid w:val="00544FFF"/>
    <w:rsid w:val="00545519"/>
    <w:rsid w:val="005458EF"/>
    <w:rsid w:val="005465B3"/>
    <w:rsid w:val="0054698E"/>
    <w:rsid w:val="00546A4E"/>
    <w:rsid w:val="00546B67"/>
    <w:rsid w:val="005474D9"/>
    <w:rsid w:val="00547A26"/>
    <w:rsid w:val="00547AB3"/>
    <w:rsid w:val="005505B2"/>
    <w:rsid w:val="00551227"/>
    <w:rsid w:val="00551AF0"/>
    <w:rsid w:val="00552A54"/>
    <w:rsid w:val="00552AB0"/>
    <w:rsid w:val="00552F9D"/>
    <w:rsid w:val="00552FA1"/>
    <w:rsid w:val="00553966"/>
    <w:rsid w:val="00553FB2"/>
    <w:rsid w:val="005542F4"/>
    <w:rsid w:val="005544E3"/>
    <w:rsid w:val="005546DA"/>
    <w:rsid w:val="005546E6"/>
    <w:rsid w:val="005547D1"/>
    <w:rsid w:val="0055492D"/>
    <w:rsid w:val="00554A9F"/>
    <w:rsid w:val="0055524F"/>
    <w:rsid w:val="00555270"/>
    <w:rsid w:val="00555886"/>
    <w:rsid w:val="0055610A"/>
    <w:rsid w:val="00556414"/>
    <w:rsid w:val="005568A6"/>
    <w:rsid w:val="00556AD4"/>
    <w:rsid w:val="0055720C"/>
    <w:rsid w:val="0055728A"/>
    <w:rsid w:val="00557730"/>
    <w:rsid w:val="00557B43"/>
    <w:rsid w:val="005602B2"/>
    <w:rsid w:val="005604CE"/>
    <w:rsid w:val="005608BA"/>
    <w:rsid w:val="005608F3"/>
    <w:rsid w:val="00560E48"/>
    <w:rsid w:val="0056150B"/>
    <w:rsid w:val="00561A69"/>
    <w:rsid w:val="00561E9A"/>
    <w:rsid w:val="00562F12"/>
    <w:rsid w:val="00562F2F"/>
    <w:rsid w:val="00562F59"/>
    <w:rsid w:val="00563083"/>
    <w:rsid w:val="005633FF"/>
    <w:rsid w:val="00563449"/>
    <w:rsid w:val="00563DC4"/>
    <w:rsid w:val="00563F98"/>
    <w:rsid w:val="0056406C"/>
    <w:rsid w:val="0056466D"/>
    <w:rsid w:val="005649B7"/>
    <w:rsid w:val="00564A01"/>
    <w:rsid w:val="00564D87"/>
    <w:rsid w:val="005650E5"/>
    <w:rsid w:val="0056618C"/>
    <w:rsid w:val="005661C3"/>
    <w:rsid w:val="005667FC"/>
    <w:rsid w:val="00566955"/>
    <w:rsid w:val="00566AAC"/>
    <w:rsid w:val="00566E3C"/>
    <w:rsid w:val="0056708C"/>
    <w:rsid w:val="005673B0"/>
    <w:rsid w:val="00567504"/>
    <w:rsid w:val="00570576"/>
    <w:rsid w:val="00570F4B"/>
    <w:rsid w:val="005710FA"/>
    <w:rsid w:val="005713C0"/>
    <w:rsid w:val="005714CD"/>
    <w:rsid w:val="00571BEF"/>
    <w:rsid w:val="00571E59"/>
    <w:rsid w:val="005723F5"/>
    <w:rsid w:val="00572A0A"/>
    <w:rsid w:val="00572B9D"/>
    <w:rsid w:val="00573365"/>
    <w:rsid w:val="005734F4"/>
    <w:rsid w:val="00573532"/>
    <w:rsid w:val="00573633"/>
    <w:rsid w:val="00573983"/>
    <w:rsid w:val="00573E87"/>
    <w:rsid w:val="00573FBB"/>
    <w:rsid w:val="00573FFD"/>
    <w:rsid w:val="00574184"/>
    <w:rsid w:val="00574360"/>
    <w:rsid w:val="00574413"/>
    <w:rsid w:val="00574527"/>
    <w:rsid w:val="00574A2A"/>
    <w:rsid w:val="00574A79"/>
    <w:rsid w:val="00574F0C"/>
    <w:rsid w:val="00575466"/>
    <w:rsid w:val="00575767"/>
    <w:rsid w:val="00575D75"/>
    <w:rsid w:val="005760B6"/>
    <w:rsid w:val="00576162"/>
    <w:rsid w:val="0057620C"/>
    <w:rsid w:val="005762AB"/>
    <w:rsid w:val="0057648F"/>
    <w:rsid w:val="00576856"/>
    <w:rsid w:val="0057685B"/>
    <w:rsid w:val="0057692E"/>
    <w:rsid w:val="00576A21"/>
    <w:rsid w:val="00576C2B"/>
    <w:rsid w:val="00576E4D"/>
    <w:rsid w:val="005773C6"/>
    <w:rsid w:val="00577627"/>
    <w:rsid w:val="0057767F"/>
    <w:rsid w:val="005778F3"/>
    <w:rsid w:val="00577C58"/>
    <w:rsid w:val="00580144"/>
    <w:rsid w:val="00580488"/>
    <w:rsid w:val="00580545"/>
    <w:rsid w:val="005806C9"/>
    <w:rsid w:val="005806FB"/>
    <w:rsid w:val="00580882"/>
    <w:rsid w:val="00580B17"/>
    <w:rsid w:val="00580B60"/>
    <w:rsid w:val="00580D53"/>
    <w:rsid w:val="00580E43"/>
    <w:rsid w:val="00580F62"/>
    <w:rsid w:val="0058179E"/>
    <w:rsid w:val="00581AF6"/>
    <w:rsid w:val="0058207C"/>
    <w:rsid w:val="005828B3"/>
    <w:rsid w:val="0058292A"/>
    <w:rsid w:val="00582D0C"/>
    <w:rsid w:val="00582FA7"/>
    <w:rsid w:val="005830B0"/>
    <w:rsid w:val="005832DB"/>
    <w:rsid w:val="005835A1"/>
    <w:rsid w:val="00583659"/>
    <w:rsid w:val="005837B0"/>
    <w:rsid w:val="005837DD"/>
    <w:rsid w:val="005838EE"/>
    <w:rsid w:val="00583BE6"/>
    <w:rsid w:val="00583C5F"/>
    <w:rsid w:val="00583DC8"/>
    <w:rsid w:val="0058408F"/>
    <w:rsid w:val="00584248"/>
    <w:rsid w:val="0058433D"/>
    <w:rsid w:val="00584823"/>
    <w:rsid w:val="005848EC"/>
    <w:rsid w:val="005849CE"/>
    <w:rsid w:val="00584D09"/>
    <w:rsid w:val="00584D6F"/>
    <w:rsid w:val="00584F89"/>
    <w:rsid w:val="00585034"/>
    <w:rsid w:val="00585304"/>
    <w:rsid w:val="00585485"/>
    <w:rsid w:val="0058550D"/>
    <w:rsid w:val="00585636"/>
    <w:rsid w:val="00585779"/>
    <w:rsid w:val="00585E46"/>
    <w:rsid w:val="005860E2"/>
    <w:rsid w:val="00586173"/>
    <w:rsid w:val="00586255"/>
    <w:rsid w:val="0058643D"/>
    <w:rsid w:val="00586E2F"/>
    <w:rsid w:val="00586F82"/>
    <w:rsid w:val="00587596"/>
    <w:rsid w:val="00587B46"/>
    <w:rsid w:val="00587D18"/>
    <w:rsid w:val="00590158"/>
    <w:rsid w:val="0059036D"/>
    <w:rsid w:val="00590602"/>
    <w:rsid w:val="005906F5"/>
    <w:rsid w:val="00590A32"/>
    <w:rsid w:val="00590B57"/>
    <w:rsid w:val="00590C69"/>
    <w:rsid w:val="00590FAE"/>
    <w:rsid w:val="0059103C"/>
    <w:rsid w:val="0059136E"/>
    <w:rsid w:val="005913A3"/>
    <w:rsid w:val="0059197E"/>
    <w:rsid w:val="005919A4"/>
    <w:rsid w:val="00591BC0"/>
    <w:rsid w:val="00591F62"/>
    <w:rsid w:val="00592190"/>
    <w:rsid w:val="005924C8"/>
    <w:rsid w:val="005926A5"/>
    <w:rsid w:val="00592789"/>
    <w:rsid w:val="00592B81"/>
    <w:rsid w:val="00592E47"/>
    <w:rsid w:val="00592E64"/>
    <w:rsid w:val="00592E98"/>
    <w:rsid w:val="00593028"/>
    <w:rsid w:val="00593079"/>
    <w:rsid w:val="005938B8"/>
    <w:rsid w:val="005938FD"/>
    <w:rsid w:val="00593A77"/>
    <w:rsid w:val="00593C73"/>
    <w:rsid w:val="00593D16"/>
    <w:rsid w:val="005944E7"/>
    <w:rsid w:val="005948BE"/>
    <w:rsid w:val="00594C64"/>
    <w:rsid w:val="00595321"/>
    <w:rsid w:val="0059574A"/>
    <w:rsid w:val="00595C06"/>
    <w:rsid w:val="00595D09"/>
    <w:rsid w:val="00596085"/>
    <w:rsid w:val="0059609D"/>
    <w:rsid w:val="0059655D"/>
    <w:rsid w:val="0059696C"/>
    <w:rsid w:val="00596B07"/>
    <w:rsid w:val="00596D97"/>
    <w:rsid w:val="00596E0B"/>
    <w:rsid w:val="005974DB"/>
    <w:rsid w:val="005977AC"/>
    <w:rsid w:val="0059782C"/>
    <w:rsid w:val="00597BD1"/>
    <w:rsid w:val="00597CD9"/>
    <w:rsid w:val="00597E91"/>
    <w:rsid w:val="005A0686"/>
    <w:rsid w:val="005A0AA0"/>
    <w:rsid w:val="005A0DC5"/>
    <w:rsid w:val="005A0E69"/>
    <w:rsid w:val="005A142B"/>
    <w:rsid w:val="005A156C"/>
    <w:rsid w:val="005A1743"/>
    <w:rsid w:val="005A1B40"/>
    <w:rsid w:val="005A1BDD"/>
    <w:rsid w:val="005A1D65"/>
    <w:rsid w:val="005A205F"/>
    <w:rsid w:val="005A2316"/>
    <w:rsid w:val="005A2644"/>
    <w:rsid w:val="005A2B4C"/>
    <w:rsid w:val="005A304A"/>
    <w:rsid w:val="005A311C"/>
    <w:rsid w:val="005A347A"/>
    <w:rsid w:val="005A3610"/>
    <w:rsid w:val="005A3935"/>
    <w:rsid w:val="005A4348"/>
    <w:rsid w:val="005A45B6"/>
    <w:rsid w:val="005A49E7"/>
    <w:rsid w:val="005A4C32"/>
    <w:rsid w:val="005A4EA8"/>
    <w:rsid w:val="005A51DC"/>
    <w:rsid w:val="005A548A"/>
    <w:rsid w:val="005A56C5"/>
    <w:rsid w:val="005A5A13"/>
    <w:rsid w:val="005A5A56"/>
    <w:rsid w:val="005A6312"/>
    <w:rsid w:val="005A640E"/>
    <w:rsid w:val="005A65C3"/>
    <w:rsid w:val="005A6740"/>
    <w:rsid w:val="005A68F4"/>
    <w:rsid w:val="005A72D1"/>
    <w:rsid w:val="005A7828"/>
    <w:rsid w:val="005A7DE4"/>
    <w:rsid w:val="005B02BA"/>
    <w:rsid w:val="005B09A5"/>
    <w:rsid w:val="005B12B2"/>
    <w:rsid w:val="005B1341"/>
    <w:rsid w:val="005B19C6"/>
    <w:rsid w:val="005B1C76"/>
    <w:rsid w:val="005B1CE9"/>
    <w:rsid w:val="005B1DDC"/>
    <w:rsid w:val="005B217E"/>
    <w:rsid w:val="005B274F"/>
    <w:rsid w:val="005B2BEA"/>
    <w:rsid w:val="005B2C1A"/>
    <w:rsid w:val="005B3117"/>
    <w:rsid w:val="005B373E"/>
    <w:rsid w:val="005B3B40"/>
    <w:rsid w:val="005B3C2A"/>
    <w:rsid w:val="005B4969"/>
    <w:rsid w:val="005B4B67"/>
    <w:rsid w:val="005B4D71"/>
    <w:rsid w:val="005B4E12"/>
    <w:rsid w:val="005B4F3C"/>
    <w:rsid w:val="005B4FA5"/>
    <w:rsid w:val="005B5430"/>
    <w:rsid w:val="005B5B80"/>
    <w:rsid w:val="005B5C5E"/>
    <w:rsid w:val="005B6064"/>
    <w:rsid w:val="005B663D"/>
    <w:rsid w:val="005B6695"/>
    <w:rsid w:val="005B6716"/>
    <w:rsid w:val="005B68D5"/>
    <w:rsid w:val="005B6B44"/>
    <w:rsid w:val="005B6D93"/>
    <w:rsid w:val="005B6EDC"/>
    <w:rsid w:val="005B6F7F"/>
    <w:rsid w:val="005B7490"/>
    <w:rsid w:val="005B7B90"/>
    <w:rsid w:val="005C0413"/>
    <w:rsid w:val="005C046E"/>
    <w:rsid w:val="005C0549"/>
    <w:rsid w:val="005C06F7"/>
    <w:rsid w:val="005C07AA"/>
    <w:rsid w:val="005C08BA"/>
    <w:rsid w:val="005C0E9D"/>
    <w:rsid w:val="005C151B"/>
    <w:rsid w:val="005C1907"/>
    <w:rsid w:val="005C1AA9"/>
    <w:rsid w:val="005C220F"/>
    <w:rsid w:val="005C2591"/>
    <w:rsid w:val="005C25B9"/>
    <w:rsid w:val="005C25CA"/>
    <w:rsid w:val="005C2728"/>
    <w:rsid w:val="005C284E"/>
    <w:rsid w:val="005C28AA"/>
    <w:rsid w:val="005C2C0C"/>
    <w:rsid w:val="005C2C7E"/>
    <w:rsid w:val="005C2F24"/>
    <w:rsid w:val="005C308B"/>
    <w:rsid w:val="005C32AC"/>
    <w:rsid w:val="005C3302"/>
    <w:rsid w:val="005C341F"/>
    <w:rsid w:val="005C3968"/>
    <w:rsid w:val="005C3AA9"/>
    <w:rsid w:val="005C3F38"/>
    <w:rsid w:val="005C405D"/>
    <w:rsid w:val="005C411B"/>
    <w:rsid w:val="005C44F5"/>
    <w:rsid w:val="005C4664"/>
    <w:rsid w:val="005C4747"/>
    <w:rsid w:val="005C496D"/>
    <w:rsid w:val="005C4C5F"/>
    <w:rsid w:val="005C4C76"/>
    <w:rsid w:val="005C4F92"/>
    <w:rsid w:val="005C5003"/>
    <w:rsid w:val="005C52E1"/>
    <w:rsid w:val="005C53F7"/>
    <w:rsid w:val="005C5715"/>
    <w:rsid w:val="005C5A6D"/>
    <w:rsid w:val="005C5CF7"/>
    <w:rsid w:val="005C60EC"/>
    <w:rsid w:val="005C6640"/>
    <w:rsid w:val="005C66E7"/>
    <w:rsid w:val="005C6711"/>
    <w:rsid w:val="005C6723"/>
    <w:rsid w:val="005C67B2"/>
    <w:rsid w:val="005C68B5"/>
    <w:rsid w:val="005C6922"/>
    <w:rsid w:val="005C6AA6"/>
    <w:rsid w:val="005C6E17"/>
    <w:rsid w:val="005C725B"/>
    <w:rsid w:val="005C76BC"/>
    <w:rsid w:val="005C796E"/>
    <w:rsid w:val="005C7A0A"/>
    <w:rsid w:val="005C7C13"/>
    <w:rsid w:val="005C7C3A"/>
    <w:rsid w:val="005C7FE6"/>
    <w:rsid w:val="005D053A"/>
    <w:rsid w:val="005D0983"/>
    <w:rsid w:val="005D0A27"/>
    <w:rsid w:val="005D0C54"/>
    <w:rsid w:val="005D0F1F"/>
    <w:rsid w:val="005D1087"/>
    <w:rsid w:val="005D134A"/>
    <w:rsid w:val="005D150F"/>
    <w:rsid w:val="005D1D30"/>
    <w:rsid w:val="005D1FC2"/>
    <w:rsid w:val="005D2018"/>
    <w:rsid w:val="005D21FB"/>
    <w:rsid w:val="005D228A"/>
    <w:rsid w:val="005D233A"/>
    <w:rsid w:val="005D28CE"/>
    <w:rsid w:val="005D304C"/>
    <w:rsid w:val="005D31DE"/>
    <w:rsid w:val="005D32CC"/>
    <w:rsid w:val="005D3D9D"/>
    <w:rsid w:val="005D3E9E"/>
    <w:rsid w:val="005D4785"/>
    <w:rsid w:val="005D4962"/>
    <w:rsid w:val="005D4AEB"/>
    <w:rsid w:val="005D4F01"/>
    <w:rsid w:val="005D5051"/>
    <w:rsid w:val="005D50B6"/>
    <w:rsid w:val="005D5377"/>
    <w:rsid w:val="005D595F"/>
    <w:rsid w:val="005D5F0D"/>
    <w:rsid w:val="005D5F82"/>
    <w:rsid w:val="005D6B25"/>
    <w:rsid w:val="005D6CA4"/>
    <w:rsid w:val="005D7069"/>
    <w:rsid w:val="005D729D"/>
    <w:rsid w:val="005D7527"/>
    <w:rsid w:val="005D7572"/>
    <w:rsid w:val="005D77D7"/>
    <w:rsid w:val="005D7C84"/>
    <w:rsid w:val="005D7F60"/>
    <w:rsid w:val="005E00C4"/>
    <w:rsid w:val="005E0574"/>
    <w:rsid w:val="005E0740"/>
    <w:rsid w:val="005E08FA"/>
    <w:rsid w:val="005E095A"/>
    <w:rsid w:val="005E1125"/>
    <w:rsid w:val="005E13AF"/>
    <w:rsid w:val="005E1B95"/>
    <w:rsid w:val="005E1DBB"/>
    <w:rsid w:val="005E1E2A"/>
    <w:rsid w:val="005E1EBC"/>
    <w:rsid w:val="005E2237"/>
    <w:rsid w:val="005E2867"/>
    <w:rsid w:val="005E2970"/>
    <w:rsid w:val="005E2AD2"/>
    <w:rsid w:val="005E2C01"/>
    <w:rsid w:val="005E2EF3"/>
    <w:rsid w:val="005E2FFE"/>
    <w:rsid w:val="005E301A"/>
    <w:rsid w:val="005E319A"/>
    <w:rsid w:val="005E371E"/>
    <w:rsid w:val="005E3C54"/>
    <w:rsid w:val="005E3FA0"/>
    <w:rsid w:val="005E41BC"/>
    <w:rsid w:val="005E42A5"/>
    <w:rsid w:val="005E4519"/>
    <w:rsid w:val="005E45CD"/>
    <w:rsid w:val="005E4863"/>
    <w:rsid w:val="005E4A9A"/>
    <w:rsid w:val="005E504D"/>
    <w:rsid w:val="005E50E4"/>
    <w:rsid w:val="005E5634"/>
    <w:rsid w:val="005E58F3"/>
    <w:rsid w:val="005E5B75"/>
    <w:rsid w:val="005E5D2D"/>
    <w:rsid w:val="005E5DBD"/>
    <w:rsid w:val="005E6290"/>
    <w:rsid w:val="005E629E"/>
    <w:rsid w:val="005E6650"/>
    <w:rsid w:val="005E681D"/>
    <w:rsid w:val="005E69BB"/>
    <w:rsid w:val="005E6B35"/>
    <w:rsid w:val="005E6D8B"/>
    <w:rsid w:val="005E72B8"/>
    <w:rsid w:val="005E74D7"/>
    <w:rsid w:val="005E7958"/>
    <w:rsid w:val="005E79C6"/>
    <w:rsid w:val="005F0264"/>
    <w:rsid w:val="005F02B2"/>
    <w:rsid w:val="005F02BD"/>
    <w:rsid w:val="005F0513"/>
    <w:rsid w:val="005F0693"/>
    <w:rsid w:val="005F094D"/>
    <w:rsid w:val="005F095A"/>
    <w:rsid w:val="005F0AAA"/>
    <w:rsid w:val="005F0E1A"/>
    <w:rsid w:val="005F10D2"/>
    <w:rsid w:val="005F180D"/>
    <w:rsid w:val="005F1830"/>
    <w:rsid w:val="005F1A2B"/>
    <w:rsid w:val="005F1B0E"/>
    <w:rsid w:val="005F20F5"/>
    <w:rsid w:val="005F2458"/>
    <w:rsid w:val="005F2531"/>
    <w:rsid w:val="005F2763"/>
    <w:rsid w:val="005F2808"/>
    <w:rsid w:val="005F282D"/>
    <w:rsid w:val="005F2875"/>
    <w:rsid w:val="005F2B4C"/>
    <w:rsid w:val="005F2BF8"/>
    <w:rsid w:val="005F365C"/>
    <w:rsid w:val="005F368F"/>
    <w:rsid w:val="005F3743"/>
    <w:rsid w:val="005F3878"/>
    <w:rsid w:val="005F38AF"/>
    <w:rsid w:val="005F3DDD"/>
    <w:rsid w:val="005F44C5"/>
    <w:rsid w:val="005F4A2F"/>
    <w:rsid w:val="005F4AFB"/>
    <w:rsid w:val="005F51DD"/>
    <w:rsid w:val="005F52FA"/>
    <w:rsid w:val="005F57F0"/>
    <w:rsid w:val="005F5A42"/>
    <w:rsid w:val="005F5B6D"/>
    <w:rsid w:val="005F5F36"/>
    <w:rsid w:val="005F6007"/>
    <w:rsid w:val="005F6055"/>
    <w:rsid w:val="005F63EC"/>
    <w:rsid w:val="005F68DF"/>
    <w:rsid w:val="005F6F3F"/>
    <w:rsid w:val="005F7BC3"/>
    <w:rsid w:val="005F7FB5"/>
    <w:rsid w:val="0060002C"/>
    <w:rsid w:val="00600BC2"/>
    <w:rsid w:val="00600D2F"/>
    <w:rsid w:val="00600FE5"/>
    <w:rsid w:val="00601036"/>
    <w:rsid w:val="006016C2"/>
    <w:rsid w:val="00601858"/>
    <w:rsid w:val="00601B1E"/>
    <w:rsid w:val="00601CC4"/>
    <w:rsid w:val="0060212F"/>
    <w:rsid w:val="00602322"/>
    <w:rsid w:val="006026EB"/>
    <w:rsid w:val="0060277F"/>
    <w:rsid w:val="00602E4F"/>
    <w:rsid w:val="006032B8"/>
    <w:rsid w:val="0060386F"/>
    <w:rsid w:val="00603B03"/>
    <w:rsid w:val="00603CAC"/>
    <w:rsid w:val="00603D38"/>
    <w:rsid w:val="00603E47"/>
    <w:rsid w:val="00603EA0"/>
    <w:rsid w:val="00603F12"/>
    <w:rsid w:val="00604049"/>
    <w:rsid w:val="00604404"/>
    <w:rsid w:val="00604421"/>
    <w:rsid w:val="00604B0E"/>
    <w:rsid w:val="00604DC5"/>
    <w:rsid w:val="0060512D"/>
    <w:rsid w:val="0060536B"/>
    <w:rsid w:val="00605544"/>
    <w:rsid w:val="006055B7"/>
    <w:rsid w:val="006055B9"/>
    <w:rsid w:val="0060575E"/>
    <w:rsid w:val="006057F2"/>
    <w:rsid w:val="00605A94"/>
    <w:rsid w:val="00605F80"/>
    <w:rsid w:val="00606826"/>
    <w:rsid w:val="00606AA3"/>
    <w:rsid w:val="00606CC5"/>
    <w:rsid w:val="00606D0F"/>
    <w:rsid w:val="00606D7D"/>
    <w:rsid w:val="00606E18"/>
    <w:rsid w:val="00606E6F"/>
    <w:rsid w:val="0060769C"/>
    <w:rsid w:val="00607C33"/>
    <w:rsid w:val="00607F7B"/>
    <w:rsid w:val="006102B1"/>
    <w:rsid w:val="006107CA"/>
    <w:rsid w:val="00611252"/>
    <w:rsid w:val="006117F7"/>
    <w:rsid w:val="00611AF4"/>
    <w:rsid w:val="0061208C"/>
    <w:rsid w:val="006122C2"/>
    <w:rsid w:val="006126C5"/>
    <w:rsid w:val="006128B3"/>
    <w:rsid w:val="00612B8E"/>
    <w:rsid w:val="00612DE3"/>
    <w:rsid w:val="00613C50"/>
    <w:rsid w:val="00613C75"/>
    <w:rsid w:val="00613D57"/>
    <w:rsid w:val="00613E41"/>
    <w:rsid w:val="00613F3C"/>
    <w:rsid w:val="0061402E"/>
    <w:rsid w:val="00614050"/>
    <w:rsid w:val="0061445A"/>
    <w:rsid w:val="0061446A"/>
    <w:rsid w:val="006144C9"/>
    <w:rsid w:val="006146F4"/>
    <w:rsid w:val="006147BB"/>
    <w:rsid w:val="006149D1"/>
    <w:rsid w:val="00614A3F"/>
    <w:rsid w:val="00614D3F"/>
    <w:rsid w:val="00615428"/>
    <w:rsid w:val="00615EB1"/>
    <w:rsid w:val="00616460"/>
    <w:rsid w:val="0061688F"/>
    <w:rsid w:val="00616A23"/>
    <w:rsid w:val="00616C4E"/>
    <w:rsid w:val="00616ED5"/>
    <w:rsid w:val="0061723D"/>
    <w:rsid w:val="00617AA8"/>
    <w:rsid w:val="00617C11"/>
    <w:rsid w:val="00617CAD"/>
    <w:rsid w:val="00617DCD"/>
    <w:rsid w:val="0062001D"/>
    <w:rsid w:val="006203A2"/>
    <w:rsid w:val="006205AA"/>
    <w:rsid w:val="006206B0"/>
    <w:rsid w:val="00620836"/>
    <w:rsid w:val="00620B42"/>
    <w:rsid w:val="0062103A"/>
    <w:rsid w:val="00621402"/>
    <w:rsid w:val="0062175B"/>
    <w:rsid w:val="00621938"/>
    <w:rsid w:val="0062194F"/>
    <w:rsid w:val="00621968"/>
    <w:rsid w:val="00621AE4"/>
    <w:rsid w:val="00621C72"/>
    <w:rsid w:val="00621E9B"/>
    <w:rsid w:val="00622116"/>
    <w:rsid w:val="006221CF"/>
    <w:rsid w:val="00622C1A"/>
    <w:rsid w:val="00622CBE"/>
    <w:rsid w:val="00622D70"/>
    <w:rsid w:val="00622E0E"/>
    <w:rsid w:val="00622E67"/>
    <w:rsid w:val="00623086"/>
    <w:rsid w:val="006232A0"/>
    <w:rsid w:val="00623322"/>
    <w:rsid w:val="00623B45"/>
    <w:rsid w:val="006242EC"/>
    <w:rsid w:val="0062435E"/>
    <w:rsid w:val="00624425"/>
    <w:rsid w:val="00624BF2"/>
    <w:rsid w:val="00625AF1"/>
    <w:rsid w:val="00625E12"/>
    <w:rsid w:val="00625EBC"/>
    <w:rsid w:val="0062659C"/>
    <w:rsid w:val="006265D4"/>
    <w:rsid w:val="00626FCE"/>
    <w:rsid w:val="00627062"/>
    <w:rsid w:val="0062709F"/>
    <w:rsid w:val="00630780"/>
    <w:rsid w:val="006307F9"/>
    <w:rsid w:val="00630BAA"/>
    <w:rsid w:val="00630FC0"/>
    <w:rsid w:val="00631061"/>
    <w:rsid w:val="006310B5"/>
    <w:rsid w:val="00631293"/>
    <w:rsid w:val="0063142A"/>
    <w:rsid w:val="00631823"/>
    <w:rsid w:val="00632234"/>
    <w:rsid w:val="00632307"/>
    <w:rsid w:val="00632401"/>
    <w:rsid w:val="0063299F"/>
    <w:rsid w:val="00632B12"/>
    <w:rsid w:val="00632CF8"/>
    <w:rsid w:val="00632F12"/>
    <w:rsid w:val="00632F56"/>
    <w:rsid w:val="006333D5"/>
    <w:rsid w:val="006334F8"/>
    <w:rsid w:val="006336CA"/>
    <w:rsid w:val="00633770"/>
    <w:rsid w:val="00633B37"/>
    <w:rsid w:val="00633BCC"/>
    <w:rsid w:val="00633F15"/>
    <w:rsid w:val="00633F2D"/>
    <w:rsid w:val="00633F8C"/>
    <w:rsid w:val="00634386"/>
    <w:rsid w:val="006343DE"/>
    <w:rsid w:val="0063449D"/>
    <w:rsid w:val="006344C9"/>
    <w:rsid w:val="006344CB"/>
    <w:rsid w:val="006346EB"/>
    <w:rsid w:val="00634BB8"/>
    <w:rsid w:val="006352D2"/>
    <w:rsid w:val="00635724"/>
    <w:rsid w:val="00635A36"/>
    <w:rsid w:val="006361DB"/>
    <w:rsid w:val="006362A8"/>
    <w:rsid w:val="006367E0"/>
    <w:rsid w:val="00636AD1"/>
    <w:rsid w:val="00636AFC"/>
    <w:rsid w:val="00636E44"/>
    <w:rsid w:val="00636E5F"/>
    <w:rsid w:val="00637714"/>
    <w:rsid w:val="006378C2"/>
    <w:rsid w:val="006379F2"/>
    <w:rsid w:val="00637D6B"/>
    <w:rsid w:val="00637E83"/>
    <w:rsid w:val="0064025D"/>
    <w:rsid w:val="006411EA"/>
    <w:rsid w:val="006414E8"/>
    <w:rsid w:val="00641661"/>
    <w:rsid w:val="0064195A"/>
    <w:rsid w:val="0064195C"/>
    <w:rsid w:val="00641B03"/>
    <w:rsid w:val="00641CFC"/>
    <w:rsid w:val="006420BA"/>
    <w:rsid w:val="00642223"/>
    <w:rsid w:val="00642A37"/>
    <w:rsid w:val="00642C53"/>
    <w:rsid w:val="00642C69"/>
    <w:rsid w:val="00642DBF"/>
    <w:rsid w:val="00642DD1"/>
    <w:rsid w:val="00643007"/>
    <w:rsid w:val="006430B4"/>
    <w:rsid w:val="006433A8"/>
    <w:rsid w:val="0064348A"/>
    <w:rsid w:val="006437CF"/>
    <w:rsid w:val="00643A98"/>
    <w:rsid w:val="00643C21"/>
    <w:rsid w:val="00643E00"/>
    <w:rsid w:val="006448E4"/>
    <w:rsid w:val="00644D4F"/>
    <w:rsid w:val="006452A9"/>
    <w:rsid w:val="0064561D"/>
    <w:rsid w:val="0064581C"/>
    <w:rsid w:val="0064594E"/>
    <w:rsid w:val="00645AC5"/>
    <w:rsid w:val="00645ECF"/>
    <w:rsid w:val="00645F4A"/>
    <w:rsid w:val="006464CB"/>
    <w:rsid w:val="006465DD"/>
    <w:rsid w:val="00646FE7"/>
    <w:rsid w:val="006471E1"/>
    <w:rsid w:val="006474C1"/>
    <w:rsid w:val="00647838"/>
    <w:rsid w:val="006500EF"/>
    <w:rsid w:val="006506BF"/>
    <w:rsid w:val="006507C3"/>
    <w:rsid w:val="006507DC"/>
    <w:rsid w:val="00650A49"/>
    <w:rsid w:val="00651744"/>
    <w:rsid w:val="00651787"/>
    <w:rsid w:val="00651B1D"/>
    <w:rsid w:val="00651D9B"/>
    <w:rsid w:val="00652555"/>
    <w:rsid w:val="006525E9"/>
    <w:rsid w:val="0065265D"/>
    <w:rsid w:val="006527FE"/>
    <w:rsid w:val="00652F98"/>
    <w:rsid w:val="006530F5"/>
    <w:rsid w:val="0065324F"/>
    <w:rsid w:val="00653418"/>
    <w:rsid w:val="00653436"/>
    <w:rsid w:val="006535A8"/>
    <w:rsid w:val="006535D7"/>
    <w:rsid w:val="00653C35"/>
    <w:rsid w:val="00653C4F"/>
    <w:rsid w:val="00654770"/>
    <w:rsid w:val="00654AF9"/>
    <w:rsid w:val="006550D2"/>
    <w:rsid w:val="006550F3"/>
    <w:rsid w:val="00655B11"/>
    <w:rsid w:val="00655D23"/>
    <w:rsid w:val="006560AE"/>
    <w:rsid w:val="006563F7"/>
    <w:rsid w:val="006564F5"/>
    <w:rsid w:val="006565E0"/>
    <w:rsid w:val="0065662E"/>
    <w:rsid w:val="0065710E"/>
    <w:rsid w:val="0065712B"/>
    <w:rsid w:val="0065747B"/>
    <w:rsid w:val="0065757D"/>
    <w:rsid w:val="00657BD3"/>
    <w:rsid w:val="00660012"/>
    <w:rsid w:val="00660236"/>
    <w:rsid w:val="00660BE5"/>
    <w:rsid w:val="006613E2"/>
    <w:rsid w:val="00661AAC"/>
    <w:rsid w:val="00661D7F"/>
    <w:rsid w:val="00661E29"/>
    <w:rsid w:val="00661EF8"/>
    <w:rsid w:val="00662280"/>
    <w:rsid w:val="006622C8"/>
    <w:rsid w:val="00662536"/>
    <w:rsid w:val="006628F3"/>
    <w:rsid w:val="0066315D"/>
    <w:rsid w:val="006631DE"/>
    <w:rsid w:val="006632B3"/>
    <w:rsid w:val="006636A3"/>
    <w:rsid w:val="006636D7"/>
    <w:rsid w:val="006636FD"/>
    <w:rsid w:val="00663E72"/>
    <w:rsid w:val="00663FDE"/>
    <w:rsid w:val="006642B2"/>
    <w:rsid w:val="00664473"/>
    <w:rsid w:val="00664720"/>
    <w:rsid w:val="0066480C"/>
    <w:rsid w:val="00665025"/>
    <w:rsid w:val="00665095"/>
    <w:rsid w:val="00665185"/>
    <w:rsid w:val="00665251"/>
    <w:rsid w:val="00665401"/>
    <w:rsid w:val="00665A4B"/>
    <w:rsid w:val="00665C1F"/>
    <w:rsid w:val="00665E70"/>
    <w:rsid w:val="00665E7A"/>
    <w:rsid w:val="00666139"/>
    <w:rsid w:val="00666C80"/>
    <w:rsid w:val="00667405"/>
    <w:rsid w:val="00667751"/>
    <w:rsid w:val="00667A0F"/>
    <w:rsid w:val="00667B47"/>
    <w:rsid w:val="00670206"/>
    <w:rsid w:val="006704AD"/>
    <w:rsid w:val="006707AF"/>
    <w:rsid w:val="00670862"/>
    <w:rsid w:val="0067146D"/>
    <w:rsid w:val="00671524"/>
    <w:rsid w:val="00671525"/>
    <w:rsid w:val="006717C8"/>
    <w:rsid w:val="00671BAD"/>
    <w:rsid w:val="00671BBF"/>
    <w:rsid w:val="00671F0E"/>
    <w:rsid w:val="0067276A"/>
    <w:rsid w:val="00672EA2"/>
    <w:rsid w:val="006730CF"/>
    <w:rsid w:val="00673A4D"/>
    <w:rsid w:val="00673B49"/>
    <w:rsid w:val="0067425F"/>
    <w:rsid w:val="00674521"/>
    <w:rsid w:val="00674C58"/>
    <w:rsid w:val="00674D53"/>
    <w:rsid w:val="006759AF"/>
    <w:rsid w:val="006759E4"/>
    <w:rsid w:val="00675A01"/>
    <w:rsid w:val="00675AA4"/>
    <w:rsid w:val="00675AD9"/>
    <w:rsid w:val="00675B62"/>
    <w:rsid w:val="00675BAC"/>
    <w:rsid w:val="00675EB5"/>
    <w:rsid w:val="006761BF"/>
    <w:rsid w:val="006764EF"/>
    <w:rsid w:val="006765DF"/>
    <w:rsid w:val="006765FF"/>
    <w:rsid w:val="006766DE"/>
    <w:rsid w:val="006768D7"/>
    <w:rsid w:val="00676982"/>
    <w:rsid w:val="00676DE9"/>
    <w:rsid w:val="00676E46"/>
    <w:rsid w:val="006770FB"/>
    <w:rsid w:val="00677B5C"/>
    <w:rsid w:val="00677B7B"/>
    <w:rsid w:val="00677BE9"/>
    <w:rsid w:val="00680650"/>
    <w:rsid w:val="00680F0E"/>
    <w:rsid w:val="00681412"/>
    <w:rsid w:val="00681B43"/>
    <w:rsid w:val="00681C3E"/>
    <w:rsid w:val="0068238A"/>
    <w:rsid w:val="006829D6"/>
    <w:rsid w:val="00682A4E"/>
    <w:rsid w:val="00682BC6"/>
    <w:rsid w:val="00682D9C"/>
    <w:rsid w:val="006830DC"/>
    <w:rsid w:val="006831A6"/>
    <w:rsid w:val="006833B6"/>
    <w:rsid w:val="0068374F"/>
    <w:rsid w:val="00683C23"/>
    <w:rsid w:val="00683DF0"/>
    <w:rsid w:val="00684034"/>
    <w:rsid w:val="006845C5"/>
    <w:rsid w:val="00684795"/>
    <w:rsid w:val="00684AE4"/>
    <w:rsid w:val="00684EC6"/>
    <w:rsid w:val="00685589"/>
    <w:rsid w:val="00685721"/>
    <w:rsid w:val="006858D9"/>
    <w:rsid w:val="00685C7F"/>
    <w:rsid w:val="00686348"/>
    <w:rsid w:val="0068639F"/>
    <w:rsid w:val="00686494"/>
    <w:rsid w:val="00686603"/>
    <w:rsid w:val="0068669E"/>
    <w:rsid w:val="006866F1"/>
    <w:rsid w:val="00686778"/>
    <w:rsid w:val="00686AB6"/>
    <w:rsid w:val="00686ADC"/>
    <w:rsid w:val="00686E36"/>
    <w:rsid w:val="006873A9"/>
    <w:rsid w:val="00687510"/>
    <w:rsid w:val="006878CF"/>
    <w:rsid w:val="00687BD0"/>
    <w:rsid w:val="00690067"/>
    <w:rsid w:val="006903E3"/>
    <w:rsid w:val="00690460"/>
    <w:rsid w:val="00690528"/>
    <w:rsid w:val="00690A1F"/>
    <w:rsid w:val="00690CFA"/>
    <w:rsid w:val="00690E68"/>
    <w:rsid w:val="0069113D"/>
    <w:rsid w:val="00691A47"/>
    <w:rsid w:val="00691ABE"/>
    <w:rsid w:val="00691AF8"/>
    <w:rsid w:val="00691C64"/>
    <w:rsid w:val="00692190"/>
    <w:rsid w:val="00692252"/>
    <w:rsid w:val="00692344"/>
    <w:rsid w:val="00692628"/>
    <w:rsid w:val="00692B7E"/>
    <w:rsid w:val="00692C17"/>
    <w:rsid w:val="00692F42"/>
    <w:rsid w:val="00692FC9"/>
    <w:rsid w:val="00693088"/>
    <w:rsid w:val="0069347E"/>
    <w:rsid w:val="00693865"/>
    <w:rsid w:val="00693F69"/>
    <w:rsid w:val="00694AB7"/>
    <w:rsid w:val="00694D6E"/>
    <w:rsid w:val="00695043"/>
    <w:rsid w:val="006950C0"/>
    <w:rsid w:val="0069552F"/>
    <w:rsid w:val="0069596B"/>
    <w:rsid w:val="00695A2E"/>
    <w:rsid w:val="00695B6D"/>
    <w:rsid w:val="00695F0D"/>
    <w:rsid w:val="006962C1"/>
    <w:rsid w:val="006969A2"/>
    <w:rsid w:val="00696A1E"/>
    <w:rsid w:val="00696A22"/>
    <w:rsid w:val="00696BCF"/>
    <w:rsid w:val="00696C9A"/>
    <w:rsid w:val="00696E1F"/>
    <w:rsid w:val="0069713C"/>
    <w:rsid w:val="0069714F"/>
    <w:rsid w:val="006975C9"/>
    <w:rsid w:val="00697957"/>
    <w:rsid w:val="006979C7"/>
    <w:rsid w:val="00697AFF"/>
    <w:rsid w:val="00697F8C"/>
    <w:rsid w:val="006A00F6"/>
    <w:rsid w:val="006A0258"/>
    <w:rsid w:val="006A0372"/>
    <w:rsid w:val="006A038B"/>
    <w:rsid w:val="006A043C"/>
    <w:rsid w:val="006A08E9"/>
    <w:rsid w:val="006A0D90"/>
    <w:rsid w:val="006A0F5C"/>
    <w:rsid w:val="006A1112"/>
    <w:rsid w:val="006A1808"/>
    <w:rsid w:val="006A1A6D"/>
    <w:rsid w:val="006A1CC6"/>
    <w:rsid w:val="006A1DD7"/>
    <w:rsid w:val="006A20B2"/>
    <w:rsid w:val="006A21CB"/>
    <w:rsid w:val="006A26A1"/>
    <w:rsid w:val="006A26F9"/>
    <w:rsid w:val="006A2896"/>
    <w:rsid w:val="006A29AF"/>
    <w:rsid w:val="006A2CFD"/>
    <w:rsid w:val="006A32AD"/>
    <w:rsid w:val="006A35D9"/>
    <w:rsid w:val="006A35ED"/>
    <w:rsid w:val="006A376E"/>
    <w:rsid w:val="006A3AF1"/>
    <w:rsid w:val="006A3C29"/>
    <w:rsid w:val="006A3DB7"/>
    <w:rsid w:val="006A401A"/>
    <w:rsid w:val="006A4634"/>
    <w:rsid w:val="006A4780"/>
    <w:rsid w:val="006A48F8"/>
    <w:rsid w:val="006A4986"/>
    <w:rsid w:val="006A4A4E"/>
    <w:rsid w:val="006A4ADA"/>
    <w:rsid w:val="006A4CE7"/>
    <w:rsid w:val="006A518B"/>
    <w:rsid w:val="006A5950"/>
    <w:rsid w:val="006A61D8"/>
    <w:rsid w:val="006A6315"/>
    <w:rsid w:val="006A63C9"/>
    <w:rsid w:val="006A6611"/>
    <w:rsid w:val="006A67A9"/>
    <w:rsid w:val="006A689C"/>
    <w:rsid w:val="006A6B7C"/>
    <w:rsid w:val="006A6BCB"/>
    <w:rsid w:val="006A6CD1"/>
    <w:rsid w:val="006A6CF8"/>
    <w:rsid w:val="006A6F9C"/>
    <w:rsid w:val="006A739D"/>
    <w:rsid w:val="006A74B2"/>
    <w:rsid w:val="006A7CE3"/>
    <w:rsid w:val="006B0076"/>
    <w:rsid w:val="006B057E"/>
    <w:rsid w:val="006B06C9"/>
    <w:rsid w:val="006B1015"/>
    <w:rsid w:val="006B11C1"/>
    <w:rsid w:val="006B14EB"/>
    <w:rsid w:val="006B150D"/>
    <w:rsid w:val="006B1CCF"/>
    <w:rsid w:val="006B1F8B"/>
    <w:rsid w:val="006B2199"/>
    <w:rsid w:val="006B22D3"/>
    <w:rsid w:val="006B2478"/>
    <w:rsid w:val="006B2F98"/>
    <w:rsid w:val="006B3153"/>
    <w:rsid w:val="006B33B5"/>
    <w:rsid w:val="006B35FB"/>
    <w:rsid w:val="006B36DA"/>
    <w:rsid w:val="006B3816"/>
    <w:rsid w:val="006B3BBB"/>
    <w:rsid w:val="006B4003"/>
    <w:rsid w:val="006B4109"/>
    <w:rsid w:val="006B46BC"/>
    <w:rsid w:val="006B46D2"/>
    <w:rsid w:val="006B49E5"/>
    <w:rsid w:val="006B4A8F"/>
    <w:rsid w:val="006B5298"/>
    <w:rsid w:val="006B53E5"/>
    <w:rsid w:val="006B554C"/>
    <w:rsid w:val="006B56B1"/>
    <w:rsid w:val="006B5AB0"/>
    <w:rsid w:val="006B5CA8"/>
    <w:rsid w:val="006B64AA"/>
    <w:rsid w:val="006B6981"/>
    <w:rsid w:val="006B727E"/>
    <w:rsid w:val="006B7329"/>
    <w:rsid w:val="006B763A"/>
    <w:rsid w:val="006B7B74"/>
    <w:rsid w:val="006B7D90"/>
    <w:rsid w:val="006B7DB6"/>
    <w:rsid w:val="006C01DF"/>
    <w:rsid w:val="006C06F6"/>
    <w:rsid w:val="006C09B6"/>
    <w:rsid w:val="006C0ADF"/>
    <w:rsid w:val="006C0D87"/>
    <w:rsid w:val="006C0FC9"/>
    <w:rsid w:val="006C1022"/>
    <w:rsid w:val="006C1313"/>
    <w:rsid w:val="006C1AC3"/>
    <w:rsid w:val="006C1C45"/>
    <w:rsid w:val="006C212D"/>
    <w:rsid w:val="006C2491"/>
    <w:rsid w:val="006C25DF"/>
    <w:rsid w:val="006C2D56"/>
    <w:rsid w:val="006C2ED3"/>
    <w:rsid w:val="006C311E"/>
    <w:rsid w:val="006C3173"/>
    <w:rsid w:val="006C35E7"/>
    <w:rsid w:val="006C3A8D"/>
    <w:rsid w:val="006C466E"/>
    <w:rsid w:val="006C4C41"/>
    <w:rsid w:val="006C4DAE"/>
    <w:rsid w:val="006C4E18"/>
    <w:rsid w:val="006C5699"/>
    <w:rsid w:val="006C5844"/>
    <w:rsid w:val="006C5EF3"/>
    <w:rsid w:val="006C5F1A"/>
    <w:rsid w:val="006C6235"/>
    <w:rsid w:val="006C6495"/>
    <w:rsid w:val="006C64A0"/>
    <w:rsid w:val="006C6B93"/>
    <w:rsid w:val="006C6C4F"/>
    <w:rsid w:val="006C730C"/>
    <w:rsid w:val="006C730D"/>
    <w:rsid w:val="006C74FE"/>
    <w:rsid w:val="006C7726"/>
    <w:rsid w:val="006C7746"/>
    <w:rsid w:val="006C7A1D"/>
    <w:rsid w:val="006C7B76"/>
    <w:rsid w:val="006C7F68"/>
    <w:rsid w:val="006D03A9"/>
    <w:rsid w:val="006D03E8"/>
    <w:rsid w:val="006D0575"/>
    <w:rsid w:val="006D0C91"/>
    <w:rsid w:val="006D0D3A"/>
    <w:rsid w:val="006D0D67"/>
    <w:rsid w:val="006D101C"/>
    <w:rsid w:val="006D17B8"/>
    <w:rsid w:val="006D18EE"/>
    <w:rsid w:val="006D1941"/>
    <w:rsid w:val="006D1DC1"/>
    <w:rsid w:val="006D1EBA"/>
    <w:rsid w:val="006D1ED1"/>
    <w:rsid w:val="006D1F1D"/>
    <w:rsid w:val="006D20BD"/>
    <w:rsid w:val="006D20D5"/>
    <w:rsid w:val="006D2341"/>
    <w:rsid w:val="006D2394"/>
    <w:rsid w:val="006D26D5"/>
    <w:rsid w:val="006D27AF"/>
    <w:rsid w:val="006D28CE"/>
    <w:rsid w:val="006D2991"/>
    <w:rsid w:val="006D31DE"/>
    <w:rsid w:val="006D3D18"/>
    <w:rsid w:val="006D3FBC"/>
    <w:rsid w:val="006D42B8"/>
    <w:rsid w:val="006D46DF"/>
    <w:rsid w:val="006D4AB3"/>
    <w:rsid w:val="006D4AC1"/>
    <w:rsid w:val="006D4C09"/>
    <w:rsid w:val="006D4CBB"/>
    <w:rsid w:val="006D4D75"/>
    <w:rsid w:val="006D52B5"/>
    <w:rsid w:val="006D55F8"/>
    <w:rsid w:val="006D5D1E"/>
    <w:rsid w:val="006D5FB4"/>
    <w:rsid w:val="006D62D6"/>
    <w:rsid w:val="006D634F"/>
    <w:rsid w:val="006D6465"/>
    <w:rsid w:val="006D65B4"/>
    <w:rsid w:val="006D6931"/>
    <w:rsid w:val="006D6B97"/>
    <w:rsid w:val="006D7034"/>
    <w:rsid w:val="006D732B"/>
    <w:rsid w:val="006D7908"/>
    <w:rsid w:val="006D7DA5"/>
    <w:rsid w:val="006D7F15"/>
    <w:rsid w:val="006E0419"/>
    <w:rsid w:val="006E08C1"/>
    <w:rsid w:val="006E106C"/>
    <w:rsid w:val="006E19F3"/>
    <w:rsid w:val="006E1BDD"/>
    <w:rsid w:val="006E1FBE"/>
    <w:rsid w:val="006E1FEA"/>
    <w:rsid w:val="006E2C5F"/>
    <w:rsid w:val="006E2F2E"/>
    <w:rsid w:val="006E33D6"/>
    <w:rsid w:val="006E3438"/>
    <w:rsid w:val="006E3452"/>
    <w:rsid w:val="006E3665"/>
    <w:rsid w:val="006E37A6"/>
    <w:rsid w:val="006E3A75"/>
    <w:rsid w:val="006E3D68"/>
    <w:rsid w:val="006E50E4"/>
    <w:rsid w:val="006E54AE"/>
    <w:rsid w:val="006E5713"/>
    <w:rsid w:val="006E59C5"/>
    <w:rsid w:val="006E59EB"/>
    <w:rsid w:val="006E5B03"/>
    <w:rsid w:val="006E6100"/>
    <w:rsid w:val="006E6146"/>
    <w:rsid w:val="006E6663"/>
    <w:rsid w:val="006E6AEA"/>
    <w:rsid w:val="006E6BE1"/>
    <w:rsid w:val="006E7179"/>
    <w:rsid w:val="006E79A6"/>
    <w:rsid w:val="006E7C9A"/>
    <w:rsid w:val="006E7D34"/>
    <w:rsid w:val="006F02E3"/>
    <w:rsid w:val="006F0660"/>
    <w:rsid w:val="006F09E6"/>
    <w:rsid w:val="006F0DF1"/>
    <w:rsid w:val="006F1C6A"/>
    <w:rsid w:val="006F24A9"/>
    <w:rsid w:val="006F2662"/>
    <w:rsid w:val="006F26DE"/>
    <w:rsid w:val="006F2845"/>
    <w:rsid w:val="006F2B5F"/>
    <w:rsid w:val="006F2E7D"/>
    <w:rsid w:val="006F30CF"/>
    <w:rsid w:val="006F39D9"/>
    <w:rsid w:val="006F3AD6"/>
    <w:rsid w:val="006F3B02"/>
    <w:rsid w:val="006F3CF8"/>
    <w:rsid w:val="006F3F24"/>
    <w:rsid w:val="006F3F7B"/>
    <w:rsid w:val="006F4757"/>
    <w:rsid w:val="006F4A8A"/>
    <w:rsid w:val="006F4C43"/>
    <w:rsid w:val="006F4F5B"/>
    <w:rsid w:val="006F50B8"/>
    <w:rsid w:val="006F583C"/>
    <w:rsid w:val="006F5B18"/>
    <w:rsid w:val="006F5CE1"/>
    <w:rsid w:val="006F6575"/>
    <w:rsid w:val="006F66E1"/>
    <w:rsid w:val="006F6AE7"/>
    <w:rsid w:val="006F6BED"/>
    <w:rsid w:val="006F6D50"/>
    <w:rsid w:val="006F7BD9"/>
    <w:rsid w:val="00700142"/>
    <w:rsid w:val="0070023C"/>
    <w:rsid w:val="00700607"/>
    <w:rsid w:val="00700716"/>
    <w:rsid w:val="00700F89"/>
    <w:rsid w:val="007013E9"/>
    <w:rsid w:val="007015F3"/>
    <w:rsid w:val="00701816"/>
    <w:rsid w:val="0070185E"/>
    <w:rsid w:val="00701A81"/>
    <w:rsid w:val="00702055"/>
    <w:rsid w:val="0070237E"/>
    <w:rsid w:val="0070280C"/>
    <w:rsid w:val="0070294A"/>
    <w:rsid w:val="00702BBA"/>
    <w:rsid w:val="00702DAD"/>
    <w:rsid w:val="00702F0F"/>
    <w:rsid w:val="00702F13"/>
    <w:rsid w:val="007033ED"/>
    <w:rsid w:val="0070344C"/>
    <w:rsid w:val="007035F4"/>
    <w:rsid w:val="00703DE7"/>
    <w:rsid w:val="007041F5"/>
    <w:rsid w:val="0070429A"/>
    <w:rsid w:val="00704349"/>
    <w:rsid w:val="0070469F"/>
    <w:rsid w:val="00704771"/>
    <w:rsid w:val="0070481F"/>
    <w:rsid w:val="00704845"/>
    <w:rsid w:val="00704CB6"/>
    <w:rsid w:val="00704DAF"/>
    <w:rsid w:val="00704EDC"/>
    <w:rsid w:val="0070571B"/>
    <w:rsid w:val="00706054"/>
    <w:rsid w:val="00706133"/>
    <w:rsid w:val="0070617F"/>
    <w:rsid w:val="00706289"/>
    <w:rsid w:val="007066B7"/>
    <w:rsid w:val="00706F89"/>
    <w:rsid w:val="00707343"/>
    <w:rsid w:val="00707546"/>
    <w:rsid w:val="00707812"/>
    <w:rsid w:val="00707BB0"/>
    <w:rsid w:val="007102B8"/>
    <w:rsid w:val="0071051D"/>
    <w:rsid w:val="007105BC"/>
    <w:rsid w:val="007105C0"/>
    <w:rsid w:val="0071068E"/>
    <w:rsid w:val="007106B8"/>
    <w:rsid w:val="00710836"/>
    <w:rsid w:val="0071086E"/>
    <w:rsid w:val="0071096C"/>
    <w:rsid w:val="00710B61"/>
    <w:rsid w:val="00710BBC"/>
    <w:rsid w:val="00710CC7"/>
    <w:rsid w:val="00710FFF"/>
    <w:rsid w:val="007110DA"/>
    <w:rsid w:val="007111DE"/>
    <w:rsid w:val="00711409"/>
    <w:rsid w:val="007116CE"/>
    <w:rsid w:val="0071190F"/>
    <w:rsid w:val="0071198A"/>
    <w:rsid w:val="007119AF"/>
    <w:rsid w:val="00711A53"/>
    <w:rsid w:val="00712377"/>
    <w:rsid w:val="007126B2"/>
    <w:rsid w:val="007129D0"/>
    <w:rsid w:val="007130B3"/>
    <w:rsid w:val="0071366D"/>
    <w:rsid w:val="0071371C"/>
    <w:rsid w:val="00713B41"/>
    <w:rsid w:val="00713F29"/>
    <w:rsid w:val="00714119"/>
    <w:rsid w:val="00714534"/>
    <w:rsid w:val="007147DF"/>
    <w:rsid w:val="00714A2C"/>
    <w:rsid w:val="00714BA2"/>
    <w:rsid w:val="00714DC5"/>
    <w:rsid w:val="00714F0A"/>
    <w:rsid w:val="007151D1"/>
    <w:rsid w:val="0071540B"/>
    <w:rsid w:val="007155AA"/>
    <w:rsid w:val="007158C1"/>
    <w:rsid w:val="007160FD"/>
    <w:rsid w:val="00716292"/>
    <w:rsid w:val="00716BEB"/>
    <w:rsid w:val="00716FC3"/>
    <w:rsid w:val="0071754C"/>
    <w:rsid w:val="00717723"/>
    <w:rsid w:val="00717D8B"/>
    <w:rsid w:val="00717F1C"/>
    <w:rsid w:val="0072024F"/>
    <w:rsid w:val="00721160"/>
    <w:rsid w:val="007211E5"/>
    <w:rsid w:val="0072126F"/>
    <w:rsid w:val="0072145F"/>
    <w:rsid w:val="007219F1"/>
    <w:rsid w:val="00721A0E"/>
    <w:rsid w:val="00721FCA"/>
    <w:rsid w:val="007224F3"/>
    <w:rsid w:val="0072280C"/>
    <w:rsid w:val="007228B4"/>
    <w:rsid w:val="0072297A"/>
    <w:rsid w:val="00722F65"/>
    <w:rsid w:val="0072318C"/>
    <w:rsid w:val="007233E7"/>
    <w:rsid w:val="007235EA"/>
    <w:rsid w:val="0072361F"/>
    <w:rsid w:val="00723B5C"/>
    <w:rsid w:val="00723C77"/>
    <w:rsid w:val="00723DD1"/>
    <w:rsid w:val="007240BB"/>
    <w:rsid w:val="007245A3"/>
    <w:rsid w:val="00724752"/>
    <w:rsid w:val="00724B2C"/>
    <w:rsid w:val="00725080"/>
    <w:rsid w:val="007253CB"/>
    <w:rsid w:val="007255FF"/>
    <w:rsid w:val="00725729"/>
    <w:rsid w:val="00725A2C"/>
    <w:rsid w:val="00725E25"/>
    <w:rsid w:val="0072601F"/>
    <w:rsid w:val="0072605A"/>
    <w:rsid w:val="007262E2"/>
    <w:rsid w:val="0072632A"/>
    <w:rsid w:val="0072656B"/>
    <w:rsid w:val="007265AC"/>
    <w:rsid w:val="00726780"/>
    <w:rsid w:val="00726FDA"/>
    <w:rsid w:val="00727145"/>
    <w:rsid w:val="00727150"/>
    <w:rsid w:val="00727B0F"/>
    <w:rsid w:val="00727DD3"/>
    <w:rsid w:val="007301F2"/>
    <w:rsid w:val="00730200"/>
    <w:rsid w:val="00730422"/>
    <w:rsid w:val="0073071E"/>
    <w:rsid w:val="0073075A"/>
    <w:rsid w:val="00730BE9"/>
    <w:rsid w:val="00730C60"/>
    <w:rsid w:val="00731064"/>
    <w:rsid w:val="00731090"/>
    <w:rsid w:val="007313AE"/>
    <w:rsid w:val="007313D2"/>
    <w:rsid w:val="007313F3"/>
    <w:rsid w:val="00731765"/>
    <w:rsid w:val="007317B0"/>
    <w:rsid w:val="00731E4F"/>
    <w:rsid w:val="007320B9"/>
    <w:rsid w:val="007322AA"/>
    <w:rsid w:val="0073293B"/>
    <w:rsid w:val="00732A0E"/>
    <w:rsid w:val="00732EB8"/>
    <w:rsid w:val="00732FF6"/>
    <w:rsid w:val="0073323A"/>
    <w:rsid w:val="007334EF"/>
    <w:rsid w:val="0073356D"/>
    <w:rsid w:val="00733CEC"/>
    <w:rsid w:val="00734029"/>
    <w:rsid w:val="007340EB"/>
    <w:rsid w:val="0073424B"/>
    <w:rsid w:val="00734622"/>
    <w:rsid w:val="007346FE"/>
    <w:rsid w:val="00734A4B"/>
    <w:rsid w:val="00734C06"/>
    <w:rsid w:val="00734DE8"/>
    <w:rsid w:val="0073530D"/>
    <w:rsid w:val="00735667"/>
    <w:rsid w:val="00735D69"/>
    <w:rsid w:val="00735F75"/>
    <w:rsid w:val="007361DB"/>
    <w:rsid w:val="007366AB"/>
    <w:rsid w:val="0073681C"/>
    <w:rsid w:val="00736D62"/>
    <w:rsid w:val="007371B5"/>
    <w:rsid w:val="0073725D"/>
    <w:rsid w:val="0073733D"/>
    <w:rsid w:val="00737A24"/>
    <w:rsid w:val="00737DE9"/>
    <w:rsid w:val="007400CC"/>
    <w:rsid w:val="007401B0"/>
    <w:rsid w:val="0074079E"/>
    <w:rsid w:val="0074088B"/>
    <w:rsid w:val="007409DB"/>
    <w:rsid w:val="007410BF"/>
    <w:rsid w:val="00741728"/>
    <w:rsid w:val="00741A16"/>
    <w:rsid w:val="00741F27"/>
    <w:rsid w:val="00742201"/>
    <w:rsid w:val="00742616"/>
    <w:rsid w:val="00742646"/>
    <w:rsid w:val="00742913"/>
    <w:rsid w:val="00742B7A"/>
    <w:rsid w:val="00742F53"/>
    <w:rsid w:val="00743041"/>
    <w:rsid w:val="00743360"/>
    <w:rsid w:val="007438F1"/>
    <w:rsid w:val="00743C9D"/>
    <w:rsid w:val="00743EB3"/>
    <w:rsid w:val="00743EB9"/>
    <w:rsid w:val="00743F33"/>
    <w:rsid w:val="00744ACA"/>
    <w:rsid w:val="00744C6E"/>
    <w:rsid w:val="00744EC8"/>
    <w:rsid w:val="0074511B"/>
    <w:rsid w:val="00745BBE"/>
    <w:rsid w:val="00745ED6"/>
    <w:rsid w:val="00745F5B"/>
    <w:rsid w:val="00746098"/>
    <w:rsid w:val="0074642F"/>
    <w:rsid w:val="0074662C"/>
    <w:rsid w:val="00746739"/>
    <w:rsid w:val="00746905"/>
    <w:rsid w:val="00746A86"/>
    <w:rsid w:val="007471D9"/>
    <w:rsid w:val="00747874"/>
    <w:rsid w:val="007479D8"/>
    <w:rsid w:val="00747A4B"/>
    <w:rsid w:val="00747CC7"/>
    <w:rsid w:val="00747CEE"/>
    <w:rsid w:val="00747D75"/>
    <w:rsid w:val="00747EAD"/>
    <w:rsid w:val="00750120"/>
    <w:rsid w:val="007503EB"/>
    <w:rsid w:val="00750669"/>
    <w:rsid w:val="007507B4"/>
    <w:rsid w:val="007509FA"/>
    <w:rsid w:val="00750E36"/>
    <w:rsid w:val="007511D5"/>
    <w:rsid w:val="007514DC"/>
    <w:rsid w:val="00751584"/>
    <w:rsid w:val="00751982"/>
    <w:rsid w:val="00751FA0"/>
    <w:rsid w:val="007523FF"/>
    <w:rsid w:val="00752741"/>
    <w:rsid w:val="007527B7"/>
    <w:rsid w:val="007528C1"/>
    <w:rsid w:val="00752FC0"/>
    <w:rsid w:val="007531A2"/>
    <w:rsid w:val="007532D2"/>
    <w:rsid w:val="00753392"/>
    <w:rsid w:val="00753781"/>
    <w:rsid w:val="0075394B"/>
    <w:rsid w:val="00753A5B"/>
    <w:rsid w:val="00753A9B"/>
    <w:rsid w:val="00753B6A"/>
    <w:rsid w:val="0075410E"/>
    <w:rsid w:val="007544D3"/>
    <w:rsid w:val="007545C2"/>
    <w:rsid w:val="00754657"/>
    <w:rsid w:val="007546B1"/>
    <w:rsid w:val="0075483D"/>
    <w:rsid w:val="00754F95"/>
    <w:rsid w:val="0075527D"/>
    <w:rsid w:val="00755370"/>
    <w:rsid w:val="0075558A"/>
    <w:rsid w:val="00755686"/>
    <w:rsid w:val="0075577B"/>
    <w:rsid w:val="00755A2F"/>
    <w:rsid w:val="00755BE3"/>
    <w:rsid w:val="007563AD"/>
    <w:rsid w:val="007567EE"/>
    <w:rsid w:val="0075696C"/>
    <w:rsid w:val="007569AC"/>
    <w:rsid w:val="00756B06"/>
    <w:rsid w:val="00757BEF"/>
    <w:rsid w:val="00757E74"/>
    <w:rsid w:val="00760720"/>
    <w:rsid w:val="00760DB0"/>
    <w:rsid w:val="00760F5F"/>
    <w:rsid w:val="007611E5"/>
    <w:rsid w:val="007612C6"/>
    <w:rsid w:val="007616A9"/>
    <w:rsid w:val="00761706"/>
    <w:rsid w:val="007617D8"/>
    <w:rsid w:val="00761AAC"/>
    <w:rsid w:val="00761B86"/>
    <w:rsid w:val="00761DBB"/>
    <w:rsid w:val="0076216D"/>
    <w:rsid w:val="00762340"/>
    <w:rsid w:val="0076248F"/>
    <w:rsid w:val="0076261E"/>
    <w:rsid w:val="0076291D"/>
    <w:rsid w:val="00762BF5"/>
    <w:rsid w:val="00762F89"/>
    <w:rsid w:val="007632FB"/>
    <w:rsid w:val="007636CA"/>
    <w:rsid w:val="00763FAD"/>
    <w:rsid w:val="0076483D"/>
    <w:rsid w:val="0076490E"/>
    <w:rsid w:val="0076565D"/>
    <w:rsid w:val="0076601D"/>
    <w:rsid w:val="00766140"/>
    <w:rsid w:val="007663A8"/>
    <w:rsid w:val="0076677F"/>
    <w:rsid w:val="007667AF"/>
    <w:rsid w:val="007668B1"/>
    <w:rsid w:val="00767674"/>
    <w:rsid w:val="007679EE"/>
    <w:rsid w:val="00767C09"/>
    <w:rsid w:val="00767D5E"/>
    <w:rsid w:val="00767DE7"/>
    <w:rsid w:val="00767DFC"/>
    <w:rsid w:val="007700A9"/>
    <w:rsid w:val="00770E12"/>
    <w:rsid w:val="00770FF3"/>
    <w:rsid w:val="00771288"/>
    <w:rsid w:val="0077128E"/>
    <w:rsid w:val="00771490"/>
    <w:rsid w:val="007719B2"/>
    <w:rsid w:val="00771A80"/>
    <w:rsid w:val="00771B9F"/>
    <w:rsid w:val="00771CE0"/>
    <w:rsid w:val="00771FE2"/>
    <w:rsid w:val="007721FC"/>
    <w:rsid w:val="00772357"/>
    <w:rsid w:val="007723FC"/>
    <w:rsid w:val="007724D3"/>
    <w:rsid w:val="007727C4"/>
    <w:rsid w:val="00772B83"/>
    <w:rsid w:val="00772DF5"/>
    <w:rsid w:val="007735A9"/>
    <w:rsid w:val="0077398C"/>
    <w:rsid w:val="00773ED3"/>
    <w:rsid w:val="00774094"/>
    <w:rsid w:val="0077426D"/>
    <w:rsid w:val="00774450"/>
    <w:rsid w:val="0077481A"/>
    <w:rsid w:val="0077494E"/>
    <w:rsid w:val="00774C7A"/>
    <w:rsid w:val="00774D3B"/>
    <w:rsid w:val="0077504E"/>
    <w:rsid w:val="00775642"/>
    <w:rsid w:val="007757F3"/>
    <w:rsid w:val="00775E71"/>
    <w:rsid w:val="00776182"/>
    <w:rsid w:val="00776397"/>
    <w:rsid w:val="00776451"/>
    <w:rsid w:val="00776555"/>
    <w:rsid w:val="00776BBA"/>
    <w:rsid w:val="00776D94"/>
    <w:rsid w:val="00776DE8"/>
    <w:rsid w:val="00777432"/>
    <w:rsid w:val="007775D3"/>
    <w:rsid w:val="0077788B"/>
    <w:rsid w:val="00777B51"/>
    <w:rsid w:val="0078019B"/>
    <w:rsid w:val="00780292"/>
    <w:rsid w:val="00780300"/>
    <w:rsid w:val="0078030B"/>
    <w:rsid w:val="00780360"/>
    <w:rsid w:val="007803F7"/>
    <w:rsid w:val="00780AE9"/>
    <w:rsid w:val="00780C45"/>
    <w:rsid w:val="007811E5"/>
    <w:rsid w:val="00781957"/>
    <w:rsid w:val="007819E3"/>
    <w:rsid w:val="00781A2A"/>
    <w:rsid w:val="00781D44"/>
    <w:rsid w:val="007822F4"/>
    <w:rsid w:val="00782352"/>
    <w:rsid w:val="00782620"/>
    <w:rsid w:val="00782A04"/>
    <w:rsid w:val="00782B26"/>
    <w:rsid w:val="00782C91"/>
    <w:rsid w:val="00782FF8"/>
    <w:rsid w:val="00783694"/>
    <w:rsid w:val="00783713"/>
    <w:rsid w:val="0078376F"/>
    <w:rsid w:val="00783BAD"/>
    <w:rsid w:val="00783C40"/>
    <w:rsid w:val="00784109"/>
    <w:rsid w:val="007844E8"/>
    <w:rsid w:val="007846EB"/>
    <w:rsid w:val="00784A00"/>
    <w:rsid w:val="00784AEB"/>
    <w:rsid w:val="00784B64"/>
    <w:rsid w:val="00784C2F"/>
    <w:rsid w:val="00785237"/>
    <w:rsid w:val="00785261"/>
    <w:rsid w:val="007859CF"/>
    <w:rsid w:val="00786549"/>
    <w:rsid w:val="007865B1"/>
    <w:rsid w:val="0078664D"/>
    <w:rsid w:val="0078678B"/>
    <w:rsid w:val="00786F7B"/>
    <w:rsid w:val="0078770C"/>
    <w:rsid w:val="007877CC"/>
    <w:rsid w:val="00787A8A"/>
    <w:rsid w:val="0079026C"/>
    <w:rsid w:val="0079072C"/>
    <w:rsid w:val="007909AF"/>
    <w:rsid w:val="00790D97"/>
    <w:rsid w:val="0079143F"/>
    <w:rsid w:val="00791E00"/>
    <w:rsid w:val="00791E30"/>
    <w:rsid w:val="00792685"/>
    <w:rsid w:val="00792E35"/>
    <w:rsid w:val="0079343D"/>
    <w:rsid w:val="00793638"/>
    <w:rsid w:val="007936A7"/>
    <w:rsid w:val="0079388D"/>
    <w:rsid w:val="00793B30"/>
    <w:rsid w:val="00793CB9"/>
    <w:rsid w:val="00794083"/>
    <w:rsid w:val="00794602"/>
    <w:rsid w:val="00794795"/>
    <w:rsid w:val="007949A4"/>
    <w:rsid w:val="00794BB9"/>
    <w:rsid w:val="00794D48"/>
    <w:rsid w:val="00795071"/>
    <w:rsid w:val="007953FC"/>
    <w:rsid w:val="007955C4"/>
    <w:rsid w:val="0079593F"/>
    <w:rsid w:val="00795AD1"/>
    <w:rsid w:val="00795BFA"/>
    <w:rsid w:val="00795F26"/>
    <w:rsid w:val="00796CD5"/>
    <w:rsid w:val="00796CDE"/>
    <w:rsid w:val="00796F5E"/>
    <w:rsid w:val="00796FD4"/>
    <w:rsid w:val="007975CD"/>
    <w:rsid w:val="00797773"/>
    <w:rsid w:val="00797997"/>
    <w:rsid w:val="00797A5B"/>
    <w:rsid w:val="00797D02"/>
    <w:rsid w:val="00797D22"/>
    <w:rsid w:val="00797FD1"/>
    <w:rsid w:val="007A0210"/>
    <w:rsid w:val="007A0655"/>
    <w:rsid w:val="007A0A3F"/>
    <w:rsid w:val="007A1003"/>
    <w:rsid w:val="007A15ED"/>
    <w:rsid w:val="007A1EB0"/>
    <w:rsid w:val="007A21B6"/>
    <w:rsid w:val="007A284F"/>
    <w:rsid w:val="007A286E"/>
    <w:rsid w:val="007A2922"/>
    <w:rsid w:val="007A2C41"/>
    <w:rsid w:val="007A2F38"/>
    <w:rsid w:val="007A33C9"/>
    <w:rsid w:val="007A3473"/>
    <w:rsid w:val="007A3A16"/>
    <w:rsid w:val="007A3A19"/>
    <w:rsid w:val="007A41C4"/>
    <w:rsid w:val="007A4239"/>
    <w:rsid w:val="007A4D94"/>
    <w:rsid w:val="007A51BE"/>
    <w:rsid w:val="007A5267"/>
    <w:rsid w:val="007A55C5"/>
    <w:rsid w:val="007A573A"/>
    <w:rsid w:val="007A59BB"/>
    <w:rsid w:val="007A5EAE"/>
    <w:rsid w:val="007A5F64"/>
    <w:rsid w:val="007A62D4"/>
    <w:rsid w:val="007A6C14"/>
    <w:rsid w:val="007A6C7E"/>
    <w:rsid w:val="007A7013"/>
    <w:rsid w:val="007A705B"/>
    <w:rsid w:val="007A7090"/>
    <w:rsid w:val="007A75E0"/>
    <w:rsid w:val="007B0042"/>
    <w:rsid w:val="007B0256"/>
    <w:rsid w:val="007B047C"/>
    <w:rsid w:val="007B0A8A"/>
    <w:rsid w:val="007B0DB2"/>
    <w:rsid w:val="007B146A"/>
    <w:rsid w:val="007B148F"/>
    <w:rsid w:val="007B14AE"/>
    <w:rsid w:val="007B161B"/>
    <w:rsid w:val="007B180E"/>
    <w:rsid w:val="007B1B43"/>
    <w:rsid w:val="007B1E7B"/>
    <w:rsid w:val="007B2093"/>
    <w:rsid w:val="007B26A6"/>
    <w:rsid w:val="007B2A8D"/>
    <w:rsid w:val="007B2F76"/>
    <w:rsid w:val="007B320D"/>
    <w:rsid w:val="007B322E"/>
    <w:rsid w:val="007B363F"/>
    <w:rsid w:val="007B3700"/>
    <w:rsid w:val="007B3789"/>
    <w:rsid w:val="007B3AFC"/>
    <w:rsid w:val="007B411A"/>
    <w:rsid w:val="007B41CA"/>
    <w:rsid w:val="007B427A"/>
    <w:rsid w:val="007B436B"/>
    <w:rsid w:val="007B4A07"/>
    <w:rsid w:val="007B538E"/>
    <w:rsid w:val="007B5875"/>
    <w:rsid w:val="007B5F09"/>
    <w:rsid w:val="007B609F"/>
    <w:rsid w:val="007B6123"/>
    <w:rsid w:val="007B6419"/>
    <w:rsid w:val="007B690D"/>
    <w:rsid w:val="007B6F36"/>
    <w:rsid w:val="007B7475"/>
    <w:rsid w:val="007B74F5"/>
    <w:rsid w:val="007B75E5"/>
    <w:rsid w:val="007B7906"/>
    <w:rsid w:val="007C0249"/>
    <w:rsid w:val="007C0451"/>
    <w:rsid w:val="007C06B1"/>
    <w:rsid w:val="007C0B77"/>
    <w:rsid w:val="007C0EF7"/>
    <w:rsid w:val="007C134D"/>
    <w:rsid w:val="007C1631"/>
    <w:rsid w:val="007C17F5"/>
    <w:rsid w:val="007C1853"/>
    <w:rsid w:val="007C1A8B"/>
    <w:rsid w:val="007C1B58"/>
    <w:rsid w:val="007C1CB4"/>
    <w:rsid w:val="007C21A2"/>
    <w:rsid w:val="007C2565"/>
    <w:rsid w:val="007C27E9"/>
    <w:rsid w:val="007C28E4"/>
    <w:rsid w:val="007C297F"/>
    <w:rsid w:val="007C2A68"/>
    <w:rsid w:val="007C2C30"/>
    <w:rsid w:val="007C2EC0"/>
    <w:rsid w:val="007C30A2"/>
    <w:rsid w:val="007C3123"/>
    <w:rsid w:val="007C344D"/>
    <w:rsid w:val="007C380F"/>
    <w:rsid w:val="007C390B"/>
    <w:rsid w:val="007C394C"/>
    <w:rsid w:val="007C3DED"/>
    <w:rsid w:val="007C404A"/>
    <w:rsid w:val="007C43B7"/>
    <w:rsid w:val="007C4565"/>
    <w:rsid w:val="007C4805"/>
    <w:rsid w:val="007C4A21"/>
    <w:rsid w:val="007C4C47"/>
    <w:rsid w:val="007C4EC1"/>
    <w:rsid w:val="007C51B8"/>
    <w:rsid w:val="007C5ADF"/>
    <w:rsid w:val="007C621F"/>
    <w:rsid w:val="007C633D"/>
    <w:rsid w:val="007C637E"/>
    <w:rsid w:val="007C6712"/>
    <w:rsid w:val="007C6F5D"/>
    <w:rsid w:val="007C6FF9"/>
    <w:rsid w:val="007C7238"/>
    <w:rsid w:val="007C75F2"/>
    <w:rsid w:val="007C7ECF"/>
    <w:rsid w:val="007D0A31"/>
    <w:rsid w:val="007D0EDA"/>
    <w:rsid w:val="007D0FFB"/>
    <w:rsid w:val="007D112A"/>
    <w:rsid w:val="007D15AF"/>
    <w:rsid w:val="007D166F"/>
    <w:rsid w:val="007D1805"/>
    <w:rsid w:val="007D189E"/>
    <w:rsid w:val="007D1DB3"/>
    <w:rsid w:val="007D21DA"/>
    <w:rsid w:val="007D226B"/>
    <w:rsid w:val="007D2CB6"/>
    <w:rsid w:val="007D2D73"/>
    <w:rsid w:val="007D30F4"/>
    <w:rsid w:val="007D3202"/>
    <w:rsid w:val="007D3231"/>
    <w:rsid w:val="007D32B7"/>
    <w:rsid w:val="007D3482"/>
    <w:rsid w:val="007D34E6"/>
    <w:rsid w:val="007D391A"/>
    <w:rsid w:val="007D3A24"/>
    <w:rsid w:val="007D3BCA"/>
    <w:rsid w:val="007D42C4"/>
    <w:rsid w:val="007D4423"/>
    <w:rsid w:val="007D468A"/>
    <w:rsid w:val="007D4786"/>
    <w:rsid w:val="007D487F"/>
    <w:rsid w:val="007D4B8A"/>
    <w:rsid w:val="007D4C92"/>
    <w:rsid w:val="007D4D44"/>
    <w:rsid w:val="007D4EBC"/>
    <w:rsid w:val="007D511D"/>
    <w:rsid w:val="007D526D"/>
    <w:rsid w:val="007D5317"/>
    <w:rsid w:val="007D53C5"/>
    <w:rsid w:val="007D5403"/>
    <w:rsid w:val="007D5CD1"/>
    <w:rsid w:val="007D5D40"/>
    <w:rsid w:val="007D5E86"/>
    <w:rsid w:val="007D6055"/>
    <w:rsid w:val="007D68D2"/>
    <w:rsid w:val="007D717F"/>
    <w:rsid w:val="007D72FF"/>
    <w:rsid w:val="007D77FA"/>
    <w:rsid w:val="007D7D47"/>
    <w:rsid w:val="007E0E67"/>
    <w:rsid w:val="007E0EFE"/>
    <w:rsid w:val="007E10B2"/>
    <w:rsid w:val="007E15DD"/>
    <w:rsid w:val="007E1C24"/>
    <w:rsid w:val="007E1CBA"/>
    <w:rsid w:val="007E2035"/>
    <w:rsid w:val="007E2518"/>
    <w:rsid w:val="007E2540"/>
    <w:rsid w:val="007E2581"/>
    <w:rsid w:val="007E259C"/>
    <w:rsid w:val="007E29C9"/>
    <w:rsid w:val="007E2ABF"/>
    <w:rsid w:val="007E330C"/>
    <w:rsid w:val="007E3475"/>
    <w:rsid w:val="007E36F3"/>
    <w:rsid w:val="007E3A3D"/>
    <w:rsid w:val="007E3C9D"/>
    <w:rsid w:val="007E3D39"/>
    <w:rsid w:val="007E4294"/>
    <w:rsid w:val="007E430A"/>
    <w:rsid w:val="007E430F"/>
    <w:rsid w:val="007E4AF9"/>
    <w:rsid w:val="007E4B8B"/>
    <w:rsid w:val="007E4DE9"/>
    <w:rsid w:val="007E4F47"/>
    <w:rsid w:val="007E514D"/>
    <w:rsid w:val="007E51AB"/>
    <w:rsid w:val="007E531D"/>
    <w:rsid w:val="007E5531"/>
    <w:rsid w:val="007E5577"/>
    <w:rsid w:val="007E5A17"/>
    <w:rsid w:val="007E5BD9"/>
    <w:rsid w:val="007E5C77"/>
    <w:rsid w:val="007E5FE8"/>
    <w:rsid w:val="007E6A0D"/>
    <w:rsid w:val="007E6FB2"/>
    <w:rsid w:val="007E7228"/>
    <w:rsid w:val="007E73A5"/>
    <w:rsid w:val="007E7479"/>
    <w:rsid w:val="007E7A71"/>
    <w:rsid w:val="007E7C8D"/>
    <w:rsid w:val="007F005F"/>
    <w:rsid w:val="007F06DD"/>
    <w:rsid w:val="007F08C2"/>
    <w:rsid w:val="007F0940"/>
    <w:rsid w:val="007F10F9"/>
    <w:rsid w:val="007F1104"/>
    <w:rsid w:val="007F1605"/>
    <w:rsid w:val="007F1A80"/>
    <w:rsid w:val="007F1ACA"/>
    <w:rsid w:val="007F1BBB"/>
    <w:rsid w:val="007F2074"/>
    <w:rsid w:val="007F25ED"/>
    <w:rsid w:val="007F266D"/>
    <w:rsid w:val="007F2921"/>
    <w:rsid w:val="007F2C18"/>
    <w:rsid w:val="007F2E84"/>
    <w:rsid w:val="007F2F17"/>
    <w:rsid w:val="007F3047"/>
    <w:rsid w:val="007F35E1"/>
    <w:rsid w:val="007F39FB"/>
    <w:rsid w:val="007F3C1F"/>
    <w:rsid w:val="007F3EE9"/>
    <w:rsid w:val="007F4030"/>
    <w:rsid w:val="007F42C5"/>
    <w:rsid w:val="007F4344"/>
    <w:rsid w:val="007F4347"/>
    <w:rsid w:val="007F45E3"/>
    <w:rsid w:val="007F48FB"/>
    <w:rsid w:val="007F4CE9"/>
    <w:rsid w:val="007F51E9"/>
    <w:rsid w:val="007F53BB"/>
    <w:rsid w:val="007F595A"/>
    <w:rsid w:val="007F658E"/>
    <w:rsid w:val="007F6C10"/>
    <w:rsid w:val="007F70FA"/>
    <w:rsid w:val="007F7BF6"/>
    <w:rsid w:val="007F7CD6"/>
    <w:rsid w:val="00800C1C"/>
    <w:rsid w:val="00800C24"/>
    <w:rsid w:val="00800E2C"/>
    <w:rsid w:val="00800EC7"/>
    <w:rsid w:val="008013E3"/>
    <w:rsid w:val="008017D0"/>
    <w:rsid w:val="008018FB"/>
    <w:rsid w:val="00801C13"/>
    <w:rsid w:val="00801E0F"/>
    <w:rsid w:val="008020C5"/>
    <w:rsid w:val="00802415"/>
    <w:rsid w:val="00802643"/>
    <w:rsid w:val="00802A76"/>
    <w:rsid w:val="00802F6B"/>
    <w:rsid w:val="0080336A"/>
    <w:rsid w:val="0080339D"/>
    <w:rsid w:val="00803824"/>
    <w:rsid w:val="00803C72"/>
    <w:rsid w:val="00804153"/>
    <w:rsid w:val="008043E7"/>
    <w:rsid w:val="0080444F"/>
    <w:rsid w:val="008044C8"/>
    <w:rsid w:val="008046F4"/>
    <w:rsid w:val="0080492C"/>
    <w:rsid w:val="00804930"/>
    <w:rsid w:val="00804A39"/>
    <w:rsid w:val="00804CE2"/>
    <w:rsid w:val="008053F3"/>
    <w:rsid w:val="00805497"/>
    <w:rsid w:val="008056C8"/>
    <w:rsid w:val="00805A87"/>
    <w:rsid w:val="00805BC0"/>
    <w:rsid w:val="00806370"/>
    <w:rsid w:val="008065F0"/>
    <w:rsid w:val="008066AD"/>
    <w:rsid w:val="0080673A"/>
    <w:rsid w:val="00806B24"/>
    <w:rsid w:val="00806C89"/>
    <w:rsid w:val="0080700F"/>
    <w:rsid w:val="008071C7"/>
    <w:rsid w:val="00807A3C"/>
    <w:rsid w:val="00807CEC"/>
    <w:rsid w:val="00810478"/>
    <w:rsid w:val="00810881"/>
    <w:rsid w:val="008109BC"/>
    <w:rsid w:val="00810E8D"/>
    <w:rsid w:val="00810F5C"/>
    <w:rsid w:val="00811094"/>
    <w:rsid w:val="008110FB"/>
    <w:rsid w:val="008111ED"/>
    <w:rsid w:val="0081142A"/>
    <w:rsid w:val="00811944"/>
    <w:rsid w:val="00811D56"/>
    <w:rsid w:val="00811ED2"/>
    <w:rsid w:val="00812627"/>
    <w:rsid w:val="00812B4E"/>
    <w:rsid w:val="00812FD9"/>
    <w:rsid w:val="008131AB"/>
    <w:rsid w:val="00813463"/>
    <w:rsid w:val="00813858"/>
    <w:rsid w:val="0081397A"/>
    <w:rsid w:val="00813E8C"/>
    <w:rsid w:val="00814234"/>
    <w:rsid w:val="0081442E"/>
    <w:rsid w:val="00814CB2"/>
    <w:rsid w:val="00814ECB"/>
    <w:rsid w:val="008150BF"/>
    <w:rsid w:val="008155F0"/>
    <w:rsid w:val="00815665"/>
    <w:rsid w:val="008157B0"/>
    <w:rsid w:val="00815DEA"/>
    <w:rsid w:val="0081629E"/>
    <w:rsid w:val="008163FF"/>
    <w:rsid w:val="0081660B"/>
    <w:rsid w:val="00816A34"/>
    <w:rsid w:val="0081738E"/>
    <w:rsid w:val="00817390"/>
    <w:rsid w:val="0081753D"/>
    <w:rsid w:val="0081765E"/>
    <w:rsid w:val="008179B6"/>
    <w:rsid w:val="00820F36"/>
    <w:rsid w:val="00821304"/>
    <w:rsid w:val="00821911"/>
    <w:rsid w:val="00821ED6"/>
    <w:rsid w:val="0082204F"/>
    <w:rsid w:val="00822126"/>
    <w:rsid w:val="008226FC"/>
    <w:rsid w:val="00822C15"/>
    <w:rsid w:val="00822C41"/>
    <w:rsid w:val="00823118"/>
    <w:rsid w:val="008233EA"/>
    <w:rsid w:val="008236D1"/>
    <w:rsid w:val="00823C4A"/>
    <w:rsid w:val="0082489D"/>
    <w:rsid w:val="00824C00"/>
    <w:rsid w:val="00824CF6"/>
    <w:rsid w:val="00824DE6"/>
    <w:rsid w:val="00825144"/>
    <w:rsid w:val="0082553D"/>
    <w:rsid w:val="00825554"/>
    <w:rsid w:val="008256E9"/>
    <w:rsid w:val="008258EC"/>
    <w:rsid w:val="00825A03"/>
    <w:rsid w:val="00825C9B"/>
    <w:rsid w:val="00825D57"/>
    <w:rsid w:val="008262A6"/>
    <w:rsid w:val="00826318"/>
    <w:rsid w:val="00826B31"/>
    <w:rsid w:val="00826D04"/>
    <w:rsid w:val="00827017"/>
    <w:rsid w:val="0082759B"/>
    <w:rsid w:val="00827921"/>
    <w:rsid w:val="00827940"/>
    <w:rsid w:val="00827D67"/>
    <w:rsid w:val="00827DA5"/>
    <w:rsid w:val="00827E3B"/>
    <w:rsid w:val="00827F02"/>
    <w:rsid w:val="0083025B"/>
    <w:rsid w:val="008302B5"/>
    <w:rsid w:val="00830665"/>
    <w:rsid w:val="00830928"/>
    <w:rsid w:val="00830A52"/>
    <w:rsid w:val="00830B55"/>
    <w:rsid w:val="00830C11"/>
    <w:rsid w:val="0083149E"/>
    <w:rsid w:val="00831EA8"/>
    <w:rsid w:val="00832646"/>
    <w:rsid w:val="00832A41"/>
    <w:rsid w:val="00832ABA"/>
    <w:rsid w:val="00832B78"/>
    <w:rsid w:val="00832E3B"/>
    <w:rsid w:val="008334DD"/>
    <w:rsid w:val="0083396B"/>
    <w:rsid w:val="00833A6B"/>
    <w:rsid w:val="00833D04"/>
    <w:rsid w:val="0083446A"/>
    <w:rsid w:val="0083475B"/>
    <w:rsid w:val="00834E8C"/>
    <w:rsid w:val="008360D1"/>
    <w:rsid w:val="0083618B"/>
    <w:rsid w:val="0083635D"/>
    <w:rsid w:val="008364D7"/>
    <w:rsid w:val="008366ED"/>
    <w:rsid w:val="00836715"/>
    <w:rsid w:val="008368B2"/>
    <w:rsid w:val="00836984"/>
    <w:rsid w:val="00836B56"/>
    <w:rsid w:val="00836C89"/>
    <w:rsid w:val="0083715C"/>
    <w:rsid w:val="00837807"/>
    <w:rsid w:val="008379B6"/>
    <w:rsid w:val="00837BE8"/>
    <w:rsid w:val="00837CB3"/>
    <w:rsid w:val="00840432"/>
    <w:rsid w:val="00840D85"/>
    <w:rsid w:val="00841222"/>
    <w:rsid w:val="008413A9"/>
    <w:rsid w:val="00841521"/>
    <w:rsid w:val="00841588"/>
    <w:rsid w:val="00841A5B"/>
    <w:rsid w:val="00841F35"/>
    <w:rsid w:val="00841F66"/>
    <w:rsid w:val="0084218F"/>
    <w:rsid w:val="00842299"/>
    <w:rsid w:val="00842347"/>
    <w:rsid w:val="008423F3"/>
    <w:rsid w:val="0084248C"/>
    <w:rsid w:val="00842519"/>
    <w:rsid w:val="008426F3"/>
    <w:rsid w:val="00842AF3"/>
    <w:rsid w:val="00842B7E"/>
    <w:rsid w:val="00842BF7"/>
    <w:rsid w:val="00842F66"/>
    <w:rsid w:val="00842F88"/>
    <w:rsid w:val="00842FC7"/>
    <w:rsid w:val="00843005"/>
    <w:rsid w:val="00843149"/>
    <w:rsid w:val="00843896"/>
    <w:rsid w:val="00843D11"/>
    <w:rsid w:val="00844078"/>
    <w:rsid w:val="008440B3"/>
    <w:rsid w:val="00844B65"/>
    <w:rsid w:val="00844C47"/>
    <w:rsid w:val="008450D1"/>
    <w:rsid w:val="00845335"/>
    <w:rsid w:val="00845553"/>
    <w:rsid w:val="0084580E"/>
    <w:rsid w:val="00845C4D"/>
    <w:rsid w:val="00845F95"/>
    <w:rsid w:val="0084647E"/>
    <w:rsid w:val="00846A01"/>
    <w:rsid w:val="00846F07"/>
    <w:rsid w:val="008474E6"/>
    <w:rsid w:val="0084781F"/>
    <w:rsid w:val="008478AE"/>
    <w:rsid w:val="00847AE5"/>
    <w:rsid w:val="00847B89"/>
    <w:rsid w:val="00847BB0"/>
    <w:rsid w:val="008502D8"/>
    <w:rsid w:val="008508A0"/>
    <w:rsid w:val="00850928"/>
    <w:rsid w:val="00850ADC"/>
    <w:rsid w:val="00851166"/>
    <w:rsid w:val="008515FE"/>
    <w:rsid w:val="008517FC"/>
    <w:rsid w:val="00852260"/>
    <w:rsid w:val="0085238E"/>
    <w:rsid w:val="00852530"/>
    <w:rsid w:val="008529AD"/>
    <w:rsid w:val="008529FC"/>
    <w:rsid w:val="00852DBE"/>
    <w:rsid w:val="00853578"/>
    <w:rsid w:val="0085372F"/>
    <w:rsid w:val="0085381B"/>
    <w:rsid w:val="0085447C"/>
    <w:rsid w:val="008545C1"/>
    <w:rsid w:val="00854749"/>
    <w:rsid w:val="00854864"/>
    <w:rsid w:val="00854C6F"/>
    <w:rsid w:val="00854E6F"/>
    <w:rsid w:val="00854F13"/>
    <w:rsid w:val="008553A6"/>
    <w:rsid w:val="00855954"/>
    <w:rsid w:val="00855A0E"/>
    <w:rsid w:val="00855DFB"/>
    <w:rsid w:val="008563F0"/>
    <w:rsid w:val="00856469"/>
    <w:rsid w:val="0085659F"/>
    <w:rsid w:val="00856632"/>
    <w:rsid w:val="008568AB"/>
    <w:rsid w:val="008573EC"/>
    <w:rsid w:val="00857F85"/>
    <w:rsid w:val="0086019F"/>
    <w:rsid w:val="008605F1"/>
    <w:rsid w:val="00860D03"/>
    <w:rsid w:val="00861004"/>
    <w:rsid w:val="00861259"/>
    <w:rsid w:val="0086194C"/>
    <w:rsid w:val="00861C27"/>
    <w:rsid w:val="00861EE4"/>
    <w:rsid w:val="008621B3"/>
    <w:rsid w:val="008624AA"/>
    <w:rsid w:val="0086263A"/>
    <w:rsid w:val="00862AFF"/>
    <w:rsid w:val="00862B99"/>
    <w:rsid w:val="00862C28"/>
    <w:rsid w:val="00862E1F"/>
    <w:rsid w:val="00862EA5"/>
    <w:rsid w:val="00862EC1"/>
    <w:rsid w:val="0086323F"/>
    <w:rsid w:val="00863367"/>
    <w:rsid w:val="0086358D"/>
    <w:rsid w:val="0086391F"/>
    <w:rsid w:val="00863BE1"/>
    <w:rsid w:val="00863CF8"/>
    <w:rsid w:val="00864244"/>
    <w:rsid w:val="008645AE"/>
    <w:rsid w:val="0086483F"/>
    <w:rsid w:val="00864DFB"/>
    <w:rsid w:val="008653A4"/>
    <w:rsid w:val="008654CE"/>
    <w:rsid w:val="00865816"/>
    <w:rsid w:val="00865A9B"/>
    <w:rsid w:val="00866084"/>
    <w:rsid w:val="00866156"/>
    <w:rsid w:val="008662BF"/>
    <w:rsid w:val="00866366"/>
    <w:rsid w:val="00866371"/>
    <w:rsid w:val="008666E3"/>
    <w:rsid w:val="00866AE1"/>
    <w:rsid w:val="00867456"/>
    <w:rsid w:val="00867468"/>
    <w:rsid w:val="00867599"/>
    <w:rsid w:val="00867925"/>
    <w:rsid w:val="00867ADB"/>
    <w:rsid w:val="00867C08"/>
    <w:rsid w:val="00867C13"/>
    <w:rsid w:val="00867E11"/>
    <w:rsid w:val="00867E83"/>
    <w:rsid w:val="008701FC"/>
    <w:rsid w:val="00870302"/>
    <w:rsid w:val="008709E1"/>
    <w:rsid w:val="00870A44"/>
    <w:rsid w:val="00870B30"/>
    <w:rsid w:val="00870D15"/>
    <w:rsid w:val="00870D9E"/>
    <w:rsid w:val="00870DEC"/>
    <w:rsid w:val="008712CD"/>
    <w:rsid w:val="00871A12"/>
    <w:rsid w:val="00871AA0"/>
    <w:rsid w:val="008722A1"/>
    <w:rsid w:val="0087260C"/>
    <w:rsid w:val="0087285E"/>
    <w:rsid w:val="008728FB"/>
    <w:rsid w:val="00872A7A"/>
    <w:rsid w:val="00872AF9"/>
    <w:rsid w:val="00872EFE"/>
    <w:rsid w:val="00872FC5"/>
    <w:rsid w:val="00873005"/>
    <w:rsid w:val="008732F5"/>
    <w:rsid w:val="008732F7"/>
    <w:rsid w:val="008735B4"/>
    <w:rsid w:val="008735E2"/>
    <w:rsid w:val="0087360E"/>
    <w:rsid w:val="00873632"/>
    <w:rsid w:val="00873C1B"/>
    <w:rsid w:val="008743D3"/>
    <w:rsid w:val="00874436"/>
    <w:rsid w:val="00874461"/>
    <w:rsid w:val="00874775"/>
    <w:rsid w:val="008748CF"/>
    <w:rsid w:val="008749ED"/>
    <w:rsid w:val="00875070"/>
    <w:rsid w:val="00875649"/>
    <w:rsid w:val="00876450"/>
    <w:rsid w:val="00876659"/>
    <w:rsid w:val="008767A6"/>
    <w:rsid w:val="00876BB1"/>
    <w:rsid w:val="00876BEB"/>
    <w:rsid w:val="00876D86"/>
    <w:rsid w:val="008777B5"/>
    <w:rsid w:val="00880058"/>
    <w:rsid w:val="00880886"/>
    <w:rsid w:val="00880EAE"/>
    <w:rsid w:val="00881D86"/>
    <w:rsid w:val="0088285A"/>
    <w:rsid w:val="00882927"/>
    <w:rsid w:val="008830C1"/>
    <w:rsid w:val="00883349"/>
    <w:rsid w:val="00883D73"/>
    <w:rsid w:val="008848A2"/>
    <w:rsid w:val="00884C24"/>
    <w:rsid w:val="00884D03"/>
    <w:rsid w:val="00884D9B"/>
    <w:rsid w:val="00884EC9"/>
    <w:rsid w:val="00885141"/>
    <w:rsid w:val="00885346"/>
    <w:rsid w:val="008854E2"/>
    <w:rsid w:val="00885611"/>
    <w:rsid w:val="00885AFF"/>
    <w:rsid w:val="00885B82"/>
    <w:rsid w:val="0088623D"/>
    <w:rsid w:val="00886494"/>
    <w:rsid w:val="008868CE"/>
    <w:rsid w:val="008868E2"/>
    <w:rsid w:val="00886965"/>
    <w:rsid w:val="00886C2F"/>
    <w:rsid w:val="00887867"/>
    <w:rsid w:val="00887869"/>
    <w:rsid w:val="00887BE4"/>
    <w:rsid w:val="00887CD2"/>
    <w:rsid w:val="00887DE8"/>
    <w:rsid w:val="00887F4D"/>
    <w:rsid w:val="00890EC3"/>
    <w:rsid w:val="00890FE4"/>
    <w:rsid w:val="00891118"/>
    <w:rsid w:val="008912C1"/>
    <w:rsid w:val="0089132A"/>
    <w:rsid w:val="008913B9"/>
    <w:rsid w:val="00891538"/>
    <w:rsid w:val="0089172F"/>
    <w:rsid w:val="0089179E"/>
    <w:rsid w:val="00891825"/>
    <w:rsid w:val="00891CB3"/>
    <w:rsid w:val="00891D98"/>
    <w:rsid w:val="0089247D"/>
    <w:rsid w:val="0089268A"/>
    <w:rsid w:val="008926C6"/>
    <w:rsid w:val="00892C32"/>
    <w:rsid w:val="00892F43"/>
    <w:rsid w:val="00892FCB"/>
    <w:rsid w:val="008930AF"/>
    <w:rsid w:val="008936FB"/>
    <w:rsid w:val="00893BBA"/>
    <w:rsid w:val="00893CEF"/>
    <w:rsid w:val="00894143"/>
    <w:rsid w:val="0089424A"/>
    <w:rsid w:val="0089466C"/>
    <w:rsid w:val="008952CE"/>
    <w:rsid w:val="008953EE"/>
    <w:rsid w:val="0089551D"/>
    <w:rsid w:val="008955AF"/>
    <w:rsid w:val="0089589B"/>
    <w:rsid w:val="00895977"/>
    <w:rsid w:val="00895A3E"/>
    <w:rsid w:val="00895E39"/>
    <w:rsid w:val="00896226"/>
    <w:rsid w:val="008962E4"/>
    <w:rsid w:val="0089634C"/>
    <w:rsid w:val="0089639B"/>
    <w:rsid w:val="0089639C"/>
    <w:rsid w:val="00896649"/>
    <w:rsid w:val="00897074"/>
    <w:rsid w:val="0089718A"/>
    <w:rsid w:val="00897218"/>
    <w:rsid w:val="00897562"/>
    <w:rsid w:val="00897FDD"/>
    <w:rsid w:val="008A010A"/>
    <w:rsid w:val="008A045D"/>
    <w:rsid w:val="008A0C89"/>
    <w:rsid w:val="008A0DAE"/>
    <w:rsid w:val="008A0E45"/>
    <w:rsid w:val="008A1016"/>
    <w:rsid w:val="008A127C"/>
    <w:rsid w:val="008A1356"/>
    <w:rsid w:val="008A1CEA"/>
    <w:rsid w:val="008A2A82"/>
    <w:rsid w:val="008A2AF2"/>
    <w:rsid w:val="008A2BD4"/>
    <w:rsid w:val="008A3299"/>
    <w:rsid w:val="008A355F"/>
    <w:rsid w:val="008A3B11"/>
    <w:rsid w:val="008A3C9D"/>
    <w:rsid w:val="008A3CC2"/>
    <w:rsid w:val="008A3CE6"/>
    <w:rsid w:val="008A4494"/>
    <w:rsid w:val="008A4921"/>
    <w:rsid w:val="008A4E96"/>
    <w:rsid w:val="008A5096"/>
    <w:rsid w:val="008A559B"/>
    <w:rsid w:val="008A580F"/>
    <w:rsid w:val="008A5816"/>
    <w:rsid w:val="008A5C67"/>
    <w:rsid w:val="008A5E21"/>
    <w:rsid w:val="008A6B43"/>
    <w:rsid w:val="008A716C"/>
    <w:rsid w:val="008A7566"/>
    <w:rsid w:val="008A7B46"/>
    <w:rsid w:val="008A7DA6"/>
    <w:rsid w:val="008A7F68"/>
    <w:rsid w:val="008B0783"/>
    <w:rsid w:val="008B0842"/>
    <w:rsid w:val="008B0A9E"/>
    <w:rsid w:val="008B0F72"/>
    <w:rsid w:val="008B0FBB"/>
    <w:rsid w:val="008B12D4"/>
    <w:rsid w:val="008B1695"/>
    <w:rsid w:val="008B19EC"/>
    <w:rsid w:val="008B1AB6"/>
    <w:rsid w:val="008B1B06"/>
    <w:rsid w:val="008B1D33"/>
    <w:rsid w:val="008B1F97"/>
    <w:rsid w:val="008B24BF"/>
    <w:rsid w:val="008B258F"/>
    <w:rsid w:val="008B270D"/>
    <w:rsid w:val="008B2C2F"/>
    <w:rsid w:val="008B31E4"/>
    <w:rsid w:val="008B3671"/>
    <w:rsid w:val="008B372C"/>
    <w:rsid w:val="008B395A"/>
    <w:rsid w:val="008B3C97"/>
    <w:rsid w:val="008B3CAB"/>
    <w:rsid w:val="008B41AF"/>
    <w:rsid w:val="008B4383"/>
    <w:rsid w:val="008B4682"/>
    <w:rsid w:val="008B4A1E"/>
    <w:rsid w:val="008B4A3B"/>
    <w:rsid w:val="008B4BA5"/>
    <w:rsid w:val="008B4E73"/>
    <w:rsid w:val="008B594C"/>
    <w:rsid w:val="008B5C69"/>
    <w:rsid w:val="008B5D38"/>
    <w:rsid w:val="008B6518"/>
    <w:rsid w:val="008B7161"/>
    <w:rsid w:val="008B7433"/>
    <w:rsid w:val="008B7776"/>
    <w:rsid w:val="008B7B6B"/>
    <w:rsid w:val="008B7F7F"/>
    <w:rsid w:val="008C00F5"/>
    <w:rsid w:val="008C0109"/>
    <w:rsid w:val="008C0408"/>
    <w:rsid w:val="008C0475"/>
    <w:rsid w:val="008C0788"/>
    <w:rsid w:val="008C0D1B"/>
    <w:rsid w:val="008C0DCA"/>
    <w:rsid w:val="008C0EFF"/>
    <w:rsid w:val="008C151A"/>
    <w:rsid w:val="008C18E9"/>
    <w:rsid w:val="008C25DF"/>
    <w:rsid w:val="008C269C"/>
    <w:rsid w:val="008C27CB"/>
    <w:rsid w:val="008C2B47"/>
    <w:rsid w:val="008C3112"/>
    <w:rsid w:val="008C3D86"/>
    <w:rsid w:val="008C45CF"/>
    <w:rsid w:val="008C4907"/>
    <w:rsid w:val="008C52DD"/>
    <w:rsid w:val="008C5FB1"/>
    <w:rsid w:val="008C60D0"/>
    <w:rsid w:val="008C6717"/>
    <w:rsid w:val="008C677B"/>
    <w:rsid w:val="008C697C"/>
    <w:rsid w:val="008C6B46"/>
    <w:rsid w:val="008C70E5"/>
    <w:rsid w:val="008C764B"/>
    <w:rsid w:val="008C7BD3"/>
    <w:rsid w:val="008D0003"/>
    <w:rsid w:val="008D02D7"/>
    <w:rsid w:val="008D096D"/>
    <w:rsid w:val="008D0FA6"/>
    <w:rsid w:val="008D1236"/>
    <w:rsid w:val="008D1558"/>
    <w:rsid w:val="008D175B"/>
    <w:rsid w:val="008D1A30"/>
    <w:rsid w:val="008D1EA2"/>
    <w:rsid w:val="008D2092"/>
    <w:rsid w:val="008D20DA"/>
    <w:rsid w:val="008D21F1"/>
    <w:rsid w:val="008D2227"/>
    <w:rsid w:val="008D244A"/>
    <w:rsid w:val="008D253A"/>
    <w:rsid w:val="008D281B"/>
    <w:rsid w:val="008D2D52"/>
    <w:rsid w:val="008D300A"/>
    <w:rsid w:val="008D31D9"/>
    <w:rsid w:val="008D32C5"/>
    <w:rsid w:val="008D32D5"/>
    <w:rsid w:val="008D33CF"/>
    <w:rsid w:val="008D3646"/>
    <w:rsid w:val="008D3B83"/>
    <w:rsid w:val="008D3D30"/>
    <w:rsid w:val="008D4AEC"/>
    <w:rsid w:val="008D4B76"/>
    <w:rsid w:val="008D4D37"/>
    <w:rsid w:val="008D4F42"/>
    <w:rsid w:val="008D50E1"/>
    <w:rsid w:val="008D530E"/>
    <w:rsid w:val="008D559B"/>
    <w:rsid w:val="008D5697"/>
    <w:rsid w:val="008D585C"/>
    <w:rsid w:val="008D5E07"/>
    <w:rsid w:val="008D63F3"/>
    <w:rsid w:val="008D6A43"/>
    <w:rsid w:val="008D6EEB"/>
    <w:rsid w:val="008D7796"/>
    <w:rsid w:val="008D7AC0"/>
    <w:rsid w:val="008D7B78"/>
    <w:rsid w:val="008D7B7C"/>
    <w:rsid w:val="008D7D9E"/>
    <w:rsid w:val="008D7E2D"/>
    <w:rsid w:val="008D7EE9"/>
    <w:rsid w:val="008D7F80"/>
    <w:rsid w:val="008E002B"/>
    <w:rsid w:val="008E011B"/>
    <w:rsid w:val="008E018B"/>
    <w:rsid w:val="008E05B4"/>
    <w:rsid w:val="008E08DF"/>
    <w:rsid w:val="008E0DEA"/>
    <w:rsid w:val="008E0E8D"/>
    <w:rsid w:val="008E0E94"/>
    <w:rsid w:val="008E159A"/>
    <w:rsid w:val="008E17BC"/>
    <w:rsid w:val="008E1913"/>
    <w:rsid w:val="008E234E"/>
    <w:rsid w:val="008E2376"/>
    <w:rsid w:val="008E2461"/>
    <w:rsid w:val="008E248A"/>
    <w:rsid w:val="008E2521"/>
    <w:rsid w:val="008E31E4"/>
    <w:rsid w:val="008E3EAD"/>
    <w:rsid w:val="008E3EE2"/>
    <w:rsid w:val="008E3F9A"/>
    <w:rsid w:val="008E4060"/>
    <w:rsid w:val="008E414F"/>
    <w:rsid w:val="008E4290"/>
    <w:rsid w:val="008E454A"/>
    <w:rsid w:val="008E486C"/>
    <w:rsid w:val="008E4DBE"/>
    <w:rsid w:val="008E5361"/>
    <w:rsid w:val="008E5A69"/>
    <w:rsid w:val="008E5B26"/>
    <w:rsid w:val="008E5B2F"/>
    <w:rsid w:val="008E5B7F"/>
    <w:rsid w:val="008E5D25"/>
    <w:rsid w:val="008E5DF9"/>
    <w:rsid w:val="008E628F"/>
    <w:rsid w:val="008E637B"/>
    <w:rsid w:val="008E651C"/>
    <w:rsid w:val="008E68C6"/>
    <w:rsid w:val="008E71E3"/>
    <w:rsid w:val="008E7CDB"/>
    <w:rsid w:val="008E7F98"/>
    <w:rsid w:val="008F065F"/>
    <w:rsid w:val="008F0946"/>
    <w:rsid w:val="008F0ADC"/>
    <w:rsid w:val="008F1212"/>
    <w:rsid w:val="008F1433"/>
    <w:rsid w:val="008F14CE"/>
    <w:rsid w:val="008F172F"/>
    <w:rsid w:val="008F18B2"/>
    <w:rsid w:val="008F1B32"/>
    <w:rsid w:val="008F222A"/>
    <w:rsid w:val="008F24DA"/>
    <w:rsid w:val="008F25E0"/>
    <w:rsid w:val="008F265B"/>
    <w:rsid w:val="008F27FB"/>
    <w:rsid w:val="008F291A"/>
    <w:rsid w:val="008F2A02"/>
    <w:rsid w:val="008F2A7D"/>
    <w:rsid w:val="008F2A7E"/>
    <w:rsid w:val="008F2BE9"/>
    <w:rsid w:val="008F2E8D"/>
    <w:rsid w:val="008F3340"/>
    <w:rsid w:val="008F379E"/>
    <w:rsid w:val="008F3E91"/>
    <w:rsid w:val="008F4216"/>
    <w:rsid w:val="008F44FD"/>
    <w:rsid w:val="008F45DC"/>
    <w:rsid w:val="008F4600"/>
    <w:rsid w:val="008F46E9"/>
    <w:rsid w:val="008F470C"/>
    <w:rsid w:val="008F475B"/>
    <w:rsid w:val="008F4784"/>
    <w:rsid w:val="008F479A"/>
    <w:rsid w:val="008F47AE"/>
    <w:rsid w:val="008F4A80"/>
    <w:rsid w:val="008F4D52"/>
    <w:rsid w:val="008F522E"/>
    <w:rsid w:val="008F544D"/>
    <w:rsid w:val="008F54B8"/>
    <w:rsid w:val="008F54C3"/>
    <w:rsid w:val="008F5CE7"/>
    <w:rsid w:val="008F5F4D"/>
    <w:rsid w:val="008F6852"/>
    <w:rsid w:val="008F6C3F"/>
    <w:rsid w:val="008F7383"/>
    <w:rsid w:val="008F75CB"/>
    <w:rsid w:val="008F76C5"/>
    <w:rsid w:val="008F76E3"/>
    <w:rsid w:val="008F79DF"/>
    <w:rsid w:val="008F7CDD"/>
    <w:rsid w:val="00900065"/>
    <w:rsid w:val="00900D00"/>
    <w:rsid w:val="00900FA5"/>
    <w:rsid w:val="00901549"/>
    <w:rsid w:val="009017F2"/>
    <w:rsid w:val="00901D78"/>
    <w:rsid w:val="009026EA"/>
    <w:rsid w:val="0090280B"/>
    <w:rsid w:val="00902887"/>
    <w:rsid w:val="00902B00"/>
    <w:rsid w:val="00902C3D"/>
    <w:rsid w:val="0090315C"/>
    <w:rsid w:val="0090334C"/>
    <w:rsid w:val="00903403"/>
    <w:rsid w:val="009035B1"/>
    <w:rsid w:val="00903D0B"/>
    <w:rsid w:val="00904055"/>
    <w:rsid w:val="009044BD"/>
    <w:rsid w:val="009047FB"/>
    <w:rsid w:val="00904DDE"/>
    <w:rsid w:val="00904F6A"/>
    <w:rsid w:val="00905783"/>
    <w:rsid w:val="0090670F"/>
    <w:rsid w:val="009067BB"/>
    <w:rsid w:val="00906E85"/>
    <w:rsid w:val="00906EFC"/>
    <w:rsid w:val="00906F3A"/>
    <w:rsid w:val="00907CE2"/>
    <w:rsid w:val="00907D5C"/>
    <w:rsid w:val="00907D6F"/>
    <w:rsid w:val="00907E9C"/>
    <w:rsid w:val="00910863"/>
    <w:rsid w:val="00910870"/>
    <w:rsid w:val="009109D5"/>
    <w:rsid w:val="00910B15"/>
    <w:rsid w:val="00910C4C"/>
    <w:rsid w:val="00910C86"/>
    <w:rsid w:val="00910D0E"/>
    <w:rsid w:val="00910FE7"/>
    <w:rsid w:val="00911396"/>
    <w:rsid w:val="009113BF"/>
    <w:rsid w:val="00911556"/>
    <w:rsid w:val="00911571"/>
    <w:rsid w:val="00911C77"/>
    <w:rsid w:val="00911CC2"/>
    <w:rsid w:val="00911FCD"/>
    <w:rsid w:val="00912159"/>
    <w:rsid w:val="0091222B"/>
    <w:rsid w:val="009122C3"/>
    <w:rsid w:val="009123CE"/>
    <w:rsid w:val="0091280E"/>
    <w:rsid w:val="00912B38"/>
    <w:rsid w:val="00913617"/>
    <w:rsid w:val="0091369F"/>
    <w:rsid w:val="009136AB"/>
    <w:rsid w:val="00913777"/>
    <w:rsid w:val="009139C3"/>
    <w:rsid w:val="009139F3"/>
    <w:rsid w:val="00913C1B"/>
    <w:rsid w:val="00913E54"/>
    <w:rsid w:val="0091433A"/>
    <w:rsid w:val="009149A2"/>
    <w:rsid w:val="00914B5F"/>
    <w:rsid w:val="00914D35"/>
    <w:rsid w:val="0091517D"/>
    <w:rsid w:val="00915477"/>
    <w:rsid w:val="00915790"/>
    <w:rsid w:val="009158D8"/>
    <w:rsid w:val="00915EBF"/>
    <w:rsid w:val="00915F26"/>
    <w:rsid w:val="00915F45"/>
    <w:rsid w:val="00915F85"/>
    <w:rsid w:val="00915FC1"/>
    <w:rsid w:val="00916232"/>
    <w:rsid w:val="009163E9"/>
    <w:rsid w:val="0091674A"/>
    <w:rsid w:val="00916DBB"/>
    <w:rsid w:val="00916E43"/>
    <w:rsid w:val="00916F79"/>
    <w:rsid w:val="00917498"/>
    <w:rsid w:val="0091785D"/>
    <w:rsid w:val="009178B0"/>
    <w:rsid w:val="00917B53"/>
    <w:rsid w:val="009206ED"/>
    <w:rsid w:val="00920899"/>
    <w:rsid w:val="00920E7A"/>
    <w:rsid w:val="0092196A"/>
    <w:rsid w:val="009219BF"/>
    <w:rsid w:val="00921FCE"/>
    <w:rsid w:val="009225F0"/>
    <w:rsid w:val="009227D7"/>
    <w:rsid w:val="0092295C"/>
    <w:rsid w:val="00922C5A"/>
    <w:rsid w:val="00922F84"/>
    <w:rsid w:val="0092319C"/>
    <w:rsid w:val="0092322D"/>
    <w:rsid w:val="009237E6"/>
    <w:rsid w:val="00923AD5"/>
    <w:rsid w:val="00923ED2"/>
    <w:rsid w:val="00924207"/>
    <w:rsid w:val="009243AB"/>
    <w:rsid w:val="009251BC"/>
    <w:rsid w:val="0092528D"/>
    <w:rsid w:val="009254CB"/>
    <w:rsid w:val="009257D7"/>
    <w:rsid w:val="00925836"/>
    <w:rsid w:val="00925B59"/>
    <w:rsid w:val="00925CC6"/>
    <w:rsid w:val="00926A4A"/>
    <w:rsid w:val="0092722A"/>
    <w:rsid w:val="00927DBD"/>
    <w:rsid w:val="00927DFB"/>
    <w:rsid w:val="00927F92"/>
    <w:rsid w:val="0093008F"/>
    <w:rsid w:val="009301D4"/>
    <w:rsid w:val="009303AA"/>
    <w:rsid w:val="0093054C"/>
    <w:rsid w:val="009305A3"/>
    <w:rsid w:val="009307E4"/>
    <w:rsid w:val="00930B2C"/>
    <w:rsid w:val="009312D6"/>
    <w:rsid w:val="00931326"/>
    <w:rsid w:val="009318E5"/>
    <w:rsid w:val="00931AC3"/>
    <w:rsid w:val="00931D34"/>
    <w:rsid w:val="00931EA0"/>
    <w:rsid w:val="00932629"/>
    <w:rsid w:val="00932A77"/>
    <w:rsid w:val="00932E0A"/>
    <w:rsid w:val="0093384C"/>
    <w:rsid w:val="009338B9"/>
    <w:rsid w:val="00933DA9"/>
    <w:rsid w:val="00933F85"/>
    <w:rsid w:val="009344D6"/>
    <w:rsid w:val="0093452C"/>
    <w:rsid w:val="00934CFE"/>
    <w:rsid w:val="009350AF"/>
    <w:rsid w:val="009350DD"/>
    <w:rsid w:val="009351B6"/>
    <w:rsid w:val="00935593"/>
    <w:rsid w:val="00935A6C"/>
    <w:rsid w:val="00935FFC"/>
    <w:rsid w:val="009365B4"/>
    <w:rsid w:val="009365CA"/>
    <w:rsid w:val="00936810"/>
    <w:rsid w:val="0093683E"/>
    <w:rsid w:val="00936914"/>
    <w:rsid w:val="00936D19"/>
    <w:rsid w:val="00936EEE"/>
    <w:rsid w:val="009373E3"/>
    <w:rsid w:val="00937DE0"/>
    <w:rsid w:val="00937EB0"/>
    <w:rsid w:val="0094038D"/>
    <w:rsid w:val="0094074F"/>
    <w:rsid w:val="009409B1"/>
    <w:rsid w:val="00940A46"/>
    <w:rsid w:val="00940D20"/>
    <w:rsid w:val="00940DCE"/>
    <w:rsid w:val="009412EB"/>
    <w:rsid w:val="0094158F"/>
    <w:rsid w:val="00941BF0"/>
    <w:rsid w:val="00941E95"/>
    <w:rsid w:val="00942274"/>
    <w:rsid w:val="009423FE"/>
    <w:rsid w:val="009424E7"/>
    <w:rsid w:val="00942CC5"/>
    <w:rsid w:val="00943050"/>
    <w:rsid w:val="009434DF"/>
    <w:rsid w:val="0094351B"/>
    <w:rsid w:val="00943B99"/>
    <w:rsid w:val="009440BC"/>
    <w:rsid w:val="0094465B"/>
    <w:rsid w:val="009448F0"/>
    <w:rsid w:val="009449B0"/>
    <w:rsid w:val="00944E0F"/>
    <w:rsid w:val="00944E25"/>
    <w:rsid w:val="00944EA5"/>
    <w:rsid w:val="00944F47"/>
    <w:rsid w:val="00944FD9"/>
    <w:rsid w:val="0094502F"/>
    <w:rsid w:val="009450EA"/>
    <w:rsid w:val="0094557D"/>
    <w:rsid w:val="00945ACF"/>
    <w:rsid w:val="00945D6E"/>
    <w:rsid w:val="00946172"/>
    <w:rsid w:val="009467C9"/>
    <w:rsid w:val="00946A16"/>
    <w:rsid w:val="00947438"/>
    <w:rsid w:val="009479F1"/>
    <w:rsid w:val="00947B73"/>
    <w:rsid w:val="00947C92"/>
    <w:rsid w:val="00947F7D"/>
    <w:rsid w:val="0095071B"/>
    <w:rsid w:val="0095092F"/>
    <w:rsid w:val="0095095B"/>
    <w:rsid w:val="00950D71"/>
    <w:rsid w:val="00950F57"/>
    <w:rsid w:val="0095100A"/>
    <w:rsid w:val="00951688"/>
    <w:rsid w:val="009516E5"/>
    <w:rsid w:val="00952032"/>
    <w:rsid w:val="00952226"/>
    <w:rsid w:val="00952462"/>
    <w:rsid w:val="0095246B"/>
    <w:rsid w:val="00952490"/>
    <w:rsid w:val="009524B5"/>
    <w:rsid w:val="00952651"/>
    <w:rsid w:val="009532A8"/>
    <w:rsid w:val="009536CC"/>
    <w:rsid w:val="00953A57"/>
    <w:rsid w:val="00953FB9"/>
    <w:rsid w:val="009559FD"/>
    <w:rsid w:val="00955A96"/>
    <w:rsid w:val="00956849"/>
    <w:rsid w:val="009568C8"/>
    <w:rsid w:val="00956BD8"/>
    <w:rsid w:val="00957502"/>
    <w:rsid w:val="00957804"/>
    <w:rsid w:val="00957E2B"/>
    <w:rsid w:val="00957E9E"/>
    <w:rsid w:val="00960057"/>
    <w:rsid w:val="009604CC"/>
    <w:rsid w:val="00960763"/>
    <w:rsid w:val="00960E66"/>
    <w:rsid w:val="0096101D"/>
    <w:rsid w:val="00961124"/>
    <w:rsid w:val="009612FF"/>
    <w:rsid w:val="009615CF"/>
    <w:rsid w:val="00961659"/>
    <w:rsid w:val="009616E1"/>
    <w:rsid w:val="009619AE"/>
    <w:rsid w:val="00961B50"/>
    <w:rsid w:val="00961BB9"/>
    <w:rsid w:val="00962137"/>
    <w:rsid w:val="009624B8"/>
    <w:rsid w:val="00962856"/>
    <w:rsid w:val="00962898"/>
    <w:rsid w:val="00962A74"/>
    <w:rsid w:val="00962AA3"/>
    <w:rsid w:val="00962AA7"/>
    <w:rsid w:val="00962D0B"/>
    <w:rsid w:val="0096308C"/>
    <w:rsid w:val="009630AB"/>
    <w:rsid w:val="00963323"/>
    <w:rsid w:val="00965612"/>
    <w:rsid w:val="00965AAA"/>
    <w:rsid w:val="00965C91"/>
    <w:rsid w:val="00965D8F"/>
    <w:rsid w:val="00965DB4"/>
    <w:rsid w:val="0096675D"/>
    <w:rsid w:val="00966FA2"/>
    <w:rsid w:val="009670A7"/>
    <w:rsid w:val="009670D2"/>
    <w:rsid w:val="009671BC"/>
    <w:rsid w:val="0096747B"/>
    <w:rsid w:val="00967846"/>
    <w:rsid w:val="009678B2"/>
    <w:rsid w:val="0097070F"/>
    <w:rsid w:val="0097086E"/>
    <w:rsid w:val="00970B42"/>
    <w:rsid w:val="00971B9B"/>
    <w:rsid w:val="00972495"/>
    <w:rsid w:val="0097249B"/>
    <w:rsid w:val="00972628"/>
    <w:rsid w:val="009726E2"/>
    <w:rsid w:val="00973239"/>
    <w:rsid w:val="00973A89"/>
    <w:rsid w:val="00973B17"/>
    <w:rsid w:val="0097433E"/>
    <w:rsid w:val="00974412"/>
    <w:rsid w:val="00974434"/>
    <w:rsid w:val="00974448"/>
    <w:rsid w:val="009745AD"/>
    <w:rsid w:val="009746B9"/>
    <w:rsid w:val="00974D7D"/>
    <w:rsid w:val="009754E7"/>
    <w:rsid w:val="009757FC"/>
    <w:rsid w:val="00975A26"/>
    <w:rsid w:val="00975BD5"/>
    <w:rsid w:val="00975D5A"/>
    <w:rsid w:val="00976651"/>
    <w:rsid w:val="00976A88"/>
    <w:rsid w:val="00976B12"/>
    <w:rsid w:val="00976C1F"/>
    <w:rsid w:val="00976C94"/>
    <w:rsid w:val="00976EA8"/>
    <w:rsid w:val="00976F08"/>
    <w:rsid w:val="00976FB9"/>
    <w:rsid w:val="00977122"/>
    <w:rsid w:val="009771AC"/>
    <w:rsid w:val="00977237"/>
    <w:rsid w:val="00977309"/>
    <w:rsid w:val="009773E4"/>
    <w:rsid w:val="00977930"/>
    <w:rsid w:val="00977C5B"/>
    <w:rsid w:val="00977E37"/>
    <w:rsid w:val="009800A6"/>
    <w:rsid w:val="00980100"/>
    <w:rsid w:val="0098011E"/>
    <w:rsid w:val="00980B17"/>
    <w:rsid w:val="00980E53"/>
    <w:rsid w:val="00980F79"/>
    <w:rsid w:val="009812E7"/>
    <w:rsid w:val="00981516"/>
    <w:rsid w:val="009815D6"/>
    <w:rsid w:val="00981821"/>
    <w:rsid w:val="009825A7"/>
    <w:rsid w:val="00982B47"/>
    <w:rsid w:val="00982B71"/>
    <w:rsid w:val="00982BD1"/>
    <w:rsid w:val="00982DE2"/>
    <w:rsid w:val="00982FD5"/>
    <w:rsid w:val="009839FE"/>
    <w:rsid w:val="00984627"/>
    <w:rsid w:val="00984652"/>
    <w:rsid w:val="00984831"/>
    <w:rsid w:val="00984885"/>
    <w:rsid w:val="00984B9A"/>
    <w:rsid w:val="00984BD6"/>
    <w:rsid w:val="00984C9C"/>
    <w:rsid w:val="009857B8"/>
    <w:rsid w:val="00985990"/>
    <w:rsid w:val="00985FF7"/>
    <w:rsid w:val="0098642F"/>
    <w:rsid w:val="009864EC"/>
    <w:rsid w:val="0098676F"/>
    <w:rsid w:val="0098677F"/>
    <w:rsid w:val="009867E0"/>
    <w:rsid w:val="00986B2D"/>
    <w:rsid w:val="00986DA2"/>
    <w:rsid w:val="0098717C"/>
    <w:rsid w:val="009872E2"/>
    <w:rsid w:val="009873D3"/>
    <w:rsid w:val="00987414"/>
    <w:rsid w:val="0098785D"/>
    <w:rsid w:val="0098789C"/>
    <w:rsid w:val="00987FC3"/>
    <w:rsid w:val="00990073"/>
    <w:rsid w:val="0099011B"/>
    <w:rsid w:val="00990839"/>
    <w:rsid w:val="00990A3D"/>
    <w:rsid w:val="0099112B"/>
    <w:rsid w:val="00991683"/>
    <w:rsid w:val="00991A81"/>
    <w:rsid w:val="00991CFA"/>
    <w:rsid w:val="00991EF0"/>
    <w:rsid w:val="00991FB9"/>
    <w:rsid w:val="009923A6"/>
    <w:rsid w:val="00992467"/>
    <w:rsid w:val="00992C2A"/>
    <w:rsid w:val="00992D37"/>
    <w:rsid w:val="00992ED8"/>
    <w:rsid w:val="00992FBF"/>
    <w:rsid w:val="00993DF3"/>
    <w:rsid w:val="00994391"/>
    <w:rsid w:val="00994617"/>
    <w:rsid w:val="0099470E"/>
    <w:rsid w:val="0099471F"/>
    <w:rsid w:val="00994833"/>
    <w:rsid w:val="00994A5D"/>
    <w:rsid w:val="00994ED3"/>
    <w:rsid w:val="0099516A"/>
    <w:rsid w:val="00995341"/>
    <w:rsid w:val="009953C9"/>
    <w:rsid w:val="0099554E"/>
    <w:rsid w:val="00995585"/>
    <w:rsid w:val="00995701"/>
    <w:rsid w:val="009959AF"/>
    <w:rsid w:val="00995B38"/>
    <w:rsid w:val="0099606D"/>
    <w:rsid w:val="00996118"/>
    <w:rsid w:val="009961D0"/>
    <w:rsid w:val="00996211"/>
    <w:rsid w:val="0099658A"/>
    <w:rsid w:val="00996925"/>
    <w:rsid w:val="00996A0A"/>
    <w:rsid w:val="00997507"/>
    <w:rsid w:val="00997933"/>
    <w:rsid w:val="009979DB"/>
    <w:rsid w:val="00997A27"/>
    <w:rsid w:val="00997D30"/>
    <w:rsid w:val="00997F01"/>
    <w:rsid w:val="00997FA2"/>
    <w:rsid w:val="009A0594"/>
    <w:rsid w:val="009A098D"/>
    <w:rsid w:val="009A0BBC"/>
    <w:rsid w:val="009A0C76"/>
    <w:rsid w:val="009A141D"/>
    <w:rsid w:val="009A16C4"/>
    <w:rsid w:val="009A182C"/>
    <w:rsid w:val="009A1B0C"/>
    <w:rsid w:val="009A1BD1"/>
    <w:rsid w:val="009A1C14"/>
    <w:rsid w:val="009A22C0"/>
    <w:rsid w:val="009A23DD"/>
    <w:rsid w:val="009A2929"/>
    <w:rsid w:val="009A29D8"/>
    <w:rsid w:val="009A2D0D"/>
    <w:rsid w:val="009A306C"/>
    <w:rsid w:val="009A334A"/>
    <w:rsid w:val="009A35EF"/>
    <w:rsid w:val="009A3973"/>
    <w:rsid w:val="009A3C6F"/>
    <w:rsid w:val="009A3DC7"/>
    <w:rsid w:val="009A429B"/>
    <w:rsid w:val="009A4340"/>
    <w:rsid w:val="009A4479"/>
    <w:rsid w:val="009A4526"/>
    <w:rsid w:val="009A45E0"/>
    <w:rsid w:val="009A4773"/>
    <w:rsid w:val="009A4996"/>
    <w:rsid w:val="009A51C8"/>
    <w:rsid w:val="009A51FF"/>
    <w:rsid w:val="009A5410"/>
    <w:rsid w:val="009A5665"/>
    <w:rsid w:val="009A5BE8"/>
    <w:rsid w:val="009A5C50"/>
    <w:rsid w:val="009A5DD3"/>
    <w:rsid w:val="009A62BE"/>
    <w:rsid w:val="009A6AE5"/>
    <w:rsid w:val="009A6B1B"/>
    <w:rsid w:val="009A6EF2"/>
    <w:rsid w:val="009A7661"/>
    <w:rsid w:val="009A7790"/>
    <w:rsid w:val="009A7A79"/>
    <w:rsid w:val="009A7D6F"/>
    <w:rsid w:val="009A7E1A"/>
    <w:rsid w:val="009A7EC8"/>
    <w:rsid w:val="009B02C2"/>
    <w:rsid w:val="009B0343"/>
    <w:rsid w:val="009B0515"/>
    <w:rsid w:val="009B0730"/>
    <w:rsid w:val="009B0754"/>
    <w:rsid w:val="009B0ACC"/>
    <w:rsid w:val="009B1337"/>
    <w:rsid w:val="009B1752"/>
    <w:rsid w:val="009B1CD6"/>
    <w:rsid w:val="009B1D93"/>
    <w:rsid w:val="009B1E1B"/>
    <w:rsid w:val="009B2113"/>
    <w:rsid w:val="009B22D0"/>
    <w:rsid w:val="009B22FA"/>
    <w:rsid w:val="009B24D5"/>
    <w:rsid w:val="009B24EB"/>
    <w:rsid w:val="009B2788"/>
    <w:rsid w:val="009B2BB1"/>
    <w:rsid w:val="009B2E23"/>
    <w:rsid w:val="009B2ECA"/>
    <w:rsid w:val="009B3261"/>
    <w:rsid w:val="009B355A"/>
    <w:rsid w:val="009B3723"/>
    <w:rsid w:val="009B3A41"/>
    <w:rsid w:val="009B3C79"/>
    <w:rsid w:val="009B4889"/>
    <w:rsid w:val="009B48E0"/>
    <w:rsid w:val="009B4AE5"/>
    <w:rsid w:val="009B4FB9"/>
    <w:rsid w:val="009B4FEA"/>
    <w:rsid w:val="009B5243"/>
    <w:rsid w:val="009B55DD"/>
    <w:rsid w:val="009B5768"/>
    <w:rsid w:val="009B577F"/>
    <w:rsid w:val="009B5825"/>
    <w:rsid w:val="009B5AA5"/>
    <w:rsid w:val="009B5CCE"/>
    <w:rsid w:val="009B5EE8"/>
    <w:rsid w:val="009B6463"/>
    <w:rsid w:val="009B65D6"/>
    <w:rsid w:val="009B666B"/>
    <w:rsid w:val="009B6B8F"/>
    <w:rsid w:val="009B6C0F"/>
    <w:rsid w:val="009B7299"/>
    <w:rsid w:val="009B747A"/>
    <w:rsid w:val="009B74A0"/>
    <w:rsid w:val="009B74BB"/>
    <w:rsid w:val="009B7609"/>
    <w:rsid w:val="009B7795"/>
    <w:rsid w:val="009B77C0"/>
    <w:rsid w:val="009B797F"/>
    <w:rsid w:val="009B7C35"/>
    <w:rsid w:val="009B7EAB"/>
    <w:rsid w:val="009C01CA"/>
    <w:rsid w:val="009C024C"/>
    <w:rsid w:val="009C0309"/>
    <w:rsid w:val="009C04D2"/>
    <w:rsid w:val="009C0555"/>
    <w:rsid w:val="009C0AE1"/>
    <w:rsid w:val="009C0CFA"/>
    <w:rsid w:val="009C0E0D"/>
    <w:rsid w:val="009C15FD"/>
    <w:rsid w:val="009C1F74"/>
    <w:rsid w:val="009C2132"/>
    <w:rsid w:val="009C217A"/>
    <w:rsid w:val="009C2228"/>
    <w:rsid w:val="009C256A"/>
    <w:rsid w:val="009C2613"/>
    <w:rsid w:val="009C266D"/>
    <w:rsid w:val="009C2731"/>
    <w:rsid w:val="009C2A40"/>
    <w:rsid w:val="009C2B68"/>
    <w:rsid w:val="009C2D0A"/>
    <w:rsid w:val="009C2D73"/>
    <w:rsid w:val="009C2F1E"/>
    <w:rsid w:val="009C312A"/>
    <w:rsid w:val="009C377D"/>
    <w:rsid w:val="009C3932"/>
    <w:rsid w:val="009C393F"/>
    <w:rsid w:val="009C459B"/>
    <w:rsid w:val="009C4EB3"/>
    <w:rsid w:val="009C4EDC"/>
    <w:rsid w:val="009C4FB0"/>
    <w:rsid w:val="009C5047"/>
    <w:rsid w:val="009C543C"/>
    <w:rsid w:val="009C59F8"/>
    <w:rsid w:val="009C5B0C"/>
    <w:rsid w:val="009C5E71"/>
    <w:rsid w:val="009C6796"/>
    <w:rsid w:val="009C6A60"/>
    <w:rsid w:val="009C6E9D"/>
    <w:rsid w:val="009C70D0"/>
    <w:rsid w:val="009C7651"/>
    <w:rsid w:val="009C7771"/>
    <w:rsid w:val="009C7DB9"/>
    <w:rsid w:val="009C7E36"/>
    <w:rsid w:val="009D0008"/>
    <w:rsid w:val="009D04FC"/>
    <w:rsid w:val="009D0805"/>
    <w:rsid w:val="009D0C6B"/>
    <w:rsid w:val="009D0D63"/>
    <w:rsid w:val="009D1295"/>
    <w:rsid w:val="009D1397"/>
    <w:rsid w:val="009D1555"/>
    <w:rsid w:val="009D1C8E"/>
    <w:rsid w:val="009D2084"/>
    <w:rsid w:val="009D22A6"/>
    <w:rsid w:val="009D2650"/>
    <w:rsid w:val="009D2B4C"/>
    <w:rsid w:val="009D2D75"/>
    <w:rsid w:val="009D2DF4"/>
    <w:rsid w:val="009D3323"/>
    <w:rsid w:val="009D3AFE"/>
    <w:rsid w:val="009D4264"/>
    <w:rsid w:val="009D44FD"/>
    <w:rsid w:val="009D4F92"/>
    <w:rsid w:val="009D565F"/>
    <w:rsid w:val="009D591F"/>
    <w:rsid w:val="009D59F7"/>
    <w:rsid w:val="009D5B31"/>
    <w:rsid w:val="009D5C36"/>
    <w:rsid w:val="009D5CA9"/>
    <w:rsid w:val="009D6994"/>
    <w:rsid w:val="009D6B4E"/>
    <w:rsid w:val="009D7700"/>
    <w:rsid w:val="009D7832"/>
    <w:rsid w:val="009D78EE"/>
    <w:rsid w:val="009D7CB2"/>
    <w:rsid w:val="009D7DB3"/>
    <w:rsid w:val="009D7EC5"/>
    <w:rsid w:val="009E078A"/>
    <w:rsid w:val="009E0864"/>
    <w:rsid w:val="009E0DB9"/>
    <w:rsid w:val="009E1088"/>
    <w:rsid w:val="009E1193"/>
    <w:rsid w:val="009E161C"/>
    <w:rsid w:val="009E17B2"/>
    <w:rsid w:val="009E18D0"/>
    <w:rsid w:val="009E1902"/>
    <w:rsid w:val="009E1D0C"/>
    <w:rsid w:val="009E1E6A"/>
    <w:rsid w:val="009E2449"/>
    <w:rsid w:val="009E25EC"/>
    <w:rsid w:val="009E2741"/>
    <w:rsid w:val="009E2EB3"/>
    <w:rsid w:val="009E2F90"/>
    <w:rsid w:val="009E30C4"/>
    <w:rsid w:val="009E32CC"/>
    <w:rsid w:val="009E337D"/>
    <w:rsid w:val="009E38A6"/>
    <w:rsid w:val="009E3B1D"/>
    <w:rsid w:val="009E3B81"/>
    <w:rsid w:val="009E4205"/>
    <w:rsid w:val="009E4272"/>
    <w:rsid w:val="009E4362"/>
    <w:rsid w:val="009E43D4"/>
    <w:rsid w:val="009E448E"/>
    <w:rsid w:val="009E4561"/>
    <w:rsid w:val="009E4620"/>
    <w:rsid w:val="009E4743"/>
    <w:rsid w:val="009E475B"/>
    <w:rsid w:val="009E48B9"/>
    <w:rsid w:val="009E4911"/>
    <w:rsid w:val="009E4A23"/>
    <w:rsid w:val="009E4D07"/>
    <w:rsid w:val="009E4F77"/>
    <w:rsid w:val="009E5BEC"/>
    <w:rsid w:val="009E6077"/>
    <w:rsid w:val="009E6877"/>
    <w:rsid w:val="009E6A31"/>
    <w:rsid w:val="009E6A6B"/>
    <w:rsid w:val="009E6BC2"/>
    <w:rsid w:val="009E6FFF"/>
    <w:rsid w:val="009E715F"/>
    <w:rsid w:val="009E7161"/>
    <w:rsid w:val="009E7294"/>
    <w:rsid w:val="009E739A"/>
    <w:rsid w:val="009E755A"/>
    <w:rsid w:val="009E790B"/>
    <w:rsid w:val="009E7D0D"/>
    <w:rsid w:val="009E7D8A"/>
    <w:rsid w:val="009F035B"/>
    <w:rsid w:val="009F06A7"/>
    <w:rsid w:val="009F0813"/>
    <w:rsid w:val="009F082F"/>
    <w:rsid w:val="009F08D4"/>
    <w:rsid w:val="009F0B1D"/>
    <w:rsid w:val="009F0C83"/>
    <w:rsid w:val="009F0E5B"/>
    <w:rsid w:val="009F106E"/>
    <w:rsid w:val="009F115C"/>
    <w:rsid w:val="009F132C"/>
    <w:rsid w:val="009F13F6"/>
    <w:rsid w:val="009F2BD2"/>
    <w:rsid w:val="009F2E1F"/>
    <w:rsid w:val="009F32FA"/>
    <w:rsid w:val="009F34B0"/>
    <w:rsid w:val="009F3958"/>
    <w:rsid w:val="009F39A5"/>
    <w:rsid w:val="009F3A8F"/>
    <w:rsid w:val="009F4AFF"/>
    <w:rsid w:val="009F4B28"/>
    <w:rsid w:val="009F4C0D"/>
    <w:rsid w:val="009F4FE1"/>
    <w:rsid w:val="009F550B"/>
    <w:rsid w:val="009F5758"/>
    <w:rsid w:val="009F58F6"/>
    <w:rsid w:val="009F5905"/>
    <w:rsid w:val="009F5980"/>
    <w:rsid w:val="009F5A1C"/>
    <w:rsid w:val="009F5B2D"/>
    <w:rsid w:val="009F5E1D"/>
    <w:rsid w:val="009F5F53"/>
    <w:rsid w:val="009F600D"/>
    <w:rsid w:val="009F6196"/>
    <w:rsid w:val="009F66A3"/>
    <w:rsid w:val="009F6A0E"/>
    <w:rsid w:val="009F6EDA"/>
    <w:rsid w:val="009F6F00"/>
    <w:rsid w:val="009F7490"/>
    <w:rsid w:val="009F7B98"/>
    <w:rsid w:val="009F7D8F"/>
    <w:rsid w:val="009F7E8E"/>
    <w:rsid w:val="009F7ECC"/>
    <w:rsid w:val="00A0024A"/>
    <w:rsid w:val="00A00990"/>
    <w:rsid w:val="00A00D31"/>
    <w:rsid w:val="00A00D56"/>
    <w:rsid w:val="00A00D67"/>
    <w:rsid w:val="00A010C0"/>
    <w:rsid w:val="00A010EB"/>
    <w:rsid w:val="00A012D3"/>
    <w:rsid w:val="00A01587"/>
    <w:rsid w:val="00A016CC"/>
    <w:rsid w:val="00A017F3"/>
    <w:rsid w:val="00A01A54"/>
    <w:rsid w:val="00A01B47"/>
    <w:rsid w:val="00A01D18"/>
    <w:rsid w:val="00A02114"/>
    <w:rsid w:val="00A022C3"/>
    <w:rsid w:val="00A02419"/>
    <w:rsid w:val="00A025AC"/>
    <w:rsid w:val="00A02D7B"/>
    <w:rsid w:val="00A03102"/>
    <w:rsid w:val="00A034B4"/>
    <w:rsid w:val="00A0366C"/>
    <w:rsid w:val="00A03B17"/>
    <w:rsid w:val="00A03BF0"/>
    <w:rsid w:val="00A04198"/>
    <w:rsid w:val="00A04295"/>
    <w:rsid w:val="00A047DE"/>
    <w:rsid w:val="00A04ECF"/>
    <w:rsid w:val="00A0542A"/>
    <w:rsid w:val="00A05991"/>
    <w:rsid w:val="00A05B46"/>
    <w:rsid w:val="00A05E0C"/>
    <w:rsid w:val="00A05E42"/>
    <w:rsid w:val="00A0627D"/>
    <w:rsid w:val="00A069CB"/>
    <w:rsid w:val="00A06EED"/>
    <w:rsid w:val="00A0745C"/>
    <w:rsid w:val="00A079E4"/>
    <w:rsid w:val="00A10374"/>
    <w:rsid w:val="00A103BC"/>
    <w:rsid w:val="00A1078B"/>
    <w:rsid w:val="00A1112F"/>
    <w:rsid w:val="00A111A7"/>
    <w:rsid w:val="00A11252"/>
    <w:rsid w:val="00A11685"/>
    <w:rsid w:val="00A118C2"/>
    <w:rsid w:val="00A11EF2"/>
    <w:rsid w:val="00A12184"/>
    <w:rsid w:val="00A125D1"/>
    <w:rsid w:val="00A1278F"/>
    <w:rsid w:val="00A12D50"/>
    <w:rsid w:val="00A1321A"/>
    <w:rsid w:val="00A140A3"/>
    <w:rsid w:val="00A14453"/>
    <w:rsid w:val="00A147CE"/>
    <w:rsid w:val="00A14A51"/>
    <w:rsid w:val="00A15643"/>
    <w:rsid w:val="00A15B22"/>
    <w:rsid w:val="00A15C22"/>
    <w:rsid w:val="00A166DA"/>
    <w:rsid w:val="00A167AD"/>
    <w:rsid w:val="00A167DB"/>
    <w:rsid w:val="00A16971"/>
    <w:rsid w:val="00A169FD"/>
    <w:rsid w:val="00A16C0D"/>
    <w:rsid w:val="00A16CF9"/>
    <w:rsid w:val="00A16D15"/>
    <w:rsid w:val="00A172AF"/>
    <w:rsid w:val="00A177B3"/>
    <w:rsid w:val="00A17A73"/>
    <w:rsid w:val="00A17D82"/>
    <w:rsid w:val="00A17E4A"/>
    <w:rsid w:val="00A202D2"/>
    <w:rsid w:val="00A202D6"/>
    <w:rsid w:val="00A20314"/>
    <w:rsid w:val="00A203CF"/>
    <w:rsid w:val="00A20569"/>
    <w:rsid w:val="00A20740"/>
    <w:rsid w:val="00A207A6"/>
    <w:rsid w:val="00A207DC"/>
    <w:rsid w:val="00A20982"/>
    <w:rsid w:val="00A20C29"/>
    <w:rsid w:val="00A20EAA"/>
    <w:rsid w:val="00A21351"/>
    <w:rsid w:val="00A21513"/>
    <w:rsid w:val="00A217D7"/>
    <w:rsid w:val="00A2238A"/>
    <w:rsid w:val="00A22A25"/>
    <w:rsid w:val="00A22EF4"/>
    <w:rsid w:val="00A23115"/>
    <w:rsid w:val="00A2316B"/>
    <w:rsid w:val="00A23487"/>
    <w:rsid w:val="00A23754"/>
    <w:rsid w:val="00A237C7"/>
    <w:rsid w:val="00A23BB5"/>
    <w:rsid w:val="00A24107"/>
    <w:rsid w:val="00A24118"/>
    <w:rsid w:val="00A24241"/>
    <w:rsid w:val="00A24358"/>
    <w:rsid w:val="00A246BF"/>
    <w:rsid w:val="00A2472E"/>
    <w:rsid w:val="00A249A6"/>
    <w:rsid w:val="00A24D30"/>
    <w:rsid w:val="00A24F57"/>
    <w:rsid w:val="00A24FB7"/>
    <w:rsid w:val="00A2529B"/>
    <w:rsid w:val="00A2530E"/>
    <w:rsid w:val="00A25923"/>
    <w:rsid w:val="00A2593B"/>
    <w:rsid w:val="00A25C17"/>
    <w:rsid w:val="00A25C19"/>
    <w:rsid w:val="00A26315"/>
    <w:rsid w:val="00A26464"/>
    <w:rsid w:val="00A26657"/>
    <w:rsid w:val="00A268D7"/>
    <w:rsid w:val="00A2691C"/>
    <w:rsid w:val="00A26B47"/>
    <w:rsid w:val="00A26B83"/>
    <w:rsid w:val="00A26C6B"/>
    <w:rsid w:val="00A27238"/>
    <w:rsid w:val="00A27359"/>
    <w:rsid w:val="00A27817"/>
    <w:rsid w:val="00A27DF6"/>
    <w:rsid w:val="00A27E27"/>
    <w:rsid w:val="00A30821"/>
    <w:rsid w:val="00A30A1B"/>
    <w:rsid w:val="00A30D2D"/>
    <w:rsid w:val="00A31218"/>
    <w:rsid w:val="00A3136D"/>
    <w:rsid w:val="00A31786"/>
    <w:rsid w:val="00A317B2"/>
    <w:rsid w:val="00A31858"/>
    <w:rsid w:val="00A31A00"/>
    <w:rsid w:val="00A31CF9"/>
    <w:rsid w:val="00A3234E"/>
    <w:rsid w:val="00A32405"/>
    <w:rsid w:val="00A3274A"/>
    <w:rsid w:val="00A32E1E"/>
    <w:rsid w:val="00A332BF"/>
    <w:rsid w:val="00A333C9"/>
    <w:rsid w:val="00A335F8"/>
    <w:rsid w:val="00A338EC"/>
    <w:rsid w:val="00A33EDE"/>
    <w:rsid w:val="00A33F5B"/>
    <w:rsid w:val="00A345E1"/>
    <w:rsid w:val="00A345F3"/>
    <w:rsid w:val="00A34638"/>
    <w:rsid w:val="00A3472D"/>
    <w:rsid w:val="00A349FA"/>
    <w:rsid w:val="00A34CC5"/>
    <w:rsid w:val="00A3543A"/>
    <w:rsid w:val="00A35834"/>
    <w:rsid w:val="00A35931"/>
    <w:rsid w:val="00A359D5"/>
    <w:rsid w:val="00A35A7C"/>
    <w:rsid w:val="00A35F14"/>
    <w:rsid w:val="00A36B73"/>
    <w:rsid w:val="00A36B75"/>
    <w:rsid w:val="00A37954"/>
    <w:rsid w:val="00A37D44"/>
    <w:rsid w:val="00A4002E"/>
    <w:rsid w:val="00A40214"/>
    <w:rsid w:val="00A4044E"/>
    <w:rsid w:val="00A405AA"/>
    <w:rsid w:val="00A40753"/>
    <w:rsid w:val="00A4076C"/>
    <w:rsid w:val="00A408E8"/>
    <w:rsid w:val="00A40E54"/>
    <w:rsid w:val="00A41636"/>
    <w:rsid w:val="00A4195F"/>
    <w:rsid w:val="00A41A05"/>
    <w:rsid w:val="00A41DA8"/>
    <w:rsid w:val="00A4209C"/>
    <w:rsid w:val="00A421E7"/>
    <w:rsid w:val="00A421ED"/>
    <w:rsid w:val="00A42217"/>
    <w:rsid w:val="00A42A52"/>
    <w:rsid w:val="00A42B1E"/>
    <w:rsid w:val="00A42C0B"/>
    <w:rsid w:val="00A42D4A"/>
    <w:rsid w:val="00A42F04"/>
    <w:rsid w:val="00A43258"/>
    <w:rsid w:val="00A432BB"/>
    <w:rsid w:val="00A4348D"/>
    <w:rsid w:val="00A4361C"/>
    <w:rsid w:val="00A4376D"/>
    <w:rsid w:val="00A441ED"/>
    <w:rsid w:val="00A44409"/>
    <w:rsid w:val="00A44C29"/>
    <w:rsid w:val="00A44D9A"/>
    <w:rsid w:val="00A45013"/>
    <w:rsid w:val="00A451E5"/>
    <w:rsid w:val="00A4557B"/>
    <w:rsid w:val="00A45638"/>
    <w:rsid w:val="00A460EE"/>
    <w:rsid w:val="00A4619A"/>
    <w:rsid w:val="00A47174"/>
    <w:rsid w:val="00A473A6"/>
    <w:rsid w:val="00A47410"/>
    <w:rsid w:val="00A475F5"/>
    <w:rsid w:val="00A47738"/>
    <w:rsid w:val="00A47884"/>
    <w:rsid w:val="00A4794F"/>
    <w:rsid w:val="00A479CE"/>
    <w:rsid w:val="00A47F8D"/>
    <w:rsid w:val="00A500FA"/>
    <w:rsid w:val="00A5018D"/>
    <w:rsid w:val="00A506C9"/>
    <w:rsid w:val="00A50A9D"/>
    <w:rsid w:val="00A50AC0"/>
    <w:rsid w:val="00A50B04"/>
    <w:rsid w:val="00A50D55"/>
    <w:rsid w:val="00A50E9C"/>
    <w:rsid w:val="00A5127D"/>
    <w:rsid w:val="00A512F6"/>
    <w:rsid w:val="00A5174A"/>
    <w:rsid w:val="00A51B09"/>
    <w:rsid w:val="00A51C96"/>
    <w:rsid w:val="00A51E46"/>
    <w:rsid w:val="00A520CA"/>
    <w:rsid w:val="00A522B5"/>
    <w:rsid w:val="00A52467"/>
    <w:rsid w:val="00A52476"/>
    <w:rsid w:val="00A52576"/>
    <w:rsid w:val="00A5257B"/>
    <w:rsid w:val="00A52A02"/>
    <w:rsid w:val="00A52A76"/>
    <w:rsid w:val="00A52B74"/>
    <w:rsid w:val="00A52CE9"/>
    <w:rsid w:val="00A52D6C"/>
    <w:rsid w:val="00A53414"/>
    <w:rsid w:val="00A53552"/>
    <w:rsid w:val="00A536A0"/>
    <w:rsid w:val="00A53BE0"/>
    <w:rsid w:val="00A53C9F"/>
    <w:rsid w:val="00A549FA"/>
    <w:rsid w:val="00A54A98"/>
    <w:rsid w:val="00A54C96"/>
    <w:rsid w:val="00A554A0"/>
    <w:rsid w:val="00A556AA"/>
    <w:rsid w:val="00A55D21"/>
    <w:rsid w:val="00A562DC"/>
    <w:rsid w:val="00A565DF"/>
    <w:rsid w:val="00A566B1"/>
    <w:rsid w:val="00A571D1"/>
    <w:rsid w:val="00A5724E"/>
    <w:rsid w:val="00A57344"/>
    <w:rsid w:val="00A57DE5"/>
    <w:rsid w:val="00A6020B"/>
    <w:rsid w:val="00A605F9"/>
    <w:rsid w:val="00A60C6E"/>
    <w:rsid w:val="00A60CE7"/>
    <w:rsid w:val="00A61396"/>
    <w:rsid w:val="00A613DB"/>
    <w:rsid w:val="00A61529"/>
    <w:rsid w:val="00A61B41"/>
    <w:rsid w:val="00A620C3"/>
    <w:rsid w:val="00A62153"/>
    <w:rsid w:val="00A622C4"/>
    <w:rsid w:val="00A62342"/>
    <w:rsid w:val="00A62580"/>
    <w:rsid w:val="00A62D4C"/>
    <w:rsid w:val="00A63117"/>
    <w:rsid w:val="00A631E9"/>
    <w:rsid w:val="00A6337C"/>
    <w:rsid w:val="00A63763"/>
    <w:rsid w:val="00A63769"/>
    <w:rsid w:val="00A63DE2"/>
    <w:rsid w:val="00A63ED1"/>
    <w:rsid w:val="00A64009"/>
    <w:rsid w:val="00A64C3E"/>
    <w:rsid w:val="00A6592D"/>
    <w:rsid w:val="00A65A73"/>
    <w:rsid w:val="00A65B20"/>
    <w:rsid w:val="00A65CE3"/>
    <w:rsid w:val="00A65EF4"/>
    <w:rsid w:val="00A660D0"/>
    <w:rsid w:val="00A660FA"/>
    <w:rsid w:val="00A66427"/>
    <w:rsid w:val="00A66756"/>
    <w:rsid w:val="00A668EC"/>
    <w:rsid w:val="00A66E15"/>
    <w:rsid w:val="00A67B0C"/>
    <w:rsid w:val="00A67C75"/>
    <w:rsid w:val="00A67FB2"/>
    <w:rsid w:val="00A706F7"/>
    <w:rsid w:val="00A7093D"/>
    <w:rsid w:val="00A70A63"/>
    <w:rsid w:val="00A71682"/>
    <w:rsid w:val="00A71E8A"/>
    <w:rsid w:val="00A72088"/>
    <w:rsid w:val="00A72130"/>
    <w:rsid w:val="00A721F7"/>
    <w:rsid w:val="00A7278E"/>
    <w:rsid w:val="00A72A1B"/>
    <w:rsid w:val="00A73090"/>
    <w:rsid w:val="00A739E1"/>
    <w:rsid w:val="00A73B3F"/>
    <w:rsid w:val="00A73BE3"/>
    <w:rsid w:val="00A73C34"/>
    <w:rsid w:val="00A73CD7"/>
    <w:rsid w:val="00A7408D"/>
    <w:rsid w:val="00A74387"/>
    <w:rsid w:val="00A744B5"/>
    <w:rsid w:val="00A744EA"/>
    <w:rsid w:val="00A74582"/>
    <w:rsid w:val="00A74875"/>
    <w:rsid w:val="00A74E1E"/>
    <w:rsid w:val="00A75850"/>
    <w:rsid w:val="00A75A63"/>
    <w:rsid w:val="00A75CE0"/>
    <w:rsid w:val="00A75E19"/>
    <w:rsid w:val="00A75F93"/>
    <w:rsid w:val="00A7632E"/>
    <w:rsid w:val="00A764DD"/>
    <w:rsid w:val="00A76716"/>
    <w:rsid w:val="00A76844"/>
    <w:rsid w:val="00A76CD8"/>
    <w:rsid w:val="00A77307"/>
    <w:rsid w:val="00A77388"/>
    <w:rsid w:val="00A7787E"/>
    <w:rsid w:val="00A77969"/>
    <w:rsid w:val="00A77985"/>
    <w:rsid w:val="00A77ABC"/>
    <w:rsid w:val="00A77E25"/>
    <w:rsid w:val="00A77F4A"/>
    <w:rsid w:val="00A77F5D"/>
    <w:rsid w:val="00A80187"/>
    <w:rsid w:val="00A805F3"/>
    <w:rsid w:val="00A80857"/>
    <w:rsid w:val="00A81237"/>
    <w:rsid w:val="00A81333"/>
    <w:rsid w:val="00A81ACE"/>
    <w:rsid w:val="00A81DA7"/>
    <w:rsid w:val="00A81DD7"/>
    <w:rsid w:val="00A821F3"/>
    <w:rsid w:val="00A826C7"/>
    <w:rsid w:val="00A827E6"/>
    <w:rsid w:val="00A82EBF"/>
    <w:rsid w:val="00A8334D"/>
    <w:rsid w:val="00A834A9"/>
    <w:rsid w:val="00A83700"/>
    <w:rsid w:val="00A83DF4"/>
    <w:rsid w:val="00A83F7A"/>
    <w:rsid w:val="00A8435C"/>
    <w:rsid w:val="00A848FA"/>
    <w:rsid w:val="00A84CAE"/>
    <w:rsid w:val="00A85108"/>
    <w:rsid w:val="00A85530"/>
    <w:rsid w:val="00A86134"/>
    <w:rsid w:val="00A863E8"/>
    <w:rsid w:val="00A87287"/>
    <w:rsid w:val="00A873B9"/>
    <w:rsid w:val="00A87890"/>
    <w:rsid w:val="00A87A35"/>
    <w:rsid w:val="00A87A44"/>
    <w:rsid w:val="00A87B1C"/>
    <w:rsid w:val="00A87CCE"/>
    <w:rsid w:val="00A87CF0"/>
    <w:rsid w:val="00A87DDF"/>
    <w:rsid w:val="00A87FA6"/>
    <w:rsid w:val="00A90A09"/>
    <w:rsid w:val="00A90B50"/>
    <w:rsid w:val="00A90EAF"/>
    <w:rsid w:val="00A91005"/>
    <w:rsid w:val="00A91341"/>
    <w:rsid w:val="00A913B2"/>
    <w:rsid w:val="00A91A99"/>
    <w:rsid w:val="00A91AD3"/>
    <w:rsid w:val="00A9208F"/>
    <w:rsid w:val="00A923A4"/>
    <w:rsid w:val="00A924A5"/>
    <w:rsid w:val="00A92618"/>
    <w:rsid w:val="00A926D0"/>
    <w:rsid w:val="00A9288C"/>
    <w:rsid w:val="00A92BAD"/>
    <w:rsid w:val="00A92D3D"/>
    <w:rsid w:val="00A932B8"/>
    <w:rsid w:val="00A9393C"/>
    <w:rsid w:val="00A93A6E"/>
    <w:rsid w:val="00A9413B"/>
    <w:rsid w:val="00A944A8"/>
    <w:rsid w:val="00A94650"/>
    <w:rsid w:val="00A947E1"/>
    <w:rsid w:val="00A94A18"/>
    <w:rsid w:val="00A94CCE"/>
    <w:rsid w:val="00A95053"/>
    <w:rsid w:val="00A9539D"/>
    <w:rsid w:val="00A953D3"/>
    <w:rsid w:val="00A953D8"/>
    <w:rsid w:val="00A953F4"/>
    <w:rsid w:val="00A9593C"/>
    <w:rsid w:val="00A95C61"/>
    <w:rsid w:val="00A95D5D"/>
    <w:rsid w:val="00A960BB"/>
    <w:rsid w:val="00A96268"/>
    <w:rsid w:val="00A9645D"/>
    <w:rsid w:val="00A9686D"/>
    <w:rsid w:val="00A96BFF"/>
    <w:rsid w:val="00A96EB7"/>
    <w:rsid w:val="00A974F0"/>
    <w:rsid w:val="00A9775A"/>
    <w:rsid w:val="00A97D36"/>
    <w:rsid w:val="00A97EAD"/>
    <w:rsid w:val="00AA06ED"/>
    <w:rsid w:val="00AA08C1"/>
    <w:rsid w:val="00AA0B4A"/>
    <w:rsid w:val="00AA0DF8"/>
    <w:rsid w:val="00AA11AC"/>
    <w:rsid w:val="00AA142C"/>
    <w:rsid w:val="00AA14A7"/>
    <w:rsid w:val="00AA159A"/>
    <w:rsid w:val="00AA1ADB"/>
    <w:rsid w:val="00AA1CA6"/>
    <w:rsid w:val="00AA22AE"/>
    <w:rsid w:val="00AA2B89"/>
    <w:rsid w:val="00AA2FBF"/>
    <w:rsid w:val="00AA3002"/>
    <w:rsid w:val="00AA3426"/>
    <w:rsid w:val="00AA471B"/>
    <w:rsid w:val="00AA498B"/>
    <w:rsid w:val="00AA541A"/>
    <w:rsid w:val="00AA54C1"/>
    <w:rsid w:val="00AA5506"/>
    <w:rsid w:val="00AA57E7"/>
    <w:rsid w:val="00AA5D88"/>
    <w:rsid w:val="00AA5E80"/>
    <w:rsid w:val="00AA5ED1"/>
    <w:rsid w:val="00AA616D"/>
    <w:rsid w:val="00AA64FF"/>
    <w:rsid w:val="00AA672D"/>
    <w:rsid w:val="00AA6762"/>
    <w:rsid w:val="00AA713A"/>
    <w:rsid w:val="00AA7167"/>
    <w:rsid w:val="00AA72B3"/>
    <w:rsid w:val="00AA765F"/>
    <w:rsid w:val="00AA7824"/>
    <w:rsid w:val="00AA7CC8"/>
    <w:rsid w:val="00AA7D06"/>
    <w:rsid w:val="00AB04BA"/>
    <w:rsid w:val="00AB053F"/>
    <w:rsid w:val="00AB05AB"/>
    <w:rsid w:val="00AB0876"/>
    <w:rsid w:val="00AB0D44"/>
    <w:rsid w:val="00AB0E0E"/>
    <w:rsid w:val="00AB0F9A"/>
    <w:rsid w:val="00AB11B2"/>
    <w:rsid w:val="00AB12E5"/>
    <w:rsid w:val="00AB1802"/>
    <w:rsid w:val="00AB1C64"/>
    <w:rsid w:val="00AB1D17"/>
    <w:rsid w:val="00AB1DBE"/>
    <w:rsid w:val="00AB224B"/>
    <w:rsid w:val="00AB3127"/>
    <w:rsid w:val="00AB31A1"/>
    <w:rsid w:val="00AB3726"/>
    <w:rsid w:val="00AB3ACF"/>
    <w:rsid w:val="00AB3B9B"/>
    <w:rsid w:val="00AB3D33"/>
    <w:rsid w:val="00AB3D3B"/>
    <w:rsid w:val="00AB3F2E"/>
    <w:rsid w:val="00AB3FDC"/>
    <w:rsid w:val="00AB408F"/>
    <w:rsid w:val="00AB4134"/>
    <w:rsid w:val="00AB4380"/>
    <w:rsid w:val="00AB45A2"/>
    <w:rsid w:val="00AB4811"/>
    <w:rsid w:val="00AB4B35"/>
    <w:rsid w:val="00AB4CE2"/>
    <w:rsid w:val="00AB5392"/>
    <w:rsid w:val="00AB5C4B"/>
    <w:rsid w:val="00AB5E1C"/>
    <w:rsid w:val="00AB624B"/>
    <w:rsid w:val="00AB64F3"/>
    <w:rsid w:val="00AB6599"/>
    <w:rsid w:val="00AB6BD2"/>
    <w:rsid w:val="00AB6E69"/>
    <w:rsid w:val="00AB6F59"/>
    <w:rsid w:val="00AB6FAE"/>
    <w:rsid w:val="00AB7166"/>
    <w:rsid w:val="00AB7710"/>
    <w:rsid w:val="00AB7976"/>
    <w:rsid w:val="00AC040D"/>
    <w:rsid w:val="00AC04D7"/>
    <w:rsid w:val="00AC0509"/>
    <w:rsid w:val="00AC057F"/>
    <w:rsid w:val="00AC05A6"/>
    <w:rsid w:val="00AC0929"/>
    <w:rsid w:val="00AC0D51"/>
    <w:rsid w:val="00AC0D62"/>
    <w:rsid w:val="00AC0D91"/>
    <w:rsid w:val="00AC0DD4"/>
    <w:rsid w:val="00AC1163"/>
    <w:rsid w:val="00AC1726"/>
    <w:rsid w:val="00AC187F"/>
    <w:rsid w:val="00AC19ED"/>
    <w:rsid w:val="00AC2230"/>
    <w:rsid w:val="00AC2556"/>
    <w:rsid w:val="00AC2818"/>
    <w:rsid w:val="00AC2833"/>
    <w:rsid w:val="00AC2A60"/>
    <w:rsid w:val="00AC2D13"/>
    <w:rsid w:val="00AC3244"/>
    <w:rsid w:val="00AC3B3E"/>
    <w:rsid w:val="00AC3EC2"/>
    <w:rsid w:val="00AC4431"/>
    <w:rsid w:val="00AC4A4E"/>
    <w:rsid w:val="00AC4A58"/>
    <w:rsid w:val="00AC4C7E"/>
    <w:rsid w:val="00AC4DA4"/>
    <w:rsid w:val="00AC4DCB"/>
    <w:rsid w:val="00AC5ABF"/>
    <w:rsid w:val="00AC6B2B"/>
    <w:rsid w:val="00AC6C1D"/>
    <w:rsid w:val="00AC6D3A"/>
    <w:rsid w:val="00AC6FEC"/>
    <w:rsid w:val="00AC719A"/>
    <w:rsid w:val="00AC734A"/>
    <w:rsid w:val="00AC7974"/>
    <w:rsid w:val="00AC7EB0"/>
    <w:rsid w:val="00AD04B7"/>
    <w:rsid w:val="00AD0592"/>
    <w:rsid w:val="00AD0803"/>
    <w:rsid w:val="00AD0D4E"/>
    <w:rsid w:val="00AD0DF7"/>
    <w:rsid w:val="00AD0F00"/>
    <w:rsid w:val="00AD0F45"/>
    <w:rsid w:val="00AD1058"/>
    <w:rsid w:val="00AD16FF"/>
    <w:rsid w:val="00AD18B6"/>
    <w:rsid w:val="00AD1DB4"/>
    <w:rsid w:val="00AD2442"/>
    <w:rsid w:val="00AD2487"/>
    <w:rsid w:val="00AD3052"/>
    <w:rsid w:val="00AD3465"/>
    <w:rsid w:val="00AD39E6"/>
    <w:rsid w:val="00AD3C46"/>
    <w:rsid w:val="00AD3CF7"/>
    <w:rsid w:val="00AD460B"/>
    <w:rsid w:val="00AD47E6"/>
    <w:rsid w:val="00AD4840"/>
    <w:rsid w:val="00AD49DD"/>
    <w:rsid w:val="00AD4BA3"/>
    <w:rsid w:val="00AD4FEB"/>
    <w:rsid w:val="00AD5E95"/>
    <w:rsid w:val="00AD62F0"/>
    <w:rsid w:val="00AD66F4"/>
    <w:rsid w:val="00AD6C06"/>
    <w:rsid w:val="00AD6FFF"/>
    <w:rsid w:val="00AD724B"/>
    <w:rsid w:val="00AD73EB"/>
    <w:rsid w:val="00AD7410"/>
    <w:rsid w:val="00AD756C"/>
    <w:rsid w:val="00AD759C"/>
    <w:rsid w:val="00AD76B5"/>
    <w:rsid w:val="00AD7D42"/>
    <w:rsid w:val="00AE00BC"/>
    <w:rsid w:val="00AE00C6"/>
    <w:rsid w:val="00AE062D"/>
    <w:rsid w:val="00AE064D"/>
    <w:rsid w:val="00AE0719"/>
    <w:rsid w:val="00AE081B"/>
    <w:rsid w:val="00AE0960"/>
    <w:rsid w:val="00AE1043"/>
    <w:rsid w:val="00AE1197"/>
    <w:rsid w:val="00AE11C3"/>
    <w:rsid w:val="00AE14B5"/>
    <w:rsid w:val="00AE152A"/>
    <w:rsid w:val="00AE1535"/>
    <w:rsid w:val="00AE1BC3"/>
    <w:rsid w:val="00AE1D2F"/>
    <w:rsid w:val="00AE1EFB"/>
    <w:rsid w:val="00AE27B0"/>
    <w:rsid w:val="00AE28CF"/>
    <w:rsid w:val="00AE2944"/>
    <w:rsid w:val="00AE2A0B"/>
    <w:rsid w:val="00AE2C24"/>
    <w:rsid w:val="00AE2CD1"/>
    <w:rsid w:val="00AE2D4E"/>
    <w:rsid w:val="00AE3025"/>
    <w:rsid w:val="00AE326A"/>
    <w:rsid w:val="00AE38D3"/>
    <w:rsid w:val="00AE3BB3"/>
    <w:rsid w:val="00AE3DA6"/>
    <w:rsid w:val="00AE3F83"/>
    <w:rsid w:val="00AE412E"/>
    <w:rsid w:val="00AE576A"/>
    <w:rsid w:val="00AE5B63"/>
    <w:rsid w:val="00AE5C48"/>
    <w:rsid w:val="00AE6150"/>
    <w:rsid w:val="00AE61B4"/>
    <w:rsid w:val="00AE6436"/>
    <w:rsid w:val="00AE6476"/>
    <w:rsid w:val="00AE737A"/>
    <w:rsid w:val="00AE7802"/>
    <w:rsid w:val="00AE78D0"/>
    <w:rsid w:val="00AE7A03"/>
    <w:rsid w:val="00AE7B6D"/>
    <w:rsid w:val="00AE7BBB"/>
    <w:rsid w:val="00AF02CE"/>
    <w:rsid w:val="00AF0475"/>
    <w:rsid w:val="00AF0574"/>
    <w:rsid w:val="00AF0B54"/>
    <w:rsid w:val="00AF0BE9"/>
    <w:rsid w:val="00AF0E55"/>
    <w:rsid w:val="00AF10EF"/>
    <w:rsid w:val="00AF1977"/>
    <w:rsid w:val="00AF1E73"/>
    <w:rsid w:val="00AF1E80"/>
    <w:rsid w:val="00AF2045"/>
    <w:rsid w:val="00AF2292"/>
    <w:rsid w:val="00AF269A"/>
    <w:rsid w:val="00AF2792"/>
    <w:rsid w:val="00AF2799"/>
    <w:rsid w:val="00AF279F"/>
    <w:rsid w:val="00AF2997"/>
    <w:rsid w:val="00AF2EF2"/>
    <w:rsid w:val="00AF300D"/>
    <w:rsid w:val="00AF30E0"/>
    <w:rsid w:val="00AF3157"/>
    <w:rsid w:val="00AF31AF"/>
    <w:rsid w:val="00AF34F2"/>
    <w:rsid w:val="00AF397D"/>
    <w:rsid w:val="00AF3A4D"/>
    <w:rsid w:val="00AF3F84"/>
    <w:rsid w:val="00AF3FF5"/>
    <w:rsid w:val="00AF40D3"/>
    <w:rsid w:val="00AF42F3"/>
    <w:rsid w:val="00AF45B8"/>
    <w:rsid w:val="00AF47A9"/>
    <w:rsid w:val="00AF47AD"/>
    <w:rsid w:val="00AF4943"/>
    <w:rsid w:val="00AF49B7"/>
    <w:rsid w:val="00AF4B35"/>
    <w:rsid w:val="00AF5078"/>
    <w:rsid w:val="00AF5E8C"/>
    <w:rsid w:val="00AF6042"/>
    <w:rsid w:val="00AF6077"/>
    <w:rsid w:val="00AF6212"/>
    <w:rsid w:val="00AF6574"/>
    <w:rsid w:val="00AF6B2F"/>
    <w:rsid w:val="00AF6C6C"/>
    <w:rsid w:val="00AF7083"/>
    <w:rsid w:val="00AF710B"/>
    <w:rsid w:val="00AF7437"/>
    <w:rsid w:val="00AF75DC"/>
    <w:rsid w:val="00AF7655"/>
    <w:rsid w:val="00AF7849"/>
    <w:rsid w:val="00AF78A6"/>
    <w:rsid w:val="00AF7C6E"/>
    <w:rsid w:val="00AF7FDD"/>
    <w:rsid w:val="00B001DC"/>
    <w:rsid w:val="00B00905"/>
    <w:rsid w:val="00B00B24"/>
    <w:rsid w:val="00B00B39"/>
    <w:rsid w:val="00B00E65"/>
    <w:rsid w:val="00B00F07"/>
    <w:rsid w:val="00B00FCA"/>
    <w:rsid w:val="00B01241"/>
    <w:rsid w:val="00B01578"/>
    <w:rsid w:val="00B0172E"/>
    <w:rsid w:val="00B01BCC"/>
    <w:rsid w:val="00B01C2E"/>
    <w:rsid w:val="00B01DF6"/>
    <w:rsid w:val="00B02179"/>
    <w:rsid w:val="00B0237B"/>
    <w:rsid w:val="00B023CF"/>
    <w:rsid w:val="00B02A76"/>
    <w:rsid w:val="00B02BDB"/>
    <w:rsid w:val="00B02C29"/>
    <w:rsid w:val="00B02DAF"/>
    <w:rsid w:val="00B033C3"/>
    <w:rsid w:val="00B039E8"/>
    <w:rsid w:val="00B043AA"/>
    <w:rsid w:val="00B0457D"/>
    <w:rsid w:val="00B04C50"/>
    <w:rsid w:val="00B04C54"/>
    <w:rsid w:val="00B04DC7"/>
    <w:rsid w:val="00B04F3F"/>
    <w:rsid w:val="00B0503C"/>
    <w:rsid w:val="00B0515A"/>
    <w:rsid w:val="00B05168"/>
    <w:rsid w:val="00B05198"/>
    <w:rsid w:val="00B05325"/>
    <w:rsid w:val="00B05338"/>
    <w:rsid w:val="00B05418"/>
    <w:rsid w:val="00B0563C"/>
    <w:rsid w:val="00B05FE7"/>
    <w:rsid w:val="00B063F4"/>
    <w:rsid w:val="00B06CEC"/>
    <w:rsid w:val="00B06F7D"/>
    <w:rsid w:val="00B07179"/>
    <w:rsid w:val="00B074B6"/>
    <w:rsid w:val="00B07551"/>
    <w:rsid w:val="00B07582"/>
    <w:rsid w:val="00B078E1"/>
    <w:rsid w:val="00B108F7"/>
    <w:rsid w:val="00B10A1E"/>
    <w:rsid w:val="00B10A32"/>
    <w:rsid w:val="00B10D84"/>
    <w:rsid w:val="00B10ECA"/>
    <w:rsid w:val="00B111AE"/>
    <w:rsid w:val="00B111C4"/>
    <w:rsid w:val="00B1152A"/>
    <w:rsid w:val="00B11569"/>
    <w:rsid w:val="00B11638"/>
    <w:rsid w:val="00B116B3"/>
    <w:rsid w:val="00B11712"/>
    <w:rsid w:val="00B1206E"/>
    <w:rsid w:val="00B12880"/>
    <w:rsid w:val="00B1295A"/>
    <w:rsid w:val="00B12CE4"/>
    <w:rsid w:val="00B12F2C"/>
    <w:rsid w:val="00B136E4"/>
    <w:rsid w:val="00B1394E"/>
    <w:rsid w:val="00B13C2B"/>
    <w:rsid w:val="00B144AE"/>
    <w:rsid w:val="00B14981"/>
    <w:rsid w:val="00B1516C"/>
    <w:rsid w:val="00B1520C"/>
    <w:rsid w:val="00B152D2"/>
    <w:rsid w:val="00B1537B"/>
    <w:rsid w:val="00B1550A"/>
    <w:rsid w:val="00B157F3"/>
    <w:rsid w:val="00B159AD"/>
    <w:rsid w:val="00B159F0"/>
    <w:rsid w:val="00B161B5"/>
    <w:rsid w:val="00B1625C"/>
    <w:rsid w:val="00B16829"/>
    <w:rsid w:val="00B16892"/>
    <w:rsid w:val="00B16F1E"/>
    <w:rsid w:val="00B17298"/>
    <w:rsid w:val="00B174CC"/>
    <w:rsid w:val="00B17586"/>
    <w:rsid w:val="00B177D7"/>
    <w:rsid w:val="00B179D9"/>
    <w:rsid w:val="00B17D36"/>
    <w:rsid w:val="00B20103"/>
    <w:rsid w:val="00B20E78"/>
    <w:rsid w:val="00B20EB8"/>
    <w:rsid w:val="00B2124D"/>
    <w:rsid w:val="00B2139B"/>
    <w:rsid w:val="00B21981"/>
    <w:rsid w:val="00B219BA"/>
    <w:rsid w:val="00B21B57"/>
    <w:rsid w:val="00B21B9F"/>
    <w:rsid w:val="00B22C22"/>
    <w:rsid w:val="00B22C56"/>
    <w:rsid w:val="00B22C59"/>
    <w:rsid w:val="00B23178"/>
    <w:rsid w:val="00B237C6"/>
    <w:rsid w:val="00B23AA0"/>
    <w:rsid w:val="00B2432B"/>
    <w:rsid w:val="00B24638"/>
    <w:rsid w:val="00B247CA"/>
    <w:rsid w:val="00B248CA"/>
    <w:rsid w:val="00B24BA5"/>
    <w:rsid w:val="00B24E4C"/>
    <w:rsid w:val="00B25572"/>
    <w:rsid w:val="00B258C3"/>
    <w:rsid w:val="00B25B95"/>
    <w:rsid w:val="00B26118"/>
    <w:rsid w:val="00B26134"/>
    <w:rsid w:val="00B2620F"/>
    <w:rsid w:val="00B26500"/>
    <w:rsid w:val="00B26597"/>
    <w:rsid w:val="00B269B6"/>
    <w:rsid w:val="00B26D43"/>
    <w:rsid w:val="00B26F48"/>
    <w:rsid w:val="00B27326"/>
    <w:rsid w:val="00B2747E"/>
    <w:rsid w:val="00B2778D"/>
    <w:rsid w:val="00B27862"/>
    <w:rsid w:val="00B278B1"/>
    <w:rsid w:val="00B305FE"/>
    <w:rsid w:val="00B30B17"/>
    <w:rsid w:val="00B30DB7"/>
    <w:rsid w:val="00B31D71"/>
    <w:rsid w:val="00B32166"/>
    <w:rsid w:val="00B321A9"/>
    <w:rsid w:val="00B321E1"/>
    <w:rsid w:val="00B327B3"/>
    <w:rsid w:val="00B32A2F"/>
    <w:rsid w:val="00B32BC7"/>
    <w:rsid w:val="00B32D69"/>
    <w:rsid w:val="00B32F05"/>
    <w:rsid w:val="00B331CD"/>
    <w:rsid w:val="00B33366"/>
    <w:rsid w:val="00B334DC"/>
    <w:rsid w:val="00B33D2B"/>
    <w:rsid w:val="00B33EB1"/>
    <w:rsid w:val="00B340F5"/>
    <w:rsid w:val="00B34195"/>
    <w:rsid w:val="00B34211"/>
    <w:rsid w:val="00B3424C"/>
    <w:rsid w:val="00B3459E"/>
    <w:rsid w:val="00B34655"/>
    <w:rsid w:val="00B34682"/>
    <w:rsid w:val="00B34C4D"/>
    <w:rsid w:val="00B34EB9"/>
    <w:rsid w:val="00B357CA"/>
    <w:rsid w:val="00B35B1D"/>
    <w:rsid w:val="00B363F8"/>
    <w:rsid w:val="00B364EA"/>
    <w:rsid w:val="00B365E3"/>
    <w:rsid w:val="00B36801"/>
    <w:rsid w:val="00B36889"/>
    <w:rsid w:val="00B36B92"/>
    <w:rsid w:val="00B3700C"/>
    <w:rsid w:val="00B37A6E"/>
    <w:rsid w:val="00B37E78"/>
    <w:rsid w:val="00B40284"/>
    <w:rsid w:val="00B40520"/>
    <w:rsid w:val="00B40579"/>
    <w:rsid w:val="00B40676"/>
    <w:rsid w:val="00B406A4"/>
    <w:rsid w:val="00B406A7"/>
    <w:rsid w:val="00B4076A"/>
    <w:rsid w:val="00B40942"/>
    <w:rsid w:val="00B40B15"/>
    <w:rsid w:val="00B40E36"/>
    <w:rsid w:val="00B4159E"/>
    <w:rsid w:val="00B41778"/>
    <w:rsid w:val="00B41EF5"/>
    <w:rsid w:val="00B42078"/>
    <w:rsid w:val="00B4249A"/>
    <w:rsid w:val="00B426B6"/>
    <w:rsid w:val="00B427D5"/>
    <w:rsid w:val="00B42AA9"/>
    <w:rsid w:val="00B42B74"/>
    <w:rsid w:val="00B42BCC"/>
    <w:rsid w:val="00B4304B"/>
    <w:rsid w:val="00B430D3"/>
    <w:rsid w:val="00B439E2"/>
    <w:rsid w:val="00B439F1"/>
    <w:rsid w:val="00B43CD6"/>
    <w:rsid w:val="00B44140"/>
    <w:rsid w:val="00B44699"/>
    <w:rsid w:val="00B453C2"/>
    <w:rsid w:val="00B45553"/>
    <w:rsid w:val="00B45B2C"/>
    <w:rsid w:val="00B45EDC"/>
    <w:rsid w:val="00B4601F"/>
    <w:rsid w:val="00B46469"/>
    <w:rsid w:val="00B465AE"/>
    <w:rsid w:val="00B465BD"/>
    <w:rsid w:val="00B468E1"/>
    <w:rsid w:val="00B469EB"/>
    <w:rsid w:val="00B471AB"/>
    <w:rsid w:val="00B4753D"/>
    <w:rsid w:val="00B478D9"/>
    <w:rsid w:val="00B50269"/>
    <w:rsid w:val="00B50B9C"/>
    <w:rsid w:val="00B50BA6"/>
    <w:rsid w:val="00B50D60"/>
    <w:rsid w:val="00B513B7"/>
    <w:rsid w:val="00B5140B"/>
    <w:rsid w:val="00B51868"/>
    <w:rsid w:val="00B5188B"/>
    <w:rsid w:val="00B51AFF"/>
    <w:rsid w:val="00B51B79"/>
    <w:rsid w:val="00B51E71"/>
    <w:rsid w:val="00B51FDC"/>
    <w:rsid w:val="00B520B6"/>
    <w:rsid w:val="00B52105"/>
    <w:rsid w:val="00B524BF"/>
    <w:rsid w:val="00B5253B"/>
    <w:rsid w:val="00B5293C"/>
    <w:rsid w:val="00B52A89"/>
    <w:rsid w:val="00B52AED"/>
    <w:rsid w:val="00B52AFF"/>
    <w:rsid w:val="00B52BEE"/>
    <w:rsid w:val="00B52E23"/>
    <w:rsid w:val="00B5327A"/>
    <w:rsid w:val="00B532CF"/>
    <w:rsid w:val="00B5345B"/>
    <w:rsid w:val="00B53493"/>
    <w:rsid w:val="00B53661"/>
    <w:rsid w:val="00B53929"/>
    <w:rsid w:val="00B54290"/>
    <w:rsid w:val="00B54408"/>
    <w:rsid w:val="00B54607"/>
    <w:rsid w:val="00B550C6"/>
    <w:rsid w:val="00B552E1"/>
    <w:rsid w:val="00B553CA"/>
    <w:rsid w:val="00B554AD"/>
    <w:rsid w:val="00B559A9"/>
    <w:rsid w:val="00B55AAC"/>
    <w:rsid w:val="00B55DCE"/>
    <w:rsid w:val="00B5613D"/>
    <w:rsid w:val="00B56252"/>
    <w:rsid w:val="00B565B7"/>
    <w:rsid w:val="00B5684B"/>
    <w:rsid w:val="00B5698A"/>
    <w:rsid w:val="00B56C0D"/>
    <w:rsid w:val="00B570BF"/>
    <w:rsid w:val="00B57192"/>
    <w:rsid w:val="00B5727D"/>
    <w:rsid w:val="00B572E6"/>
    <w:rsid w:val="00B5775B"/>
    <w:rsid w:val="00B578A6"/>
    <w:rsid w:val="00B57A88"/>
    <w:rsid w:val="00B57B34"/>
    <w:rsid w:val="00B57DDA"/>
    <w:rsid w:val="00B57E05"/>
    <w:rsid w:val="00B601C4"/>
    <w:rsid w:val="00B607C9"/>
    <w:rsid w:val="00B60FFA"/>
    <w:rsid w:val="00B61082"/>
    <w:rsid w:val="00B61C62"/>
    <w:rsid w:val="00B61C8D"/>
    <w:rsid w:val="00B6211C"/>
    <w:rsid w:val="00B62276"/>
    <w:rsid w:val="00B62338"/>
    <w:rsid w:val="00B626D8"/>
    <w:rsid w:val="00B62A6F"/>
    <w:rsid w:val="00B62E70"/>
    <w:rsid w:val="00B62F76"/>
    <w:rsid w:val="00B635C6"/>
    <w:rsid w:val="00B6397C"/>
    <w:rsid w:val="00B63A11"/>
    <w:rsid w:val="00B63B8A"/>
    <w:rsid w:val="00B63E24"/>
    <w:rsid w:val="00B64291"/>
    <w:rsid w:val="00B643B8"/>
    <w:rsid w:val="00B6474D"/>
    <w:rsid w:val="00B64955"/>
    <w:rsid w:val="00B649A8"/>
    <w:rsid w:val="00B64CC1"/>
    <w:rsid w:val="00B64E8D"/>
    <w:rsid w:val="00B65046"/>
    <w:rsid w:val="00B6534D"/>
    <w:rsid w:val="00B6537D"/>
    <w:rsid w:val="00B654D7"/>
    <w:rsid w:val="00B656AC"/>
    <w:rsid w:val="00B65742"/>
    <w:rsid w:val="00B65B6B"/>
    <w:rsid w:val="00B662E3"/>
    <w:rsid w:val="00B663C9"/>
    <w:rsid w:val="00B6666B"/>
    <w:rsid w:val="00B66771"/>
    <w:rsid w:val="00B66F87"/>
    <w:rsid w:val="00B6709E"/>
    <w:rsid w:val="00B6710D"/>
    <w:rsid w:val="00B67231"/>
    <w:rsid w:val="00B673AF"/>
    <w:rsid w:val="00B676B7"/>
    <w:rsid w:val="00B67856"/>
    <w:rsid w:val="00B67E4D"/>
    <w:rsid w:val="00B70356"/>
    <w:rsid w:val="00B70562"/>
    <w:rsid w:val="00B7064B"/>
    <w:rsid w:val="00B707DB"/>
    <w:rsid w:val="00B70AC0"/>
    <w:rsid w:val="00B70D48"/>
    <w:rsid w:val="00B710FA"/>
    <w:rsid w:val="00B714B7"/>
    <w:rsid w:val="00B71D66"/>
    <w:rsid w:val="00B72165"/>
    <w:rsid w:val="00B724D7"/>
    <w:rsid w:val="00B72668"/>
    <w:rsid w:val="00B72A57"/>
    <w:rsid w:val="00B72B6F"/>
    <w:rsid w:val="00B72EE4"/>
    <w:rsid w:val="00B7361F"/>
    <w:rsid w:val="00B737A8"/>
    <w:rsid w:val="00B737AD"/>
    <w:rsid w:val="00B73B03"/>
    <w:rsid w:val="00B73DA2"/>
    <w:rsid w:val="00B74333"/>
    <w:rsid w:val="00B74500"/>
    <w:rsid w:val="00B74A99"/>
    <w:rsid w:val="00B74BF1"/>
    <w:rsid w:val="00B74E3C"/>
    <w:rsid w:val="00B74E4B"/>
    <w:rsid w:val="00B750CE"/>
    <w:rsid w:val="00B7540A"/>
    <w:rsid w:val="00B7564F"/>
    <w:rsid w:val="00B75708"/>
    <w:rsid w:val="00B75A2D"/>
    <w:rsid w:val="00B7617A"/>
    <w:rsid w:val="00B76227"/>
    <w:rsid w:val="00B7664D"/>
    <w:rsid w:val="00B76763"/>
    <w:rsid w:val="00B76B4F"/>
    <w:rsid w:val="00B7734F"/>
    <w:rsid w:val="00B773AF"/>
    <w:rsid w:val="00B77410"/>
    <w:rsid w:val="00B7747C"/>
    <w:rsid w:val="00B7781B"/>
    <w:rsid w:val="00B7783B"/>
    <w:rsid w:val="00B77D17"/>
    <w:rsid w:val="00B800A6"/>
    <w:rsid w:val="00B80633"/>
    <w:rsid w:val="00B80740"/>
    <w:rsid w:val="00B8091F"/>
    <w:rsid w:val="00B80FF4"/>
    <w:rsid w:val="00B813AE"/>
    <w:rsid w:val="00B81592"/>
    <w:rsid w:val="00B81707"/>
    <w:rsid w:val="00B81B84"/>
    <w:rsid w:val="00B81CD1"/>
    <w:rsid w:val="00B81D2A"/>
    <w:rsid w:val="00B81D73"/>
    <w:rsid w:val="00B81FA7"/>
    <w:rsid w:val="00B81FF0"/>
    <w:rsid w:val="00B8208A"/>
    <w:rsid w:val="00B82695"/>
    <w:rsid w:val="00B82803"/>
    <w:rsid w:val="00B82A4E"/>
    <w:rsid w:val="00B82A7B"/>
    <w:rsid w:val="00B82A97"/>
    <w:rsid w:val="00B82BD4"/>
    <w:rsid w:val="00B82E3F"/>
    <w:rsid w:val="00B8305D"/>
    <w:rsid w:val="00B833CA"/>
    <w:rsid w:val="00B846C4"/>
    <w:rsid w:val="00B84764"/>
    <w:rsid w:val="00B84DFE"/>
    <w:rsid w:val="00B85417"/>
    <w:rsid w:val="00B85476"/>
    <w:rsid w:val="00B85984"/>
    <w:rsid w:val="00B860CB"/>
    <w:rsid w:val="00B8611A"/>
    <w:rsid w:val="00B8647A"/>
    <w:rsid w:val="00B866B3"/>
    <w:rsid w:val="00B86AD0"/>
    <w:rsid w:val="00B87083"/>
    <w:rsid w:val="00B87420"/>
    <w:rsid w:val="00B87545"/>
    <w:rsid w:val="00B878A9"/>
    <w:rsid w:val="00B87AC2"/>
    <w:rsid w:val="00B87BB0"/>
    <w:rsid w:val="00B87C1B"/>
    <w:rsid w:val="00B87FDE"/>
    <w:rsid w:val="00B9007A"/>
    <w:rsid w:val="00B90397"/>
    <w:rsid w:val="00B90537"/>
    <w:rsid w:val="00B90C54"/>
    <w:rsid w:val="00B90D4E"/>
    <w:rsid w:val="00B90D7A"/>
    <w:rsid w:val="00B91FFF"/>
    <w:rsid w:val="00B920B1"/>
    <w:rsid w:val="00B927E7"/>
    <w:rsid w:val="00B92839"/>
    <w:rsid w:val="00B92D7D"/>
    <w:rsid w:val="00B9315D"/>
    <w:rsid w:val="00B933E9"/>
    <w:rsid w:val="00B93435"/>
    <w:rsid w:val="00B93781"/>
    <w:rsid w:val="00B938D0"/>
    <w:rsid w:val="00B94159"/>
    <w:rsid w:val="00B942A0"/>
    <w:rsid w:val="00B9447D"/>
    <w:rsid w:val="00B94547"/>
    <w:rsid w:val="00B94F1F"/>
    <w:rsid w:val="00B95319"/>
    <w:rsid w:val="00B95409"/>
    <w:rsid w:val="00B95788"/>
    <w:rsid w:val="00B957F7"/>
    <w:rsid w:val="00B96031"/>
    <w:rsid w:val="00B960EB"/>
    <w:rsid w:val="00B961B2"/>
    <w:rsid w:val="00B96355"/>
    <w:rsid w:val="00B965A2"/>
    <w:rsid w:val="00B96833"/>
    <w:rsid w:val="00B969CF"/>
    <w:rsid w:val="00B969E0"/>
    <w:rsid w:val="00B96A3B"/>
    <w:rsid w:val="00B96DA6"/>
    <w:rsid w:val="00B96F51"/>
    <w:rsid w:val="00B971B8"/>
    <w:rsid w:val="00B973BD"/>
    <w:rsid w:val="00B973FE"/>
    <w:rsid w:val="00B9777A"/>
    <w:rsid w:val="00B97A26"/>
    <w:rsid w:val="00B97C63"/>
    <w:rsid w:val="00BA09B7"/>
    <w:rsid w:val="00BA10ED"/>
    <w:rsid w:val="00BA1534"/>
    <w:rsid w:val="00BA1793"/>
    <w:rsid w:val="00BA199A"/>
    <w:rsid w:val="00BA1DCF"/>
    <w:rsid w:val="00BA209D"/>
    <w:rsid w:val="00BA20CF"/>
    <w:rsid w:val="00BA2155"/>
    <w:rsid w:val="00BA238F"/>
    <w:rsid w:val="00BA2522"/>
    <w:rsid w:val="00BA27D4"/>
    <w:rsid w:val="00BA2BC7"/>
    <w:rsid w:val="00BA2DB9"/>
    <w:rsid w:val="00BA3146"/>
    <w:rsid w:val="00BA38CD"/>
    <w:rsid w:val="00BA38FD"/>
    <w:rsid w:val="00BA45F0"/>
    <w:rsid w:val="00BA4724"/>
    <w:rsid w:val="00BA4959"/>
    <w:rsid w:val="00BA5DCD"/>
    <w:rsid w:val="00BA608A"/>
    <w:rsid w:val="00BA6763"/>
    <w:rsid w:val="00BA6BAB"/>
    <w:rsid w:val="00BA7044"/>
    <w:rsid w:val="00BA70CA"/>
    <w:rsid w:val="00BA7266"/>
    <w:rsid w:val="00BA75A3"/>
    <w:rsid w:val="00BA773D"/>
    <w:rsid w:val="00BA7785"/>
    <w:rsid w:val="00BA788B"/>
    <w:rsid w:val="00BA7EEC"/>
    <w:rsid w:val="00BB0157"/>
    <w:rsid w:val="00BB01AE"/>
    <w:rsid w:val="00BB08EA"/>
    <w:rsid w:val="00BB0A20"/>
    <w:rsid w:val="00BB115C"/>
    <w:rsid w:val="00BB13C5"/>
    <w:rsid w:val="00BB143D"/>
    <w:rsid w:val="00BB1604"/>
    <w:rsid w:val="00BB16B3"/>
    <w:rsid w:val="00BB19AC"/>
    <w:rsid w:val="00BB1AB7"/>
    <w:rsid w:val="00BB1D1F"/>
    <w:rsid w:val="00BB1F01"/>
    <w:rsid w:val="00BB1F42"/>
    <w:rsid w:val="00BB22EB"/>
    <w:rsid w:val="00BB24AE"/>
    <w:rsid w:val="00BB2816"/>
    <w:rsid w:val="00BB2A91"/>
    <w:rsid w:val="00BB2D05"/>
    <w:rsid w:val="00BB2E9E"/>
    <w:rsid w:val="00BB3105"/>
    <w:rsid w:val="00BB337E"/>
    <w:rsid w:val="00BB34E5"/>
    <w:rsid w:val="00BB3617"/>
    <w:rsid w:val="00BB3681"/>
    <w:rsid w:val="00BB38A3"/>
    <w:rsid w:val="00BB3908"/>
    <w:rsid w:val="00BB3DD0"/>
    <w:rsid w:val="00BB3E8E"/>
    <w:rsid w:val="00BB3EA4"/>
    <w:rsid w:val="00BB409B"/>
    <w:rsid w:val="00BB4307"/>
    <w:rsid w:val="00BB4362"/>
    <w:rsid w:val="00BB471C"/>
    <w:rsid w:val="00BB4744"/>
    <w:rsid w:val="00BB494B"/>
    <w:rsid w:val="00BB518B"/>
    <w:rsid w:val="00BB53AB"/>
    <w:rsid w:val="00BB57C0"/>
    <w:rsid w:val="00BB5BCC"/>
    <w:rsid w:val="00BB5F74"/>
    <w:rsid w:val="00BB61EB"/>
    <w:rsid w:val="00BB6BE7"/>
    <w:rsid w:val="00BB6FE2"/>
    <w:rsid w:val="00BB7022"/>
    <w:rsid w:val="00BB7096"/>
    <w:rsid w:val="00BB7480"/>
    <w:rsid w:val="00BB7720"/>
    <w:rsid w:val="00BB7ACE"/>
    <w:rsid w:val="00BB7FC8"/>
    <w:rsid w:val="00BC0037"/>
    <w:rsid w:val="00BC0109"/>
    <w:rsid w:val="00BC0182"/>
    <w:rsid w:val="00BC0215"/>
    <w:rsid w:val="00BC0446"/>
    <w:rsid w:val="00BC08E5"/>
    <w:rsid w:val="00BC093D"/>
    <w:rsid w:val="00BC0B65"/>
    <w:rsid w:val="00BC0ECF"/>
    <w:rsid w:val="00BC0F31"/>
    <w:rsid w:val="00BC10FB"/>
    <w:rsid w:val="00BC112F"/>
    <w:rsid w:val="00BC12A6"/>
    <w:rsid w:val="00BC13CE"/>
    <w:rsid w:val="00BC1B73"/>
    <w:rsid w:val="00BC1D27"/>
    <w:rsid w:val="00BC1D49"/>
    <w:rsid w:val="00BC1E48"/>
    <w:rsid w:val="00BC2323"/>
    <w:rsid w:val="00BC28E4"/>
    <w:rsid w:val="00BC2A2D"/>
    <w:rsid w:val="00BC31B0"/>
    <w:rsid w:val="00BC3296"/>
    <w:rsid w:val="00BC37A9"/>
    <w:rsid w:val="00BC3A6E"/>
    <w:rsid w:val="00BC437C"/>
    <w:rsid w:val="00BC474E"/>
    <w:rsid w:val="00BC4AFD"/>
    <w:rsid w:val="00BC4D95"/>
    <w:rsid w:val="00BC4FA4"/>
    <w:rsid w:val="00BC5961"/>
    <w:rsid w:val="00BC5C82"/>
    <w:rsid w:val="00BC6911"/>
    <w:rsid w:val="00BC69E2"/>
    <w:rsid w:val="00BC6A80"/>
    <w:rsid w:val="00BC6E14"/>
    <w:rsid w:val="00BC72C0"/>
    <w:rsid w:val="00BC7726"/>
    <w:rsid w:val="00BC7A82"/>
    <w:rsid w:val="00BC7B4C"/>
    <w:rsid w:val="00BC7C40"/>
    <w:rsid w:val="00BC7C75"/>
    <w:rsid w:val="00BC7D29"/>
    <w:rsid w:val="00BC7EB1"/>
    <w:rsid w:val="00BD07DB"/>
    <w:rsid w:val="00BD0BC6"/>
    <w:rsid w:val="00BD147B"/>
    <w:rsid w:val="00BD1C3E"/>
    <w:rsid w:val="00BD1C66"/>
    <w:rsid w:val="00BD1FBF"/>
    <w:rsid w:val="00BD2159"/>
    <w:rsid w:val="00BD2ACF"/>
    <w:rsid w:val="00BD2C8F"/>
    <w:rsid w:val="00BD2DBB"/>
    <w:rsid w:val="00BD2E02"/>
    <w:rsid w:val="00BD3612"/>
    <w:rsid w:val="00BD3928"/>
    <w:rsid w:val="00BD3D91"/>
    <w:rsid w:val="00BD4480"/>
    <w:rsid w:val="00BD4938"/>
    <w:rsid w:val="00BD4A79"/>
    <w:rsid w:val="00BD4C89"/>
    <w:rsid w:val="00BD5FF4"/>
    <w:rsid w:val="00BD64A5"/>
    <w:rsid w:val="00BD6FCA"/>
    <w:rsid w:val="00BD70E3"/>
    <w:rsid w:val="00BD7618"/>
    <w:rsid w:val="00BD7857"/>
    <w:rsid w:val="00BD7921"/>
    <w:rsid w:val="00BD7AD7"/>
    <w:rsid w:val="00BE01C4"/>
    <w:rsid w:val="00BE09BB"/>
    <w:rsid w:val="00BE0CA9"/>
    <w:rsid w:val="00BE0DE9"/>
    <w:rsid w:val="00BE0F5F"/>
    <w:rsid w:val="00BE16BB"/>
    <w:rsid w:val="00BE177D"/>
    <w:rsid w:val="00BE19BA"/>
    <w:rsid w:val="00BE1CC8"/>
    <w:rsid w:val="00BE2089"/>
    <w:rsid w:val="00BE2558"/>
    <w:rsid w:val="00BE2712"/>
    <w:rsid w:val="00BE2818"/>
    <w:rsid w:val="00BE2A48"/>
    <w:rsid w:val="00BE2BC6"/>
    <w:rsid w:val="00BE2D8D"/>
    <w:rsid w:val="00BE2F66"/>
    <w:rsid w:val="00BE37E8"/>
    <w:rsid w:val="00BE3B60"/>
    <w:rsid w:val="00BE3B6E"/>
    <w:rsid w:val="00BE3FAF"/>
    <w:rsid w:val="00BE3FC2"/>
    <w:rsid w:val="00BE4866"/>
    <w:rsid w:val="00BE5189"/>
    <w:rsid w:val="00BE5326"/>
    <w:rsid w:val="00BE5C91"/>
    <w:rsid w:val="00BE5E88"/>
    <w:rsid w:val="00BE629B"/>
    <w:rsid w:val="00BE632A"/>
    <w:rsid w:val="00BE6867"/>
    <w:rsid w:val="00BE686F"/>
    <w:rsid w:val="00BE68F5"/>
    <w:rsid w:val="00BE6D3D"/>
    <w:rsid w:val="00BE6EE1"/>
    <w:rsid w:val="00BE7111"/>
    <w:rsid w:val="00BE7148"/>
    <w:rsid w:val="00BE772D"/>
    <w:rsid w:val="00BE7A4E"/>
    <w:rsid w:val="00BE7BC6"/>
    <w:rsid w:val="00BF03F3"/>
    <w:rsid w:val="00BF0981"/>
    <w:rsid w:val="00BF0C11"/>
    <w:rsid w:val="00BF112B"/>
    <w:rsid w:val="00BF17D0"/>
    <w:rsid w:val="00BF2098"/>
    <w:rsid w:val="00BF2698"/>
    <w:rsid w:val="00BF30B6"/>
    <w:rsid w:val="00BF31C7"/>
    <w:rsid w:val="00BF364D"/>
    <w:rsid w:val="00BF39FA"/>
    <w:rsid w:val="00BF3F64"/>
    <w:rsid w:val="00BF3F75"/>
    <w:rsid w:val="00BF4048"/>
    <w:rsid w:val="00BF4116"/>
    <w:rsid w:val="00BF46D2"/>
    <w:rsid w:val="00BF4C16"/>
    <w:rsid w:val="00BF4DA8"/>
    <w:rsid w:val="00BF4E99"/>
    <w:rsid w:val="00BF5724"/>
    <w:rsid w:val="00BF5B69"/>
    <w:rsid w:val="00BF6432"/>
    <w:rsid w:val="00BF68CE"/>
    <w:rsid w:val="00BF69A6"/>
    <w:rsid w:val="00BF7553"/>
    <w:rsid w:val="00BF7620"/>
    <w:rsid w:val="00BF7639"/>
    <w:rsid w:val="00BF7983"/>
    <w:rsid w:val="00BF7CA0"/>
    <w:rsid w:val="00BF7D6A"/>
    <w:rsid w:val="00BF7E0F"/>
    <w:rsid w:val="00BF7F65"/>
    <w:rsid w:val="00C004BB"/>
    <w:rsid w:val="00C00729"/>
    <w:rsid w:val="00C00874"/>
    <w:rsid w:val="00C0128D"/>
    <w:rsid w:val="00C01F21"/>
    <w:rsid w:val="00C02149"/>
    <w:rsid w:val="00C023E0"/>
    <w:rsid w:val="00C02590"/>
    <w:rsid w:val="00C0264F"/>
    <w:rsid w:val="00C027C5"/>
    <w:rsid w:val="00C02D03"/>
    <w:rsid w:val="00C02EDD"/>
    <w:rsid w:val="00C0312B"/>
    <w:rsid w:val="00C03225"/>
    <w:rsid w:val="00C03302"/>
    <w:rsid w:val="00C03409"/>
    <w:rsid w:val="00C034E4"/>
    <w:rsid w:val="00C03929"/>
    <w:rsid w:val="00C03AEC"/>
    <w:rsid w:val="00C0401E"/>
    <w:rsid w:val="00C043A0"/>
    <w:rsid w:val="00C043A9"/>
    <w:rsid w:val="00C04787"/>
    <w:rsid w:val="00C04B3B"/>
    <w:rsid w:val="00C04CFD"/>
    <w:rsid w:val="00C04DBE"/>
    <w:rsid w:val="00C04E33"/>
    <w:rsid w:val="00C053A9"/>
    <w:rsid w:val="00C05856"/>
    <w:rsid w:val="00C0594F"/>
    <w:rsid w:val="00C05C1E"/>
    <w:rsid w:val="00C060A1"/>
    <w:rsid w:val="00C0628E"/>
    <w:rsid w:val="00C06342"/>
    <w:rsid w:val="00C064E5"/>
    <w:rsid w:val="00C0665D"/>
    <w:rsid w:val="00C068AE"/>
    <w:rsid w:val="00C06A42"/>
    <w:rsid w:val="00C06B60"/>
    <w:rsid w:val="00C06D1E"/>
    <w:rsid w:val="00C06DB0"/>
    <w:rsid w:val="00C0755E"/>
    <w:rsid w:val="00C07787"/>
    <w:rsid w:val="00C07EFE"/>
    <w:rsid w:val="00C07FDE"/>
    <w:rsid w:val="00C10097"/>
    <w:rsid w:val="00C1024B"/>
    <w:rsid w:val="00C107E1"/>
    <w:rsid w:val="00C10CF3"/>
    <w:rsid w:val="00C10E53"/>
    <w:rsid w:val="00C110AF"/>
    <w:rsid w:val="00C1122B"/>
    <w:rsid w:val="00C11250"/>
    <w:rsid w:val="00C11374"/>
    <w:rsid w:val="00C11D3A"/>
    <w:rsid w:val="00C11D9B"/>
    <w:rsid w:val="00C1237A"/>
    <w:rsid w:val="00C1263F"/>
    <w:rsid w:val="00C127D6"/>
    <w:rsid w:val="00C12CD7"/>
    <w:rsid w:val="00C1308C"/>
    <w:rsid w:val="00C1369E"/>
    <w:rsid w:val="00C138AE"/>
    <w:rsid w:val="00C13FC6"/>
    <w:rsid w:val="00C142BF"/>
    <w:rsid w:val="00C14319"/>
    <w:rsid w:val="00C14594"/>
    <w:rsid w:val="00C145CC"/>
    <w:rsid w:val="00C14967"/>
    <w:rsid w:val="00C14FFE"/>
    <w:rsid w:val="00C154CF"/>
    <w:rsid w:val="00C1572C"/>
    <w:rsid w:val="00C15A2A"/>
    <w:rsid w:val="00C15DC3"/>
    <w:rsid w:val="00C15EB9"/>
    <w:rsid w:val="00C1616C"/>
    <w:rsid w:val="00C1617F"/>
    <w:rsid w:val="00C16954"/>
    <w:rsid w:val="00C16CF9"/>
    <w:rsid w:val="00C17346"/>
    <w:rsid w:val="00C176AF"/>
    <w:rsid w:val="00C17A51"/>
    <w:rsid w:val="00C17B87"/>
    <w:rsid w:val="00C17CE6"/>
    <w:rsid w:val="00C17EF3"/>
    <w:rsid w:val="00C17F8A"/>
    <w:rsid w:val="00C20230"/>
    <w:rsid w:val="00C2051B"/>
    <w:rsid w:val="00C2089A"/>
    <w:rsid w:val="00C20A24"/>
    <w:rsid w:val="00C20F68"/>
    <w:rsid w:val="00C21126"/>
    <w:rsid w:val="00C21196"/>
    <w:rsid w:val="00C214F2"/>
    <w:rsid w:val="00C2160B"/>
    <w:rsid w:val="00C21728"/>
    <w:rsid w:val="00C2199F"/>
    <w:rsid w:val="00C21AA6"/>
    <w:rsid w:val="00C21CE9"/>
    <w:rsid w:val="00C21D75"/>
    <w:rsid w:val="00C2212E"/>
    <w:rsid w:val="00C22600"/>
    <w:rsid w:val="00C22FE6"/>
    <w:rsid w:val="00C23613"/>
    <w:rsid w:val="00C23655"/>
    <w:rsid w:val="00C236B7"/>
    <w:rsid w:val="00C239B0"/>
    <w:rsid w:val="00C23A25"/>
    <w:rsid w:val="00C23C87"/>
    <w:rsid w:val="00C24000"/>
    <w:rsid w:val="00C241D9"/>
    <w:rsid w:val="00C242D8"/>
    <w:rsid w:val="00C243AC"/>
    <w:rsid w:val="00C24458"/>
    <w:rsid w:val="00C24996"/>
    <w:rsid w:val="00C24AA3"/>
    <w:rsid w:val="00C2500E"/>
    <w:rsid w:val="00C25037"/>
    <w:rsid w:val="00C251BA"/>
    <w:rsid w:val="00C2531E"/>
    <w:rsid w:val="00C254CF"/>
    <w:rsid w:val="00C260E2"/>
    <w:rsid w:val="00C2651D"/>
    <w:rsid w:val="00C26B8B"/>
    <w:rsid w:val="00C26FB2"/>
    <w:rsid w:val="00C26FC3"/>
    <w:rsid w:val="00C270B9"/>
    <w:rsid w:val="00C27497"/>
    <w:rsid w:val="00C277E2"/>
    <w:rsid w:val="00C27878"/>
    <w:rsid w:val="00C27992"/>
    <w:rsid w:val="00C305AC"/>
    <w:rsid w:val="00C307C2"/>
    <w:rsid w:val="00C31006"/>
    <w:rsid w:val="00C31025"/>
    <w:rsid w:val="00C313AB"/>
    <w:rsid w:val="00C321DB"/>
    <w:rsid w:val="00C32735"/>
    <w:rsid w:val="00C3299E"/>
    <w:rsid w:val="00C33066"/>
    <w:rsid w:val="00C33DCB"/>
    <w:rsid w:val="00C34106"/>
    <w:rsid w:val="00C342C3"/>
    <w:rsid w:val="00C3431E"/>
    <w:rsid w:val="00C3459D"/>
    <w:rsid w:val="00C34B9C"/>
    <w:rsid w:val="00C34CD9"/>
    <w:rsid w:val="00C34D2C"/>
    <w:rsid w:val="00C34DEA"/>
    <w:rsid w:val="00C351BB"/>
    <w:rsid w:val="00C354FD"/>
    <w:rsid w:val="00C35A68"/>
    <w:rsid w:val="00C35C0B"/>
    <w:rsid w:val="00C361DE"/>
    <w:rsid w:val="00C368F7"/>
    <w:rsid w:val="00C37B22"/>
    <w:rsid w:val="00C40150"/>
    <w:rsid w:val="00C40A05"/>
    <w:rsid w:val="00C40BC6"/>
    <w:rsid w:val="00C40E63"/>
    <w:rsid w:val="00C40F0E"/>
    <w:rsid w:val="00C410DF"/>
    <w:rsid w:val="00C41AB7"/>
    <w:rsid w:val="00C41E88"/>
    <w:rsid w:val="00C4234D"/>
    <w:rsid w:val="00C4237D"/>
    <w:rsid w:val="00C4259A"/>
    <w:rsid w:val="00C42623"/>
    <w:rsid w:val="00C42645"/>
    <w:rsid w:val="00C428D9"/>
    <w:rsid w:val="00C42F2B"/>
    <w:rsid w:val="00C42FB8"/>
    <w:rsid w:val="00C42FBB"/>
    <w:rsid w:val="00C43384"/>
    <w:rsid w:val="00C4384C"/>
    <w:rsid w:val="00C43A12"/>
    <w:rsid w:val="00C43C41"/>
    <w:rsid w:val="00C43C72"/>
    <w:rsid w:val="00C44741"/>
    <w:rsid w:val="00C44E90"/>
    <w:rsid w:val="00C44FC6"/>
    <w:rsid w:val="00C4535A"/>
    <w:rsid w:val="00C45868"/>
    <w:rsid w:val="00C45A90"/>
    <w:rsid w:val="00C45E70"/>
    <w:rsid w:val="00C461ED"/>
    <w:rsid w:val="00C46247"/>
    <w:rsid w:val="00C4626D"/>
    <w:rsid w:val="00C462B6"/>
    <w:rsid w:val="00C462FF"/>
    <w:rsid w:val="00C465EA"/>
    <w:rsid w:val="00C4680E"/>
    <w:rsid w:val="00C46BAC"/>
    <w:rsid w:val="00C46C57"/>
    <w:rsid w:val="00C46E2E"/>
    <w:rsid w:val="00C4713B"/>
    <w:rsid w:val="00C471CA"/>
    <w:rsid w:val="00C476A9"/>
    <w:rsid w:val="00C47726"/>
    <w:rsid w:val="00C47D01"/>
    <w:rsid w:val="00C47DD4"/>
    <w:rsid w:val="00C47E7A"/>
    <w:rsid w:val="00C50569"/>
    <w:rsid w:val="00C505C0"/>
    <w:rsid w:val="00C507C1"/>
    <w:rsid w:val="00C50BBA"/>
    <w:rsid w:val="00C50DE3"/>
    <w:rsid w:val="00C50DFC"/>
    <w:rsid w:val="00C51121"/>
    <w:rsid w:val="00C51287"/>
    <w:rsid w:val="00C5143E"/>
    <w:rsid w:val="00C5164B"/>
    <w:rsid w:val="00C517F6"/>
    <w:rsid w:val="00C51D5C"/>
    <w:rsid w:val="00C51DFF"/>
    <w:rsid w:val="00C51E87"/>
    <w:rsid w:val="00C5221E"/>
    <w:rsid w:val="00C524C9"/>
    <w:rsid w:val="00C52727"/>
    <w:rsid w:val="00C52772"/>
    <w:rsid w:val="00C52869"/>
    <w:rsid w:val="00C52D75"/>
    <w:rsid w:val="00C53C9B"/>
    <w:rsid w:val="00C543D6"/>
    <w:rsid w:val="00C54985"/>
    <w:rsid w:val="00C54B10"/>
    <w:rsid w:val="00C54B33"/>
    <w:rsid w:val="00C54E9C"/>
    <w:rsid w:val="00C55580"/>
    <w:rsid w:val="00C5564C"/>
    <w:rsid w:val="00C56423"/>
    <w:rsid w:val="00C56583"/>
    <w:rsid w:val="00C567F9"/>
    <w:rsid w:val="00C56964"/>
    <w:rsid w:val="00C575EC"/>
    <w:rsid w:val="00C57639"/>
    <w:rsid w:val="00C57694"/>
    <w:rsid w:val="00C57866"/>
    <w:rsid w:val="00C57976"/>
    <w:rsid w:val="00C57C04"/>
    <w:rsid w:val="00C57C14"/>
    <w:rsid w:val="00C6020A"/>
    <w:rsid w:val="00C60629"/>
    <w:rsid w:val="00C60668"/>
    <w:rsid w:val="00C609AE"/>
    <w:rsid w:val="00C60B6B"/>
    <w:rsid w:val="00C60F27"/>
    <w:rsid w:val="00C6107F"/>
    <w:rsid w:val="00C615F5"/>
    <w:rsid w:val="00C61BE5"/>
    <w:rsid w:val="00C61DC3"/>
    <w:rsid w:val="00C61E58"/>
    <w:rsid w:val="00C62583"/>
    <w:rsid w:val="00C6287F"/>
    <w:rsid w:val="00C62C57"/>
    <w:rsid w:val="00C63492"/>
    <w:rsid w:val="00C6365E"/>
    <w:rsid w:val="00C63993"/>
    <w:rsid w:val="00C639DB"/>
    <w:rsid w:val="00C63A0D"/>
    <w:rsid w:val="00C63F28"/>
    <w:rsid w:val="00C642BE"/>
    <w:rsid w:val="00C64339"/>
    <w:rsid w:val="00C646AA"/>
    <w:rsid w:val="00C64A17"/>
    <w:rsid w:val="00C64C13"/>
    <w:rsid w:val="00C65376"/>
    <w:rsid w:val="00C65924"/>
    <w:rsid w:val="00C659FF"/>
    <w:rsid w:val="00C65EA9"/>
    <w:rsid w:val="00C65F4D"/>
    <w:rsid w:val="00C66343"/>
    <w:rsid w:val="00C66383"/>
    <w:rsid w:val="00C6657C"/>
    <w:rsid w:val="00C665FD"/>
    <w:rsid w:val="00C66AAF"/>
    <w:rsid w:val="00C66D6A"/>
    <w:rsid w:val="00C670BF"/>
    <w:rsid w:val="00C67143"/>
    <w:rsid w:val="00C675C8"/>
    <w:rsid w:val="00C67810"/>
    <w:rsid w:val="00C67911"/>
    <w:rsid w:val="00C67E89"/>
    <w:rsid w:val="00C70516"/>
    <w:rsid w:val="00C7058C"/>
    <w:rsid w:val="00C70602"/>
    <w:rsid w:val="00C70A3C"/>
    <w:rsid w:val="00C70F05"/>
    <w:rsid w:val="00C71212"/>
    <w:rsid w:val="00C7170C"/>
    <w:rsid w:val="00C724B5"/>
    <w:rsid w:val="00C724B6"/>
    <w:rsid w:val="00C725B1"/>
    <w:rsid w:val="00C72E88"/>
    <w:rsid w:val="00C72FBA"/>
    <w:rsid w:val="00C73BC8"/>
    <w:rsid w:val="00C74270"/>
    <w:rsid w:val="00C746BB"/>
    <w:rsid w:val="00C74B98"/>
    <w:rsid w:val="00C74C96"/>
    <w:rsid w:val="00C74D44"/>
    <w:rsid w:val="00C74F1D"/>
    <w:rsid w:val="00C74F83"/>
    <w:rsid w:val="00C758F1"/>
    <w:rsid w:val="00C759FD"/>
    <w:rsid w:val="00C75D70"/>
    <w:rsid w:val="00C75DC5"/>
    <w:rsid w:val="00C7618B"/>
    <w:rsid w:val="00C76234"/>
    <w:rsid w:val="00C768F4"/>
    <w:rsid w:val="00C76970"/>
    <w:rsid w:val="00C76B36"/>
    <w:rsid w:val="00C76EDA"/>
    <w:rsid w:val="00C778C3"/>
    <w:rsid w:val="00C77C3D"/>
    <w:rsid w:val="00C77F67"/>
    <w:rsid w:val="00C77FEE"/>
    <w:rsid w:val="00C80650"/>
    <w:rsid w:val="00C80E0B"/>
    <w:rsid w:val="00C813CA"/>
    <w:rsid w:val="00C8147E"/>
    <w:rsid w:val="00C8163E"/>
    <w:rsid w:val="00C81837"/>
    <w:rsid w:val="00C81840"/>
    <w:rsid w:val="00C8191E"/>
    <w:rsid w:val="00C81E8C"/>
    <w:rsid w:val="00C8207D"/>
    <w:rsid w:val="00C8221B"/>
    <w:rsid w:val="00C82AD8"/>
    <w:rsid w:val="00C8358D"/>
    <w:rsid w:val="00C8374B"/>
    <w:rsid w:val="00C838A0"/>
    <w:rsid w:val="00C83A51"/>
    <w:rsid w:val="00C83C96"/>
    <w:rsid w:val="00C83E75"/>
    <w:rsid w:val="00C84428"/>
    <w:rsid w:val="00C84DAF"/>
    <w:rsid w:val="00C84E9E"/>
    <w:rsid w:val="00C851B1"/>
    <w:rsid w:val="00C85351"/>
    <w:rsid w:val="00C85717"/>
    <w:rsid w:val="00C857B7"/>
    <w:rsid w:val="00C85851"/>
    <w:rsid w:val="00C859CD"/>
    <w:rsid w:val="00C860D5"/>
    <w:rsid w:val="00C86142"/>
    <w:rsid w:val="00C86B6B"/>
    <w:rsid w:val="00C86E06"/>
    <w:rsid w:val="00C8710D"/>
    <w:rsid w:val="00C87190"/>
    <w:rsid w:val="00C87672"/>
    <w:rsid w:val="00C877F2"/>
    <w:rsid w:val="00C87A54"/>
    <w:rsid w:val="00C87E96"/>
    <w:rsid w:val="00C900CF"/>
    <w:rsid w:val="00C901D1"/>
    <w:rsid w:val="00C901EB"/>
    <w:rsid w:val="00C9039E"/>
    <w:rsid w:val="00C906E6"/>
    <w:rsid w:val="00C90823"/>
    <w:rsid w:val="00C9087D"/>
    <w:rsid w:val="00C90951"/>
    <w:rsid w:val="00C90CE8"/>
    <w:rsid w:val="00C90E59"/>
    <w:rsid w:val="00C91428"/>
    <w:rsid w:val="00C9149B"/>
    <w:rsid w:val="00C9171E"/>
    <w:rsid w:val="00C919F7"/>
    <w:rsid w:val="00C91A30"/>
    <w:rsid w:val="00C91ACA"/>
    <w:rsid w:val="00C91C78"/>
    <w:rsid w:val="00C91EB6"/>
    <w:rsid w:val="00C91F45"/>
    <w:rsid w:val="00C9205A"/>
    <w:rsid w:val="00C92312"/>
    <w:rsid w:val="00C93058"/>
    <w:rsid w:val="00C9326D"/>
    <w:rsid w:val="00C93468"/>
    <w:rsid w:val="00C94165"/>
    <w:rsid w:val="00C9425C"/>
    <w:rsid w:val="00C947FD"/>
    <w:rsid w:val="00C94854"/>
    <w:rsid w:val="00C94B0D"/>
    <w:rsid w:val="00C94E61"/>
    <w:rsid w:val="00C94EEB"/>
    <w:rsid w:val="00C94F58"/>
    <w:rsid w:val="00C95348"/>
    <w:rsid w:val="00C9540A"/>
    <w:rsid w:val="00C95546"/>
    <w:rsid w:val="00C95805"/>
    <w:rsid w:val="00C95850"/>
    <w:rsid w:val="00C95AE8"/>
    <w:rsid w:val="00C95D63"/>
    <w:rsid w:val="00C960C7"/>
    <w:rsid w:val="00C96376"/>
    <w:rsid w:val="00C966EF"/>
    <w:rsid w:val="00C96CC4"/>
    <w:rsid w:val="00C97095"/>
    <w:rsid w:val="00C972CF"/>
    <w:rsid w:val="00C974FA"/>
    <w:rsid w:val="00C97B7A"/>
    <w:rsid w:val="00C97D30"/>
    <w:rsid w:val="00C97EE8"/>
    <w:rsid w:val="00CA0060"/>
    <w:rsid w:val="00CA0810"/>
    <w:rsid w:val="00CA0B98"/>
    <w:rsid w:val="00CA15D8"/>
    <w:rsid w:val="00CA1752"/>
    <w:rsid w:val="00CA18AD"/>
    <w:rsid w:val="00CA1A1B"/>
    <w:rsid w:val="00CA1E00"/>
    <w:rsid w:val="00CA249B"/>
    <w:rsid w:val="00CA25ED"/>
    <w:rsid w:val="00CA26EF"/>
    <w:rsid w:val="00CA2755"/>
    <w:rsid w:val="00CA2A93"/>
    <w:rsid w:val="00CA2F73"/>
    <w:rsid w:val="00CA35A8"/>
    <w:rsid w:val="00CA3645"/>
    <w:rsid w:val="00CA38A4"/>
    <w:rsid w:val="00CA3D0E"/>
    <w:rsid w:val="00CA435A"/>
    <w:rsid w:val="00CA472D"/>
    <w:rsid w:val="00CA4A45"/>
    <w:rsid w:val="00CA4B96"/>
    <w:rsid w:val="00CA4C71"/>
    <w:rsid w:val="00CA52BA"/>
    <w:rsid w:val="00CA53DC"/>
    <w:rsid w:val="00CA5560"/>
    <w:rsid w:val="00CA5611"/>
    <w:rsid w:val="00CA58D6"/>
    <w:rsid w:val="00CA5C14"/>
    <w:rsid w:val="00CA61E8"/>
    <w:rsid w:val="00CA6456"/>
    <w:rsid w:val="00CA6519"/>
    <w:rsid w:val="00CA6868"/>
    <w:rsid w:val="00CA6910"/>
    <w:rsid w:val="00CA693E"/>
    <w:rsid w:val="00CA6DB3"/>
    <w:rsid w:val="00CA7067"/>
    <w:rsid w:val="00CA773B"/>
    <w:rsid w:val="00CA7AEC"/>
    <w:rsid w:val="00CB028E"/>
    <w:rsid w:val="00CB04AA"/>
    <w:rsid w:val="00CB05DC"/>
    <w:rsid w:val="00CB08BB"/>
    <w:rsid w:val="00CB0A83"/>
    <w:rsid w:val="00CB0B10"/>
    <w:rsid w:val="00CB11BE"/>
    <w:rsid w:val="00CB1395"/>
    <w:rsid w:val="00CB146C"/>
    <w:rsid w:val="00CB1A82"/>
    <w:rsid w:val="00CB1B3A"/>
    <w:rsid w:val="00CB2433"/>
    <w:rsid w:val="00CB2835"/>
    <w:rsid w:val="00CB2BF9"/>
    <w:rsid w:val="00CB2F71"/>
    <w:rsid w:val="00CB3088"/>
    <w:rsid w:val="00CB36F6"/>
    <w:rsid w:val="00CB3F56"/>
    <w:rsid w:val="00CB4133"/>
    <w:rsid w:val="00CB4209"/>
    <w:rsid w:val="00CB4AAB"/>
    <w:rsid w:val="00CB51A2"/>
    <w:rsid w:val="00CB5376"/>
    <w:rsid w:val="00CB583E"/>
    <w:rsid w:val="00CB697B"/>
    <w:rsid w:val="00CB6A8E"/>
    <w:rsid w:val="00CB6AF2"/>
    <w:rsid w:val="00CB6BFC"/>
    <w:rsid w:val="00CB6CB4"/>
    <w:rsid w:val="00CB75BB"/>
    <w:rsid w:val="00CB7B01"/>
    <w:rsid w:val="00CB7F1B"/>
    <w:rsid w:val="00CC004A"/>
    <w:rsid w:val="00CC025F"/>
    <w:rsid w:val="00CC0598"/>
    <w:rsid w:val="00CC0816"/>
    <w:rsid w:val="00CC081B"/>
    <w:rsid w:val="00CC0E79"/>
    <w:rsid w:val="00CC128D"/>
    <w:rsid w:val="00CC14E0"/>
    <w:rsid w:val="00CC1681"/>
    <w:rsid w:val="00CC1733"/>
    <w:rsid w:val="00CC1770"/>
    <w:rsid w:val="00CC23D9"/>
    <w:rsid w:val="00CC25A5"/>
    <w:rsid w:val="00CC2870"/>
    <w:rsid w:val="00CC2D0A"/>
    <w:rsid w:val="00CC3262"/>
    <w:rsid w:val="00CC365A"/>
    <w:rsid w:val="00CC3B61"/>
    <w:rsid w:val="00CC3B7F"/>
    <w:rsid w:val="00CC4032"/>
    <w:rsid w:val="00CC4A65"/>
    <w:rsid w:val="00CC4BB6"/>
    <w:rsid w:val="00CC4D49"/>
    <w:rsid w:val="00CC540F"/>
    <w:rsid w:val="00CC552D"/>
    <w:rsid w:val="00CC5A64"/>
    <w:rsid w:val="00CC5B5A"/>
    <w:rsid w:val="00CC5D78"/>
    <w:rsid w:val="00CC5F60"/>
    <w:rsid w:val="00CC6049"/>
    <w:rsid w:val="00CC64B6"/>
    <w:rsid w:val="00CC6600"/>
    <w:rsid w:val="00CC6D07"/>
    <w:rsid w:val="00CC6D2C"/>
    <w:rsid w:val="00CC6D5E"/>
    <w:rsid w:val="00CC6FDB"/>
    <w:rsid w:val="00CC7150"/>
    <w:rsid w:val="00CC76F6"/>
    <w:rsid w:val="00CC7A96"/>
    <w:rsid w:val="00CC7B83"/>
    <w:rsid w:val="00CC7CFB"/>
    <w:rsid w:val="00CC7DBD"/>
    <w:rsid w:val="00CD0539"/>
    <w:rsid w:val="00CD0650"/>
    <w:rsid w:val="00CD06E6"/>
    <w:rsid w:val="00CD076A"/>
    <w:rsid w:val="00CD102D"/>
    <w:rsid w:val="00CD134B"/>
    <w:rsid w:val="00CD17E5"/>
    <w:rsid w:val="00CD1CAF"/>
    <w:rsid w:val="00CD1F22"/>
    <w:rsid w:val="00CD2560"/>
    <w:rsid w:val="00CD2816"/>
    <w:rsid w:val="00CD2DC4"/>
    <w:rsid w:val="00CD2E47"/>
    <w:rsid w:val="00CD2F64"/>
    <w:rsid w:val="00CD336F"/>
    <w:rsid w:val="00CD34C6"/>
    <w:rsid w:val="00CD3DF5"/>
    <w:rsid w:val="00CD42A1"/>
    <w:rsid w:val="00CD4372"/>
    <w:rsid w:val="00CD44A7"/>
    <w:rsid w:val="00CD461A"/>
    <w:rsid w:val="00CD5646"/>
    <w:rsid w:val="00CD570B"/>
    <w:rsid w:val="00CD6283"/>
    <w:rsid w:val="00CD63AE"/>
    <w:rsid w:val="00CD68FD"/>
    <w:rsid w:val="00CD69C6"/>
    <w:rsid w:val="00CD6BDB"/>
    <w:rsid w:val="00CD6DBF"/>
    <w:rsid w:val="00CD7008"/>
    <w:rsid w:val="00CD736B"/>
    <w:rsid w:val="00CD745E"/>
    <w:rsid w:val="00CD7A3F"/>
    <w:rsid w:val="00CD7C8A"/>
    <w:rsid w:val="00CD7EF6"/>
    <w:rsid w:val="00CE03D5"/>
    <w:rsid w:val="00CE09DE"/>
    <w:rsid w:val="00CE0D2A"/>
    <w:rsid w:val="00CE1518"/>
    <w:rsid w:val="00CE154C"/>
    <w:rsid w:val="00CE1658"/>
    <w:rsid w:val="00CE20FF"/>
    <w:rsid w:val="00CE215D"/>
    <w:rsid w:val="00CE24BF"/>
    <w:rsid w:val="00CE2817"/>
    <w:rsid w:val="00CE287E"/>
    <w:rsid w:val="00CE3482"/>
    <w:rsid w:val="00CE3699"/>
    <w:rsid w:val="00CE36F4"/>
    <w:rsid w:val="00CE37CA"/>
    <w:rsid w:val="00CE43FA"/>
    <w:rsid w:val="00CE4446"/>
    <w:rsid w:val="00CE4897"/>
    <w:rsid w:val="00CE4BD4"/>
    <w:rsid w:val="00CE4D7C"/>
    <w:rsid w:val="00CE4FE1"/>
    <w:rsid w:val="00CE5348"/>
    <w:rsid w:val="00CE5B79"/>
    <w:rsid w:val="00CE5C52"/>
    <w:rsid w:val="00CE5C77"/>
    <w:rsid w:val="00CE5E08"/>
    <w:rsid w:val="00CE622E"/>
    <w:rsid w:val="00CE6611"/>
    <w:rsid w:val="00CE6887"/>
    <w:rsid w:val="00CE7130"/>
    <w:rsid w:val="00CE720A"/>
    <w:rsid w:val="00CE7355"/>
    <w:rsid w:val="00CE7377"/>
    <w:rsid w:val="00CE73BD"/>
    <w:rsid w:val="00CE74BE"/>
    <w:rsid w:val="00CE76E4"/>
    <w:rsid w:val="00CE7C78"/>
    <w:rsid w:val="00CE7DD4"/>
    <w:rsid w:val="00CE7EEC"/>
    <w:rsid w:val="00CE7F5A"/>
    <w:rsid w:val="00CF00C1"/>
    <w:rsid w:val="00CF02DA"/>
    <w:rsid w:val="00CF04DF"/>
    <w:rsid w:val="00CF07D4"/>
    <w:rsid w:val="00CF0B68"/>
    <w:rsid w:val="00CF0C56"/>
    <w:rsid w:val="00CF18DC"/>
    <w:rsid w:val="00CF1A66"/>
    <w:rsid w:val="00CF1BAB"/>
    <w:rsid w:val="00CF1E48"/>
    <w:rsid w:val="00CF252D"/>
    <w:rsid w:val="00CF2C12"/>
    <w:rsid w:val="00CF2E67"/>
    <w:rsid w:val="00CF2EB6"/>
    <w:rsid w:val="00CF3079"/>
    <w:rsid w:val="00CF33DD"/>
    <w:rsid w:val="00CF355C"/>
    <w:rsid w:val="00CF361C"/>
    <w:rsid w:val="00CF3779"/>
    <w:rsid w:val="00CF380C"/>
    <w:rsid w:val="00CF3849"/>
    <w:rsid w:val="00CF386F"/>
    <w:rsid w:val="00CF3C5E"/>
    <w:rsid w:val="00CF430E"/>
    <w:rsid w:val="00CF4665"/>
    <w:rsid w:val="00CF489A"/>
    <w:rsid w:val="00CF490E"/>
    <w:rsid w:val="00CF4C1F"/>
    <w:rsid w:val="00CF4DF0"/>
    <w:rsid w:val="00CF5144"/>
    <w:rsid w:val="00CF51B7"/>
    <w:rsid w:val="00CF563B"/>
    <w:rsid w:val="00CF5794"/>
    <w:rsid w:val="00CF5C2B"/>
    <w:rsid w:val="00CF6050"/>
    <w:rsid w:val="00CF69D0"/>
    <w:rsid w:val="00CF6EBA"/>
    <w:rsid w:val="00CF6EFD"/>
    <w:rsid w:val="00CF706F"/>
    <w:rsid w:val="00CF7254"/>
    <w:rsid w:val="00CF7476"/>
    <w:rsid w:val="00CF74D3"/>
    <w:rsid w:val="00CF76F0"/>
    <w:rsid w:val="00CF77BF"/>
    <w:rsid w:val="00CF78E4"/>
    <w:rsid w:val="00CF7A12"/>
    <w:rsid w:val="00D0058C"/>
    <w:rsid w:val="00D00B58"/>
    <w:rsid w:val="00D013ED"/>
    <w:rsid w:val="00D0144D"/>
    <w:rsid w:val="00D01546"/>
    <w:rsid w:val="00D015AF"/>
    <w:rsid w:val="00D0185E"/>
    <w:rsid w:val="00D01CBA"/>
    <w:rsid w:val="00D02113"/>
    <w:rsid w:val="00D02195"/>
    <w:rsid w:val="00D02383"/>
    <w:rsid w:val="00D0291D"/>
    <w:rsid w:val="00D02B62"/>
    <w:rsid w:val="00D02CC8"/>
    <w:rsid w:val="00D02CFC"/>
    <w:rsid w:val="00D02DCC"/>
    <w:rsid w:val="00D0307F"/>
    <w:rsid w:val="00D03381"/>
    <w:rsid w:val="00D03418"/>
    <w:rsid w:val="00D03739"/>
    <w:rsid w:val="00D038C3"/>
    <w:rsid w:val="00D03A7B"/>
    <w:rsid w:val="00D03F27"/>
    <w:rsid w:val="00D04058"/>
    <w:rsid w:val="00D0419F"/>
    <w:rsid w:val="00D04228"/>
    <w:rsid w:val="00D04706"/>
    <w:rsid w:val="00D04826"/>
    <w:rsid w:val="00D04ACD"/>
    <w:rsid w:val="00D04C8E"/>
    <w:rsid w:val="00D04F72"/>
    <w:rsid w:val="00D0514F"/>
    <w:rsid w:val="00D056E3"/>
    <w:rsid w:val="00D059CD"/>
    <w:rsid w:val="00D05DED"/>
    <w:rsid w:val="00D0634B"/>
    <w:rsid w:val="00D06493"/>
    <w:rsid w:val="00D06704"/>
    <w:rsid w:val="00D06707"/>
    <w:rsid w:val="00D06DF8"/>
    <w:rsid w:val="00D06E6C"/>
    <w:rsid w:val="00D0725E"/>
    <w:rsid w:val="00D0776C"/>
    <w:rsid w:val="00D07BF3"/>
    <w:rsid w:val="00D07E27"/>
    <w:rsid w:val="00D07F6D"/>
    <w:rsid w:val="00D101FC"/>
    <w:rsid w:val="00D1065A"/>
    <w:rsid w:val="00D10E66"/>
    <w:rsid w:val="00D114F8"/>
    <w:rsid w:val="00D1265D"/>
    <w:rsid w:val="00D128B0"/>
    <w:rsid w:val="00D12A6F"/>
    <w:rsid w:val="00D12C0E"/>
    <w:rsid w:val="00D12C9A"/>
    <w:rsid w:val="00D12FC3"/>
    <w:rsid w:val="00D130D1"/>
    <w:rsid w:val="00D131C7"/>
    <w:rsid w:val="00D1336F"/>
    <w:rsid w:val="00D138FF"/>
    <w:rsid w:val="00D14797"/>
    <w:rsid w:val="00D14E72"/>
    <w:rsid w:val="00D1524E"/>
    <w:rsid w:val="00D152A9"/>
    <w:rsid w:val="00D159DE"/>
    <w:rsid w:val="00D15AC9"/>
    <w:rsid w:val="00D16106"/>
    <w:rsid w:val="00D1701F"/>
    <w:rsid w:val="00D1715C"/>
    <w:rsid w:val="00D175AB"/>
    <w:rsid w:val="00D176C7"/>
    <w:rsid w:val="00D17724"/>
    <w:rsid w:val="00D17BF5"/>
    <w:rsid w:val="00D17CFC"/>
    <w:rsid w:val="00D17DDC"/>
    <w:rsid w:val="00D20FAA"/>
    <w:rsid w:val="00D21341"/>
    <w:rsid w:val="00D213CC"/>
    <w:rsid w:val="00D214BE"/>
    <w:rsid w:val="00D2159C"/>
    <w:rsid w:val="00D21A5E"/>
    <w:rsid w:val="00D21BF1"/>
    <w:rsid w:val="00D21E64"/>
    <w:rsid w:val="00D22030"/>
    <w:rsid w:val="00D226B4"/>
    <w:rsid w:val="00D22CCE"/>
    <w:rsid w:val="00D22D3A"/>
    <w:rsid w:val="00D22DCE"/>
    <w:rsid w:val="00D230FE"/>
    <w:rsid w:val="00D2320D"/>
    <w:rsid w:val="00D232F9"/>
    <w:rsid w:val="00D2388A"/>
    <w:rsid w:val="00D23D0D"/>
    <w:rsid w:val="00D23DB9"/>
    <w:rsid w:val="00D241E0"/>
    <w:rsid w:val="00D2422D"/>
    <w:rsid w:val="00D242A3"/>
    <w:rsid w:val="00D242CD"/>
    <w:rsid w:val="00D2430F"/>
    <w:rsid w:val="00D24506"/>
    <w:rsid w:val="00D2469C"/>
    <w:rsid w:val="00D246B9"/>
    <w:rsid w:val="00D2514E"/>
    <w:rsid w:val="00D25392"/>
    <w:rsid w:val="00D2561A"/>
    <w:rsid w:val="00D261B9"/>
    <w:rsid w:val="00D26633"/>
    <w:rsid w:val="00D2682C"/>
    <w:rsid w:val="00D268B5"/>
    <w:rsid w:val="00D26919"/>
    <w:rsid w:val="00D269AE"/>
    <w:rsid w:val="00D26E9C"/>
    <w:rsid w:val="00D2716E"/>
    <w:rsid w:val="00D2731E"/>
    <w:rsid w:val="00D2742D"/>
    <w:rsid w:val="00D27B84"/>
    <w:rsid w:val="00D27F37"/>
    <w:rsid w:val="00D3004F"/>
    <w:rsid w:val="00D3024A"/>
    <w:rsid w:val="00D3047B"/>
    <w:rsid w:val="00D30777"/>
    <w:rsid w:val="00D30DB4"/>
    <w:rsid w:val="00D30E62"/>
    <w:rsid w:val="00D30EE7"/>
    <w:rsid w:val="00D312C3"/>
    <w:rsid w:val="00D3144B"/>
    <w:rsid w:val="00D31870"/>
    <w:rsid w:val="00D31AD3"/>
    <w:rsid w:val="00D31E43"/>
    <w:rsid w:val="00D32261"/>
    <w:rsid w:val="00D328EB"/>
    <w:rsid w:val="00D32A62"/>
    <w:rsid w:val="00D32AAD"/>
    <w:rsid w:val="00D32CC5"/>
    <w:rsid w:val="00D32EB7"/>
    <w:rsid w:val="00D3345F"/>
    <w:rsid w:val="00D33955"/>
    <w:rsid w:val="00D33CC0"/>
    <w:rsid w:val="00D33CC5"/>
    <w:rsid w:val="00D33ED0"/>
    <w:rsid w:val="00D3405E"/>
    <w:rsid w:val="00D34155"/>
    <w:rsid w:val="00D34D34"/>
    <w:rsid w:val="00D34DE6"/>
    <w:rsid w:val="00D3535E"/>
    <w:rsid w:val="00D35536"/>
    <w:rsid w:val="00D355DD"/>
    <w:rsid w:val="00D35653"/>
    <w:rsid w:val="00D35C30"/>
    <w:rsid w:val="00D35ED9"/>
    <w:rsid w:val="00D366AF"/>
    <w:rsid w:val="00D36EAC"/>
    <w:rsid w:val="00D37211"/>
    <w:rsid w:val="00D3739B"/>
    <w:rsid w:val="00D37486"/>
    <w:rsid w:val="00D37A28"/>
    <w:rsid w:val="00D40D13"/>
    <w:rsid w:val="00D40DD0"/>
    <w:rsid w:val="00D410EB"/>
    <w:rsid w:val="00D415A3"/>
    <w:rsid w:val="00D4162E"/>
    <w:rsid w:val="00D4195A"/>
    <w:rsid w:val="00D41A76"/>
    <w:rsid w:val="00D41BD0"/>
    <w:rsid w:val="00D41D58"/>
    <w:rsid w:val="00D42062"/>
    <w:rsid w:val="00D42491"/>
    <w:rsid w:val="00D4262D"/>
    <w:rsid w:val="00D42BAA"/>
    <w:rsid w:val="00D42E0A"/>
    <w:rsid w:val="00D42F28"/>
    <w:rsid w:val="00D430C6"/>
    <w:rsid w:val="00D430F3"/>
    <w:rsid w:val="00D43258"/>
    <w:rsid w:val="00D43330"/>
    <w:rsid w:val="00D43ABD"/>
    <w:rsid w:val="00D43C0F"/>
    <w:rsid w:val="00D444AA"/>
    <w:rsid w:val="00D44A34"/>
    <w:rsid w:val="00D44C0E"/>
    <w:rsid w:val="00D44E3E"/>
    <w:rsid w:val="00D452EF"/>
    <w:rsid w:val="00D4534A"/>
    <w:rsid w:val="00D458ED"/>
    <w:rsid w:val="00D462B0"/>
    <w:rsid w:val="00D46354"/>
    <w:rsid w:val="00D46951"/>
    <w:rsid w:val="00D46BA5"/>
    <w:rsid w:val="00D476CC"/>
    <w:rsid w:val="00D501A9"/>
    <w:rsid w:val="00D50304"/>
    <w:rsid w:val="00D50D0E"/>
    <w:rsid w:val="00D5115A"/>
    <w:rsid w:val="00D511F0"/>
    <w:rsid w:val="00D51778"/>
    <w:rsid w:val="00D52367"/>
    <w:rsid w:val="00D5237A"/>
    <w:rsid w:val="00D523D0"/>
    <w:rsid w:val="00D52918"/>
    <w:rsid w:val="00D52A45"/>
    <w:rsid w:val="00D52BA4"/>
    <w:rsid w:val="00D52DD2"/>
    <w:rsid w:val="00D533BA"/>
    <w:rsid w:val="00D5375E"/>
    <w:rsid w:val="00D5418F"/>
    <w:rsid w:val="00D541D4"/>
    <w:rsid w:val="00D54634"/>
    <w:rsid w:val="00D54EBF"/>
    <w:rsid w:val="00D550D5"/>
    <w:rsid w:val="00D55293"/>
    <w:rsid w:val="00D55B9C"/>
    <w:rsid w:val="00D55F6F"/>
    <w:rsid w:val="00D55F8C"/>
    <w:rsid w:val="00D562F5"/>
    <w:rsid w:val="00D5634C"/>
    <w:rsid w:val="00D563CA"/>
    <w:rsid w:val="00D56884"/>
    <w:rsid w:val="00D5730A"/>
    <w:rsid w:val="00D5741C"/>
    <w:rsid w:val="00D57612"/>
    <w:rsid w:val="00D576F0"/>
    <w:rsid w:val="00D57CE3"/>
    <w:rsid w:val="00D57D33"/>
    <w:rsid w:val="00D60029"/>
    <w:rsid w:val="00D601DA"/>
    <w:rsid w:val="00D60253"/>
    <w:rsid w:val="00D602CC"/>
    <w:rsid w:val="00D608A1"/>
    <w:rsid w:val="00D611C7"/>
    <w:rsid w:val="00D61250"/>
    <w:rsid w:val="00D613F2"/>
    <w:rsid w:val="00D61456"/>
    <w:rsid w:val="00D61B1E"/>
    <w:rsid w:val="00D61E7B"/>
    <w:rsid w:val="00D6207E"/>
    <w:rsid w:val="00D62926"/>
    <w:rsid w:val="00D62AD9"/>
    <w:rsid w:val="00D62AE3"/>
    <w:rsid w:val="00D62BFC"/>
    <w:rsid w:val="00D62D98"/>
    <w:rsid w:val="00D62F4A"/>
    <w:rsid w:val="00D630D3"/>
    <w:rsid w:val="00D638AA"/>
    <w:rsid w:val="00D640EE"/>
    <w:rsid w:val="00D64312"/>
    <w:rsid w:val="00D64D73"/>
    <w:rsid w:val="00D64F04"/>
    <w:rsid w:val="00D64FC6"/>
    <w:rsid w:val="00D654E8"/>
    <w:rsid w:val="00D655E0"/>
    <w:rsid w:val="00D65758"/>
    <w:rsid w:val="00D65A18"/>
    <w:rsid w:val="00D65B28"/>
    <w:rsid w:val="00D6645B"/>
    <w:rsid w:val="00D66936"/>
    <w:rsid w:val="00D66CE1"/>
    <w:rsid w:val="00D67D84"/>
    <w:rsid w:val="00D67E3C"/>
    <w:rsid w:val="00D70019"/>
    <w:rsid w:val="00D700EC"/>
    <w:rsid w:val="00D701EA"/>
    <w:rsid w:val="00D705BC"/>
    <w:rsid w:val="00D70D28"/>
    <w:rsid w:val="00D70D46"/>
    <w:rsid w:val="00D70DB6"/>
    <w:rsid w:val="00D71016"/>
    <w:rsid w:val="00D716F3"/>
    <w:rsid w:val="00D717AE"/>
    <w:rsid w:val="00D71851"/>
    <w:rsid w:val="00D7217F"/>
    <w:rsid w:val="00D723DD"/>
    <w:rsid w:val="00D727DE"/>
    <w:rsid w:val="00D7286F"/>
    <w:rsid w:val="00D72960"/>
    <w:rsid w:val="00D729FF"/>
    <w:rsid w:val="00D72AED"/>
    <w:rsid w:val="00D72B91"/>
    <w:rsid w:val="00D73153"/>
    <w:rsid w:val="00D735B1"/>
    <w:rsid w:val="00D73791"/>
    <w:rsid w:val="00D73B8C"/>
    <w:rsid w:val="00D7547D"/>
    <w:rsid w:val="00D756CC"/>
    <w:rsid w:val="00D7581E"/>
    <w:rsid w:val="00D75864"/>
    <w:rsid w:val="00D75A91"/>
    <w:rsid w:val="00D76035"/>
    <w:rsid w:val="00D76564"/>
    <w:rsid w:val="00D76660"/>
    <w:rsid w:val="00D767AD"/>
    <w:rsid w:val="00D76970"/>
    <w:rsid w:val="00D76EBF"/>
    <w:rsid w:val="00D7708A"/>
    <w:rsid w:val="00D77181"/>
    <w:rsid w:val="00D77958"/>
    <w:rsid w:val="00D77D10"/>
    <w:rsid w:val="00D77EE8"/>
    <w:rsid w:val="00D77F75"/>
    <w:rsid w:val="00D8112A"/>
    <w:rsid w:val="00D813A8"/>
    <w:rsid w:val="00D81FC6"/>
    <w:rsid w:val="00D8227E"/>
    <w:rsid w:val="00D825C7"/>
    <w:rsid w:val="00D827FF"/>
    <w:rsid w:val="00D82AC4"/>
    <w:rsid w:val="00D82BF0"/>
    <w:rsid w:val="00D82C52"/>
    <w:rsid w:val="00D82DF1"/>
    <w:rsid w:val="00D82F3A"/>
    <w:rsid w:val="00D835E6"/>
    <w:rsid w:val="00D83D51"/>
    <w:rsid w:val="00D83EFB"/>
    <w:rsid w:val="00D849F5"/>
    <w:rsid w:val="00D85002"/>
    <w:rsid w:val="00D85A79"/>
    <w:rsid w:val="00D85AFB"/>
    <w:rsid w:val="00D85C81"/>
    <w:rsid w:val="00D86227"/>
    <w:rsid w:val="00D8624D"/>
    <w:rsid w:val="00D86256"/>
    <w:rsid w:val="00D8676C"/>
    <w:rsid w:val="00D873B6"/>
    <w:rsid w:val="00D875C7"/>
    <w:rsid w:val="00D87A0F"/>
    <w:rsid w:val="00D90944"/>
    <w:rsid w:val="00D90A90"/>
    <w:rsid w:val="00D90B05"/>
    <w:rsid w:val="00D90B12"/>
    <w:rsid w:val="00D90B57"/>
    <w:rsid w:val="00D90C08"/>
    <w:rsid w:val="00D90DCD"/>
    <w:rsid w:val="00D90E05"/>
    <w:rsid w:val="00D910CD"/>
    <w:rsid w:val="00D91B4D"/>
    <w:rsid w:val="00D92157"/>
    <w:rsid w:val="00D925DE"/>
    <w:rsid w:val="00D92730"/>
    <w:rsid w:val="00D92803"/>
    <w:rsid w:val="00D92881"/>
    <w:rsid w:val="00D92AF6"/>
    <w:rsid w:val="00D92B10"/>
    <w:rsid w:val="00D92BAF"/>
    <w:rsid w:val="00D92BDB"/>
    <w:rsid w:val="00D92D93"/>
    <w:rsid w:val="00D92E48"/>
    <w:rsid w:val="00D935A3"/>
    <w:rsid w:val="00D93823"/>
    <w:rsid w:val="00D938E0"/>
    <w:rsid w:val="00D9408D"/>
    <w:rsid w:val="00D9412D"/>
    <w:rsid w:val="00D9448F"/>
    <w:rsid w:val="00D9450B"/>
    <w:rsid w:val="00D94868"/>
    <w:rsid w:val="00D94A3F"/>
    <w:rsid w:val="00D94D61"/>
    <w:rsid w:val="00D94E85"/>
    <w:rsid w:val="00D9503B"/>
    <w:rsid w:val="00D9510E"/>
    <w:rsid w:val="00D955AF"/>
    <w:rsid w:val="00D96015"/>
    <w:rsid w:val="00D96619"/>
    <w:rsid w:val="00D9661B"/>
    <w:rsid w:val="00D96B22"/>
    <w:rsid w:val="00D96CB3"/>
    <w:rsid w:val="00D96F86"/>
    <w:rsid w:val="00D96FA8"/>
    <w:rsid w:val="00D97016"/>
    <w:rsid w:val="00D97111"/>
    <w:rsid w:val="00D9749D"/>
    <w:rsid w:val="00D976B1"/>
    <w:rsid w:val="00D97CEA"/>
    <w:rsid w:val="00D97ED8"/>
    <w:rsid w:val="00D97FD2"/>
    <w:rsid w:val="00DA0050"/>
    <w:rsid w:val="00DA09F2"/>
    <w:rsid w:val="00DA0BA9"/>
    <w:rsid w:val="00DA15F6"/>
    <w:rsid w:val="00DA19FA"/>
    <w:rsid w:val="00DA1C85"/>
    <w:rsid w:val="00DA1D35"/>
    <w:rsid w:val="00DA1DFA"/>
    <w:rsid w:val="00DA20C3"/>
    <w:rsid w:val="00DA210E"/>
    <w:rsid w:val="00DA2305"/>
    <w:rsid w:val="00DA2512"/>
    <w:rsid w:val="00DA2599"/>
    <w:rsid w:val="00DA2E6A"/>
    <w:rsid w:val="00DA3017"/>
    <w:rsid w:val="00DA3069"/>
    <w:rsid w:val="00DA31DD"/>
    <w:rsid w:val="00DA3426"/>
    <w:rsid w:val="00DA3551"/>
    <w:rsid w:val="00DA3AEB"/>
    <w:rsid w:val="00DA3E91"/>
    <w:rsid w:val="00DA3F52"/>
    <w:rsid w:val="00DA4605"/>
    <w:rsid w:val="00DA4A36"/>
    <w:rsid w:val="00DA4C85"/>
    <w:rsid w:val="00DA4D7B"/>
    <w:rsid w:val="00DA501B"/>
    <w:rsid w:val="00DA538C"/>
    <w:rsid w:val="00DA53DA"/>
    <w:rsid w:val="00DA56E7"/>
    <w:rsid w:val="00DA5864"/>
    <w:rsid w:val="00DA5B36"/>
    <w:rsid w:val="00DA5EA3"/>
    <w:rsid w:val="00DA5FA9"/>
    <w:rsid w:val="00DA6296"/>
    <w:rsid w:val="00DA6335"/>
    <w:rsid w:val="00DA65BE"/>
    <w:rsid w:val="00DA65EF"/>
    <w:rsid w:val="00DA665A"/>
    <w:rsid w:val="00DA6707"/>
    <w:rsid w:val="00DA6F80"/>
    <w:rsid w:val="00DA7059"/>
    <w:rsid w:val="00DA7267"/>
    <w:rsid w:val="00DA7477"/>
    <w:rsid w:val="00DA7F6D"/>
    <w:rsid w:val="00DB015E"/>
    <w:rsid w:val="00DB05DB"/>
    <w:rsid w:val="00DB05F3"/>
    <w:rsid w:val="00DB0F47"/>
    <w:rsid w:val="00DB10A0"/>
    <w:rsid w:val="00DB12F4"/>
    <w:rsid w:val="00DB15EE"/>
    <w:rsid w:val="00DB162C"/>
    <w:rsid w:val="00DB1858"/>
    <w:rsid w:val="00DB25AF"/>
    <w:rsid w:val="00DB26BB"/>
    <w:rsid w:val="00DB26D1"/>
    <w:rsid w:val="00DB2966"/>
    <w:rsid w:val="00DB340E"/>
    <w:rsid w:val="00DB371B"/>
    <w:rsid w:val="00DB3949"/>
    <w:rsid w:val="00DB3EAF"/>
    <w:rsid w:val="00DB40A8"/>
    <w:rsid w:val="00DB40D5"/>
    <w:rsid w:val="00DB4320"/>
    <w:rsid w:val="00DB4B0E"/>
    <w:rsid w:val="00DB4B62"/>
    <w:rsid w:val="00DB4EB2"/>
    <w:rsid w:val="00DB4F16"/>
    <w:rsid w:val="00DB4F85"/>
    <w:rsid w:val="00DB524E"/>
    <w:rsid w:val="00DB52E8"/>
    <w:rsid w:val="00DB5735"/>
    <w:rsid w:val="00DB577F"/>
    <w:rsid w:val="00DB5A21"/>
    <w:rsid w:val="00DB607D"/>
    <w:rsid w:val="00DB610A"/>
    <w:rsid w:val="00DB62BE"/>
    <w:rsid w:val="00DB692B"/>
    <w:rsid w:val="00DB6EC4"/>
    <w:rsid w:val="00DB6ED5"/>
    <w:rsid w:val="00DB72DB"/>
    <w:rsid w:val="00DB73BC"/>
    <w:rsid w:val="00DB7688"/>
    <w:rsid w:val="00DB7D18"/>
    <w:rsid w:val="00DC03B6"/>
    <w:rsid w:val="00DC046F"/>
    <w:rsid w:val="00DC07D8"/>
    <w:rsid w:val="00DC092A"/>
    <w:rsid w:val="00DC0BAA"/>
    <w:rsid w:val="00DC0E29"/>
    <w:rsid w:val="00DC0E48"/>
    <w:rsid w:val="00DC106A"/>
    <w:rsid w:val="00DC106D"/>
    <w:rsid w:val="00DC15D4"/>
    <w:rsid w:val="00DC1954"/>
    <w:rsid w:val="00DC28E3"/>
    <w:rsid w:val="00DC29D3"/>
    <w:rsid w:val="00DC2DC1"/>
    <w:rsid w:val="00DC2F68"/>
    <w:rsid w:val="00DC2FEC"/>
    <w:rsid w:val="00DC3270"/>
    <w:rsid w:val="00DC3443"/>
    <w:rsid w:val="00DC38B9"/>
    <w:rsid w:val="00DC38EF"/>
    <w:rsid w:val="00DC391B"/>
    <w:rsid w:val="00DC3E41"/>
    <w:rsid w:val="00DC3E4E"/>
    <w:rsid w:val="00DC45C3"/>
    <w:rsid w:val="00DC45D4"/>
    <w:rsid w:val="00DC491E"/>
    <w:rsid w:val="00DC4CA0"/>
    <w:rsid w:val="00DC4CD0"/>
    <w:rsid w:val="00DC5262"/>
    <w:rsid w:val="00DC5369"/>
    <w:rsid w:val="00DC5BC0"/>
    <w:rsid w:val="00DC5EB4"/>
    <w:rsid w:val="00DC6048"/>
    <w:rsid w:val="00DC63EC"/>
    <w:rsid w:val="00DC64B9"/>
    <w:rsid w:val="00DC66AD"/>
    <w:rsid w:val="00DC676E"/>
    <w:rsid w:val="00DC6AAE"/>
    <w:rsid w:val="00DC6C88"/>
    <w:rsid w:val="00DC7211"/>
    <w:rsid w:val="00DC75D6"/>
    <w:rsid w:val="00DC76C4"/>
    <w:rsid w:val="00DC7816"/>
    <w:rsid w:val="00DC7CEC"/>
    <w:rsid w:val="00DC7D95"/>
    <w:rsid w:val="00DC7E25"/>
    <w:rsid w:val="00DD00D7"/>
    <w:rsid w:val="00DD0534"/>
    <w:rsid w:val="00DD0542"/>
    <w:rsid w:val="00DD0860"/>
    <w:rsid w:val="00DD0E3C"/>
    <w:rsid w:val="00DD0F05"/>
    <w:rsid w:val="00DD159C"/>
    <w:rsid w:val="00DD176C"/>
    <w:rsid w:val="00DD1896"/>
    <w:rsid w:val="00DD1955"/>
    <w:rsid w:val="00DD1A66"/>
    <w:rsid w:val="00DD1F81"/>
    <w:rsid w:val="00DD2050"/>
    <w:rsid w:val="00DD2256"/>
    <w:rsid w:val="00DD2F8E"/>
    <w:rsid w:val="00DD3A16"/>
    <w:rsid w:val="00DD3B96"/>
    <w:rsid w:val="00DD4BB4"/>
    <w:rsid w:val="00DD538A"/>
    <w:rsid w:val="00DD559A"/>
    <w:rsid w:val="00DD5BB8"/>
    <w:rsid w:val="00DD5C0B"/>
    <w:rsid w:val="00DD60D9"/>
    <w:rsid w:val="00DD6A5F"/>
    <w:rsid w:val="00DD73D7"/>
    <w:rsid w:val="00DD7AB1"/>
    <w:rsid w:val="00DD7C3D"/>
    <w:rsid w:val="00DD7DFB"/>
    <w:rsid w:val="00DE0072"/>
    <w:rsid w:val="00DE01DB"/>
    <w:rsid w:val="00DE05CE"/>
    <w:rsid w:val="00DE09F6"/>
    <w:rsid w:val="00DE0B7B"/>
    <w:rsid w:val="00DE0D06"/>
    <w:rsid w:val="00DE11A5"/>
    <w:rsid w:val="00DE13A0"/>
    <w:rsid w:val="00DE147C"/>
    <w:rsid w:val="00DE14A4"/>
    <w:rsid w:val="00DE17A6"/>
    <w:rsid w:val="00DE1C41"/>
    <w:rsid w:val="00DE1E23"/>
    <w:rsid w:val="00DE1F15"/>
    <w:rsid w:val="00DE2248"/>
    <w:rsid w:val="00DE22FF"/>
    <w:rsid w:val="00DE23EB"/>
    <w:rsid w:val="00DE2742"/>
    <w:rsid w:val="00DE275C"/>
    <w:rsid w:val="00DE288C"/>
    <w:rsid w:val="00DE2932"/>
    <w:rsid w:val="00DE2B1C"/>
    <w:rsid w:val="00DE2CEC"/>
    <w:rsid w:val="00DE2D7C"/>
    <w:rsid w:val="00DE2E52"/>
    <w:rsid w:val="00DE3193"/>
    <w:rsid w:val="00DE36F2"/>
    <w:rsid w:val="00DE3CE3"/>
    <w:rsid w:val="00DE3EF6"/>
    <w:rsid w:val="00DE3F01"/>
    <w:rsid w:val="00DE404D"/>
    <w:rsid w:val="00DE47CA"/>
    <w:rsid w:val="00DE4D6F"/>
    <w:rsid w:val="00DE5048"/>
    <w:rsid w:val="00DE546A"/>
    <w:rsid w:val="00DE55E6"/>
    <w:rsid w:val="00DE57A5"/>
    <w:rsid w:val="00DE5DF9"/>
    <w:rsid w:val="00DE5F0E"/>
    <w:rsid w:val="00DE5F73"/>
    <w:rsid w:val="00DE681B"/>
    <w:rsid w:val="00DE70EA"/>
    <w:rsid w:val="00DE787D"/>
    <w:rsid w:val="00DE78B5"/>
    <w:rsid w:val="00DE7994"/>
    <w:rsid w:val="00DE7AA6"/>
    <w:rsid w:val="00DF01D4"/>
    <w:rsid w:val="00DF048D"/>
    <w:rsid w:val="00DF074E"/>
    <w:rsid w:val="00DF07F8"/>
    <w:rsid w:val="00DF0A9B"/>
    <w:rsid w:val="00DF0C3D"/>
    <w:rsid w:val="00DF115A"/>
    <w:rsid w:val="00DF1303"/>
    <w:rsid w:val="00DF1362"/>
    <w:rsid w:val="00DF1513"/>
    <w:rsid w:val="00DF170A"/>
    <w:rsid w:val="00DF1764"/>
    <w:rsid w:val="00DF1811"/>
    <w:rsid w:val="00DF1948"/>
    <w:rsid w:val="00DF1C32"/>
    <w:rsid w:val="00DF20AB"/>
    <w:rsid w:val="00DF2187"/>
    <w:rsid w:val="00DF2275"/>
    <w:rsid w:val="00DF2665"/>
    <w:rsid w:val="00DF2754"/>
    <w:rsid w:val="00DF32B3"/>
    <w:rsid w:val="00DF3E03"/>
    <w:rsid w:val="00DF3F02"/>
    <w:rsid w:val="00DF43AD"/>
    <w:rsid w:val="00DF4DED"/>
    <w:rsid w:val="00DF50A1"/>
    <w:rsid w:val="00DF5C05"/>
    <w:rsid w:val="00DF5D7B"/>
    <w:rsid w:val="00DF5F0A"/>
    <w:rsid w:val="00DF676E"/>
    <w:rsid w:val="00DF6AC1"/>
    <w:rsid w:val="00DF6B69"/>
    <w:rsid w:val="00DF6DE2"/>
    <w:rsid w:val="00DF700F"/>
    <w:rsid w:val="00DF73F7"/>
    <w:rsid w:val="00DF7A43"/>
    <w:rsid w:val="00DF7F2B"/>
    <w:rsid w:val="00E000F2"/>
    <w:rsid w:val="00E002E4"/>
    <w:rsid w:val="00E00760"/>
    <w:rsid w:val="00E00E28"/>
    <w:rsid w:val="00E00EAA"/>
    <w:rsid w:val="00E00ED7"/>
    <w:rsid w:val="00E00F7A"/>
    <w:rsid w:val="00E01696"/>
    <w:rsid w:val="00E01C79"/>
    <w:rsid w:val="00E02274"/>
    <w:rsid w:val="00E02526"/>
    <w:rsid w:val="00E02BCB"/>
    <w:rsid w:val="00E02BCE"/>
    <w:rsid w:val="00E02C0A"/>
    <w:rsid w:val="00E02E62"/>
    <w:rsid w:val="00E0309C"/>
    <w:rsid w:val="00E035F3"/>
    <w:rsid w:val="00E03644"/>
    <w:rsid w:val="00E03C49"/>
    <w:rsid w:val="00E03F01"/>
    <w:rsid w:val="00E04A20"/>
    <w:rsid w:val="00E04AA2"/>
    <w:rsid w:val="00E04F98"/>
    <w:rsid w:val="00E0501E"/>
    <w:rsid w:val="00E05374"/>
    <w:rsid w:val="00E05A51"/>
    <w:rsid w:val="00E05D85"/>
    <w:rsid w:val="00E05FE9"/>
    <w:rsid w:val="00E0603D"/>
    <w:rsid w:val="00E061B1"/>
    <w:rsid w:val="00E065CF"/>
    <w:rsid w:val="00E06CD5"/>
    <w:rsid w:val="00E06D44"/>
    <w:rsid w:val="00E06D99"/>
    <w:rsid w:val="00E06E1A"/>
    <w:rsid w:val="00E0727E"/>
    <w:rsid w:val="00E07602"/>
    <w:rsid w:val="00E07D86"/>
    <w:rsid w:val="00E10511"/>
    <w:rsid w:val="00E1068E"/>
    <w:rsid w:val="00E10712"/>
    <w:rsid w:val="00E109A3"/>
    <w:rsid w:val="00E10DC7"/>
    <w:rsid w:val="00E10EB0"/>
    <w:rsid w:val="00E11371"/>
    <w:rsid w:val="00E114CA"/>
    <w:rsid w:val="00E1185A"/>
    <w:rsid w:val="00E12465"/>
    <w:rsid w:val="00E1289B"/>
    <w:rsid w:val="00E129A3"/>
    <w:rsid w:val="00E12AC6"/>
    <w:rsid w:val="00E130D5"/>
    <w:rsid w:val="00E1374F"/>
    <w:rsid w:val="00E13756"/>
    <w:rsid w:val="00E13DC0"/>
    <w:rsid w:val="00E13EDF"/>
    <w:rsid w:val="00E14116"/>
    <w:rsid w:val="00E14299"/>
    <w:rsid w:val="00E147EC"/>
    <w:rsid w:val="00E148F6"/>
    <w:rsid w:val="00E1497B"/>
    <w:rsid w:val="00E156E1"/>
    <w:rsid w:val="00E15CDF"/>
    <w:rsid w:val="00E162DB"/>
    <w:rsid w:val="00E16531"/>
    <w:rsid w:val="00E166DA"/>
    <w:rsid w:val="00E16BAD"/>
    <w:rsid w:val="00E16DDD"/>
    <w:rsid w:val="00E16E05"/>
    <w:rsid w:val="00E177EC"/>
    <w:rsid w:val="00E1790B"/>
    <w:rsid w:val="00E1799C"/>
    <w:rsid w:val="00E20534"/>
    <w:rsid w:val="00E20565"/>
    <w:rsid w:val="00E20AFC"/>
    <w:rsid w:val="00E20F62"/>
    <w:rsid w:val="00E21571"/>
    <w:rsid w:val="00E217EB"/>
    <w:rsid w:val="00E21A32"/>
    <w:rsid w:val="00E21B7A"/>
    <w:rsid w:val="00E21DCC"/>
    <w:rsid w:val="00E22248"/>
    <w:rsid w:val="00E222FC"/>
    <w:rsid w:val="00E22592"/>
    <w:rsid w:val="00E226E4"/>
    <w:rsid w:val="00E2291B"/>
    <w:rsid w:val="00E22BC1"/>
    <w:rsid w:val="00E22CD7"/>
    <w:rsid w:val="00E22E2A"/>
    <w:rsid w:val="00E230F1"/>
    <w:rsid w:val="00E23584"/>
    <w:rsid w:val="00E235FE"/>
    <w:rsid w:val="00E23B36"/>
    <w:rsid w:val="00E23B79"/>
    <w:rsid w:val="00E23C7C"/>
    <w:rsid w:val="00E23E49"/>
    <w:rsid w:val="00E23F95"/>
    <w:rsid w:val="00E24128"/>
    <w:rsid w:val="00E24157"/>
    <w:rsid w:val="00E2449C"/>
    <w:rsid w:val="00E24648"/>
    <w:rsid w:val="00E247FB"/>
    <w:rsid w:val="00E24841"/>
    <w:rsid w:val="00E24B3C"/>
    <w:rsid w:val="00E24DAF"/>
    <w:rsid w:val="00E25106"/>
    <w:rsid w:val="00E251C7"/>
    <w:rsid w:val="00E253CF"/>
    <w:rsid w:val="00E2557B"/>
    <w:rsid w:val="00E256AC"/>
    <w:rsid w:val="00E259D7"/>
    <w:rsid w:val="00E25A4B"/>
    <w:rsid w:val="00E25B15"/>
    <w:rsid w:val="00E25B80"/>
    <w:rsid w:val="00E25D18"/>
    <w:rsid w:val="00E25FBC"/>
    <w:rsid w:val="00E26255"/>
    <w:rsid w:val="00E2680E"/>
    <w:rsid w:val="00E26CA9"/>
    <w:rsid w:val="00E26E9A"/>
    <w:rsid w:val="00E26EF3"/>
    <w:rsid w:val="00E26FBE"/>
    <w:rsid w:val="00E27252"/>
    <w:rsid w:val="00E274F0"/>
    <w:rsid w:val="00E2754B"/>
    <w:rsid w:val="00E27A9B"/>
    <w:rsid w:val="00E27C22"/>
    <w:rsid w:val="00E3005B"/>
    <w:rsid w:val="00E3021D"/>
    <w:rsid w:val="00E30ABB"/>
    <w:rsid w:val="00E30BE5"/>
    <w:rsid w:val="00E31526"/>
    <w:rsid w:val="00E31590"/>
    <w:rsid w:val="00E318D0"/>
    <w:rsid w:val="00E31BBF"/>
    <w:rsid w:val="00E31C12"/>
    <w:rsid w:val="00E31D85"/>
    <w:rsid w:val="00E32982"/>
    <w:rsid w:val="00E32998"/>
    <w:rsid w:val="00E32A48"/>
    <w:rsid w:val="00E32B27"/>
    <w:rsid w:val="00E32C4C"/>
    <w:rsid w:val="00E32DD6"/>
    <w:rsid w:val="00E32EFB"/>
    <w:rsid w:val="00E33122"/>
    <w:rsid w:val="00E333C4"/>
    <w:rsid w:val="00E333E2"/>
    <w:rsid w:val="00E339CC"/>
    <w:rsid w:val="00E33EE1"/>
    <w:rsid w:val="00E347AE"/>
    <w:rsid w:val="00E34D8F"/>
    <w:rsid w:val="00E351D9"/>
    <w:rsid w:val="00E35370"/>
    <w:rsid w:val="00E355E3"/>
    <w:rsid w:val="00E356C1"/>
    <w:rsid w:val="00E35AD8"/>
    <w:rsid w:val="00E36022"/>
    <w:rsid w:val="00E3604C"/>
    <w:rsid w:val="00E36167"/>
    <w:rsid w:val="00E36E82"/>
    <w:rsid w:val="00E36EBB"/>
    <w:rsid w:val="00E37508"/>
    <w:rsid w:val="00E37587"/>
    <w:rsid w:val="00E3769B"/>
    <w:rsid w:val="00E379EF"/>
    <w:rsid w:val="00E4029A"/>
    <w:rsid w:val="00E40371"/>
    <w:rsid w:val="00E4056D"/>
    <w:rsid w:val="00E40829"/>
    <w:rsid w:val="00E40D91"/>
    <w:rsid w:val="00E41018"/>
    <w:rsid w:val="00E4115E"/>
    <w:rsid w:val="00E4136A"/>
    <w:rsid w:val="00E4149A"/>
    <w:rsid w:val="00E414AD"/>
    <w:rsid w:val="00E4173C"/>
    <w:rsid w:val="00E419FF"/>
    <w:rsid w:val="00E41A3D"/>
    <w:rsid w:val="00E41A5F"/>
    <w:rsid w:val="00E42023"/>
    <w:rsid w:val="00E426BD"/>
    <w:rsid w:val="00E42A54"/>
    <w:rsid w:val="00E42CB6"/>
    <w:rsid w:val="00E42D20"/>
    <w:rsid w:val="00E43742"/>
    <w:rsid w:val="00E43906"/>
    <w:rsid w:val="00E443C7"/>
    <w:rsid w:val="00E44567"/>
    <w:rsid w:val="00E44A16"/>
    <w:rsid w:val="00E45557"/>
    <w:rsid w:val="00E45AB3"/>
    <w:rsid w:val="00E4637C"/>
    <w:rsid w:val="00E466EA"/>
    <w:rsid w:val="00E467D8"/>
    <w:rsid w:val="00E46849"/>
    <w:rsid w:val="00E46BE2"/>
    <w:rsid w:val="00E46CFD"/>
    <w:rsid w:val="00E46DB2"/>
    <w:rsid w:val="00E47177"/>
    <w:rsid w:val="00E474EC"/>
    <w:rsid w:val="00E47642"/>
    <w:rsid w:val="00E47A80"/>
    <w:rsid w:val="00E5078A"/>
    <w:rsid w:val="00E50DA9"/>
    <w:rsid w:val="00E50EE2"/>
    <w:rsid w:val="00E50F9D"/>
    <w:rsid w:val="00E51317"/>
    <w:rsid w:val="00E51FDC"/>
    <w:rsid w:val="00E52873"/>
    <w:rsid w:val="00E5302C"/>
    <w:rsid w:val="00E531E8"/>
    <w:rsid w:val="00E53624"/>
    <w:rsid w:val="00E5387A"/>
    <w:rsid w:val="00E5391D"/>
    <w:rsid w:val="00E53A0F"/>
    <w:rsid w:val="00E53EEC"/>
    <w:rsid w:val="00E54026"/>
    <w:rsid w:val="00E541DC"/>
    <w:rsid w:val="00E544FB"/>
    <w:rsid w:val="00E54935"/>
    <w:rsid w:val="00E549BB"/>
    <w:rsid w:val="00E54A7A"/>
    <w:rsid w:val="00E54A84"/>
    <w:rsid w:val="00E54EEB"/>
    <w:rsid w:val="00E5511B"/>
    <w:rsid w:val="00E55386"/>
    <w:rsid w:val="00E55413"/>
    <w:rsid w:val="00E5544E"/>
    <w:rsid w:val="00E55476"/>
    <w:rsid w:val="00E55633"/>
    <w:rsid w:val="00E5596A"/>
    <w:rsid w:val="00E563A5"/>
    <w:rsid w:val="00E5658C"/>
    <w:rsid w:val="00E56F2B"/>
    <w:rsid w:val="00E5720C"/>
    <w:rsid w:val="00E57223"/>
    <w:rsid w:val="00E577D2"/>
    <w:rsid w:val="00E57927"/>
    <w:rsid w:val="00E57B21"/>
    <w:rsid w:val="00E603AB"/>
    <w:rsid w:val="00E60882"/>
    <w:rsid w:val="00E6096F"/>
    <w:rsid w:val="00E60F58"/>
    <w:rsid w:val="00E61A06"/>
    <w:rsid w:val="00E61A86"/>
    <w:rsid w:val="00E61DC5"/>
    <w:rsid w:val="00E62325"/>
    <w:rsid w:val="00E6261A"/>
    <w:rsid w:val="00E62B3D"/>
    <w:rsid w:val="00E63312"/>
    <w:rsid w:val="00E6368F"/>
    <w:rsid w:val="00E63998"/>
    <w:rsid w:val="00E63A86"/>
    <w:rsid w:val="00E63E1D"/>
    <w:rsid w:val="00E6431B"/>
    <w:rsid w:val="00E6451B"/>
    <w:rsid w:val="00E64566"/>
    <w:rsid w:val="00E6490E"/>
    <w:rsid w:val="00E64C18"/>
    <w:rsid w:val="00E64E2A"/>
    <w:rsid w:val="00E64EF9"/>
    <w:rsid w:val="00E64F41"/>
    <w:rsid w:val="00E6560A"/>
    <w:rsid w:val="00E65618"/>
    <w:rsid w:val="00E6593C"/>
    <w:rsid w:val="00E65A45"/>
    <w:rsid w:val="00E65B78"/>
    <w:rsid w:val="00E65D84"/>
    <w:rsid w:val="00E65F46"/>
    <w:rsid w:val="00E662B4"/>
    <w:rsid w:val="00E662E1"/>
    <w:rsid w:val="00E6663F"/>
    <w:rsid w:val="00E66727"/>
    <w:rsid w:val="00E6682A"/>
    <w:rsid w:val="00E66B8F"/>
    <w:rsid w:val="00E66BD7"/>
    <w:rsid w:val="00E66FDF"/>
    <w:rsid w:val="00E67375"/>
    <w:rsid w:val="00E6737C"/>
    <w:rsid w:val="00E675F2"/>
    <w:rsid w:val="00E677AC"/>
    <w:rsid w:val="00E6787F"/>
    <w:rsid w:val="00E67D3F"/>
    <w:rsid w:val="00E67DC6"/>
    <w:rsid w:val="00E7026A"/>
    <w:rsid w:val="00E7041F"/>
    <w:rsid w:val="00E70494"/>
    <w:rsid w:val="00E70BF4"/>
    <w:rsid w:val="00E70E9C"/>
    <w:rsid w:val="00E71836"/>
    <w:rsid w:val="00E71AFF"/>
    <w:rsid w:val="00E71ED2"/>
    <w:rsid w:val="00E726AF"/>
    <w:rsid w:val="00E72A8C"/>
    <w:rsid w:val="00E72DCC"/>
    <w:rsid w:val="00E73002"/>
    <w:rsid w:val="00E732EE"/>
    <w:rsid w:val="00E7347F"/>
    <w:rsid w:val="00E73545"/>
    <w:rsid w:val="00E73567"/>
    <w:rsid w:val="00E73617"/>
    <w:rsid w:val="00E74425"/>
    <w:rsid w:val="00E7444C"/>
    <w:rsid w:val="00E746F7"/>
    <w:rsid w:val="00E74872"/>
    <w:rsid w:val="00E74AF6"/>
    <w:rsid w:val="00E74C69"/>
    <w:rsid w:val="00E74D0B"/>
    <w:rsid w:val="00E75004"/>
    <w:rsid w:val="00E75685"/>
    <w:rsid w:val="00E756FC"/>
    <w:rsid w:val="00E758B8"/>
    <w:rsid w:val="00E75C77"/>
    <w:rsid w:val="00E75F8F"/>
    <w:rsid w:val="00E76062"/>
    <w:rsid w:val="00E7626A"/>
    <w:rsid w:val="00E76391"/>
    <w:rsid w:val="00E765CA"/>
    <w:rsid w:val="00E76963"/>
    <w:rsid w:val="00E76E08"/>
    <w:rsid w:val="00E76F2D"/>
    <w:rsid w:val="00E77600"/>
    <w:rsid w:val="00E77E6C"/>
    <w:rsid w:val="00E77F94"/>
    <w:rsid w:val="00E802DC"/>
    <w:rsid w:val="00E80855"/>
    <w:rsid w:val="00E80AD1"/>
    <w:rsid w:val="00E8101B"/>
    <w:rsid w:val="00E81174"/>
    <w:rsid w:val="00E815A9"/>
    <w:rsid w:val="00E81723"/>
    <w:rsid w:val="00E81769"/>
    <w:rsid w:val="00E818A9"/>
    <w:rsid w:val="00E81961"/>
    <w:rsid w:val="00E81AF3"/>
    <w:rsid w:val="00E81B57"/>
    <w:rsid w:val="00E81D47"/>
    <w:rsid w:val="00E81E87"/>
    <w:rsid w:val="00E81FB9"/>
    <w:rsid w:val="00E824F5"/>
    <w:rsid w:val="00E830D9"/>
    <w:rsid w:val="00E830F3"/>
    <w:rsid w:val="00E8311B"/>
    <w:rsid w:val="00E83455"/>
    <w:rsid w:val="00E834DC"/>
    <w:rsid w:val="00E83E23"/>
    <w:rsid w:val="00E842B7"/>
    <w:rsid w:val="00E84470"/>
    <w:rsid w:val="00E84E50"/>
    <w:rsid w:val="00E84E8D"/>
    <w:rsid w:val="00E850BE"/>
    <w:rsid w:val="00E8582C"/>
    <w:rsid w:val="00E859A1"/>
    <w:rsid w:val="00E85FB2"/>
    <w:rsid w:val="00E86174"/>
    <w:rsid w:val="00E8633D"/>
    <w:rsid w:val="00E86379"/>
    <w:rsid w:val="00E86BF4"/>
    <w:rsid w:val="00E86CE7"/>
    <w:rsid w:val="00E86D5B"/>
    <w:rsid w:val="00E86E25"/>
    <w:rsid w:val="00E86E75"/>
    <w:rsid w:val="00E870A9"/>
    <w:rsid w:val="00E872D8"/>
    <w:rsid w:val="00E87775"/>
    <w:rsid w:val="00E87940"/>
    <w:rsid w:val="00E87B87"/>
    <w:rsid w:val="00E87C82"/>
    <w:rsid w:val="00E87F8F"/>
    <w:rsid w:val="00E90312"/>
    <w:rsid w:val="00E90552"/>
    <w:rsid w:val="00E91117"/>
    <w:rsid w:val="00E911E6"/>
    <w:rsid w:val="00E91587"/>
    <w:rsid w:val="00E91826"/>
    <w:rsid w:val="00E91947"/>
    <w:rsid w:val="00E92E95"/>
    <w:rsid w:val="00E930DF"/>
    <w:rsid w:val="00E934F6"/>
    <w:rsid w:val="00E93530"/>
    <w:rsid w:val="00E93B1E"/>
    <w:rsid w:val="00E93B95"/>
    <w:rsid w:val="00E93D6B"/>
    <w:rsid w:val="00E93E33"/>
    <w:rsid w:val="00E950EE"/>
    <w:rsid w:val="00E9533E"/>
    <w:rsid w:val="00E953D0"/>
    <w:rsid w:val="00E9579A"/>
    <w:rsid w:val="00E95A9C"/>
    <w:rsid w:val="00E95DB6"/>
    <w:rsid w:val="00E96276"/>
    <w:rsid w:val="00E963DC"/>
    <w:rsid w:val="00E964CF"/>
    <w:rsid w:val="00E965CF"/>
    <w:rsid w:val="00E966EA"/>
    <w:rsid w:val="00E96D0C"/>
    <w:rsid w:val="00E97351"/>
    <w:rsid w:val="00E97ADB"/>
    <w:rsid w:val="00E97E1C"/>
    <w:rsid w:val="00EA032D"/>
    <w:rsid w:val="00EA04C9"/>
    <w:rsid w:val="00EA0D5A"/>
    <w:rsid w:val="00EA1DBE"/>
    <w:rsid w:val="00EA224E"/>
    <w:rsid w:val="00EA2F06"/>
    <w:rsid w:val="00EA2FF3"/>
    <w:rsid w:val="00EA3305"/>
    <w:rsid w:val="00EA349B"/>
    <w:rsid w:val="00EA3611"/>
    <w:rsid w:val="00EA369E"/>
    <w:rsid w:val="00EA36DB"/>
    <w:rsid w:val="00EA3A72"/>
    <w:rsid w:val="00EA3EB3"/>
    <w:rsid w:val="00EA4195"/>
    <w:rsid w:val="00EA41FE"/>
    <w:rsid w:val="00EA476C"/>
    <w:rsid w:val="00EA4A60"/>
    <w:rsid w:val="00EA4AAB"/>
    <w:rsid w:val="00EA4F7A"/>
    <w:rsid w:val="00EA5035"/>
    <w:rsid w:val="00EA541A"/>
    <w:rsid w:val="00EA5A81"/>
    <w:rsid w:val="00EA5C63"/>
    <w:rsid w:val="00EA638F"/>
    <w:rsid w:val="00EA6588"/>
    <w:rsid w:val="00EA6685"/>
    <w:rsid w:val="00EA683E"/>
    <w:rsid w:val="00EA7868"/>
    <w:rsid w:val="00EA78C2"/>
    <w:rsid w:val="00EA79E8"/>
    <w:rsid w:val="00EA7B6E"/>
    <w:rsid w:val="00EA7EEB"/>
    <w:rsid w:val="00EB029A"/>
    <w:rsid w:val="00EB0370"/>
    <w:rsid w:val="00EB05AD"/>
    <w:rsid w:val="00EB07A2"/>
    <w:rsid w:val="00EB07AF"/>
    <w:rsid w:val="00EB0A24"/>
    <w:rsid w:val="00EB0B67"/>
    <w:rsid w:val="00EB0E78"/>
    <w:rsid w:val="00EB11E1"/>
    <w:rsid w:val="00EB1243"/>
    <w:rsid w:val="00EB1264"/>
    <w:rsid w:val="00EB1354"/>
    <w:rsid w:val="00EB17DD"/>
    <w:rsid w:val="00EB17FE"/>
    <w:rsid w:val="00EB189F"/>
    <w:rsid w:val="00EB1A4E"/>
    <w:rsid w:val="00EB1C01"/>
    <w:rsid w:val="00EB1F57"/>
    <w:rsid w:val="00EB21C7"/>
    <w:rsid w:val="00EB25F4"/>
    <w:rsid w:val="00EB268B"/>
    <w:rsid w:val="00EB2C03"/>
    <w:rsid w:val="00EB2CA5"/>
    <w:rsid w:val="00EB300D"/>
    <w:rsid w:val="00EB3205"/>
    <w:rsid w:val="00EB32F6"/>
    <w:rsid w:val="00EB3356"/>
    <w:rsid w:val="00EB393F"/>
    <w:rsid w:val="00EB3BC2"/>
    <w:rsid w:val="00EB3CD3"/>
    <w:rsid w:val="00EB3D4D"/>
    <w:rsid w:val="00EB3DC2"/>
    <w:rsid w:val="00EB417B"/>
    <w:rsid w:val="00EB41B4"/>
    <w:rsid w:val="00EB43AA"/>
    <w:rsid w:val="00EB44F2"/>
    <w:rsid w:val="00EB4799"/>
    <w:rsid w:val="00EB5093"/>
    <w:rsid w:val="00EB52A7"/>
    <w:rsid w:val="00EB52BC"/>
    <w:rsid w:val="00EB54C6"/>
    <w:rsid w:val="00EB5D04"/>
    <w:rsid w:val="00EB63E7"/>
    <w:rsid w:val="00EB6554"/>
    <w:rsid w:val="00EB68A6"/>
    <w:rsid w:val="00EB6B4D"/>
    <w:rsid w:val="00EB6E16"/>
    <w:rsid w:val="00EB6EB1"/>
    <w:rsid w:val="00EB72C9"/>
    <w:rsid w:val="00EB7352"/>
    <w:rsid w:val="00EB7649"/>
    <w:rsid w:val="00EB7E22"/>
    <w:rsid w:val="00EB7E3E"/>
    <w:rsid w:val="00EB7E7C"/>
    <w:rsid w:val="00EB7EB3"/>
    <w:rsid w:val="00EB7F8A"/>
    <w:rsid w:val="00EC0872"/>
    <w:rsid w:val="00EC0FD7"/>
    <w:rsid w:val="00EC1289"/>
    <w:rsid w:val="00EC12F0"/>
    <w:rsid w:val="00EC172E"/>
    <w:rsid w:val="00EC1DAD"/>
    <w:rsid w:val="00EC1DC5"/>
    <w:rsid w:val="00EC1F9E"/>
    <w:rsid w:val="00EC2129"/>
    <w:rsid w:val="00EC245E"/>
    <w:rsid w:val="00EC32F4"/>
    <w:rsid w:val="00EC33CE"/>
    <w:rsid w:val="00EC3807"/>
    <w:rsid w:val="00EC38B5"/>
    <w:rsid w:val="00EC3B5F"/>
    <w:rsid w:val="00EC3B8B"/>
    <w:rsid w:val="00EC3BF8"/>
    <w:rsid w:val="00EC3F20"/>
    <w:rsid w:val="00EC4364"/>
    <w:rsid w:val="00EC4422"/>
    <w:rsid w:val="00EC4726"/>
    <w:rsid w:val="00EC4B45"/>
    <w:rsid w:val="00EC4CD6"/>
    <w:rsid w:val="00EC5560"/>
    <w:rsid w:val="00EC56BC"/>
    <w:rsid w:val="00EC584E"/>
    <w:rsid w:val="00EC5C00"/>
    <w:rsid w:val="00EC5D63"/>
    <w:rsid w:val="00EC68C8"/>
    <w:rsid w:val="00EC69F6"/>
    <w:rsid w:val="00EC6A3C"/>
    <w:rsid w:val="00EC6B72"/>
    <w:rsid w:val="00EC6CC4"/>
    <w:rsid w:val="00EC721E"/>
    <w:rsid w:val="00EC7452"/>
    <w:rsid w:val="00EC7758"/>
    <w:rsid w:val="00EC77D6"/>
    <w:rsid w:val="00EC7B90"/>
    <w:rsid w:val="00EC7C8E"/>
    <w:rsid w:val="00ED0244"/>
    <w:rsid w:val="00ED0327"/>
    <w:rsid w:val="00ED06DC"/>
    <w:rsid w:val="00ED07BD"/>
    <w:rsid w:val="00ED07D5"/>
    <w:rsid w:val="00ED0AB1"/>
    <w:rsid w:val="00ED0AD5"/>
    <w:rsid w:val="00ED0B38"/>
    <w:rsid w:val="00ED0E01"/>
    <w:rsid w:val="00ED0ED3"/>
    <w:rsid w:val="00ED0F00"/>
    <w:rsid w:val="00ED15DB"/>
    <w:rsid w:val="00ED17D0"/>
    <w:rsid w:val="00ED2060"/>
    <w:rsid w:val="00ED246C"/>
    <w:rsid w:val="00ED3727"/>
    <w:rsid w:val="00ED3812"/>
    <w:rsid w:val="00ED3C8B"/>
    <w:rsid w:val="00ED3CB2"/>
    <w:rsid w:val="00ED461B"/>
    <w:rsid w:val="00ED4885"/>
    <w:rsid w:val="00ED4A67"/>
    <w:rsid w:val="00ED4BE6"/>
    <w:rsid w:val="00ED4D3C"/>
    <w:rsid w:val="00ED4E30"/>
    <w:rsid w:val="00ED5A6F"/>
    <w:rsid w:val="00ED5A97"/>
    <w:rsid w:val="00ED5B0A"/>
    <w:rsid w:val="00ED5DED"/>
    <w:rsid w:val="00ED7086"/>
    <w:rsid w:val="00ED75D5"/>
    <w:rsid w:val="00ED7726"/>
    <w:rsid w:val="00ED772D"/>
    <w:rsid w:val="00ED7801"/>
    <w:rsid w:val="00ED79F4"/>
    <w:rsid w:val="00ED7A66"/>
    <w:rsid w:val="00ED7B8F"/>
    <w:rsid w:val="00ED7DA2"/>
    <w:rsid w:val="00EE0061"/>
    <w:rsid w:val="00EE00C6"/>
    <w:rsid w:val="00EE0383"/>
    <w:rsid w:val="00EE049D"/>
    <w:rsid w:val="00EE073B"/>
    <w:rsid w:val="00EE13F0"/>
    <w:rsid w:val="00EE1403"/>
    <w:rsid w:val="00EE168E"/>
    <w:rsid w:val="00EE1A70"/>
    <w:rsid w:val="00EE200B"/>
    <w:rsid w:val="00EE214A"/>
    <w:rsid w:val="00EE23CD"/>
    <w:rsid w:val="00EE29DD"/>
    <w:rsid w:val="00EE2C45"/>
    <w:rsid w:val="00EE3078"/>
    <w:rsid w:val="00EE32DF"/>
    <w:rsid w:val="00EE32F1"/>
    <w:rsid w:val="00EE35AE"/>
    <w:rsid w:val="00EE3800"/>
    <w:rsid w:val="00EE3AB8"/>
    <w:rsid w:val="00EE3B53"/>
    <w:rsid w:val="00EE3BC5"/>
    <w:rsid w:val="00EE3C32"/>
    <w:rsid w:val="00EE4330"/>
    <w:rsid w:val="00EE4336"/>
    <w:rsid w:val="00EE4478"/>
    <w:rsid w:val="00EE44C7"/>
    <w:rsid w:val="00EE46D0"/>
    <w:rsid w:val="00EE4748"/>
    <w:rsid w:val="00EE4B49"/>
    <w:rsid w:val="00EE4DE0"/>
    <w:rsid w:val="00EE50A0"/>
    <w:rsid w:val="00EE525D"/>
    <w:rsid w:val="00EE53BF"/>
    <w:rsid w:val="00EE53CA"/>
    <w:rsid w:val="00EE544C"/>
    <w:rsid w:val="00EE5497"/>
    <w:rsid w:val="00EE54E1"/>
    <w:rsid w:val="00EE5B96"/>
    <w:rsid w:val="00EE610A"/>
    <w:rsid w:val="00EE62EF"/>
    <w:rsid w:val="00EE66A0"/>
    <w:rsid w:val="00EE6AAA"/>
    <w:rsid w:val="00EE6C3D"/>
    <w:rsid w:val="00EE7733"/>
    <w:rsid w:val="00EE7D88"/>
    <w:rsid w:val="00EF03D6"/>
    <w:rsid w:val="00EF0986"/>
    <w:rsid w:val="00EF115A"/>
    <w:rsid w:val="00EF1354"/>
    <w:rsid w:val="00EF184B"/>
    <w:rsid w:val="00EF20E2"/>
    <w:rsid w:val="00EF23B3"/>
    <w:rsid w:val="00EF2D48"/>
    <w:rsid w:val="00EF2F6F"/>
    <w:rsid w:val="00EF42FE"/>
    <w:rsid w:val="00EF449B"/>
    <w:rsid w:val="00EF45E8"/>
    <w:rsid w:val="00EF4A2B"/>
    <w:rsid w:val="00EF4BEF"/>
    <w:rsid w:val="00EF4E17"/>
    <w:rsid w:val="00EF4F55"/>
    <w:rsid w:val="00EF5657"/>
    <w:rsid w:val="00EF59AE"/>
    <w:rsid w:val="00EF5D28"/>
    <w:rsid w:val="00EF5E2B"/>
    <w:rsid w:val="00EF5F0B"/>
    <w:rsid w:val="00EF6AB0"/>
    <w:rsid w:val="00EF6BB5"/>
    <w:rsid w:val="00EF706B"/>
    <w:rsid w:val="00EF7260"/>
    <w:rsid w:val="00EF7727"/>
    <w:rsid w:val="00EF798B"/>
    <w:rsid w:val="00F003FD"/>
    <w:rsid w:val="00F0091B"/>
    <w:rsid w:val="00F00CF6"/>
    <w:rsid w:val="00F00E7B"/>
    <w:rsid w:val="00F011E7"/>
    <w:rsid w:val="00F01354"/>
    <w:rsid w:val="00F014D0"/>
    <w:rsid w:val="00F0163C"/>
    <w:rsid w:val="00F01774"/>
    <w:rsid w:val="00F018E8"/>
    <w:rsid w:val="00F019B5"/>
    <w:rsid w:val="00F01C5A"/>
    <w:rsid w:val="00F0204A"/>
    <w:rsid w:val="00F020C0"/>
    <w:rsid w:val="00F02223"/>
    <w:rsid w:val="00F02450"/>
    <w:rsid w:val="00F02973"/>
    <w:rsid w:val="00F02CEF"/>
    <w:rsid w:val="00F0304B"/>
    <w:rsid w:val="00F03141"/>
    <w:rsid w:val="00F031E7"/>
    <w:rsid w:val="00F03C3B"/>
    <w:rsid w:val="00F03C46"/>
    <w:rsid w:val="00F03D9B"/>
    <w:rsid w:val="00F03E19"/>
    <w:rsid w:val="00F04441"/>
    <w:rsid w:val="00F0447D"/>
    <w:rsid w:val="00F045E9"/>
    <w:rsid w:val="00F04A7C"/>
    <w:rsid w:val="00F04AA8"/>
    <w:rsid w:val="00F04B91"/>
    <w:rsid w:val="00F04DF0"/>
    <w:rsid w:val="00F0587C"/>
    <w:rsid w:val="00F06065"/>
    <w:rsid w:val="00F06686"/>
    <w:rsid w:val="00F066E0"/>
    <w:rsid w:val="00F066E8"/>
    <w:rsid w:val="00F06866"/>
    <w:rsid w:val="00F07295"/>
    <w:rsid w:val="00F073BD"/>
    <w:rsid w:val="00F074A8"/>
    <w:rsid w:val="00F07AE1"/>
    <w:rsid w:val="00F07DDF"/>
    <w:rsid w:val="00F1046C"/>
    <w:rsid w:val="00F107A7"/>
    <w:rsid w:val="00F10C08"/>
    <w:rsid w:val="00F1126B"/>
    <w:rsid w:val="00F11305"/>
    <w:rsid w:val="00F1173A"/>
    <w:rsid w:val="00F11871"/>
    <w:rsid w:val="00F118D4"/>
    <w:rsid w:val="00F11CE3"/>
    <w:rsid w:val="00F11E9F"/>
    <w:rsid w:val="00F11ECE"/>
    <w:rsid w:val="00F12081"/>
    <w:rsid w:val="00F12356"/>
    <w:rsid w:val="00F1236A"/>
    <w:rsid w:val="00F1246E"/>
    <w:rsid w:val="00F125D7"/>
    <w:rsid w:val="00F12620"/>
    <w:rsid w:val="00F12666"/>
    <w:rsid w:val="00F12A4A"/>
    <w:rsid w:val="00F12B3E"/>
    <w:rsid w:val="00F12EEB"/>
    <w:rsid w:val="00F12F72"/>
    <w:rsid w:val="00F131F3"/>
    <w:rsid w:val="00F1320E"/>
    <w:rsid w:val="00F1338C"/>
    <w:rsid w:val="00F13810"/>
    <w:rsid w:val="00F13BA9"/>
    <w:rsid w:val="00F13C9D"/>
    <w:rsid w:val="00F13FAD"/>
    <w:rsid w:val="00F14197"/>
    <w:rsid w:val="00F14610"/>
    <w:rsid w:val="00F1471C"/>
    <w:rsid w:val="00F152B6"/>
    <w:rsid w:val="00F1558D"/>
    <w:rsid w:val="00F15ADC"/>
    <w:rsid w:val="00F15F11"/>
    <w:rsid w:val="00F168FE"/>
    <w:rsid w:val="00F16B90"/>
    <w:rsid w:val="00F16C3F"/>
    <w:rsid w:val="00F16C47"/>
    <w:rsid w:val="00F16D05"/>
    <w:rsid w:val="00F1705C"/>
    <w:rsid w:val="00F1725B"/>
    <w:rsid w:val="00F172BC"/>
    <w:rsid w:val="00F1792A"/>
    <w:rsid w:val="00F17CD8"/>
    <w:rsid w:val="00F17CE5"/>
    <w:rsid w:val="00F2017F"/>
    <w:rsid w:val="00F20643"/>
    <w:rsid w:val="00F20748"/>
    <w:rsid w:val="00F20D51"/>
    <w:rsid w:val="00F21005"/>
    <w:rsid w:val="00F21655"/>
    <w:rsid w:val="00F21DA2"/>
    <w:rsid w:val="00F21E03"/>
    <w:rsid w:val="00F220C4"/>
    <w:rsid w:val="00F2213B"/>
    <w:rsid w:val="00F221B8"/>
    <w:rsid w:val="00F22236"/>
    <w:rsid w:val="00F224D9"/>
    <w:rsid w:val="00F22520"/>
    <w:rsid w:val="00F226DF"/>
    <w:rsid w:val="00F22C36"/>
    <w:rsid w:val="00F22CEE"/>
    <w:rsid w:val="00F2342A"/>
    <w:rsid w:val="00F236B5"/>
    <w:rsid w:val="00F23904"/>
    <w:rsid w:val="00F23981"/>
    <w:rsid w:val="00F23B03"/>
    <w:rsid w:val="00F23CDA"/>
    <w:rsid w:val="00F23FDF"/>
    <w:rsid w:val="00F23FE9"/>
    <w:rsid w:val="00F24236"/>
    <w:rsid w:val="00F24926"/>
    <w:rsid w:val="00F24B4E"/>
    <w:rsid w:val="00F25068"/>
    <w:rsid w:val="00F25119"/>
    <w:rsid w:val="00F2527A"/>
    <w:rsid w:val="00F256EB"/>
    <w:rsid w:val="00F257E8"/>
    <w:rsid w:val="00F26161"/>
    <w:rsid w:val="00F2668A"/>
    <w:rsid w:val="00F26A3A"/>
    <w:rsid w:val="00F26C5E"/>
    <w:rsid w:val="00F271B8"/>
    <w:rsid w:val="00F2722B"/>
    <w:rsid w:val="00F2786A"/>
    <w:rsid w:val="00F27CFB"/>
    <w:rsid w:val="00F27DB9"/>
    <w:rsid w:val="00F27DDE"/>
    <w:rsid w:val="00F302A0"/>
    <w:rsid w:val="00F303BD"/>
    <w:rsid w:val="00F31013"/>
    <w:rsid w:val="00F31C8C"/>
    <w:rsid w:val="00F31DC5"/>
    <w:rsid w:val="00F31FF2"/>
    <w:rsid w:val="00F3233E"/>
    <w:rsid w:val="00F3257B"/>
    <w:rsid w:val="00F334D7"/>
    <w:rsid w:val="00F335D5"/>
    <w:rsid w:val="00F34B64"/>
    <w:rsid w:val="00F35243"/>
    <w:rsid w:val="00F3533F"/>
    <w:rsid w:val="00F35E95"/>
    <w:rsid w:val="00F36404"/>
    <w:rsid w:val="00F36C8F"/>
    <w:rsid w:val="00F371E8"/>
    <w:rsid w:val="00F37238"/>
    <w:rsid w:val="00F3725B"/>
    <w:rsid w:val="00F37487"/>
    <w:rsid w:val="00F37D37"/>
    <w:rsid w:val="00F37D6E"/>
    <w:rsid w:val="00F37FD1"/>
    <w:rsid w:val="00F40308"/>
    <w:rsid w:val="00F409D4"/>
    <w:rsid w:val="00F40AA2"/>
    <w:rsid w:val="00F40CBA"/>
    <w:rsid w:val="00F40EA2"/>
    <w:rsid w:val="00F41049"/>
    <w:rsid w:val="00F4105F"/>
    <w:rsid w:val="00F411F2"/>
    <w:rsid w:val="00F417A0"/>
    <w:rsid w:val="00F418E0"/>
    <w:rsid w:val="00F41A07"/>
    <w:rsid w:val="00F41DA1"/>
    <w:rsid w:val="00F41DD5"/>
    <w:rsid w:val="00F423A6"/>
    <w:rsid w:val="00F42435"/>
    <w:rsid w:val="00F42AD3"/>
    <w:rsid w:val="00F42C8B"/>
    <w:rsid w:val="00F42F1B"/>
    <w:rsid w:val="00F434AF"/>
    <w:rsid w:val="00F43626"/>
    <w:rsid w:val="00F43E3C"/>
    <w:rsid w:val="00F43F3E"/>
    <w:rsid w:val="00F442B2"/>
    <w:rsid w:val="00F44545"/>
    <w:rsid w:val="00F45027"/>
    <w:rsid w:val="00F45123"/>
    <w:rsid w:val="00F452AE"/>
    <w:rsid w:val="00F4542A"/>
    <w:rsid w:val="00F45A96"/>
    <w:rsid w:val="00F46516"/>
    <w:rsid w:val="00F467AE"/>
    <w:rsid w:val="00F46A85"/>
    <w:rsid w:val="00F46B23"/>
    <w:rsid w:val="00F46CE2"/>
    <w:rsid w:val="00F47033"/>
    <w:rsid w:val="00F4704C"/>
    <w:rsid w:val="00F470AB"/>
    <w:rsid w:val="00F47139"/>
    <w:rsid w:val="00F472B7"/>
    <w:rsid w:val="00F472CB"/>
    <w:rsid w:val="00F47C61"/>
    <w:rsid w:val="00F47DED"/>
    <w:rsid w:val="00F47FB9"/>
    <w:rsid w:val="00F5035D"/>
    <w:rsid w:val="00F504F7"/>
    <w:rsid w:val="00F50546"/>
    <w:rsid w:val="00F5062C"/>
    <w:rsid w:val="00F50852"/>
    <w:rsid w:val="00F50970"/>
    <w:rsid w:val="00F509F6"/>
    <w:rsid w:val="00F50CAE"/>
    <w:rsid w:val="00F510CA"/>
    <w:rsid w:val="00F51D9C"/>
    <w:rsid w:val="00F522DC"/>
    <w:rsid w:val="00F524F9"/>
    <w:rsid w:val="00F52C5D"/>
    <w:rsid w:val="00F52C6C"/>
    <w:rsid w:val="00F52E13"/>
    <w:rsid w:val="00F532E0"/>
    <w:rsid w:val="00F53687"/>
    <w:rsid w:val="00F537B8"/>
    <w:rsid w:val="00F54592"/>
    <w:rsid w:val="00F546E5"/>
    <w:rsid w:val="00F54860"/>
    <w:rsid w:val="00F552E8"/>
    <w:rsid w:val="00F55365"/>
    <w:rsid w:val="00F55422"/>
    <w:rsid w:val="00F55D3A"/>
    <w:rsid w:val="00F55DD3"/>
    <w:rsid w:val="00F55F2C"/>
    <w:rsid w:val="00F56282"/>
    <w:rsid w:val="00F564AF"/>
    <w:rsid w:val="00F5653B"/>
    <w:rsid w:val="00F56575"/>
    <w:rsid w:val="00F56B1A"/>
    <w:rsid w:val="00F56B94"/>
    <w:rsid w:val="00F56FC9"/>
    <w:rsid w:val="00F57630"/>
    <w:rsid w:val="00F57E39"/>
    <w:rsid w:val="00F604F4"/>
    <w:rsid w:val="00F607A6"/>
    <w:rsid w:val="00F60836"/>
    <w:rsid w:val="00F60950"/>
    <w:rsid w:val="00F613C9"/>
    <w:rsid w:val="00F61546"/>
    <w:rsid w:val="00F61974"/>
    <w:rsid w:val="00F61D01"/>
    <w:rsid w:val="00F61EC4"/>
    <w:rsid w:val="00F61F36"/>
    <w:rsid w:val="00F620A2"/>
    <w:rsid w:val="00F6271A"/>
    <w:rsid w:val="00F62DD8"/>
    <w:rsid w:val="00F62F1C"/>
    <w:rsid w:val="00F636DA"/>
    <w:rsid w:val="00F642E1"/>
    <w:rsid w:val="00F64BE8"/>
    <w:rsid w:val="00F64CA4"/>
    <w:rsid w:val="00F64F9E"/>
    <w:rsid w:val="00F650C9"/>
    <w:rsid w:val="00F65ACC"/>
    <w:rsid w:val="00F65BEE"/>
    <w:rsid w:val="00F65D47"/>
    <w:rsid w:val="00F66150"/>
    <w:rsid w:val="00F6624D"/>
    <w:rsid w:val="00F6653F"/>
    <w:rsid w:val="00F66927"/>
    <w:rsid w:val="00F66A46"/>
    <w:rsid w:val="00F66FAA"/>
    <w:rsid w:val="00F67149"/>
    <w:rsid w:val="00F67397"/>
    <w:rsid w:val="00F6792D"/>
    <w:rsid w:val="00F67B16"/>
    <w:rsid w:val="00F67D61"/>
    <w:rsid w:val="00F67E5B"/>
    <w:rsid w:val="00F67EA6"/>
    <w:rsid w:val="00F70A8D"/>
    <w:rsid w:val="00F70D5E"/>
    <w:rsid w:val="00F70E24"/>
    <w:rsid w:val="00F70F02"/>
    <w:rsid w:val="00F71A27"/>
    <w:rsid w:val="00F71C6C"/>
    <w:rsid w:val="00F71D3F"/>
    <w:rsid w:val="00F72468"/>
    <w:rsid w:val="00F7282F"/>
    <w:rsid w:val="00F729EE"/>
    <w:rsid w:val="00F72E53"/>
    <w:rsid w:val="00F72F7C"/>
    <w:rsid w:val="00F72F86"/>
    <w:rsid w:val="00F73056"/>
    <w:rsid w:val="00F733C0"/>
    <w:rsid w:val="00F73717"/>
    <w:rsid w:val="00F7372A"/>
    <w:rsid w:val="00F73B1E"/>
    <w:rsid w:val="00F743FC"/>
    <w:rsid w:val="00F747EA"/>
    <w:rsid w:val="00F75481"/>
    <w:rsid w:val="00F75526"/>
    <w:rsid w:val="00F7583E"/>
    <w:rsid w:val="00F75A7E"/>
    <w:rsid w:val="00F75C62"/>
    <w:rsid w:val="00F75D18"/>
    <w:rsid w:val="00F76137"/>
    <w:rsid w:val="00F76352"/>
    <w:rsid w:val="00F765E0"/>
    <w:rsid w:val="00F76735"/>
    <w:rsid w:val="00F76A4E"/>
    <w:rsid w:val="00F76C0D"/>
    <w:rsid w:val="00F774FD"/>
    <w:rsid w:val="00F7767A"/>
    <w:rsid w:val="00F7778C"/>
    <w:rsid w:val="00F77A0B"/>
    <w:rsid w:val="00F77D97"/>
    <w:rsid w:val="00F800D4"/>
    <w:rsid w:val="00F80221"/>
    <w:rsid w:val="00F80921"/>
    <w:rsid w:val="00F810B2"/>
    <w:rsid w:val="00F810FB"/>
    <w:rsid w:val="00F81331"/>
    <w:rsid w:val="00F81472"/>
    <w:rsid w:val="00F8152A"/>
    <w:rsid w:val="00F815B0"/>
    <w:rsid w:val="00F81859"/>
    <w:rsid w:val="00F819C5"/>
    <w:rsid w:val="00F81A2E"/>
    <w:rsid w:val="00F81B05"/>
    <w:rsid w:val="00F81D3F"/>
    <w:rsid w:val="00F82659"/>
    <w:rsid w:val="00F82A21"/>
    <w:rsid w:val="00F82ACA"/>
    <w:rsid w:val="00F82D44"/>
    <w:rsid w:val="00F8300A"/>
    <w:rsid w:val="00F83070"/>
    <w:rsid w:val="00F835BB"/>
    <w:rsid w:val="00F83C63"/>
    <w:rsid w:val="00F83F16"/>
    <w:rsid w:val="00F8424D"/>
    <w:rsid w:val="00F84462"/>
    <w:rsid w:val="00F84514"/>
    <w:rsid w:val="00F85106"/>
    <w:rsid w:val="00F854D1"/>
    <w:rsid w:val="00F85951"/>
    <w:rsid w:val="00F85FAA"/>
    <w:rsid w:val="00F85FC5"/>
    <w:rsid w:val="00F8600E"/>
    <w:rsid w:val="00F86029"/>
    <w:rsid w:val="00F8664E"/>
    <w:rsid w:val="00F86BC6"/>
    <w:rsid w:val="00F86C78"/>
    <w:rsid w:val="00F87056"/>
    <w:rsid w:val="00F870AE"/>
    <w:rsid w:val="00F8716B"/>
    <w:rsid w:val="00F87330"/>
    <w:rsid w:val="00F876F1"/>
    <w:rsid w:val="00F877AB"/>
    <w:rsid w:val="00F879DA"/>
    <w:rsid w:val="00F87A69"/>
    <w:rsid w:val="00F87B6F"/>
    <w:rsid w:val="00F9023C"/>
    <w:rsid w:val="00F90ABB"/>
    <w:rsid w:val="00F910E4"/>
    <w:rsid w:val="00F91104"/>
    <w:rsid w:val="00F911ED"/>
    <w:rsid w:val="00F91A46"/>
    <w:rsid w:val="00F91A55"/>
    <w:rsid w:val="00F91BF6"/>
    <w:rsid w:val="00F91C0B"/>
    <w:rsid w:val="00F91D11"/>
    <w:rsid w:val="00F91EF7"/>
    <w:rsid w:val="00F9211D"/>
    <w:rsid w:val="00F9212A"/>
    <w:rsid w:val="00F92F0C"/>
    <w:rsid w:val="00F93002"/>
    <w:rsid w:val="00F9322C"/>
    <w:rsid w:val="00F936C3"/>
    <w:rsid w:val="00F937CA"/>
    <w:rsid w:val="00F93881"/>
    <w:rsid w:val="00F9400F"/>
    <w:rsid w:val="00F94261"/>
    <w:rsid w:val="00F942D6"/>
    <w:rsid w:val="00F94516"/>
    <w:rsid w:val="00F945F7"/>
    <w:rsid w:val="00F946F5"/>
    <w:rsid w:val="00F94846"/>
    <w:rsid w:val="00F94899"/>
    <w:rsid w:val="00F94A2D"/>
    <w:rsid w:val="00F94AF3"/>
    <w:rsid w:val="00F94BA0"/>
    <w:rsid w:val="00F94E9E"/>
    <w:rsid w:val="00F950E9"/>
    <w:rsid w:val="00F9547C"/>
    <w:rsid w:val="00F95544"/>
    <w:rsid w:val="00F957FA"/>
    <w:rsid w:val="00F9585F"/>
    <w:rsid w:val="00F95A15"/>
    <w:rsid w:val="00F95F2F"/>
    <w:rsid w:val="00F95F40"/>
    <w:rsid w:val="00F95F99"/>
    <w:rsid w:val="00F966EE"/>
    <w:rsid w:val="00F970A2"/>
    <w:rsid w:val="00F97135"/>
    <w:rsid w:val="00F97BA5"/>
    <w:rsid w:val="00F97C2C"/>
    <w:rsid w:val="00F97D23"/>
    <w:rsid w:val="00F97FFC"/>
    <w:rsid w:val="00FA0066"/>
    <w:rsid w:val="00FA04A5"/>
    <w:rsid w:val="00FA0C06"/>
    <w:rsid w:val="00FA0F5E"/>
    <w:rsid w:val="00FA0FFF"/>
    <w:rsid w:val="00FA13F5"/>
    <w:rsid w:val="00FA178E"/>
    <w:rsid w:val="00FA1997"/>
    <w:rsid w:val="00FA1C55"/>
    <w:rsid w:val="00FA2272"/>
    <w:rsid w:val="00FA2507"/>
    <w:rsid w:val="00FA27B4"/>
    <w:rsid w:val="00FA2AB8"/>
    <w:rsid w:val="00FA2DCE"/>
    <w:rsid w:val="00FA30EC"/>
    <w:rsid w:val="00FA31D3"/>
    <w:rsid w:val="00FA334F"/>
    <w:rsid w:val="00FA353B"/>
    <w:rsid w:val="00FA35F7"/>
    <w:rsid w:val="00FA36EE"/>
    <w:rsid w:val="00FA3CE9"/>
    <w:rsid w:val="00FA3E70"/>
    <w:rsid w:val="00FA4CBF"/>
    <w:rsid w:val="00FA4E4B"/>
    <w:rsid w:val="00FA4EC0"/>
    <w:rsid w:val="00FA505D"/>
    <w:rsid w:val="00FA54B9"/>
    <w:rsid w:val="00FA5551"/>
    <w:rsid w:val="00FA5B3B"/>
    <w:rsid w:val="00FA66D6"/>
    <w:rsid w:val="00FA6BCD"/>
    <w:rsid w:val="00FA6D9F"/>
    <w:rsid w:val="00FA6E1E"/>
    <w:rsid w:val="00FA6FA1"/>
    <w:rsid w:val="00FA70CB"/>
    <w:rsid w:val="00FA70CF"/>
    <w:rsid w:val="00FA7AA7"/>
    <w:rsid w:val="00FA7D64"/>
    <w:rsid w:val="00FA7D79"/>
    <w:rsid w:val="00FA7E1D"/>
    <w:rsid w:val="00FA7F47"/>
    <w:rsid w:val="00FB034B"/>
    <w:rsid w:val="00FB07FA"/>
    <w:rsid w:val="00FB0924"/>
    <w:rsid w:val="00FB0932"/>
    <w:rsid w:val="00FB0980"/>
    <w:rsid w:val="00FB0DE3"/>
    <w:rsid w:val="00FB0FED"/>
    <w:rsid w:val="00FB1098"/>
    <w:rsid w:val="00FB117D"/>
    <w:rsid w:val="00FB139B"/>
    <w:rsid w:val="00FB153C"/>
    <w:rsid w:val="00FB1886"/>
    <w:rsid w:val="00FB1A57"/>
    <w:rsid w:val="00FB2116"/>
    <w:rsid w:val="00FB2230"/>
    <w:rsid w:val="00FB2241"/>
    <w:rsid w:val="00FB2490"/>
    <w:rsid w:val="00FB2686"/>
    <w:rsid w:val="00FB2A88"/>
    <w:rsid w:val="00FB30BB"/>
    <w:rsid w:val="00FB3611"/>
    <w:rsid w:val="00FB397C"/>
    <w:rsid w:val="00FB3C15"/>
    <w:rsid w:val="00FB421D"/>
    <w:rsid w:val="00FB4521"/>
    <w:rsid w:val="00FB48D4"/>
    <w:rsid w:val="00FB4B4C"/>
    <w:rsid w:val="00FB4E81"/>
    <w:rsid w:val="00FB5514"/>
    <w:rsid w:val="00FB594B"/>
    <w:rsid w:val="00FB596B"/>
    <w:rsid w:val="00FB6279"/>
    <w:rsid w:val="00FB62BD"/>
    <w:rsid w:val="00FB6384"/>
    <w:rsid w:val="00FB6415"/>
    <w:rsid w:val="00FB6797"/>
    <w:rsid w:val="00FB67DB"/>
    <w:rsid w:val="00FB6E04"/>
    <w:rsid w:val="00FB6ECC"/>
    <w:rsid w:val="00FB705A"/>
    <w:rsid w:val="00FB74F2"/>
    <w:rsid w:val="00FB759E"/>
    <w:rsid w:val="00FB7819"/>
    <w:rsid w:val="00FB7D57"/>
    <w:rsid w:val="00FC0473"/>
    <w:rsid w:val="00FC0786"/>
    <w:rsid w:val="00FC0960"/>
    <w:rsid w:val="00FC0AD4"/>
    <w:rsid w:val="00FC0CFB"/>
    <w:rsid w:val="00FC11A6"/>
    <w:rsid w:val="00FC1567"/>
    <w:rsid w:val="00FC15FB"/>
    <w:rsid w:val="00FC180E"/>
    <w:rsid w:val="00FC1B09"/>
    <w:rsid w:val="00FC1B19"/>
    <w:rsid w:val="00FC1BC5"/>
    <w:rsid w:val="00FC1CAC"/>
    <w:rsid w:val="00FC1DCC"/>
    <w:rsid w:val="00FC25A9"/>
    <w:rsid w:val="00FC273C"/>
    <w:rsid w:val="00FC2B15"/>
    <w:rsid w:val="00FC2B37"/>
    <w:rsid w:val="00FC3114"/>
    <w:rsid w:val="00FC311E"/>
    <w:rsid w:val="00FC387A"/>
    <w:rsid w:val="00FC3B9E"/>
    <w:rsid w:val="00FC403A"/>
    <w:rsid w:val="00FC41AE"/>
    <w:rsid w:val="00FC4331"/>
    <w:rsid w:val="00FC463C"/>
    <w:rsid w:val="00FC4A51"/>
    <w:rsid w:val="00FC5209"/>
    <w:rsid w:val="00FC59A2"/>
    <w:rsid w:val="00FC5DE0"/>
    <w:rsid w:val="00FC5F73"/>
    <w:rsid w:val="00FC619F"/>
    <w:rsid w:val="00FC61C2"/>
    <w:rsid w:val="00FC62CC"/>
    <w:rsid w:val="00FC6992"/>
    <w:rsid w:val="00FC6F2B"/>
    <w:rsid w:val="00FC71D1"/>
    <w:rsid w:val="00FC744F"/>
    <w:rsid w:val="00FC7692"/>
    <w:rsid w:val="00FC77F7"/>
    <w:rsid w:val="00FC796A"/>
    <w:rsid w:val="00FC7A99"/>
    <w:rsid w:val="00FC7AA2"/>
    <w:rsid w:val="00FD0242"/>
    <w:rsid w:val="00FD0261"/>
    <w:rsid w:val="00FD028A"/>
    <w:rsid w:val="00FD0888"/>
    <w:rsid w:val="00FD09B8"/>
    <w:rsid w:val="00FD0A4A"/>
    <w:rsid w:val="00FD0CD6"/>
    <w:rsid w:val="00FD0D5F"/>
    <w:rsid w:val="00FD0E94"/>
    <w:rsid w:val="00FD142B"/>
    <w:rsid w:val="00FD23E1"/>
    <w:rsid w:val="00FD254C"/>
    <w:rsid w:val="00FD2BAA"/>
    <w:rsid w:val="00FD2FFC"/>
    <w:rsid w:val="00FD31CA"/>
    <w:rsid w:val="00FD3455"/>
    <w:rsid w:val="00FD3F4F"/>
    <w:rsid w:val="00FD42DA"/>
    <w:rsid w:val="00FD44BE"/>
    <w:rsid w:val="00FD46AA"/>
    <w:rsid w:val="00FD4B41"/>
    <w:rsid w:val="00FD4D05"/>
    <w:rsid w:val="00FD4F08"/>
    <w:rsid w:val="00FD505B"/>
    <w:rsid w:val="00FD5309"/>
    <w:rsid w:val="00FD59D1"/>
    <w:rsid w:val="00FD5C1B"/>
    <w:rsid w:val="00FD5D6A"/>
    <w:rsid w:val="00FD5F6D"/>
    <w:rsid w:val="00FD5FDE"/>
    <w:rsid w:val="00FD6051"/>
    <w:rsid w:val="00FD606D"/>
    <w:rsid w:val="00FD619C"/>
    <w:rsid w:val="00FD694D"/>
    <w:rsid w:val="00FD6AF7"/>
    <w:rsid w:val="00FD6B07"/>
    <w:rsid w:val="00FD7767"/>
    <w:rsid w:val="00FD7C10"/>
    <w:rsid w:val="00FD7D24"/>
    <w:rsid w:val="00FD7DD0"/>
    <w:rsid w:val="00FD7EC1"/>
    <w:rsid w:val="00FD7F3A"/>
    <w:rsid w:val="00FE02F9"/>
    <w:rsid w:val="00FE04D3"/>
    <w:rsid w:val="00FE05A6"/>
    <w:rsid w:val="00FE0B35"/>
    <w:rsid w:val="00FE0B70"/>
    <w:rsid w:val="00FE0BF2"/>
    <w:rsid w:val="00FE0BF4"/>
    <w:rsid w:val="00FE0FDF"/>
    <w:rsid w:val="00FE1109"/>
    <w:rsid w:val="00FE14B7"/>
    <w:rsid w:val="00FE1822"/>
    <w:rsid w:val="00FE18F9"/>
    <w:rsid w:val="00FE1C68"/>
    <w:rsid w:val="00FE1D16"/>
    <w:rsid w:val="00FE1D75"/>
    <w:rsid w:val="00FE2064"/>
    <w:rsid w:val="00FE2268"/>
    <w:rsid w:val="00FE3039"/>
    <w:rsid w:val="00FE3582"/>
    <w:rsid w:val="00FE35D6"/>
    <w:rsid w:val="00FE36C0"/>
    <w:rsid w:val="00FE3836"/>
    <w:rsid w:val="00FE3978"/>
    <w:rsid w:val="00FE3A4D"/>
    <w:rsid w:val="00FE3BBC"/>
    <w:rsid w:val="00FE3EE8"/>
    <w:rsid w:val="00FE4425"/>
    <w:rsid w:val="00FE560B"/>
    <w:rsid w:val="00FE5E93"/>
    <w:rsid w:val="00FE5F78"/>
    <w:rsid w:val="00FE6081"/>
    <w:rsid w:val="00FE6229"/>
    <w:rsid w:val="00FE6363"/>
    <w:rsid w:val="00FE64E3"/>
    <w:rsid w:val="00FE6522"/>
    <w:rsid w:val="00FE69FE"/>
    <w:rsid w:val="00FE7184"/>
    <w:rsid w:val="00FE798A"/>
    <w:rsid w:val="00FE7AB9"/>
    <w:rsid w:val="00FE7AE3"/>
    <w:rsid w:val="00FE7D43"/>
    <w:rsid w:val="00FF02ED"/>
    <w:rsid w:val="00FF041C"/>
    <w:rsid w:val="00FF0449"/>
    <w:rsid w:val="00FF049D"/>
    <w:rsid w:val="00FF07DD"/>
    <w:rsid w:val="00FF10FA"/>
    <w:rsid w:val="00FF1375"/>
    <w:rsid w:val="00FF176F"/>
    <w:rsid w:val="00FF1778"/>
    <w:rsid w:val="00FF1783"/>
    <w:rsid w:val="00FF1CC5"/>
    <w:rsid w:val="00FF1E76"/>
    <w:rsid w:val="00FF26DD"/>
    <w:rsid w:val="00FF2763"/>
    <w:rsid w:val="00FF2859"/>
    <w:rsid w:val="00FF2880"/>
    <w:rsid w:val="00FF2EBA"/>
    <w:rsid w:val="00FF3731"/>
    <w:rsid w:val="00FF3943"/>
    <w:rsid w:val="00FF3FF4"/>
    <w:rsid w:val="00FF42CD"/>
    <w:rsid w:val="00FF4429"/>
    <w:rsid w:val="00FF4445"/>
    <w:rsid w:val="00FF4495"/>
    <w:rsid w:val="00FF45B6"/>
    <w:rsid w:val="00FF47D9"/>
    <w:rsid w:val="00FF4C11"/>
    <w:rsid w:val="00FF4D21"/>
    <w:rsid w:val="00FF521E"/>
    <w:rsid w:val="00FF6135"/>
    <w:rsid w:val="00FF63B3"/>
    <w:rsid w:val="00FF6464"/>
    <w:rsid w:val="00FF675F"/>
    <w:rsid w:val="00FF6A42"/>
    <w:rsid w:val="00FF6CB4"/>
    <w:rsid w:val="00FF7136"/>
    <w:rsid w:val="00FF734F"/>
    <w:rsid w:val="00FF735D"/>
    <w:rsid w:val="00FF75C6"/>
    <w:rsid w:val="00FF7B85"/>
    <w:rsid w:val="2533E7F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182529"/>
  <w15:docId w15:val="{226212A4-4AB8-428C-ADC4-B950A645063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before="100" w:after="100" w:line="300" w:lineRule="atLeas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57BD3"/>
    <w:rPr>
      <w:rFonts w:ascii="Arial" w:eastAsiaTheme="minorEastAsia" w:hAnsi="Arial"/>
      <w:szCs w:val="24"/>
      <w:lang w:eastAsia="ja-JP"/>
    </w:rPr>
  </w:style>
  <w:style w:type="paragraph" w:styleId="Heading1">
    <w:name w:val="heading 1"/>
    <w:basedOn w:val="Normal"/>
    <w:next w:val="Normal"/>
    <w:link w:val="Heading1Char"/>
    <w:uiPriority w:val="9"/>
    <w:qFormat/>
    <w:rsid w:val="00D10E66"/>
    <w:pPr>
      <w:keepNext/>
      <w:numPr>
        <w:numId w:val="3"/>
      </w:numPr>
      <w:spacing w:before="600" w:after="600"/>
      <w:ind w:left="567" w:hanging="567"/>
      <w:outlineLvl w:val="0"/>
    </w:pPr>
    <w:rPr>
      <w:b/>
      <w:color w:val="6B2976" w:themeColor="background2"/>
      <w:sz w:val="36"/>
      <w:szCs w:val="36"/>
    </w:rPr>
  </w:style>
  <w:style w:type="paragraph" w:styleId="Heading2">
    <w:name w:val="heading 2"/>
    <w:basedOn w:val="Heading3"/>
    <w:next w:val="Normal"/>
    <w:link w:val="Heading2Char"/>
    <w:uiPriority w:val="9"/>
    <w:unhideWhenUsed/>
    <w:qFormat/>
    <w:rsid w:val="006B4003"/>
    <w:pPr>
      <w:numPr>
        <w:ilvl w:val="1"/>
        <w:numId w:val="3"/>
      </w:numPr>
      <w:spacing w:before="300"/>
      <w:ind w:left="567" w:hanging="567"/>
      <w:outlineLvl w:val="1"/>
    </w:pPr>
    <w:rPr>
      <w:color w:val="auto"/>
    </w:rPr>
  </w:style>
  <w:style w:type="paragraph" w:styleId="Heading3">
    <w:name w:val="heading 3"/>
    <w:basedOn w:val="Normal"/>
    <w:next w:val="Normal"/>
    <w:link w:val="Heading3Char"/>
    <w:uiPriority w:val="9"/>
    <w:unhideWhenUsed/>
    <w:qFormat/>
    <w:rsid w:val="00A81237"/>
    <w:pPr>
      <w:keepNext/>
      <w:spacing w:before="200"/>
      <w:outlineLvl w:val="2"/>
    </w:pPr>
    <w:rPr>
      <w:b/>
      <w:color w:val="6B2976" w:themeColor="text1"/>
      <w:szCs w:val="22"/>
    </w:rPr>
  </w:style>
  <w:style w:type="paragraph" w:styleId="Heading4">
    <w:name w:val="heading 4"/>
    <w:basedOn w:val="Normal"/>
    <w:next w:val="Normal"/>
    <w:link w:val="Heading4Char"/>
    <w:uiPriority w:val="9"/>
    <w:unhideWhenUsed/>
    <w:qFormat/>
    <w:rsid w:val="004A3B7E"/>
    <w:pPr>
      <w:keepNext/>
      <w:spacing w:before="200"/>
      <w:ind w:right="284"/>
      <w:outlineLvl w:val="3"/>
    </w:pPr>
    <w:rPr>
      <w:szCs w:val="22"/>
      <w:u w:val="single"/>
    </w:rPr>
  </w:style>
  <w:style w:type="paragraph" w:styleId="Heading5">
    <w:name w:val="heading 5"/>
    <w:basedOn w:val="Heading2"/>
    <w:next w:val="Normal"/>
    <w:link w:val="Heading5Char"/>
    <w:uiPriority w:val="9"/>
    <w:unhideWhenUsed/>
    <w:qFormat/>
    <w:rsid w:val="00952462"/>
    <w:pPr>
      <w:numPr>
        <w:ilvl w:val="0"/>
        <w:numId w:val="0"/>
      </w:numPr>
      <w:spacing w:before="600"/>
      <w:ind w:left="567" w:hanging="567"/>
      <w:outlineLvl w:val="4"/>
    </w:pPr>
  </w:style>
  <w:style w:type="paragraph" w:styleId="Heading6">
    <w:name w:val="heading 6"/>
    <w:basedOn w:val="Normal"/>
    <w:next w:val="Normal"/>
    <w:link w:val="Heading6Char"/>
    <w:uiPriority w:val="9"/>
    <w:unhideWhenUsed/>
    <w:qFormat/>
    <w:rsid w:val="00657BD3"/>
    <w:pPr>
      <w:numPr>
        <w:ilvl w:val="5"/>
        <w:numId w:val="3"/>
      </w:numPr>
      <w:spacing w:after="0" w:line="271" w:lineRule="auto"/>
      <w:outlineLvl w:val="5"/>
    </w:pPr>
    <w:rPr>
      <w:rFonts w:eastAsiaTheme="majorEastAsia" w:cstheme="majorBidi"/>
      <w:b/>
      <w:bCs/>
      <w:i/>
      <w:iCs/>
      <w:color w:val="C57CD1" w:themeColor="text1" w:themeTint="80"/>
    </w:rPr>
  </w:style>
  <w:style w:type="paragraph" w:styleId="Heading7">
    <w:name w:val="heading 7"/>
    <w:basedOn w:val="Normal"/>
    <w:next w:val="Normal"/>
    <w:link w:val="Heading7Char"/>
    <w:uiPriority w:val="9"/>
    <w:unhideWhenUsed/>
    <w:qFormat/>
    <w:rsid w:val="00657BD3"/>
    <w:pPr>
      <w:numPr>
        <w:ilvl w:val="6"/>
        <w:numId w:val="3"/>
      </w:numPr>
      <w:spacing w:after="0"/>
      <w:outlineLvl w:val="6"/>
    </w:pPr>
    <w:rPr>
      <w:rFonts w:eastAsiaTheme="majorEastAsia" w:cstheme="majorBidi"/>
      <w:i/>
      <w:iCs/>
    </w:rPr>
  </w:style>
  <w:style w:type="paragraph" w:styleId="Heading8">
    <w:name w:val="heading 8"/>
    <w:basedOn w:val="Normal"/>
    <w:next w:val="Normal"/>
    <w:link w:val="Heading8Char"/>
    <w:uiPriority w:val="9"/>
    <w:unhideWhenUsed/>
    <w:qFormat/>
    <w:rsid w:val="00657BD3"/>
    <w:pPr>
      <w:numPr>
        <w:ilvl w:val="7"/>
        <w:numId w:val="3"/>
      </w:numPr>
      <w:spacing w:after="0"/>
      <w:outlineLvl w:val="7"/>
    </w:pPr>
    <w:rPr>
      <w:rFonts w:eastAsiaTheme="majorEastAsia" w:cstheme="majorBidi"/>
      <w:sz w:val="20"/>
      <w:szCs w:val="20"/>
    </w:rPr>
  </w:style>
  <w:style w:type="paragraph" w:styleId="Heading9">
    <w:name w:val="heading 9"/>
    <w:basedOn w:val="Normal"/>
    <w:next w:val="Normal"/>
    <w:link w:val="Heading9Char"/>
    <w:uiPriority w:val="9"/>
    <w:unhideWhenUsed/>
    <w:qFormat/>
    <w:rsid w:val="00657BD3"/>
    <w:pPr>
      <w:numPr>
        <w:ilvl w:val="8"/>
        <w:numId w:val="3"/>
      </w:numPr>
      <w:spacing w:after="0"/>
      <w:outlineLvl w:val="8"/>
    </w:pPr>
    <w:rPr>
      <w:rFonts w:eastAsiaTheme="majorEastAsia" w:cstheme="majorBidi"/>
      <w:i/>
      <w:iCs/>
      <w:spacing w:val="5"/>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D10E66"/>
    <w:rPr>
      <w:rFonts w:ascii="Arial" w:eastAsiaTheme="minorEastAsia" w:hAnsi="Arial"/>
      <w:b/>
      <w:color w:val="6B2976" w:themeColor="background2"/>
      <w:sz w:val="36"/>
      <w:szCs w:val="36"/>
      <w:lang w:eastAsia="ja-JP"/>
    </w:rPr>
  </w:style>
  <w:style w:type="character" w:customStyle="1" w:styleId="Heading3Char">
    <w:name w:val="Heading 3 Char"/>
    <w:basedOn w:val="DefaultParagraphFont"/>
    <w:link w:val="Heading3"/>
    <w:uiPriority w:val="9"/>
    <w:rsid w:val="00A81237"/>
    <w:rPr>
      <w:rFonts w:ascii="Arial" w:eastAsiaTheme="minorEastAsia" w:hAnsi="Arial"/>
      <w:b/>
      <w:color w:val="6B2976" w:themeColor="text1"/>
      <w:lang w:eastAsia="ja-JP"/>
    </w:rPr>
  </w:style>
  <w:style w:type="character" w:customStyle="1" w:styleId="Heading2Char">
    <w:name w:val="Heading 2 Char"/>
    <w:basedOn w:val="DefaultParagraphFont"/>
    <w:link w:val="Heading2"/>
    <w:uiPriority w:val="9"/>
    <w:rsid w:val="006B4003"/>
    <w:rPr>
      <w:rFonts w:ascii="Arial" w:eastAsiaTheme="minorEastAsia" w:hAnsi="Arial"/>
      <w:b/>
      <w:lang w:eastAsia="ja-JP"/>
    </w:rPr>
  </w:style>
  <w:style w:type="character" w:customStyle="1" w:styleId="Heading4Char">
    <w:name w:val="Heading 4 Char"/>
    <w:basedOn w:val="DefaultParagraphFont"/>
    <w:link w:val="Heading4"/>
    <w:uiPriority w:val="9"/>
    <w:rsid w:val="004A3B7E"/>
    <w:rPr>
      <w:rFonts w:ascii="Arial" w:eastAsiaTheme="minorEastAsia" w:hAnsi="Arial"/>
      <w:u w:val="single"/>
      <w:lang w:eastAsia="ja-JP"/>
    </w:rPr>
  </w:style>
  <w:style w:type="character" w:customStyle="1" w:styleId="Heading5Char">
    <w:name w:val="Heading 5 Char"/>
    <w:basedOn w:val="DefaultParagraphFont"/>
    <w:link w:val="Heading5"/>
    <w:uiPriority w:val="9"/>
    <w:rsid w:val="00952462"/>
    <w:rPr>
      <w:rFonts w:ascii="Arial" w:eastAsiaTheme="minorEastAsia" w:hAnsi="Arial"/>
      <w:b/>
      <w:lang w:eastAsia="ja-JP"/>
    </w:rPr>
  </w:style>
  <w:style w:type="character" w:customStyle="1" w:styleId="Heading6Char">
    <w:name w:val="Heading 6 Char"/>
    <w:basedOn w:val="DefaultParagraphFont"/>
    <w:link w:val="Heading6"/>
    <w:uiPriority w:val="9"/>
    <w:rsid w:val="00657BD3"/>
    <w:rPr>
      <w:rFonts w:ascii="Arial" w:eastAsiaTheme="majorEastAsia" w:hAnsi="Arial" w:cstheme="majorBidi"/>
      <w:b/>
      <w:bCs/>
      <w:i/>
      <w:iCs/>
      <w:color w:val="C57CD1" w:themeColor="text1" w:themeTint="80"/>
      <w:szCs w:val="24"/>
      <w:lang w:eastAsia="ja-JP"/>
    </w:rPr>
  </w:style>
  <w:style w:type="character" w:customStyle="1" w:styleId="Heading7Char">
    <w:name w:val="Heading 7 Char"/>
    <w:basedOn w:val="DefaultParagraphFont"/>
    <w:link w:val="Heading7"/>
    <w:uiPriority w:val="9"/>
    <w:rsid w:val="00657BD3"/>
    <w:rPr>
      <w:rFonts w:ascii="Arial" w:eastAsiaTheme="majorEastAsia" w:hAnsi="Arial" w:cstheme="majorBidi"/>
      <w:i/>
      <w:iCs/>
      <w:szCs w:val="24"/>
      <w:lang w:eastAsia="ja-JP"/>
    </w:rPr>
  </w:style>
  <w:style w:type="character" w:customStyle="1" w:styleId="Heading8Char">
    <w:name w:val="Heading 8 Char"/>
    <w:basedOn w:val="DefaultParagraphFont"/>
    <w:link w:val="Heading8"/>
    <w:uiPriority w:val="9"/>
    <w:rsid w:val="00657BD3"/>
    <w:rPr>
      <w:rFonts w:ascii="Arial" w:eastAsiaTheme="majorEastAsia" w:hAnsi="Arial" w:cstheme="majorBidi"/>
      <w:sz w:val="20"/>
      <w:szCs w:val="20"/>
      <w:lang w:eastAsia="ja-JP"/>
    </w:rPr>
  </w:style>
  <w:style w:type="character" w:customStyle="1" w:styleId="Heading9Char">
    <w:name w:val="Heading 9 Char"/>
    <w:basedOn w:val="DefaultParagraphFont"/>
    <w:link w:val="Heading9"/>
    <w:uiPriority w:val="9"/>
    <w:rsid w:val="00657BD3"/>
    <w:rPr>
      <w:rFonts w:ascii="Arial" w:eastAsiaTheme="majorEastAsia" w:hAnsi="Arial" w:cstheme="majorBidi"/>
      <w:i/>
      <w:iCs/>
      <w:spacing w:val="5"/>
      <w:sz w:val="20"/>
      <w:szCs w:val="20"/>
      <w:lang w:eastAsia="ja-JP"/>
    </w:rPr>
  </w:style>
  <w:style w:type="paragraph" w:styleId="Caption">
    <w:name w:val="caption"/>
    <w:basedOn w:val="Normal"/>
    <w:next w:val="Normal"/>
    <w:link w:val="CaptionChar"/>
    <w:unhideWhenUsed/>
    <w:qFormat/>
    <w:rsid w:val="00657BD3"/>
    <w:pPr>
      <w:keepNext/>
      <w:spacing w:before="200"/>
      <w:jc w:val="center"/>
    </w:pPr>
    <w:rPr>
      <w:b/>
      <w:bCs/>
      <w:smallCaps/>
      <w:color w:val="6B2976" w:themeColor="background2"/>
      <w:sz w:val="16"/>
      <w:szCs w:val="18"/>
    </w:rPr>
  </w:style>
  <w:style w:type="character" w:customStyle="1" w:styleId="CaptionChar">
    <w:name w:val="Caption Char"/>
    <w:basedOn w:val="DefaultParagraphFont"/>
    <w:link w:val="Caption"/>
    <w:rsid w:val="00657BD3"/>
    <w:rPr>
      <w:rFonts w:ascii="Arial" w:eastAsiaTheme="minorEastAsia" w:hAnsi="Arial"/>
      <w:b/>
      <w:bCs/>
      <w:smallCaps/>
      <w:color w:val="6B2976" w:themeColor="background2"/>
      <w:sz w:val="16"/>
      <w:szCs w:val="18"/>
      <w:lang w:eastAsia="ja-JP"/>
    </w:rPr>
  </w:style>
  <w:style w:type="paragraph" w:styleId="Header">
    <w:name w:val="header"/>
    <w:basedOn w:val="Normal"/>
    <w:link w:val="HeaderChar"/>
    <w:uiPriority w:val="99"/>
    <w:unhideWhenUsed/>
    <w:rsid w:val="00657BD3"/>
    <w:pPr>
      <w:pBdr>
        <w:bottom w:val="single" w:sz="8" w:space="1" w:color="auto"/>
      </w:pBdr>
      <w:tabs>
        <w:tab w:val="center" w:pos="4513"/>
        <w:tab w:val="right" w:pos="9026"/>
      </w:tabs>
      <w:spacing w:before="0" w:after="0" w:line="240" w:lineRule="auto"/>
      <w:jc w:val="center"/>
    </w:pPr>
    <w:rPr>
      <w:i/>
      <w:color w:val="6B2976" w:themeColor="background2"/>
      <w:sz w:val="18"/>
    </w:rPr>
  </w:style>
  <w:style w:type="character" w:customStyle="1" w:styleId="HeaderChar">
    <w:name w:val="Header Char"/>
    <w:basedOn w:val="DefaultParagraphFont"/>
    <w:link w:val="Header"/>
    <w:uiPriority w:val="99"/>
    <w:rsid w:val="00657BD3"/>
    <w:rPr>
      <w:rFonts w:ascii="Arial" w:eastAsiaTheme="minorEastAsia" w:hAnsi="Arial"/>
      <w:i/>
      <w:color w:val="6B2976" w:themeColor="background2"/>
      <w:sz w:val="18"/>
      <w:szCs w:val="24"/>
      <w:lang w:eastAsia="ja-JP"/>
    </w:rPr>
  </w:style>
  <w:style w:type="paragraph" w:styleId="Footer">
    <w:name w:val="footer"/>
    <w:basedOn w:val="Normal"/>
    <w:link w:val="FooterChar"/>
    <w:uiPriority w:val="99"/>
    <w:unhideWhenUsed/>
    <w:rsid w:val="00657BD3"/>
    <w:pPr>
      <w:pBdr>
        <w:top w:val="single" w:sz="8" w:space="12" w:color="6B2976"/>
      </w:pBdr>
      <w:tabs>
        <w:tab w:val="center" w:pos="4513"/>
        <w:tab w:val="right" w:pos="9026"/>
      </w:tabs>
      <w:spacing w:before="0" w:after="0" w:line="240" w:lineRule="auto"/>
      <w:jc w:val="center"/>
    </w:pPr>
    <w:rPr>
      <w:color w:val="6B2976"/>
      <w:sz w:val="18"/>
    </w:rPr>
  </w:style>
  <w:style w:type="character" w:customStyle="1" w:styleId="FooterChar">
    <w:name w:val="Footer Char"/>
    <w:basedOn w:val="DefaultParagraphFont"/>
    <w:link w:val="Footer"/>
    <w:uiPriority w:val="99"/>
    <w:rsid w:val="00657BD3"/>
    <w:rPr>
      <w:rFonts w:ascii="Arial" w:eastAsiaTheme="minorEastAsia" w:hAnsi="Arial"/>
      <w:color w:val="6B2976"/>
      <w:sz w:val="18"/>
      <w:szCs w:val="24"/>
      <w:lang w:eastAsia="ja-JP"/>
    </w:rPr>
  </w:style>
  <w:style w:type="character" w:styleId="Hyperlink">
    <w:name w:val="Hyperlink"/>
    <w:basedOn w:val="DefaultParagraphFont"/>
    <w:uiPriority w:val="99"/>
    <w:unhideWhenUsed/>
    <w:rsid w:val="00657BD3"/>
    <w:rPr>
      <w:color w:val="0432FF" w:themeColor="hyperlink"/>
      <w:u w:val="single"/>
    </w:rPr>
  </w:style>
  <w:style w:type="paragraph" w:styleId="Revision">
    <w:name w:val="Revision"/>
    <w:hidden/>
    <w:uiPriority w:val="99"/>
    <w:semiHidden/>
    <w:rsid w:val="00CC3262"/>
    <w:pPr>
      <w:spacing w:after="0" w:line="240" w:lineRule="auto"/>
    </w:pPr>
    <w:rPr>
      <w:rFonts w:ascii="Arial" w:eastAsiaTheme="minorEastAsia" w:hAnsi="Arial"/>
      <w:szCs w:val="24"/>
      <w:lang w:val="en-US" w:eastAsia="ja-JP"/>
    </w:rPr>
  </w:style>
  <w:style w:type="paragraph" w:styleId="FootnoteText">
    <w:name w:val="footnote text"/>
    <w:aliases w:val="Footnote Text Char1 Char,Footnote Text Char Char Char,Footnote Text Char1 Char Char Char,Footnote Text Char Char Char Char Char,Footnote Text Char1 Char1,Footnote Text Char Char Char1,Footnote Text AFPC 1-9,AFPC Footnote Text,Char Char,ft"/>
    <w:basedOn w:val="Normal"/>
    <w:link w:val="FootnoteTextChar"/>
    <w:uiPriority w:val="99"/>
    <w:unhideWhenUsed/>
    <w:qFormat/>
    <w:rsid w:val="00E2291B"/>
    <w:pPr>
      <w:spacing w:before="60" w:after="60" w:line="240" w:lineRule="atLeast"/>
      <w:ind w:left="284" w:hanging="284"/>
    </w:pPr>
    <w:rPr>
      <w:sz w:val="18"/>
    </w:rPr>
  </w:style>
  <w:style w:type="character" w:customStyle="1" w:styleId="FootnoteTextChar">
    <w:name w:val="Footnote Text Char"/>
    <w:aliases w:val="Footnote Text Char1 Char Char,Footnote Text Char Char Char Char,Footnote Text Char1 Char Char Char Char,Footnote Text Char Char Char Char Char Char,Footnote Text Char1 Char1 Char,Footnote Text Char Char Char1 Char,Char Char Char"/>
    <w:basedOn w:val="DefaultParagraphFont"/>
    <w:link w:val="FootnoteText"/>
    <w:uiPriority w:val="99"/>
    <w:rsid w:val="00E2291B"/>
    <w:rPr>
      <w:rFonts w:ascii="Arial" w:eastAsiaTheme="minorEastAsia" w:hAnsi="Arial"/>
      <w:sz w:val="18"/>
      <w:szCs w:val="24"/>
      <w:lang w:eastAsia="ja-JP"/>
    </w:rPr>
  </w:style>
  <w:style w:type="character" w:styleId="FootnoteReference">
    <w:name w:val="footnote reference"/>
    <w:aliases w:val="AFPC Footnote Reference,fr"/>
    <w:basedOn w:val="DefaultParagraphFont"/>
    <w:uiPriority w:val="99"/>
    <w:unhideWhenUsed/>
    <w:qFormat/>
    <w:rsid w:val="00657BD3"/>
    <w:rPr>
      <w:vertAlign w:val="superscript"/>
    </w:rPr>
  </w:style>
  <w:style w:type="paragraph" w:styleId="TOAHeading">
    <w:name w:val="toa heading"/>
    <w:basedOn w:val="Normal"/>
    <w:next w:val="Normal"/>
    <w:uiPriority w:val="99"/>
    <w:unhideWhenUsed/>
    <w:rsid w:val="00657BD3"/>
    <w:pPr>
      <w:spacing w:before="120" w:after="160" w:line="320" w:lineRule="atLeast"/>
    </w:pPr>
    <w:rPr>
      <w:rFonts w:asciiTheme="majorHAnsi" w:eastAsiaTheme="majorEastAsia" w:hAnsiTheme="majorHAnsi" w:cstheme="majorBidi"/>
      <w:b/>
      <w:bCs/>
      <w:lang w:eastAsia="en-US"/>
    </w:rPr>
  </w:style>
  <w:style w:type="paragraph" w:styleId="TOC2">
    <w:name w:val="toc 2"/>
    <w:basedOn w:val="Normal"/>
    <w:next w:val="Normal"/>
    <w:autoRedefine/>
    <w:uiPriority w:val="39"/>
    <w:unhideWhenUsed/>
    <w:rsid w:val="00D82C52"/>
    <w:pPr>
      <w:tabs>
        <w:tab w:val="right" w:leader="dot" w:pos="9060"/>
      </w:tabs>
      <w:ind w:left="1134" w:hanging="567"/>
    </w:pPr>
    <w:rPr>
      <w:noProof/>
    </w:rPr>
  </w:style>
  <w:style w:type="paragraph" w:styleId="TOC3">
    <w:name w:val="toc 3"/>
    <w:basedOn w:val="Normal"/>
    <w:next w:val="Normal"/>
    <w:autoRedefine/>
    <w:uiPriority w:val="39"/>
    <w:unhideWhenUsed/>
    <w:rsid w:val="00D82C52"/>
    <w:pPr>
      <w:tabs>
        <w:tab w:val="right" w:leader="dot" w:pos="9060"/>
      </w:tabs>
      <w:ind w:left="1701" w:hanging="567"/>
    </w:pPr>
  </w:style>
  <w:style w:type="paragraph" w:styleId="TOC1">
    <w:name w:val="toc 1"/>
    <w:basedOn w:val="Normal"/>
    <w:next w:val="Normal"/>
    <w:autoRedefine/>
    <w:uiPriority w:val="39"/>
    <w:unhideWhenUsed/>
    <w:rsid w:val="00657BD3"/>
    <w:pPr>
      <w:keepNext/>
      <w:tabs>
        <w:tab w:val="right" w:leader="dot" w:pos="9060"/>
      </w:tabs>
      <w:spacing w:before="200"/>
      <w:ind w:left="567" w:hanging="567"/>
    </w:pPr>
    <w:rPr>
      <w:b/>
      <w:noProof/>
    </w:rPr>
  </w:style>
  <w:style w:type="character" w:styleId="FollowedHyperlink">
    <w:name w:val="FollowedHyperlink"/>
    <w:basedOn w:val="DefaultParagraphFont"/>
    <w:uiPriority w:val="99"/>
    <w:semiHidden/>
    <w:unhideWhenUsed/>
    <w:rsid w:val="00657BD3"/>
    <w:rPr>
      <w:color w:val="929292" w:themeColor="followedHyperlink"/>
      <w:u w:val="single"/>
    </w:rPr>
  </w:style>
  <w:style w:type="paragraph" w:styleId="TableofFigures">
    <w:name w:val="table of figures"/>
    <w:basedOn w:val="Normal"/>
    <w:next w:val="Normal"/>
    <w:uiPriority w:val="99"/>
    <w:unhideWhenUsed/>
    <w:rsid w:val="00C851B1"/>
    <w:pPr>
      <w:spacing w:after="0"/>
      <w:ind w:left="1134" w:right="567" w:hanging="1134"/>
    </w:pPr>
  </w:style>
  <w:style w:type="paragraph" w:styleId="Quote">
    <w:name w:val="Quote"/>
    <w:basedOn w:val="Normal"/>
    <w:next w:val="Normal"/>
    <w:link w:val="QuoteChar"/>
    <w:uiPriority w:val="29"/>
    <w:qFormat/>
    <w:rsid w:val="00D10E66"/>
    <w:pPr>
      <w:spacing w:before="200" w:after="200" w:line="240" w:lineRule="atLeast"/>
      <w:ind w:left="567" w:right="567"/>
    </w:pPr>
    <w:rPr>
      <w:i/>
      <w:iCs/>
      <w:sz w:val="18"/>
      <w:lang w:eastAsia="en-US"/>
    </w:rPr>
  </w:style>
  <w:style w:type="character" w:customStyle="1" w:styleId="QuoteChar">
    <w:name w:val="Quote Char"/>
    <w:basedOn w:val="DefaultParagraphFont"/>
    <w:link w:val="Quote"/>
    <w:uiPriority w:val="29"/>
    <w:rsid w:val="00D10E66"/>
    <w:rPr>
      <w:rFonts w:ascii="Arial" w:eastAsiaTheme="minorEastAsia" w:hAnsi="Arial"/>
      <w:i/>
      <w:iCs/>
      <w:sz w:val="18"/>
      <w:szCs w:val="24"/>
    </w:rPr>
  </w:style>
  <w:style w:type="character" w:customStyle="1" w:styleId="DotPointChar">
    <w:name w:val="Dot Point Char"/>
    <w:basedOn w:val="DefaultParagraphFont"/>
    <w:link w:val="DotPoint"/>
    <w:locked/>
    <w:rsid w:val="00984C9C"/>
    <w:rPr>
      <w:rFonts w:ascii="Arial" w:eastAsiaTheme="minorEastAsia" w:hAnsi="Arial"/>
      <w:szCs w:val="24"/>
      <w:lang w:eastAsia="ja-JP"/>
    </w:rPr>
  </w:style>
  <w:style w:type="paragraph" w:customStyle="1" w:styleId="DotPoint">
    <w:name w:val="Dot Point"/>
    <w:basedOn w:val="Normal"/>
    <w:link w:val="DotPointChar"/>
    <w:qFormat/>
    <w:rsid w:val="00984C9C"/>
    <w:pPr>
      <w:numPr>
        <w:numId w:val="2"/>
      </w:numPr>
    </w:pPr>
  </w:style>
  <w:style w:type="paragraph" w:customStyle="1" w:styleId="TableofContentsHeading">
    <w:name w:val="TableofContentsHeading"/>
    <w:basedOn w:val="Heading1"/>
    <w:link w:val="TableofContentsHeadingChar"/>
    <w:rsid w:val="00657BD3"/>
    <w:pPr>
      <w:outlineLvl w:val="9"/>
    </w:pPr>
  </w:style>
  <w:style w:type="character" w:customStyle="1" w:styleId="TableofContentsHeadingChar">
    <w:name w:val="TableofContentsHeading Char"/>
    <w:basedOn w:val="DefaultParagraphFont"/>
    <w:link w:val="TableofContentsHeading"/>
    <w:rsid w:val="00657BD3"/>
    <w:rPr>
      <w:rFonts w:ascii="Arial" w:eastAsiaTheme="minorEastAsia" w:hAnsi="Arial"/>
      <w:b/>
      <w:color w:val="6B2976" w:themeColor="background2"/>
      <w:sz w:val="36"/>
      <w:szCs w:val="36"/>
      <w:lang w:eastAsia="ja-JP"/>
    </w:rPr>
  </w:style>
  <w:style w:type="table" w:customStyle="1" w:styleId="GridTable4-Accent12">
    <w:name w:val="Grid Table 4 - Accent 12"/>
    <w:basedOn w:val="TableNormal"/>
    <w:uiPriority w:val="49"/>
    <w:rsid w:val="00657BD3"/>
    <w:pPr>
      <w:spacing w:before="40" w:after="40" w:line="240" w:lineRule="auto"/>
    </w:pPr>
    <w:rPr>
      <w:sz w:val="16"/>
    </w:rPr>
    <w:tblPr>
      <w:tblStyleRowBandSize w:val="1"/>
      <w:tblStyleColBandSize w:val="1"/>
      <w:tblInd w:w="0" w:type="nil"/>
      <w:tblBorders>
        <w:top w:val="single" w:sz="4" w:space="0" w:color="B962C8" w:themeColor="accent1" w:themeTint="99"/>
        <w:left w:val="single" w:sz="4" w:space="0" w:color="B962C8" w:themeColor="accent1" w:themeTint="99"/>
        <w:bottom w:val="single" w:sz="4" w:space="0" w:color="B962C8" w:themeColor="accent1" w:themeTint="99"/>
        <w:right w:val="single" w:sz="4" w:space="0" w:color="B962C8" w:themeColor="accent1" w:themeTint="99"/>
        <w:insideH w:val="single" w:sz="4" w:space="0" w:color="B962C8" w:themeColor="accent1" w:themeTint="99"/>
        <w:insideV w:val="single" w:sz="4" w:space="0" w:color="B962C8" w:themeColor="accent1" w:themeTint="99"/>
      </w:tblBorders>
    </w:tblPr>
    <w:tblStylePr w:type="firstRow">
      <w:rPr>
        <w:b/>
        <w:bCs/>
        <w:color w:val="FEFFFF" w:themeColor="background1"/>
      </w:rPr>
      <w:tblPr/>
      <w:tcPr>
        <w:tcBorders>
          <w:top w:val="single" w:sz="4" w:space="0" w:color="6B2976" w:themeColor="accent1"/>
          <w:left w:val="single" w:sz="4" w:space="0" w:color="6B2976" w:themeColor="accent1"/>
          <w:bottom w:val="single" w:sz="4" w:space="0" w:color="6B2976" w:themeColor="accent1"/>
          <w:right w:val="single" w:sz="4" w:space="0" w:color="6B2976" w:themeColor="accent1"/>
          <w:insideH w:val="nil"/>
          <w:insideV w:val="nil"/>
        </w:tcBorders>
        <w:shd w:val="clear" w:color="auto" w:fill="6B2976" w:themeFill="accent1"/>
      </w:tcPr>
    </w:tblStylePr>
    <w:tblStylePr w:type="lastRow">
      <w:rPr>
        <w:b/>
        <w:bCs/>
      </w:rPr>
      <w:tblPr/>
      <w:tcPr>
        <w:tcBorders>
          <w:top w:val="double" w:sz="4" w:space="0" w:color="6B2976" w:themeColor="accent1"/>
        </w:tcBorders>
      </w:tcPr>
    </w:tblStylePr>
    <w:tblStylePr w:type="firstCol">
      <w:rPr>
        <w:b/>
        <w:bCs/>
      </w:rPr>
    </w:tblStylePr>
    <w:tblStylePr w:type="lastCol">
      <w:rPr>
        <w:b/>
        <w:bCs/>
      </w:rPr>
    </w:tblStylePr>
    <w:tblStylePr w:type="band1Vert">
      <w:tblPr/>
      <w:tcPr>
        <w:shd w:val="clear" w:color="auto" w:fill="E8CAED" w:themeFill="accent1" w:themeFillTint="33"/>
      </w:tcPr>
    </w:tblStylePr>
    <w:tblStylePr w:type="band1Horz">
      <w:tblPr/>
      <w:tcPr>
        <w:shd w:val="clear" w:color="auto" w:fill="E8CAED" w:themeFill="accent1" w:themeFillTint="33"/>
      </w:tcPr>
    </w:tblStylePr>
  </w:style>
  <w:style w:type="character" w:styleId="PageNumber">
    <w:name w:val="page number"/>
    <w:basedOn w:val="DefaultParagraphFont"/>
    <w:uiPriority w:val="99"/>
    <w:semiHidden/>
    <w:unhideWhenUsed/>
    <w:rsid w:val="00657BD3"/>
  </w:style>
  <w:style w:type="paragraph" w:styleId="TOC4">
    <w:name w:val="toc 4"/>
    <w:basedOn w:val="Normal"/>
    <w:next w:val="Normal"/>
    <w:autoRedefine/>
    <w:uiPriority w:val="39"/>
    <w:unhideWhenUsed/>
    <w:rsid w:val="00657BD3"/>
    <w:pPr>
      <w:tabs>
        <w:tab w:val="left" w:pos="1418"/>
        <w:tab w:val="right" w:pos="9016"/>
      </w:tabs>
      <w:spacing w:before="0" w:line="288" w:lineRule="auto"/>
      <w:ind w:left="660"/>
    </w:pPr>
    <w:rPr>
      <w:noProof/>
    </w:rPr>
  </w:style>
  <w:style w:type="paragraph" w:styleId="TOC5">
    <w:name w:val="toc 5"/>
    <w:basedOn w:val="Normal"/>
    <w:next w:val="Normal"/>
    <w:autoRedefine/>
    <w:uiPriority w:val="39"/>
    <w:unhideWhenUsed/>
    <w:rsid w:val="00657BD3"/>
    <w:pPr>
      <w:tabs>
        <w:tab w:val="right" w:pos="9016"/>
      </w:tabs>
      <w:spacing w:before="0" w:line="288" w:lineRule="auto"/>
      <w:ind w:left="880"/>
    </w:pPr>
    <w:rPr>
      <w:noProof/>
    </w:rPr>
  </w:style>
  <w:style w:type="table" w:styleId="LightShading-Accent4">
    <w:name w:val="Light Shading Accent 4"/>
    <w:basedOn w:val="TableNormal"/>
    <w:uiPriority w:val="60"/>
    <w:rsid w:val="003B064B"/>
    <w:pPr>
      <w:keepLines/>
      <w:spacing w:before="0" w:after="80" w:line="240" w:lineRule="auto"/>
      <w:ind w:left="113" w:right="113"/>
    </w:pPr>
    <w:rPr>
      <w:rFonts w:ascii="Arial" w:eastAsiaTheme="minorEastAsia" w:hAnsi="Arial"/>
      <w:lang w:val="en-US" w:eastAsia="ja-JP"/>
    </w:rPr>
    <w:tblPr>
      <w:tblStyleRowBandSize w:val="1"/>
      <w:tblStyleColBandSize w:val="1"/>
      <w:tblBorders>
        <w:top w:val="single" w:sz="8" w:space="0" w:color="FAA41A" w:themeColor="accent4"/>
        <w:bottom w:val="single" w:sz="8" w:space="0" w:color="FAA41A" w:themeColor="accent4"/>
      </w:tblBorders>
    </w:tblPr>
    <w:tblStylePr w:type="firstRow">
      <w:pPr>
        <w:wordWrap/>
        <w:spacing w:beforeLines="0" w:before="120" w:beforeAutospacing="0" w:afterLines="0" w:after="120" w:afterAutospacing="0" w:line="240" w:lineRule="auto"/>
        <w:ind w:leftChars="0" w:left="113" w:rightChars="0" w:right="113"/>
      </w:pPr>
      <w:rPr>
        <w:rFonts w:ascii="Arial" w:hAnsi="Arial"/>
        <w:b/>
        <w:bCs/>
        <w:color w:val="FEFFFF" w:themeColor="background1"/>
        <w:sz w:val="22"/>
      </w:rPr>
      <w:tblPr/>
      <w:tcPr>
        <w:shd w:val="clear" w:color="auto" w:fill="6B2976"/>
      </w:tcPr>
    </w:tblStylePr>
    <w:tblStylePr w:type="lastRow">
      <w:pPr>
        <w:spacing w:before="0" w:after="0" w:line="240" w:lineRule="auto"/>
      </w:pPr>
      <w:rPr>
        <w:b/>
        <w:bCs/>
      </w:rPr>
      <w:tblPr/>
      <w:tcPr>
        <w:tcBorders>
          <w:top w:val="single" w:sz="8" w:space="0" w:color="FAA41A" w:themeColor="accent4"/>
          <w:left w:val="nil"/>
          <w:bottom w:val="single" w:sz="8" w:space="0" w:color="FAA41A" w:themeColor="accent4"/>
          <w:right w:val="nil"/>
          <w:insideH w:val="nil"/>
          <w:insideV w:val="nil"/>
        </w:tcBorders>
      </w:tcPr>
    </w:tblStylePr>
    <w:tblStylePr w:type="firstCol">
      <w:rPr>
        <w:b/>
        <w:bCs/>
      </w:rPr>
    </w:tblStylePr>
    <w:tblStylePr w:type="lastCol">
      <w:pPr>
        <w:wordWrap/>
        <w:spacing w:beforeLines="120" w:before="120" w:beforeAutospacing="0" w:afterLines="120" w:after="120" w:afterAutospacing="0"/>
        <w:ind w:leftChars="0" w:left="113" w:rightChars="0" w:right="113"/>
      </w:pPr>
      <w:rPr>
        <w:b/>
        <w:bCs/>
      </w:rPr>
    </w:tblStylePr>
    <w:tblStylePr w:type="band1Vert">
      <w:pPr>
        <w:wordWrap/>
        <w:spacing w:beforeLines="120" w:before="120" w:beforeAutospacing="0" w:afterLines="120" w:after="120" w:afterAutospacing="0"/>
        <w:ind w:leftChars="0" w:left="113" w:rightChars="0" w:right="113"/>
      </w:pPr>
      <w:tblPr/>
      <w:tcPr>
        <w:tcBorders>
          <w:left w:val="nil"/>
          <w:right w:val="nil"/>
          <w:insideH w:val="nil"/>
          <w:insideV w:val="nil"/>
        </w:tcBorders>
        <w:shd w:val="clear" w:color="auto" w:fill="FDE8C6" w:themeFill="accent4" w:themeFillTint="3F"/>
      </w:tcPr>
    </w:tblStylePr>
    <w:tblStylePr w:type="band1Horz">
      <w:rPr>
        <w:color w:val="auto"/>
      </w:rPr>
      <w:tblPr/>
      <w:tcPr>
        <w:shd w:val="clear" w:color="auto" w:fill="F7EEF7"/>
      </w:tcPr>
    </w:tblStylePr>
    <w:tblStylePr w:type="band2Horz">
      <w:rPr>
        <w:color w:val="auto"/>
      </w:rPr>
    </w:tblStylePr>
  </w:style>
  <w:style w:type="paragraph" w:customStyle="1" w:styleId="Footnotes">
    <w:name w:val="Footnotes"/>
    <w:basedOn w:val="Normal"/>
    <w:link w:val="FootnotesChar"/>
    <w:rsid w:val="00F94516"/>
    <w:pPr>
      <w:keepLines/>
      <w:spacing w:before="60" w:after="60" w:line="240" w:lineRule="atLeast"/>
      <w:ind w:left="284" w:hanging="284"/>
    </w:pPr>
    <w:rPr>
      <w:rFonts w:eastAsia="MS Mincho" w:cs="FSMe-Bold"/>
      <w:spacing w:val="-2"/>
      <w:sz w:val="18"/>
      <w:szCs w:val="16"/>
      <w:lang w:eastAsia="en-US"/>
    </w:rPr>
  </w:style>
  <w:style w:type="character" w:customStyle="1" w:styleId="FootnotesChar">
    <w:name w:val="Footnotes Char"/>
    <w:basedOn w:val="DefaultParagraphFont"/>
    <w:link w:val="Footnotes"/>
    <w:rsid w:val="00F94516"/>
    <w:rPr>
      <w:rFonts w:ascii="Arial" w:eastAsia="MS Mincho" w:hAnsi="Arial" w:cs="FSMe-Bold"/>
      <w:spacing w:val="-2"/>
      <w:sz w:val="18"/>
      <w:szCs w:val="16"/>
    </w:rPr>
  </w:style>
  <w:style w:type="paragraph" w:styleId="EndnoteText">
    <w:name w:val="endnote text"/>
    <w:basedOn w:val="Normal"/>
    <w:link w:val="EndnoteTextChar"/>
    <w:uiPriority w:val="99"/>
    <w:unhideWhenUsed/>
    <w:qFormat/>
    <w:rsid w:val="009E25EC"/>
    <w:pPr>
      <w:spacing w:before="60" w:after="60" w:line="240" w:lineRule="atLeast"/>
      <w:ind w:left="284" w:hanging="284"/>
    </w:pPr>
    <w:rPr>
      <w:sz w:val="18"/>
      <w:szCs w:val="20"/>
    </w:rPr>
  </w:style>
  <w:style w:type="character" w:customStyle="1" w:styleId="EndnoteTextChar">
    <w:name w:val="Endnote Text Char"/>
    <w:basedOn w:val="DefaultParagraphFont"/>
    <w:link w:val="EndnoteText"/>
    <w:uiPriority w:val="99"/>
    <w:rsid w:val="009E25EC"/>
    <w:rPr>
      <w:rFonts w:ascii="Arial" w:eastAsiaTheme="minorEastAsia" w:hAnsi="Arial"/>
      <w:sz w:val="18"/>
      <w:szCs w:val="20"/>
      <w:lang w:eastAsia="ja-JP"/>
    </w:rPr>
  </w:style>
  <w:style w:type="paragraph" w:customStyle="1" w:styleId="Footnote">
    <w:name w:val="Footnote"/>
    <w:basedOn w:val="Normal"/>
    <w:link w:val="FootnoteChar"/>
    <w:qFormat/>
    <w:rsid w:val="00F94516"/>
    <w:pPr>
      <w:spacing w:before="60" w:after="60" w:line="240" w:lineRule="atLeast"/>
      <w:ind w:left="284" w:hanging="284"/>
    </w:pPr>
    <w:rPr>
      <w:sz w:val="18"/>
    </w:rPr>
  </w:style>
  <w:style w:type="character" w:customStyle="1" w:styleId="FootnoteChar">
    <w:name w:val="Footnote Char"/>
    <w:basedOn w:val="DefaultParagraphFont"/>
    <w:link w:val="Footnote"/>
    <w:rsid w:val="00F94516"/>
    <w:rPr>
      <w:rFonts w:ascii="Arial" w:eastAsiaTheme="minorEastAsia" w:hAnsi="Arial"/>
      <w:sz w:val="18"/>
      <w:szCs w:val="24"/>
      <w:lang w:eastAsia="ja-JP"/>
    </w:rPr>
  </w:style>
  <w:style w:type="character" w:styleId="EndnoteReference">
    <w:name w:val="endnote reference"/>
    <w:basedOn w:val="DefaultParagraphFont"/>
    <w:uiPriority w:val="99"/>
    <w:semiHidden/>
    <w:unhideWhenUsed/>
    <w:rsid w:val="0039433E"/>
    <w:rPr>
      <w:vertAlign w:val="superscript"/>
    </w:rPr>
  </w:style>
  <w:style w:type="paragraph" w:styleId="TOC6">
    <w:name w:val="toc 6"/>
    <w:basedOn w:val="Normal"/>
    <w:next w:val="Normal"/>
    <w:autoRedefine/>
    <w:uiPriority w:val="39"/>
    <w:unhideWhenUsed/>
    <w:rsid w:val="0046005C"/>
    <w:pPr>
      <w:spacing w:before="0" w:line="259" w:lineRule="auto"/>
      <w:ind w:left="1100"/>
    </w:pPr>
    <w:rPr>
      <w:rFonts w:asciiTheme="minorHAnsi" w:hAnsiTheme="minorHAnsi"/>
      <w:szCs w:val="22"/>
      <w:lang w:eastAsia="en-AU"/>
    </w:rPr>
  </w:style>
  <w:style w:type="paragraph" w:styleId="TOC7">
    <w:name w:val="toc 7"/>
    <w:basedOn w:val="Normal"/>
    <w:next w:val="Normal"/>
    <w:autoRedefine/>
    <w:uiPriority w:val="39"/>
    <w:unhideWhenUsed/>
    <w:rsid w:val="0046005C"/>
    <w:pPr>
      <w:spacing w:before="0" w:line="259" w:lineRule="auto"/>
      <w:ind w:left="1320"/>
    </w:pPr>
    <w:rPr>
      <w:rFonts w:asciiTheme="minorHAnsi" w:hAnsiTheme="minorHAnsi"/>
      <w:szCs w:val="22"/>
      <w:lang w:eastAsia="en-AU"/>
    </w:rPr>
  </w:style>
  <w:style w:type="paragraph" w:styleId="TOC8">
    <w:name w:val="toc 8"/>
    <w:basedOn w:val="Normal"/>
    <w:next w:val="Normal"/>
    <w:autoRedefine/>
    <w:uiPriority w:val="39"/>
    <w:unhideWhenUsed/>
    <w:rsid w:val="0046005C"/>
    <w:pPr>
      <w:spacing w:before="0" w:line="259" w:lineRule="auto"/>
      <w:ind w:left="1540"/>
    </w:pPr>
    <w:rPr>
      <w:rFonts w:asciiTheme="minorHAnsi" w:hAnsiTheme="minorHAnsi"/>
      <w:szCs w:val="22"/>
      <w:lang w:eastAsia="en-AU"/>
    </w:rPr>
  </w:style>
  <w:style w:type="paragraph" w:styleId="TOC9">
    <w:name w:val="toc 9"/>
    <w:basedOn w:val="Normal"/>
    <w:next w:val="Normal"/>
    <w:autoRedefine/>
    <w:uiPriority w:val="39"/>
    <w:unhideWhenUsed/>
    <w:rsid w:val="0046005C"/>
    <w:pPr>
      <w:spacing w:before="0" w:line="259" w:lineRule="auto"/>
      <w:ind w:left="1760"/>
    </w:pPr>
    <w:rPr>
      <w:rFonts w:asciiTheme="minorHAnsi" w:hAnsiTheme="minorHAnsi"/>
      <w:szCs w:val="22"/>
      <w:lang w:eastAsia="en-AU"/>
    </w:rPr>
  </w:style>
  <w:style w:type="paragraph" w:styleId="NormalWeb">
    <w:name w:val="Normal (Web)"/>
    <w:basedOn w:val="Normal"/>
    <w:uiPriority w:val="99"/>
    <w:unhideWhenUsed/>
    <w:rsid w:val="00003AF4"/>
    <w:pPr>
      <w:spacing w:beforeAutospacing="1" w:afterAutospacing="1" w:line="240" w:lineRule="auto"/>
    </w:pPr>
    <w:rPr>
      <w:rFonts w:ascii="Times New Roman" w:eastAsia="Times New Roman" w:hAnsi="Times New Roman" w:cs="Times New Roman"/>
      <w:sz w:val="24"/>
      <w:lang w:eastAsia="en-AU"/>
    </w:rPr>
  </w:style>
  <w:style w:type="paragraph" w:customStyle="1" w:styleId="Header1">
    <w:name w:val="Header1"/>
    <w:basedOn w:val="Normal"/>
    <w:next w:val="Header"/>
    <w:uiPriority w:val="99"/>
    <w:unhideWhenUsed/>
    <w:rsid w:val="005028BC"/>
    <w:pPr>
      <w:pBdr>
        <w:bottom w:val="single" w:sz="8" w:space="1" w:color="auto"/>
      </w:pBdr>
      <w:tabs>
        <w:tab w:val="center" w:pos="4513"/>
        <w:tab w:val="right" w:pos="9026"/>
      </w:tabs>
      <w:spacing w:before="0" w:after="0" w:line="240" w:lineRule="auto"/>
      <w:jc w:val="center"/>
    </w:pPr>
    <w:rPr>
      <w:rFonts w:eastAsia="Times New Roman"/>
      <w:i/>
      <w:color w:val="6B2976"/>
      <w:sz w:val="18"/>
    </w:rPr>
  </w:style>
  <w:style w:type="paragraph" w:customStyle="1" w:styleId="Revision1">
    <w:name w:val="Revision1"/>
    <w:next w:val="Revision"/>
    <w:hidden/>
    <w:uiPriority w:val="99"/>
    <w:semiHidden/>
    <w:rsid w:val="005028BC"/>
    <w:pPr>
      <w:spacing w:after="0" w:line="240" w:lineRule="auto"/>
    </w:pPr>
    <w:rPr>
      <w:rFonts w:ascii="Arial" w:eastAsia="Times New Roman" w:hAnsi="Arial"/>
      <w:szCs w:val="24"/>
      <w:lang w:val="en-US" w:eastAsia="ja-JP"/>
    </w:rPr>
  </w:style>
  <w:style w:type="character" w:customStyle="1" w:styleId="FollowedHyperlink1">
    <w:name w:val="FollowedHyperlink1"/>
    <w:basedOn w:val="DefaultParagraphFont"/>
    <w:uiPriority w:val="99"/>
    <w:semiHidden/>
    <w:unhideWhenUsed/>
    <w:rsid w:val="005028BC"/>
    <w:rPr>
      <w:color w:val="929292"/>
      <w:u w:val="single"/>
    </w:rPr>
  </w:style>
  <w:style w:type="table" w:customStyle="1" w:styleId="LightShading-Accent41">
    <w:name w:val="Light Shading - Accent 41"/>
    <w:basedOn w:val="TableNormal"/>
    <w:next w:val="LightShading-Accent4"/>
    <w:uiPriority w:val="60"/>
    <w:rsid w:val="005028BC"/>
    <w:pPr>
      <w:keepLines/>
      <w:spacing w:before="0" w:after="80" w:line="240" w:lineRule="auto"/>
      <w:ind w:left="113" w:right="113"/>
    </w:pPr>
    <w:rPr>
      <w:rFonts w:ascii="Arial" w:eastAsia="Times New Roman" w:hAnsi="Arial"/>
      <w:lang w:val="en-US" w:eastAsia="ja-JP"/>
    </w:rPr>
    <w:tblPr>
      <w:tblStyleRowBandSize w:val="1"/>
      <w:tblStyleColBandSize w:val="1"/>
      <w:tblBorders>
        <w:top w:val="single" w:sz="8" w:space="0" w:color="FAA41A"/>
        <w:bottom w:val="single" w:sz="8" w:space="0" w:color="FAA41A"/>
      </w:tblBorders>
    </w:tblPr>
    <w:tblStylePr w:type="firstRow">
      <w:pPr>
        <w:wordWrap/>
        <w:spacing w:beforeLines="0" w:before="120" w:beforeAutospacing="0" w:afterLines="0" w:after="120" w:afterAutospacing="0" w:line="240" w:lineRule="auto"/>
        <w:ind w:leftChars="0" w:left="113" w:rightChars="0" w:right="113"/>
      </w:pPr>
      <w:rPr>
        <w:rFonts w:ascii="Arial" w:hAnsi="Arial"/>
        <w:b/>
        <w:bCs/>
        <w:color w:val="FEFFFF"/>
        <w:sz w:val="22"/>
      </w:rPr>
      <w:tblPr/>
      <w:tcPr>
        <w:shd w:val="clear" w:color="auto" w:fill="6B2976"/>
      </w:tcPr>
    </w:tblStylePr>
    <w:tblStylePr w:type="lastRow">
      <w:pPr>
        <w:spacing w:before="0" w:after="0" w:line="240" w:lineRule="auto"/>
      </w:pPr>
      <w:rPr>
        <w:b/>
        <w:bCs/>
      </w:rPr>
      <w:tblPr/>
      <w:tcPr>
        <w:tcBorders>
          <w:top w:val="single" w:sz="8" w:space="0" w:color="FAA41A"/>
          <w:left w:val="nil"/>
          <w:bottom w:val="single" w:sz="8" w:space="0" w:color="FAA41A"/>
          <w:right w:val="nil"/>
          <w:insideH w:val="nil"/>
          <w:insideV w:val="nil"/>
        </w:tcBorders>
      </w:tcPr>
    </w:tblStylePr>
    <w:tblStylePr w:type="firstCol">
      <w:rPr>
        <w:b/>
        <w:bCs/>
      </w:rPr>
    </w:tblStylePr>
    <w:tblStylePr w:type="lastCol">
      <w:pPr>
        <w:wordWrap/>
        <w:spacing w:beforeLines="120" w:before="120" w:beforeAutospacing="0" w:afterLines="120" w:after="120" w:afterAutospacing="0"/>
        <w:ind w:leftChars="0" w:left="113" w:rightChars="0" w:right="113"/>
      </w:pPr>
      <w:rPr>
        <w:b/>
        <w:bCs/>
      </w:rPr>
    </w:tblStylePr>
    <w:tblStylePr w:type="band1Vert">
      <w:pPr>
        <w:wordWrap/>
        <w:spacing w:beforeLines="120" w:before="120" w:beforeAutospacing="0" w:afterLines="120" w:after="120" w:afterAutospacing="0"/>
        <w:ind w:leftChars="0" w:left="113" w:rightChars="0" w:right="113"/>
      </w:pPr>
      <w:tblPr/>
      <w:tcPr>
        <w:tcBorders>
          <w:left w:val="nil"/>
          <w:right w:val="nil"/>
          <w:insideH w:val="nil"/>
          <w:insideV w:val="nil"/>
        </w:tcBorders>
        <w:shd w:val="clear" w:color="auto" w:fill="FDE8C6"/>
      </w:tcPr>
    </w:tblStylePr>
    <w:tblStylePr w:type="band1Horz">
      <w:rPr>
        <w:color w:val="auto"/>
      </w:rPr>
      <w:tblPr/>
      <w:tcPr>
        <w:shd w:val="clear" w:color="auto" w:fill="F7EEF7"/>
      </w:tcPr>
    </w:tblStylePr>
    <w:tblStylePr w:type="band2Horz">
      <w:rPr>
        <w:color w:val="auto"/>
      </w:rPr>
    </w:tblStylePr>
  </w:style>
  <w:style w:type="paragraph" w:customStyle="1" w:styleId="RecText">
    <w:name w:val="Rec Text"/>
    <w:basedOn w:val="Normal"/>
    <w:link w:val="RecTextChar"/>
    <w:qFormat/>
    <w:rsid w:val="00660236"/>
    <w:pPr>
      <w:ind w:left="284" w:right="284"/>
    </w:pPr>
    <w:rPr>
      <w:i/>
      <w:color w:val="6B2976" w:themeColor="text1"/>
    </w:rPr>
  </w:style>
  <w:style w:type="paragraph" w:customStyle="1" w:styleId="RecDotPoint">
    <w:name w:val="Rec Dot Point"/>
    <w:basedOn w:val="DotPoint"/>
    <w:link w:val="RecDotPointChar"/>
    <w:qFormat/>
    <w:rsid w:val="00F7583E"/>
    <w:pPr>
      <w:ind w:left="851"/>
    </w:pPr>
    <w:rPr>
      <w:i/>
      <w:color w:val="6B2976" w:themeColor="text1"/>
    </w:rPr>
  </w:style>
  <w:style w:type="character" w:customStyle="1" w:styleId="RecTextChar">
    <w:name w:val="Rec Text Char"/>
    <w:basedOn w:val="DefaultParagraphFont"/>
    <w:link w:val="RecText"/>
    <w:rsid w:val="00660236"/>
    <w:rPr>
      <w:rFonts w:ascii="Arial" w:eastAsiaTheme="minorEastAsia" w:hAnsi="Arial"/>
      <w:i/>
      <w:color w:val="6B2976" w:themeColor="text1"/>
      <w:szCs w:val="24"/>
      <w:lang w:eastAsia="ja-JP"/>
    </w:rPr>
  </w:style>
  <w:style w:type="character" w:customStyle="1" w:styleId="RecDotPointChar">
    <w:name w:val="Rec Dot Point Char"/>
    <w:basedOn w:val="DotPointChar"/>
    <w:link w:val="RecDotPoint"/>
    <w:rsid w:val="00F7583E"/>
    <w:rPr>
      <w:rFonts w:ascii="Arial" w:eastAsiaTheme="minorEastAsia" w:hAnsi="Arial"/>
      <w:i/>
      <w:color w:val="6B2976" w:themeColor="text1"/>
      <w:szCs w:val="24"/>
      <w:lang w:eastAsia="ja-JP"/>
    </w:rPr>
  </w:style>
  <w:style w:type="paragraph" w:customStyle="1" w:styleId="RecHeading">
    <w:name w:val="Rec Heading"/>
    <w:basedOn w:val="RecText"/>
    <w:link w:val="RecHeadingChar"/>
    <w:qFormat/>
    <w:rsid w:val="00660236"/>
    <w:pPr>
      <w:keepNext/>
      <w:spacing w:before="200"/>
    </w:pPr>
    <w:rPr>
      <w:u w:val="single"/>
    </w:rPr>
  </w:style>
  <w:style w:type="character" w:customStyle="1" w:styleId="RecHeadingChar">
    <w:name w:val="Rec Heading Char"/>
    <w:basedOn w:val="RecTextChar"/>
    <w:link w:val="RecHeading"/>
    <w:rsid w:val="00660236"/>
    <w:rPr>
      <w:rFonts w:ascii="Arial" w:eastAsiaTheme="minorEastAsia" w:hAnsi="Arial"/>
      <w:i/>
      <w:color w:val="6B2976" w:themeColor="text1"/>
      <w:szCs w:val="24"/>
      <w:u w:val="single"/>
      <w:lang w:eastAsia="ja-JP"/>
    </w:rPr>
  </w:style>
  <w:style w:type="paragraph" w:customStyle="1" w:styleId="RecommendationText">
    <w:name w:val="Recommendation Text"/>
    <w:basedOn w:val="Normal"/>
    <w:link w:val="RecommendationTextChar"/>
    <w:qFormat/>
    <w:rsid w:val="009D7832"/>
    <w:pPr>
      <w:ind w:left="284" w:right="284"/>
    </w:pPr>
    <w:rPr>
      <w:i/>
    </w:rPr>
  </w:style>
  <w:style w:type="paragraph" w:customStyle="1" w:styleId="RecommendationDotPoint">
    <w:name w:val="Recommendation Dot Point"/>
    <w:basedOn w:val="DotPoint"/>
    <w:link w:val="RecommendationDotPointChar"/>
    <w:qFormat/>
    <w:rsid w:val="0016491E"/>
    <w:rPr>
      <w:i/>
      <w:color w:val="6B2976" w:themeColor="text1"/>
    </w:rPr>
  </w:style>
  <w:style w:type="character" w:customStyle="1" w:styleId="RecommendationTextChar">
    <w:name w:val="Recommendation Text Char"/>
    <w:basedOn w:val="DefaultParagraphFont"/>
    <w:link w:val="RecommendationText"/>
    <w:rsid w:val="009D7832"/>
    <w:rPr>
      <w:rFonts w:ascii="Arial" w:eastAsiaTheme="minorEastAsia" w:hAnsi="Arial"/>
      <w:i/>
      <w:szCs w:val="24"/>
      <w:lang w:eastAsia="ja-JP"/>
    </w:rPr>
  </w:style>
  <w:style w:type="character" w:customStyle="1" w:styleId="RecommendationDotPointChar">
    <w:name w:val="Recommendation Dot Point Char"/>
    <w:basedOn w:val="DotPointChar"/>
    <w:link w:val="RecommendationDotPoint"/>
    <w:rsid w:val="0016491E"/>
    <w:rPr>
      <w:rFonts w:ascii="Arial" w:eastAsiaTheme="minorEastAsia" w:hAnsi="Arial"/>
      <w:i/>
      <w:color w:val="6B2976" w:themeColor="text1"/>
      <w:szCs w:val="24"/>
      <w:lang w:eastAsia="ja-JP"/>
    </w:rPr>
  </w:style>
  <w:style w:type="paragraph" w:styleId="BalloonText">
    <w:name w:val="Balloon Text"/>
    <w:basedOn w:val="Normal"/>
    <w:link w:val="BalloonTextChar"/>
    <w:uiPriority w:val="99"/>
    <w:semiHidden/>
    <w:unhideWhenUsed/>
    <w:rsid w:val="00EB6554"/>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B6554"/>
    <w:rPr>
      <w:rFonts w:ascii="Segoe UI" w:eastAsiaTheme="minorEastAsia" w:hAnsi="Segoe UI" w:cs="Segoe UI"/>
      <w:sz w:val="18"/>
      <w:szCs w:val="18"/>
      <w:lang w:eastAsia="ja-JP"/>
    </w:rPr>
  </w:style>
  <w:style w:type="paragraph" w:customStyle="1" w:styleId="AfterRecommendation">
    <w:name w:val="After Recommendation"/>
    <w:basedOn w:val="Normal"/>
    <w:link w:val="AfterRecommendationChar"/>
    <w:qFormat/>
    <w:rsid w:val="00660236"/>
    <w:pPr>
      <w:spacing w:before="300"/>
    </w:pPr>
  </w:style>
  <w:style w:type="character" w:customStyle="1" w:styleId="Bodytext-GuideChar">
    <w:name w:val="Body text - Guide Char"/>
    <w:basedOn w:val="DefaultParagraphFont"/>
    <w:link w:val="Bodytext-Guide"/>
    <w:semiHidden/>
    <w:locked/>
    <w:rsid w:val="00A12D50"/>
    <w:rPr>
      <w:rFonts w:ascii="Arial" w:eastAsia="Times New Roman" w:hAnsi="Arial" w:cs="Arial"/>
      <w:szCs w:val="18"/>
    </w:rPr>
  </w:style>
  <w:style w:type="character" w:customStyle="1" w:styleId="AfterRecommendationChar">
    <w:name w:val="After Recommendation Char"/>
    <w:basedOn w:val="DefaultParagraphFont"/>
    <w:link w:val="AfterRecommendation"/>
    <w:rsid w:val="00660236"/>
    <w:rPr>
      <w:rFonts w:ascii="Arial" w:eastAsiaTheme="minorEastAsia" w:hAnsi="Arial"/>
      <w:szCs w:val="24"/>
      <w:lang w:eastAsia="ja-JP"/>
    </w:rPr>
  </w:style>
  <w:style w:type="paragraph" w:customStyle="1" w:styleId="Bodytext-Guide">
    <w:name w:val="Body text - Guide"/>
    <w:basedOn w:val="NormalWeb"/>
    <w:link w:val="Bodytext-GuideChar"/>
    <w:semiHidden/>
    <w:rsid w:val="00A12D50"/>
    <w:pPr>
      <w:spacing w:before="0" w:beforeAutospacing="0" w:after="160" w:afterAutospacing="0" w:line="320" w:lineRule="atLeast"/>
    </w:pPr>
    <w:rPr>
      <w:rFonts w:ascii="Arial" w:hAnsi="Arial" w:cs="Arial"/>
      <w:sz w:val="22"/>
      <w:szCs w:val="18"/>
      <w:lang w:eastAsia="en-US"/>
    </w:rPr>
  </w:style>
  <w:style w:type="table" w:styleId="PlainTable2">
    <w:name w:val="Plain Table 2"/>
    <w:basedOn w:val="TableNormal"/>
    <w:uiPriority w:val="42"/>
    <w:rsid w:val="00A12D50"/>
    <w:pPr>
      <w:spacing w:after="0" w:line="240" w:lineRule="auto"/>
    </w:pPr>
    <w:tblPr>
      <w:tblStyleRowBandSize w:val="1"/>
      <w:tblStyleColBandSize w:val="1"/>
      <w:tblInd w:w="0" w:type="nil"/>
      <w:tblBorders>
        <w:top w:val="single" w:sz="4" w:space="0" w:color="C57CD1" w:themeColor="text1" w:themeTint="80"/>
        <w:bottom w:val="single" w:sz="4" w:space="0" w:color="C57CD1" w:themeColor="text1" w:themeTint="80"/>
      </w:tblBorders>
    </w:tblPr>
    <w:tblStylePr w:type="firstRow">
      <w:rPr>
        <w:b/>
        <w:bCs/>
      </w:rPr>
      <w:tblPr/>
      <w:tcPr>
        <w:tcBorders>
          <w:bottom w:val="single" w:sz="4" w:space="0" w:color="C57CD1" w:themeColor="text1" w:themeTint="80"/>
        </w:tcBorders>
      </w:tcPr>
    </w:tblStylePr>
    <w:tblStylePr w:type="lastRow">
      <w:rPr>
        <w:b/>
        <w:bCs/>
      </w:rPr>
      <w:tblPr/>
      <w:tcPr>
        <w:tcBorders>
          <w:top w:val="single" w:sz="4" w:space="0" w:color="C57CD1" w:themeColor="text1" w:themeTint="80"/>
        </w:tcBorders>
      </w:tcPr>
    </w:tblStylePr>
    <w:tblStylePr w:type="firstCol">
      <w:rPr>
        <w:b/>
        <w:bCs/>
      </w:rPr>
    </w:tblStylePr>
    <w:tblStylePr w:type="lastCol">
      <w:rPr>
        <w:b/>
        <w:bCs/>
      </w:rPr>
    </w:tblStylePr>
    <w:tblStylePr w:type="band1Vert">
      <w:tblPr/>
      <w:tcPr>
        <w:tcBorders>
          <w:left w:val="single" w:sz="4" w:space="0" w:color="C57CD1" w:themeColor="text1" w:themeTint="80"/>
          <w:right w:val="single" w:sz="4" w:space="0" w:color="C57CD1" w:themeColor="text1" w:themeTint="80"/>
        </w:tcBorders>
      </w:tcPr>
    </w:tblStylePr>
    <w:tblStylePr w:type="band2Vert">
      <w:tblPr/>
      <w:tcPr>
        <w:tcBorders>
          <w:left w:val="single" w:sz="4" w:space="0" w:color="C57CD1" w:themeColor="text1" w:themeTint="80"/>
          <w:right w:val="single" w:sz="4" w:space="0" w:color="C57CD1" w:themeColor="text1" w:themeTint="80"/>
        </w:tcBorders>
      </w:tcPr>
    </w:tblStylePr>
    <w:tblStylePr w:type="band1Horz">
      <w:tblPr/>
      <w:tcPr>
        <w:tcBorders>
          <w:top w:val="single" w:sz="4" w:space="0" w:color="C57CD1" w:themeColor="text1" w:themeTint="80"/>
          <w:bottom w:val="single" w:sz="4" w:space="0" w:color="C57CD1" w:themeColor="text1" w:themeTint="80"/>
        </w:tcBorders>
      </w:tcPr>
    </w:tblStylePr>
  </w:style>
  <w:style w:type="paragraph" w:styleId="ListParagraph">
    <w:name w:val="List Paragraph"/>
    <w:aliases w:val="First level bullet point,List Paragraph1,List Paragraph11,Bullet point,L,Recommendation,Figure_name,Bullet- First level,Listenabsatz1,#List Paragraph,NFP GP Bulleted List,List Paragraph2,Bullet Point,Bullet points,Content descriptions,列出段"/>
    <w:basedOn w:val="Normal"/>
    <w:link w:val="ListParagraphChar"/>
    <w:uiPriority w:val="34"/>
    <w:qFormat/>
    <w:rsid w:val="00D727DE"/>
    <w:pPr>
      <w:ind w:left="720"/>
      <w:contextualSpacing/>
    </w:pPr>
  </w:style>
  <w:style w:type="character" w:customStyle="1" w:styleId="ListParagraphChar">
    <w:name w:val="List Paragraph Char"/>
    <w:aliases w:val="First level bullet point Char,List Paragraph1 Char,List Paragraph11 Char,Bullet point Char,L Char,Recommendation Char,Figure_name Char,Bullet- First level Char,Listenabsatz1 Char,#List Paragraph Char,NFP GP Bulleted List Char"/>
    <w:basedOn w:val="DefaultParagraphFont"/>
    <w:link w:val="ListParagraph"/>
    <w:uiPriority w:val="34"/>
    <w:qFormat/>
    <w:locked/>
    <w:rsid w:val="00217E3E"/>
    <w:rPr>
      <w:rFonts w:ascii="Arial" w:eastAsiaTheme="minorEastAsia" w:hAnsi="Arial"/>
      <w:szCs w:val="24"/>
      <w:lang w:eastAsia="ja-JP"/>
    </w:rPr>
  </w:style>
  <w:style w:type="paragraph" w:styleId="ListBullet">
    <w:name w:val="List Bullet"/>
    <w:basedOn w:val="Normal"/>
    <w:uiPriority w:val="99"/>
    <w:semiHidden/>
    <w:unhideWhenUsed/>
    <w:qFormat/>
    <w:rsid w:val="00217E3E"/>
    <w:pPr>
      <w:spacing w:before="0" w:after="0" w:line="240" w:lineRule="atLeast"/>
      <w:ind w:left="340" w:hanging="340"/>
      <w:contextualSpacing/>
    </w:pPr>
    <w:rPr>
      <w:rFonts w:ascii="Verdana" w:eastAsiaTheme="minorHAnsi" w:hAnsi="Verdana"/>
      <w:sz w:val="18"/>
      <w:szCs w:val="17"/>
      <w:lang w:eastAsia="en-US"/>
    </w:rPr>
  </w:style>
  <w:style w:type="character" w:styleId="CommentReference">
    <w:name w:val="annotation reference"/>
    <w:basedOn w:val="DefaultParagraphFont"/>
    <w:uiPriority w:val="99"/>
    <w:semiHidden/>
    <w:unhideWhenUsed/>
    <w:rsid w:val="00217E3E"/>
    <w:rPr>
      <w:sz w:val="16"/>
      <w:szCs w:val="16"/>
    </w:rPr>
  </w:style>
  <w:style w:type="paragraph" w:styleId="CommentText">
    <w:name w:val="annotation text"/>
    <w:basedOn w:val="Normal"/>
    <w:link w:val="CommentTextChar"/>
    <w:uiPriority w:val="99"/>
    <w:unhideWhenUsed/>
    <w:rsid w:val="00217E3E"/>
    <w:pPr>
      <w:spacing w:line="240" w:lineRule="auto"/>
    </w:pPr>
    <w:rPr>
      <w:sz w:val="20"/>
      <w:szCs w:val="20"/>
    </w:rPr>
  </w:style>
  <w:style w:type="character" w:customStyle="1" w:styleId="CommentTextChar">
    <w:name w:val="Comment Text Char"/>
    <w:basedOn w:val="DefaultParagraphFont"/>
    <w:link w:val="CommentText"/>
    <w:uiPriority w:val="99"/>
    <w:rsid w:val="00217E3E"/>
    <w:rPr>
      <w:rFonts w:ascii="Arial" w:eastAsiaTheme="minorEastAsia" w:hAnsi="Arial"/>
      <w:sz w:val="20"/>
      <w:szCs w:val="20"/>
      <w:lang w:eastAsia="ja-JP"/>
    </w:rPr>
  </w:style>
  <w:style w:type="paragraph" w:styleId="CommentSubject">
    <w:name w:val="annotation subject"/>
    <w:basedOn w:val="CommentText"/>
    <w:next w:val="CommentText"/>
    <w:link w:val="CommentSubjectChar"/>
    <w:uiPriority w:val="99"/>
    <w:semiHidden/>
    <w:unhideWhenUsed/>
    <w:rsid w:val="00217E3E"/>
    <w:rPr>
      <w:b/>
      <w:bCs/>
    </w:rPr>
  </w:style>
  <w:style w:type="character" w:customStyle="1" w:styleId="CommentSubjectChar">
    <w:name w:val="Comment Subject Char"/>
    <w:basedOn w:val="CommentTextChar"/>
    <w:link w:val="CommentSubject"/>
    <w:uiPriority w:val="99"/>
    <w:semiHidden/>
    <w:rsid w:val="00217E3E"/>
    <w:rPr>
      <w:rFonts w:ascii="Arial" w:eastAsiaTheme="minorEastAsia" w:hAnsi="Arial"/>
      <w:b/>
      <w:bCs/>
      <w:sz w:val="20"/>
      <w:szCs w:val="20"/>
      <w:lang w:eastAsia="ja-JP"/>
    </w:rPr>
  </w:style>
  <w:style w:type="paragraph" w:customStyle="1" w:styleId="Heading61">
    <w:name w:val="Heading 61"/>
    <w:basedOn w:val="Normal"/>
    <w:next w:val="Normal"/>
    <w:uiPriority w:val="9"/>
    <w:unhideWhenUsed/>
    <w:rsid w:val="00217E3E"/>
    <w:pPr>
      <w:spacing w:after="0" w:line="271" w:lineRule="auto"/>
      <w:ind w:left="4320" w:hanging="180"/>
      <w:outlineLvl w:val="5"/>
    </w:pPr>
    <w:rPr>
      <w:rFonts w:eastAsia="Times New Roman" w:cs="Times New Roman"/>
      <w:b/>
      <w:bCs/>
      <w:i/>
      <w:iCs/>
      <w:color w:val="C57CD1"/>
    </w:rPr>
  </w:style>
  <w:style w:type="paragraph" w:customStyle="1" w:styleId="Heading71">
    <w:name w:val="Heading 71"/>
    <w:basedOn w:val="Normal"/>
    <w:next w:val="Normal"/>
    <w:uiPriority w:val="9"/>
    <w:unhideWhenUsed/>
    <w:rsid w:val="00217E3E"/>
    <w:pPr>
      <w:spacing w:after="0"/>
      <w:ind w:left="5040" w:hanging="360"/>
      <w:outlineLvl w:val="6"/>
    </w:pPr>
    <w:rPr>
      <w:rFonts w:eastAsia="Times New Roman" w:cs="Times New Roman"/>
      <w:i/>
      <w:iCs/>
    </w:rPr>
  </w:style>
  <w:style w:type="paragraph" w:customStyle="1" w:styleId="Heading81">
    <w:name w:val="Heading 81"/>
    <w:basedOn w:val="Normal"/>
    <w:next w:val="Normal"/>
    <w:uiPriority w:val="9"/>
    <w:unhideWhenUsed/>
    <w:rsid w:val="00217E3E"/>
    <w:pPr>
      <w:spacing w:after="0"/>
      <w:ind w:left="5760" w:hanging="360"/>
      <w:outlineLvl w:val="7"/>
    </w:pPr>
    <w:rPr>
      <w:rFonts w:eastAsia="Times New Roman" w:cs="Times New Roman"/>
      <w:sz w:val="20"/>
      <w:szCs w:val="20"/>
    </w:rPr>
  </w:style>
  <w:style w:type="paragraph" w:customStyle="1" w:styleId="Heading91">
    <w:name w:val="Heading 91"/>
    <w:basedOn w:val="Normal"/>
    <w:next w:val="Normal"/>
    <w:uiPriority w:val="9"/>
    <w:unhideWhenUsed/>
    <w:rsid w:val="00217E3E"/>
    <w:pPr>
      <w:spacing w:after="0"/>
      <w:ind w:left="6480" w:hanging="180"/>
      <w:outlineLvl w:val="8"/>
    </w:pPr>
    <w:rPr>
      <w:rFonts w:eastAsia="Times New Roman" w:cs="Times New Roman"/>
      <w:i/>
      <w:iCs/>
      <w:spacing w:val="5"/>
      <w:sz w:val="20"/>
      <w:szCs w:val="20"/>
    </w:rPr>
  </w:style>
  <w:style w:type="numbering" w:customStyle="1" w:styleId="NoList1">
    <w:name w:val="No List1"/>
    <w:next w:val="NoList"/>
    <w:uiPriority w:val="99"/>
    <w:semiHidden/>
    <w:unhideWhenUsed/>
    <w:rsid w:val="00217E3E"/>
  </w:style>
  <w:style w:type="paragraph" w:customStyle="1" w:styleId="Caption1">
    <w:name w:val="Caption1"/>
    <w:basedOn w:val="Normal"/>
    <w:next w:val="Normal"/>
    <w:uiPriority w:val="35"/>
    <w:unhideWhenUsed/>
    <w:qFormat/>
    <w:rsid w:val="00217E3E"/>
    <w:pPr>
      <w:keepNext/>
      <w:spacing w:before="200"/>
      <w:jc w:val="center"/>
    </w:pPr>
    <w:rPr>
      <w:rFonts w:eastAsia="Times New Roman"/>
      <w:b/>
      <w:bCs/>
      <w:smallCaps/>
      <w:color w:val="6B2976"/>
      <w:sz w:val="16"/>
      <w:szCs w:val="18"/>
    </w:rPr>
  </w:style>
  <w:style w:type="character" w:customStyle="1" w:styleId="Hyperlink1">
    <w:name w:val="Hyperlink1"/>
    <w:basedOn w:val="DefaultParagraphFont"/>
    <w:uiPriority w:val="99"/>
    <w:unhideWhenUsed/>
    <w:rsid w:val="00217E3E"/>
    <w:rPr>
      <w:color w:val="0432FF"/>
      <w:u w:val="single"/>
    </w:rPr>
  </w:style>
  <w:style w:type="paragraph" w:customStyle="1" w:styleId="TOAHeading1">
    <w:name w:val="TOA Heading1"/>
    <w:basedOn w:val="Normal"/>
    <w:next w:val="Normal"/>
    <w:uiPriority w:val="99"/>
    <w:unhideWhenUsed/>
    <w:rsid w:val="00217E3E"/>
    <w:pPr>
      <w:spacing w:before="120" w:after="160" w:line="320" w:lineRule="atLeast"/>
    </w:pPr>
    <w:rPr>
      <w:rFonts w:eastAsia="Times New Roman" w:cs="Times New Roman"/>
      <w:b/>
      <w:bCs/>
      <w:lang w:eastAsia="en-US"/>
    </w:rPr>
  </w:style>
  <w:style w:type="paragraph" w:customStyle="1" w:styleId="ListBullet1">
    <w:name w:val="List Bullet1"/>
    <w:basedOn w:val="Normal"/>
    <w:next w:val="ListBullet"/>
    <w:uiPriority w:val="3"/>
    <w:semiHidden/>
    <w:unhideWhenUsed/>
    <w:qFormat/>
    <w:rsid w:val="00217E3E"/>
    <w:pPr>
      <w:tabs>
        <w:tab w:val="num" w:pos="360"/>
      </w:tabs>
      <w:spacing w:before="0" w:after="0" w:line="240" w:lineRule="atLeast"/>
      <w:contextualSpacing/>
    </w:pPr>
    <w:rPr>
      <w:rFonts w:ascii="Verdana" w:eastAsiaTheme="minorHAnsi" w:hAnsi="Verdana"/>
      <w:sz w:val="18"/>
      <w:szCs w:val="17"/>
      <w:lang w:eastAsia="en-US"/>
    </w:rPr>
  </w:style>
  <w:style w:type="paragraph" w:customStyle="1" w:styleId="TOC61">
    <w:name w:val="TOC 61"/>
    <w:basedOn w:val="Normal"/>
    <w:next w:val="Normal"/>
    <w:autoRedefine/>
    <w:uiPriority w:val="39"/>
    <w:unhideWhenUsed/>
    <w:rsid w:val="00217E3E"/>
    <w:pPr>
      <w:spacing w:before="0" w:line="259" w:lineRule="auto"/>
      <w:ind w:left="1100"/>
    </w:pPr>
    <w:rPr>
      <w:rFonts w:asciiTheme="minorHAnsi" w:eastAsia="Times New Roman" w:hAnsiTheme="minorHAnsi"/>
      <w:szCs w:val="22"/>
      <w:lang w:eastAsia="en-AU"/>
    </w:rPr>
  </w:style>
  <w:style w:type="paragraph" w:customStyle="1" w:styleId="TOC71">
    <w:name w:val="TOC 71"/>
    <w:basedOn w:val="Normal"/>
    <w:next w:val="Normal"/>
    <w:autoRedefine/>
    <w:uiPriority w:val="39"/>
    <w:unhideWhenUsed/>
    <w:rsid w:val="00217E3E"/>
    <w:pPr>
      <w:spacing w:before="0" w:line="259" w:lineRule="auto"/>
      <w:ind w:left="1320"/>
    </w:pPr>
    <w:rPr>
      <w:rFonts w:asciiTheme="minorHAnsi" w:eastAsia="Times New Roman" w:hAnsiTheme="minorHAnsi"/>
      <w:szCs w:val="22"/>
      <w:lang w:eastAsia="en-AU"/>
    </w:rPr>
  </w:style>
  <w:style w:type="paragraph" w:customStyle="1" w:styleId="TOC81">
    <w:name w:val="TOC 81"/>
    <w:basedOn w:val="Normal"/>
    <w:next w:val="Normal"/>
    <w:autoRedefine/>
    <w:uiPriority w:val="39"/>
    <w:unhideWhenUsed/>
    <w:rsid w:val="00217E3E"/>
    <w:pPr>
      <w:spacing w:before="0" w:line="259" w:lineRule="auto"/>
      <w:ind w:left="1540"/>
    </w:pPr>
    <w:rPr>
      <w:rFonts w:asciiTheme="minorHAnsi" w:eastAsia="Times New Roman" w:hAnsiTheme="minorHAnsi"/>
      <w:szCs w:val="22"/>
      <w:lang w:eastAsia="en-AU"/>
    </w:rPr>
  </w:style>
  <w:style w:type="paragraph" w:customStyle="1" w:styleId="TOC91">
    <w:name w:val="TOC 91"/>
    <w:basedOn w:val="Normal"/>
    <w:next w:val="Normal"/>
    <w:autoRedefine/>
    <w:uiPriority w:val="39"/>
    <w:unhideWhenUsed/>
    <w:rsid w:val="00217E3E"/>
    <w:pPr>
      <w:spacing w:before="0" w:line="259" w:lineRule="auto"/>
      <w:ind w:left="1760"/>
    </w:pPr>
    <w:rPr>
      <w:rFonts w:asciiTheme="minorHAnsi" w:eastAsia="Times New Roman" w:hAnsiTheme="minorHAnsi"/>
      <w:szCs w:val="22"/>
      <w:lang w:eastAsia="en-AU"/>
    </w:rPr>
  </w:style>
  <w:style w:type="character" w:customStyle="1" w:styleId="Heading6Char1">
    <w:name w:val="Heading 6 Char1"/>
    <w:basedOn w:val="DefaultParagraphFont"/>
    <w:uiPriority w:val="9"/>
    <w:semiHidden/>
    <w:rsid w:val="00217E3E"/>
    <w:rPr>
      <w:rFonts w:asciiTheme="majorHAnsi" w:eastAsiaTheme="majorEastAsia" w:hAnsiTheme="majorHAnsi" w:cstheme="majorBidi"/>
      <w:color w:val="34143A" w:themeColor="accent1" w:themeShade="7F"/>
    </w:rPr>
  </w:style>
  <w:style w:type="character" w:customStyle="1" w:styleId="Heading7Char1">
    <w:name w:val="Heading 7 Char1"/>
    <w:basedOn w:val="DefaultParagraphFont"/>
    <w:uiPriority w:val="9"/>
    <w:semiHidden/>
    <w:rsid w:val="00217E3E"/>
    <w:rPr>
      <w:rFonts w:asciiTheme="majorHAnsi" w:eastAsiaTheme="majorEastAsia" w:hAnsiTheme="majorHAnsi" w:cstheme="majorBidi"/>
      <w:i/>
      <w:iCs/>
      <w:color w:val="34143A" w:themeColor="accent1" w:themeShade="7F"/>
    </w:rPr>
  </w:style>
  <w:style w:type="character" w:customStyle="1" w:styleId="Heading8Char1">
    <w:name w:val="Heading 8 Char1"/>
    <w:basedOn w:val="DefaultParagraphFont"/>
    <w:uiPriority w:val="9"/>
    <w:semiHidden/>
    <w:rsid w:val="00217E3E"/>
    <w:rPr>
      <w:rFonts w:asciiTheme="majorHAnsi" w:eastAsiaTheme="majorEastAsia" w:hAnsiTheme="majorHAnsi" w:cstheme="majorBidi"/>
      <w:color w:val="8E379D" w:themeColor="text1" w:themeTint="D8"/>
      <w:sz w:val="21"/>
      <w:szCs w:val="21"/>
    </w:rPr>
  </w:style>
  <w:style w:type="character" w:customStyle="1" w:styleId="Heading9Char1">
    <w:name w:val="Heading 9 Char1"/>
    <w:basedOn w:val="DefaultParagraphFont"/>
    <w:uiPriority w:val="9"/>
    <w:semiHidden/>
    <w:rsid w:val="00217E3E"/>
    <w:rPr>
      <w:rFonts w:asciiTheme="majorHAnsi" w:eastAsiaTheme="majorEastAsia" w:hAnsiTheme="majorHAnsi" w:cstheme="majorBidi"/>
      <w:i/>
      <w:iCs/>
      <w:color w:val="8E379D" w:themeColor="text1" w:themeTint="D8"/>
      <w:sz w:val="21"/>
      <w:szCs w:val="21"/>
    </w:rPr>
  </w:style>
  <w:style w:type="character" w:customStyle="1" w:styleId="HeaderChar1">
    <w:name w:val="Header Char1"/>
    <w:basedOn w:val="DefaultParagraphFont"/>
    <w:uiPriority w:val="99"/>
    <w:semiHidden/>
    <w:rsid w:val="00217E3E"/>
  </w:style>
  <w:style w:type="character" w:customStyle="1" w:styleId="UnresolvedMention1">
    <w:name w:val="Unresolved Mention1"/>
    <w:basedOn w:val="DefaultParagraphFont"/>
    <w:uiPriority w:val="99"/>
    <w:semiHidden/>
    <w:unhideWhenUsed/>
    <w:rsid w:val="00A4209C"/>
    <w:rPr>
      <w:color w:val="605E5C"/>
      <w:shd w:val="clear" w:color="auto" w:fill="E1DFDD"/>
    </w:rPr>
  </w:style>
  <w:style w:type="table" w:customStyle="1" w:styleId="GridTable4-Accent121">
    <w:name w:val="Grid Table 4 - Accent 121"/>
    <w:basedOn w:val="TableNormal"/>
    <w:uiPriority w:val="49"/>
    <w:rsid w:val="00D767AD"/>
    <w:pPr>
      <w:spacing w:before="40" w:after="40" w:line="240" w:lineRule="auto"/>
    </w:pPr>
    <w:rPr>
      <w:sz w:val="16"/>
    </w:rPr>
    <w:tblPr>
      <w:tblStyleRowBandSize w:val="1"/>
      <w:tblStyleColBandSize w:val="1"/>
      <w:tblInd w:w="0" w:type="nil"/>
      <w:tblBorders>
        <w:top w:val="single" w:sz="4" w:space="0" w:color="B962C8"/>
        <w:left w:val="single" w:sz="4" w:space="0" w:color="B962C8"/>
        <w:bottom w:val="single" w:sz="4" w:space="0" w:color="B962C8"/>
        <w:right w:val="single" w:sz="4" w:space="0" w:color="B962C8"/>
        <w:insideH w:val="single" w:sz="4" w:space="0" w:color="B962C8"/>
        <w:insideV w:val="single" w:sz="4" w:space="0" w:color="B962C8"/>
      </w:tblBorders>
    </w:tblPr>
    <w:tblStylePr w:type="firstRow">
      <w:rPr>
        <w:b/>
        <w:bCs/>
        <w:color w:val="FEFFFF"/>
      </w:rPr>
      <w:tblPr/>
      <w:tcPr>
        <w:tcBorders>
          <w:top w:val="single" w:sz="4" w:space="0" w:color="6B2976"/>
          <w:left w:val="single" w:sz="4" w:space="0" w:color="6B2976"/>
          <w:bottom w:val="single" w:sz="4" w:space="0" w:color="6B2976"/>
          <w:right w:val="single" w:sz="4" w:space="0" w:color="6B2976"/>
          <w:insideH w:val="nil"/>
          <w:insideV w:val="nil"/>
        </w:tcBorders>
        <w:shd w:val="clear" w:color="auto" w:fill="6B2976"/>
      </w:tcPr>
    </w:tblStylePr>
    <w:tblStylePr w:type="lastRow">
      <w:rPr>
        <w:b/>
        <w:bCs/>
      </w:rPr>
      <w:tblPr/>
      <w:tcPr>
        <w:tcBorders>
          <w:top w:val="double" w:sz="4" w:space="0" w:color="6B2976"/>
        </w:tcBorders>
      </w:tcPr>
    </w:tblStylePr>
    <w:tblStylePr w:type="firstCol">
      <w:rPr>
        <w:b/>
        <w:bCs/>
      </w:rPr>
    </w:tblStylePr>
    <w:tblStylePr w:type="lastCol">
      <w:rPr>
        <w:b/>
        <w:bCs/>
      </w:rPr>
    </w:tblStylePr>
    <w:tblStylePr w:type="band1Vert">
      <w:tblPr/>
      <w:tcPr>
        <w:shd w:val="clear" w:color="auto" w:fill="E8CAED"/>
      </w:tcPr>
    </w:tblStylePr>
    <w:tblStylePr w:type="band1Horz">
      <w:tblPr/>
      <w:tcPr>
        <w:shd w:val="clear" w:color="auto" w:fill="E8CAED"/>
      </w:tcPr>
    </w:tblStylePr>
  </w:style>
  <w:style w:type="character" w:styleId="UnresolvedMention">
    <w:name w:val="Unresolved Mention"/>
    <w:basedOn w:val="DefaultParagraphFont"/>
    <w:uiPriority w:val="99"/>
    <w:semiHidden/>
    <w:unhideWhenUsed/>
    <w:rsid w:val="00CA58D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85414">
      <w:bodyDiv w:val="1"/>
      <w:marLeft w:val="0"/>
      <w:marRight w:val="0"/>
      <w:marTop w:val="0"/>
      <w:marBottom w:val="0"/>
      <w:divBdr>
        <w:top w:val="none" w:sz="0" w:space="0" w:color="auto"/>
        <w:left w:val="none" w:sz="0" w:space="0" w:color="auto"/>
        <w:bottom w:val="none" w:sz="0" w:space="0" w:color="auto"/>
        <w:right w:val="none" w:sz="0" w:space="0" w:color="auto"/>
      </w:divBdr>
    </w:div>
    <w:div w:id="19665630">
      <w:bodyDiv w:val="1"/>
      <w:marLeft w:val="0"/>
      <w:marRight w:val="0"/>
      <w:marTop w:val="0"/>
      <w:marBottom w:val="0"/>
      <w:divBdr>
        <w:top w:val="none" w:sz="0" w:space="0" w:color="auto"/>
        <w:left w:val="none" w:sz="0" w:space="0" w:color="auto"/>
        <w:bottom w:val="none" w:sz="0" w:space="0" w:color="auto"/>
        <w:right w:val="none" w:sz="0" w:space="0" w:color="auto"/>
      </w:divBdr>
    </w:div>
    <w:div w:id="36054765">
      <w:bodyDiv w:val="1"/>
      <w:marLeft w:val="0"/>
      <w:marRight w:val="0"/>
      <w:marTop w:val="0"/>
      <w:marBottom w:val="0"/>
      <w:divBdr>
        <w:top w:val="none" w:sz="0" w:space="0" w:color="auto"/>
        <w:left w:val="none" w:sz="0" w:space="0" w:color="auto"/>
        <w:bottom w:val="none" w:sz="0" w:space="0" w:color="auto"/>
        <w:right w:val="none" w:sz="0" w:space="0" w:color="auto"/>
      </w:divBdr>
    </w:div>
    <w:div w:id="56822688">
      <w:bodyDiv w:val="1"/>
      <w:marLeft w:val="0"/>
      <w:marRight w:val="0"/>
      <w:marTop w:val="0"/>
      <w:marBottom w:val="0"/>
      <w:divBdr>
        <w:top w:val="none" w:sz="0" w:space="0" w:color="auto"/>
        <w:left w:val="none" w:sz="0" w:space="0" w:color="auto"/>
        <w:bottom w:val="none" w:sz="0" w:space="0" w:color="auto"/>
        <w:right w:val="none" w:sz="0" w:space="0" w:color="auto"/>
      </w:divBdr>
    </w:div>
    <w:div w:id="80806747">
      <w:bodyDiv w:val="1"/>
      <w:marLeft w:val="0"/>
      <w:marRight w:val="0"/>
      <w:marTop w:val="0"/>
      <w:marBottom w:val="0"/>
      <w:divBdr>
        <w:top w:val="none" w:sz="0" w:space="0" w:color="auto"/>
        <w:left w:val="none" w:sz="0" w:space="0" w:color="auto"/>
        <w:bottom w:val="none" w:sz="0" w:space="0" w:color="auto"/>
        <w:right w:val="none" w:sz="0" w:space="0" w:color="auto"/>
      </w:divBdr>
    </w:div>
    <w:div w:id="82264424">
      <w:bodyDiv w:val="1"/>
      <w:marLeft w:val="0"/>
      <w:marRight w:val="0"/>
      <w:marTop w:val="0"/>
      <w:marBottom w:val="0"/>
      <w:divBdr>
        <w:top w:val="none" w:sz="0" w:space="0" w:color="auto"/>
        <w:left w:val="none" w:sz="0" w:space="0" w:color="auto"/>
        <w:bottom w:val="none" w:sz="0" w:space="0" w:color="auto"/>
        <w:right w:val="none" w:sz="0" w:space="0" w:color="auto"/>
      </w:divBdr>
    </w:div>
    <w:div w:id="82337310">
      <w:bodyDiv w:val="1"/>
      <w:marLeft w:val="0"/>
      <w:marRight w:val="0"/>
      <w:marTop w:val="0"/>
      <w:marBottom w:val="0"/>
      <w:divBdr>
        <w:top w:val="none" w:sz="0" w:space="0" w:color="auto"/>
        <w:left w:val="none" w:sz="0" w:space="0" w:color="auto"/>
        <w:bottom w:val="none" w:sz="0" w:space="0" w:color="auto"/>
        <w:right w:val="none" w:sz="0" w:space="0" w:color="auto"/>
      </w:divBdr>
      <w:divsChild>
        <w:div w:id="281301502">
          <w:marLeft w:val="274"/>
          <w:marRight w:val="0"/>
          <w:marTop w:val="0"/>
          <w:marBottom w:val="60"/>
          <w:divBdr>
            <w:top w:val="none" w:sz="0" w:space="0" w:color="auto"/>
            <w:left w:val="none" w:sz="0" w:space="0" w:color="auto"/>
            <w:bottom w:val="none" w:sz="0" w:space="0" w:color="auto"/>
            <w:right w:val="none" w:sz="0" w:space="0" w:color="auto"/>
          </w:divBdr>
        </w:div>
        <w:div w:id="357705774">
          <w:marLeft w:val="274"/>
          <w:marRight w:val="0"/>
          <w:marTop w:val="0"/>
          <w:marBottom w:val="60"/>
          <w:divBdr>
            <w:top w:val="none" w:sz="0" w:space="0" w:color="auto"/>
            <w:left w:val="none" w:sz="0" w:space="0" w:color="auto"/>
            <w:bottom w:val="none" w:sz="0" w:space="0" w:color="auto"/>
            <w:right w:val="none" w:sz="0" w:space="0" w:color="auto"/>
          </w:divBdr>
        </w:div>
        <w:div w:id="475414422">
          <w:marLeft w:val="274"/>
          <w:marRight w:val="0"/>
          <w:marTop w:val="0"/>
          <w:marBottom w:val="60"/>
          <w:divBdr>
            <w:top w:val="none" w:sz="0" w:space="0" w:color="auto"/>
            <w:left w:val="none" w:sz="0" w:space="0" w:color="auto"/>
            <w:bottom w:val="none" w:sz="0" w:space="0" w:color="auto"/>
            <w:right w:val="none" w:sz="0" w:space="0" w:color="auto"/>
          </w:divBdr>
        </w:div>
        <w:div w:id="479229876">
          <w:marLeft w:val="274"/>
          <w:marRight w:val="0"/>
          <w:marTop w:val="0"/>
          <w:marBottom w:val="60"/>
          <w:divBdr>
            <w:top w:val="none" w:sz="0" w:space="0" w:color="auto"/>
            <w:left w:val="none" w:sz="0" w:space="0" w:color="auto"/>
            <w:bottom w:val="none" w:sz="0" w:space="0" w:color="auto"/>
            <w:right w:val="none" w:sz="0" w:space="0" w:color="auto"/>
          </w:divBdr>
        </w:div>
        <w:div w:id="1861309880">
          <w:marLeft w:val="274"/>
          <w:marRight w:val="0"/>
          <w:marTop w:val="0"/>
          <w:marBottom w:val="60"/>
          <w:divBdr>
            <w:top w:val="none" w:sz="0" w:space="0" w:color="auto"/>
            <w:left w:val="none" w:sz="0" w:space="0" w:color="auto"/>
            <w:bottom w:val="none" w:sz="0" w:space="0" w:color="auto"/>
            <w:right w:val="none" w:sz="0" w:space="0" w:color="auto"/>
          </w:divBdr>
        </w:div>
      </w:divsChild>
    </w:div>
    <w:div w:id="96218598">
      <w:bodyDiv w:val="1"/>
      <w:marLeft w:val="0"/>
      <w:marRight w:val="0"/>
      <w:marTop w:val="0"/>
      <w:marBottom w:val="0"/>
      <w:divBdr>
        <w:top w:val="none" w:sz="0" w:space="0" w:color="auto"/>
        <w:left w:val="none" w:sz="0" w:space="0" w:color="auto"/>
        <w:bottom w:val="none" w:sz="0" w:space="0" w:color="auto"/>
        <w:right w:val="none" w:sz="0" w:space="0" w:color="auto"/>
      </w:divBdr>
      <w:divsChild>
        <w:div w:id="31344956">
          <w:marLeft w:val="274"/>
          <w:marRight w:val="0"/>
          <w:marTop w:val="0"/>
          <w:marBottom w:val="120"/>
          <w:divBdr>
            <w:top w:val="none" w:sz="0" w:space="0" w:color="auto"/>
            <w:left w:val="none" w:sz="0" w:space="0" w:color="auto"/>
            <w:bottom w:val="none" w:sz="0" w:space="0" w:color="auto"/>
            <w:right w:val="none" w:sz="0" w:space="0" w:color="auto"/>
          </w:divBdr>
        </w:div>
        <w:div w:id="63070450">
          <w:marLeft w:val="274"/>
          <w:marRight w:val="0"/>
          <w:marTop w:val="0"/>
          <w:marBottom w:val="120"/>
          <w:divBdr>
            <w:top w:val="none" w:sz="0" w:space="0" w:color="auto"/>
            <w:left w:val="none" w:sz="0" w:space="0" w:color="auto"/>
            <w:bottom w:val="none" w:sz="0" w:space="0" w:color="auto"/>
            <w:right w:val="none" w:sz="0" w:space="0" w:color="auto"/>
          </w:divBdr>
        </w:div>
        <w:div w:id="353115129">
          <w:marLeft w:val="274"/>
          <w:marRight w:val="0"/>
          <w:marTop w:val="0"/>
          <w:marBottom w:val="120"/>
          <w:divBdr>
            <w:top w:val="none" w:sz="0" w:space="0" w:color="auto"/>
            <w:left w:val="none" w:sz="0" w:space="0" w:color="auto"/>
            <w:bottom w:val="none" w:sz="0" w:space="0" w:color="auto"/>
            <w:right w:val="none" w:sz="0" w:space="0" w:color="auto"/>
          </w:divBdr>
        </w:div>
        <w:div w:id="369838216">
          <w:marLeft w:val="274"/>
          <w:marRight w:val="0"/>
          <w:marTop w:val="0"/>
          <w:marBottom w:val="120"/>
          <w:divBdr>
            <w:top w:val="none" w:sz="0" w:space="0" w:color="auto"/>
            <w:left w:val="none" w:sz="0" w:space="0" w:color="auto"/>
            <w:bottom w:val="none" w:sz="0" w:space="0" w:color="auto"/>
            <w:right w:val="none" w:sz="0" w:space="0" w:color="auto"/>
          </w:divBdr>
        </w:div>
        <w:div w:id="465589673">
          <w:marLeft w:val="274"/>
          <w:marRight w:val="0"/>
          <w:marTop w:val="0"/>
          <w:marBottom w:val="120"/>
          <w:divBdr>
            <w:top w:val="none" w:sz="0" w:space="0" w:color="auto"/>
            <w:left w:val="none" w:sz="0" w:space="0" w:color="auto"/>
            <w:bottom w:val="none" w:sz="0" w:space="0" w:color="auto"/>
            <w:right w:val="none" w:sz="0" w:space="0" w:color="auto"/>
          </w:divBdr>
        </w:div>
        <w:div w:id="476654365">
          <w:marLeft w:val="274"/>
          <w:marRight w:val="0"/>
          <w:marTop w:val="0"/>
          <w:marBottom w:val="120"/>
          <w:divBdr>
            <w:top w:val="none" w:sz="0" w:space="0" w:color="auto"/>
            <w:left w:val="none" w:sz="0" w:space="0" w:color="auto"/>
            <w:bottom w:val="none" w:sz="0" w:space="0" w:color="auto"/>
            <w:right w:val="none" w:sz="0" w:space="0" w:color="auto"/>
          </w:divBdr>
        </w:div>
        <w:div w:id="525945202">
          <w:marLeft w:val="274"/>
          <w:marRight w:val="0"/>
          <w:marTop w:val="0"/>
          <w:marBottom w:val="120"/>
          <w:divBdr>
            <w:top w:val="none" w:sz="0" w:space="0" w:color="auto"/>
            <w:left w:val="none" w:sz="0" w:space="0" w:color="auto"/>
            <w:bottom w:val="none" w:sz="0" w:space="0" w:color="auto"/>
            <w:right w:val="none" w:sz="0" w:space="0" w:color="auto"/>
          </w:divBdr>
        </w:div>
        <w:div w:id="582181088">
          <w:marLeft w:val="274"/>
          <w:marRight w:val="0"/>
          <w:marTop w:val="0"/>
          <w:marBottom w:val="120"/>
          <w:divBdr>
            <w:top w:val="none" w:sz="0" w:space="0" w:color="auto"/>
            <w:left w:val="none" w:sz="0" w:space="0" w:color="auto"/>
            <w:bottom w:val="none" w:sz="0" w:space="0" w:color="auto"/>
            <w:right w:val="none" w:sz="0" w:space="0" w:color="auto"/>
          </w:divBdr>
        </w:div>
        <w:div w:id="628778249">
          <w:marLeft w:val="274"/>
          <w:marRight w:val="0"/>
          <w:marTop w:val="0"/>
          <w:marBottom w:val="120"/>
          <w:divBdr>
            <w:top w:val="none" w:sz="0" w:space="0" w:color="auto"/>
            <w:left w:val="none" w:sz="0" w:space="0" w:color="auto"/>
            <w:bottom w:val="none" w:sz="0" w:space="0" w:color="auto"/>
            <w:right w:val="none" w:sz="0" w:space="0" w:color="auto"/>
          </w:divBdr>
        </w:div>
        <w:div w:id="737435568">
          <w:marLeft w:val="274"/>
          <w:marRight w:val="0"/>
          <w:marTop w:val="0"/>
          <w:marBottom w:val="120"/>
          <w:divBdr>
            <w:top w:val="none" w:sz="0" w:space="0" w:color="auto"/>
            <w:left w:val="none" w:sz="0" w:space="0" w:color="auto"/>
            <w:bottom w:val="none" w:sz="0" w:space="0" w:color="auto"/>
            <w:right w:val="none" w:sz="0" w:space="0" w:color="auto"/>
          </w:divBdr>
        </w:div>
        <w:div w:id="742142718">
          <w:marLeft w:val="274"/>
          <w:marRight w:val="0"/>
          <w:marTop w:val="0"/>
          <w:marBottom w:val="120"/>
          <w:divBdr>
            <w:top w:val="none" w:sz="0" w:space="0" w:color="auto"/>
            <w:left w:val="none" w:sz="0" w:space="0" w:color="auto"/>
            <w:bottom w:val="none" w:sz="0" w:space="0" w:color="auto"/>
            <w:right w:val="none" w:sz="0" w:space="0" w:color="auto"/>
          </w:divBdr>
        </w:div>
        <w:div w:id="962807002">
          <w:marLeft w:val="274"/>
          <w:marRight w:val="0"/>
          <w:marTop w:val="0"/>
          <w:marBottom w:val="120"/>
          <w:divBdr>
            <w:top w:val="none" w:sz="0" w:space="0" w:color="auto"/>
            <w:left w:val="none" w:sz="0" w:space="0" w:color="auto"/>
            <w:bottom w:val="none" w:sz="0" w:space="0" w:color="auto"/>
            <w:right w:val="none" w:sz="0" w:space="0" w:color="auto"/>
          </w:divBdr>
        </w:div>
        <w:div w:id="1085348330">
          <w:marLeft w:val="274"/>
          <w:marRight w:val="0"/>
          <w:marTop w:val="0"/>
          <w:marBottom w:val="120"/>
          <w:divBdr>
            <w:top w:val="none" w:sz="0" w:space="0" w:color="auto"/>
            <w:left w:val="none" w:sz="0" w:space="0" w:color="auto"/>
            <w:bottom w:val="none" w:sz="0" w:space="0" w:color="auto"/>
            <w:right w:val="none" w:sz="0" w:space="0" w:color="auto"/>
          </w:divBdr>
        </w:div>
        <w:div w:id="1144930838">
          <w:marLeft w:val="274"/>
          <w:marRight w:val="0"/>
          <w:marTop w:val="0"/>
          <w:marBottom w:val="120"/>
          <w:divBdr>
            <w:top w:val="none" w:sz="0" w:space="0" w:color="auto"/>
            <w:left w:val="none" w:sz="0" w:space="0" w:color="auto"/>
            <w:bottom w:val="none" w:sz="0" w:space="0" w:color="auto"/>
            <w:right w:val="none" w:sz="0" w:space="0" w:color="auto"/>
          </w:divBdr>
        </w:div>
        <w:div w:id="1208644679">
          <w:marLeft w:val="274"/>
          <w:marRight w:val="0"/>
          <w:marTop w:val="0"/>
          <w:marBottom w:val="120"/>
          <w:divBdr>
            <w:top w:val="none" w:sz="0" w:space="0" w:color="auto"/>
            <w:left w:val="none" w:sz="0" w:space="0" w:color="auto"/>
            <w:bottom w:val="none" w:sz="0" w:space="0" w:color="auto"/>
            <w:right w:val="none" w:sz="0" w:space="0" w:color="auto"/>
          </w:divBdr>
        </w:div>
        <w:div w:id="1220363801">
          <w:marLeft w:val="274"/>
          <w:marRight w:val="0"/>
          <w:marTop w:val="0"/>
          <w:marBottom w:val="120"/>
          <w:divBdr>
            <w:top w:val="none" w:sz="0" w:space="0" w:color="auto"/>
            <w:left w:val="none" w:sz="0" w:space="0" w:color="auto"/>
            <w:bottom w:val="none" w:sz="0" w:space="0" w:color="auto"/>
            <w:right w:val="none" w:sz="0" w:space="0" w:color="auto"/>
          </w:divBdr>
        </w:div>
        <w:div w:id="1252394832">
          <w:marLeft w:val="274"/>
          <w:marRight w:val="0"/>
          <w:marTop w:val="0"/>
          <w:marBottom w:val="120"/>
          <w:divBdr>
            <w:top w:val="none" w:sz="0" w:space="0" w:color="auto"/>
            <w:left w:val="none" w:sz="0" w:space="0" w:color="auto"/>
            <w:bottom w:val="none" w:sz="0" w:space="0" w:color="auto"/>
            <w:right w:val="none" w:sz="0" w:space="0" w:color="auto"/>
          </w:divBdr>
        </w:div>
        <w:div w:id="1326208709">
          <w:marLeft w:val="274"/>
          <w:marRight w:val="0"/>
          <w:marTop w:val="0"/>
          <w:marBottom w:val="120"/>
          <w:divBdr>
            <w:top w:val="none" w:sz="0" w:space="0" w:color="auto"/>
            <w:left w:val="none" w:sz="0" w:space="0" w:color="auto"/>
            <w:bottom w:val="none" w:sz="0" w:space="0" w:color="auto"/>
            <w:right w:val="none" w:sz="0" w:space="0" w:color="auto"/>
          </w:divBdr>
        </w:div>
        <w:div w:id="1343971739">
          <w:marLeft w:val="274"/>
          <w:marRight w:val="0"/>
          <w:marTop w:val="0"/>
          <w:marBottom w:val="120"/>
          <w:divBdr>
            <w:top w:val="none" w:sz="0" w:space="0" w:color="auto"/>
            <w:left w:val="none" w:sz="0" w:space="0" w:color="auto"/>
            <w:bottom w:val="none" w:sz="0" w:space="0" w:color="auto"/>
            <w:right w:val="none" w:sz="0" w:space="0" w:color="auto"/>
          </w:divBdr>
        </w:div>
        <w:div w:id="1347055759">
          <w:marLeft w:val="274"/>
          <w:marRight w:val="0"/>
          <w:marTop w:val="0"/>
          <w:marBottom w:val="120"/>
          <w:divBdr>
            <w:top w:val="none" w:sz="0" w:space="0" w:color="auto"/>
            <w:left w:val="none" w:sz="0" w:space="0" w:color="auto"/>
            <w:bottom w:val="none" w:sz="0" w:space="0" w:color="auto"/>
            <w:right w:val="none" w:sz="0" w:space="0" w:color="auto"/>
          </w:divBdr>
        </w:div>
        <w:div w:id="1411077565">
          <w:marLeft w:val="274"/>
          <w:marRight w:val="0"/>
          <w:marTop w:val="0"/>
          <w:marBottom w:val="120"/>
          <w:divBdr>
            <w:top w:val="none" w:sz="0" w:space="0" w:color="auto"/>
            <w:left w:val="none" w:sz="0" w:space="0" w:color="auto"/>
            <w:bottom w:val="none" w:sz="0" w:space="0" w:color="auto"/>
            <w:right w:val="none" w:sz="0" w:space="0" w:color="auto"/>
          </w:divBdr>
        </w:div>
        <w:div w:id="1847867388">
          <w:marLeft w:val="274"/>
          <w:marRight w:val="0"/>
          <w:marTop w:val="0"/>
          <w:marBottom w:val="120"/>
          <w:divBdr>
            <w:top w:val="none" w:sz="0" w:space="0" w:color="auto"/>
            <w:left w:val="none" w:sz="0" w:space="0" w:color="auto"/>
            <w:bottom w:val="none" w:sz="0" w:space="0" w:color="auto"/>
            <w:right w:val="none" w:sz="0" w:space="0" w:color="auto"/>
          </w:divBdr>
        </w:div>
      </w:divsChild>
    </w:div>
    <w:div w:id="106896352">
      <w:bodyDiv w:val="1"/>
      <w:marLeft w:val="0"/>
      <w:marRight w:val="0"/>
      <w:marTop w:val="0"/>
      <w:marBottom w:val="0"/>
      <w:divBdr>
        <w:top w:val="none" w:sz="0" w:space="0" w:color="auto"/>
        <w:left w:val="none" w:sz="0" w:space="0" w:color="auto"/>
        <w:bottom w:val="none" w:sz="0" w:space="0" w:color="auto"/>
        <w:right w:val="none" w:sz="0" w:space="0" w:color="auto"/>
      </w:divBdr>
    </w:div>
    <w:div w:id="112022586">
      <w:bodyDiv w:val="1"/>
      <w:marLeft w:val="0"/>
      <w:marRight w:val="0"/>
      <w:marTop w:val="0"/>
      <w:marBottom w:val="0"/>
      <w:divBdr>
        <w:top w:val="none" w:sz="0" w:space="0" w:color="auto"/>
        <w:left w:val="none" w:sz="0" w:space="0" w:color="auto"/>
        <w:bottom w:val="none" w:sz="0" w:space="0" w:color="auto"/>
        <w:right w:val="none" w:sz="0" w:space="0" w:color="auto"/>
      </w:divBdr>
    </w:div>
    <w:div w:id="122237842">
      <w:bodyDiv w:val="1"/>
      <w:marLeft w:val="0"/>
      <w:marRight w:val="0"/>
      <w:marTop w:val="0"/>
      <w:marBottom w:val="0"/>
      <w:divBdr>
        <w:top w:val="none" w:sz="0" w:space="0" w:color="auto"/>
        <w:left w:val="none" w:sz="0" w:space="0" w:color="auto"/>
        <w:bottom w:val="none" w:sz="0" w:space="0" w:color="auto"/>
        <w:right w:val="none" w:sz="0" w:space="0" w:color="auto"/>
      </w:divBdr>
    </w:div>
    <w:div w:id="123931575">
      <w:bodyDiv w:val="1"/>
      <w:marLeft w:val="0"/>
      <w:marRight w:val="0"/>
      <w:marTop w:val="0"/>
      <w:marBottom w:val="0"/>
      <w:divBdr>
        <w:top w:val="none" w:sz="0" w:space="0" w:color="auto"/>
        <w:left w:val="none" w:sz="0" w:space="0" w:color="auto"/>
        <w:bottom w:val="none" w:sz="0" w:space="0" w:color="auto"/>
        <w:right w:val="none" w:sz="0" w:space="0" w:color="auto"/>
      </w:divBdr>
    </w:div>
    <w:div w:id="129203943">
      <w:bodyDiv w:val="1"/>
      <w:marLeft w:val="0"/>
      <w:marRight w:val="0"/>
      <w:marTop w:val="0"/>
      <w:marBottom w:val="0"/>
      <w:divBdr>
        <w:top w:val="none" w:sz="0" w:space="0" w:color="auto"/>
        <w:left w:val="none" w:sz="0" w:space="0" w:color="auto"/>
        <w:bottom w:val="none" w:sz="0" w:space="0" w:color="auto"/>
        <w:right w:val="none" w:sz="0" w:space="0" w:color="auto"/>
      </w:divBdr>
    </w:div>
    <w:div w:id="131027123">
      <w:bodyDiv w:val="1"/>
      <w:marLeft w:val="0"/>
      <w:marRight w:val="0"/>
      <w:marTop w:val="0"/>
      <w:marBottom w:val="0"/>
      <w:divBdr>
        <w:top w:val="none" w:sz="0" w:space="0" w:color="auto"/>
        <w:left w:val="none" w:sz="0" w:space="0" w:color="auto"/>
        <w:bottom w:val="none" w:sz="0" w:space="0" w:color="auto"/>
        <w:right w:val="none" w:sz="0" w:space="0" w:color="auto"/>
      </w:divBdr>
    </w:div>
    <w:div w:id="131337699">
      <w:bodyDiv w:val="1"/>
      <w:marLeft w:val="0"/>
      <w:marRight w:val="0"/>
      <w:marTop w:val="0"/>
      <w:marBottom w:val="0"/>
      <w:divBdr>
        <w:top w:val="none" w:sz="0" w:space="0" w:color="auto"/>
        <w:left w:val="none" w:sz="0" w:space="0" w:color="auto"/>
        <w:bottom w:val="none" w:sz="0" w:space="0" w:color="auto"/>
        <w:right w:val="none" w:sz="0" w:space="0" w:color="auto"/>
      </w:divBdr>
    </w:div>
    <w:div w:id="131799002">
      <w:bodyDiv w:val="1"/>
      <w:marLeft w:val="0"/>
      <w:marRight w:val="0"/>
      <w:marTop w:val="0"/>
      <w:marBottom w:val="0"/>
      <w:divBdr>
        <w:top w:val="none" w:sz="0" w:space="0" w:color="auto"/>
        <w:left w:val="none" w:sz="0" w:space="0" w:color="auto"/>
        <w:bottom w:val="none" w:sz="0" w:space="0" w:color="auto"/>
        <w:right w:val="none" w:sz="0" w:space="0" w:color="auto"/>
      </w:divBdr>
      <w:divsChild>
        <w:div w:id="449975088">
          <w:marLeft w:val="274"/>
          <w:marRight w:val="0"/>
          <w:marTop w:val="0"/>
          <w:marBottom w:val="0"/>
          <w:divBdr>
            <w:top w:val="none" w:sz="0" w:space="0" w:color="auto"/>
            <w:left w:val="none" w:sz="0" w:space="0" w:color="auto"/>
            <w:bottom w:val="none" w:sz="0" w:space="0" w:color="auto"/>
            <w:right w:val="none" w:sz="0" w:space="0" w:color="auto"/>
          </w:divBdr>
        </w:div>
        <w:div w:id="630942785">
          <w:marLeft w:val="274"/>
          <w:marRight w:val="0"/>
          <w:marTop w:val="0"/>
          <w:marBottom w:val="0"/>
          <w:divBdr>
            <w:top w:val="none" w:sz="0" w:space="0" w:color="auto"/>
            <w:left w:val="none" w:sz="0" w:space="0" w:color="auto"/>
            <w:bottom w:val="none" w:sz="0" w:space="0" w:color="auto"/>
            <w:right w:val="none" w:sz="0" w:space="0" w:color="auto"/>
          </w:divBdr>
        </w:div>
      </w:divsChild>
    </w:div>
    <w:div w:id="131993225">
      <w:bodyDiv w:val="1"/>
      <w:marLeft w:val="0"/>
      <w:marRight w:val="0"/>
      <w:marTop w:val="0"/>
      <w:marBottom w:val="0"/>
      <w:divBdr>
        <w:top w:val="none" w:sz="0" w:space="0" w:color="auto"/>
        <w:left w:val="none" w:sz="0" w:space="0" w:color="auto"/>
        <w:bottom w:val="none" w:sz="0" w:space="0" w:color="auto"/>
        <w:right w:val="none" w:sz="0" w:space="0" w:color="auto"/>
      </w:divBdr>
    </w:div>
    <w:div w:id="139932680">
      <w:bodyDiv w:val="1"/>
      <w:marLeft w:val="0"/>
      <w:marRight w:val="0"/>
      <w:marTop w:val="0"/>
      <w:marBottom w:val="0"/>
      <w:divBdr>
        <w:top w:val="none" w:sz="0" w:space="0" w:color="auto"/>
        <w:left w:val="none" w:sz="0" w:space="0" w:color="auto"/>
        <w:bottom w:val="none" w:sz="0" w:space="0" w:color="auto"/>
        <w:right w:val="none" w:sz="0" w:space="0" w:color="auto"/>
      </w:divBdr>
      <w:divsChild>
        <w:div w:id="44529691">
          <w:marLeft w:val="274"/>
          <w:marRight w:val="0"/>
          <w:marTop w:val="200"/>
          <w:marBottom w:val="0"/>
          <w:divBdr>
            <w:top w:val="none" w:sz="0" w:space="0" w:color="auto"/>
            <w:left w:val="none" w:sz="0" w:space="0" w:color="auto"/>
            <w:bottom w:val="none" w:sz="0" w:space="0" w:color="auto"/>
            <w:right w:val="none" w:sz="0" w:space="0" w:color="auto"/>
          </w:divBdr>
        </w:div>
        <w:div w:id="119693897">
          <w:marLeft w:val="360"/>
          <w:marRight w:val="0"/>
          <w:marTop w:val="200"/>
          <w:marBottom w:val="0"/>
          <w:divBdr>
            <w:top w:val="none" w:sz="0" w:space="0" w:color="auto"/>
            <w:left w:val="none" w:sz="0" w:space="0" w:color="auto"/>
            <w:bottom w:val="none" w:sz="0" w:space="0" w:color="auto"/>
            <w:right w:val="none" w:sz="0" w:space="0" w:color="auto"/>
          </w:divBdr>
        </w:div>
        <w:div w:id="1069186077">
          <w:marLeft w:val="360"/>
          <w:marRight w:val="0"/>
          <w:marTop w:val="200"/>
          <w:marBottom w:val="0"/>
          <w:divBdr>
            <w:top w:val="none" w:sz="0" w:space="0" w:color="auto"/>
            <w:left w:val="none" w:sz="0" w:space="0" w:color="auto"/>
            <w:bottom w:val="none" w:sz="0" w:space="0" w:color="auto"/>
            <w:right w:val="none" w:sz="0" w:space="0" w:color="auto"/>
          </w:divBdr>
        </w:div>
        <w:div w:id="1364287798">
          <w:marLeft w:val="274"/>
          <w:marRight w:val="0"/>
          <w:marTop w:val="200"/>
          <w:marBottom w:val="0"/>
          <w:divBdr>
            <w:top w:val="none" w:sz="0" w:space="0" w:color="auto"/>
            <w:left w:val="none" w:sz="0" w:space="0" w:color="auto"/>
            <w:bottom w:val="none" w:sz="0" w:space="0" w:color="auto"/>
            <w:right w:val="none" w:sz="0" w:space="0" w:color="auto"/>
          </w:divBdr>
        </w:div>
        <w:div w:id="1477868983">
          <w:marLeft w:val="274"/>
          <w:marRight w:val="0"/>
          <w:marTop w:val="200"/>
          <w:marBottom w:val="0"/>
          <w:divBdr>
            <w:top w:val="none" w:sz="0" w:space="0" w:color="auto"/>
            <w:left w:val="none" w:sz="0" w:space="0" w:color="auto"/>
            <w:bottom w:val="none" w:sz="0" w:space="0" w:color="auto"/>
            <w:right w:val="none" w:sz="0" w:space="0" w:color="auto"/>
          </w:divBdr>
        </w:div>
        <w:div w:id="2065252314">
          <w:marLeft w:val="274"/>
          <w:marRight w:val="0"/>
          <w:marTop w:val="200"/>
          <w:marBottom w:val="0"/>
          <w:divBdr>
            <w:top w:val="none" w:sz="0" w:space="0" w:color="auto"/>
            <w:left w:val="none" w:sz="0" w:space="0" w:color="auto"/>
            <w:bottom w:val="none" w:sz="0" w:space="0" w:color="auto"/>
            <w:right w:val="none" w:sz="0" w:space="0" w:color="auto"/>
          </w:divBdr>
        </w:div>
      </w:divsChild>
    </w:div>
    <w:div w:id="144979533">
      <w:bodyDiv w:val="1"/>
      <w:marLeft w:val="0"/>
      <w:marRight w:val="0"/>
      <w:marTop w:val="0"/>
      <w:marBottom w:val="0"/>
      <w:divBdr>
        <w:top w:val="none" w:sz="0" w:space="0" w:color="auto"/>
        <w:left w:val="none" w:sz="0" w:space="0" w:color="auto"/>
        <w:bottom w:val="none" w:sz="0" w:space="0" w:color="auto"/>
        <w:right w:val="none" w:sz="0" w:space="0" w:color="auto"/>
      </w:divBdr>
    </w:div>
    <w:div w:id="150147950">
      <w:bodyDiv w:val="1"/>
      <w:marLeft w:val="0"/>
      <w:marRight w:val="0"/>
      <w:marTop w:val="0"/>
      <w:marBottom w:val="0"/>
      <w:divBdr>
        <w:top w:val="none" w:sz="0" w:space="0" w:color="auto"/>
        <w:left w:val="none" w:sz="0" w:space="0" w:color="auto"/>
        <w:bottom w:val="none" w:sz="0" w:space="0" w:color="auto"/>
        <w:right w:val="none" w:sz="0" w:space="0" w:color="auto"/>
      </w:divBdr>
    </w:div>
    <w:div w:id="164980640">
      <w:bodyDiv w:val="1"/>
      <w:marLeft w:val="0"/>
      <w:marRight w:val="0"/>
      <w:marTop w:val="0"/>
      <w:marBottom w:val="0"/>
      <w:divBdr>
        <w:top w:val="none" w:sz="0" w:space="0" w:color="auto"/>
        <w:left w:val="none" w:sz="0" w:space="0" w:color="auto"/>
        <w:bottom w:val="none" w:sz="0" w:space="0" w:color="auto"/>
        <w:right w:val="none" w:sz="0" w:space="0" w:color="auto"/>
      </w:divBdr>
    </w:div>
    <w:div w:id="165248327">
      <w:bodyDiv w:val="1"/>
      <w:marLeft w:val="0"/>
      <w:marRight w:val="0"/>
      <w:marTop w:val="0"/>
      <w:marBottom w:val="0"/>
      <w:divBdr>
        <w:top w:val="none" w:sz="0" w:space="0" w:color="auto"/>
        <w:left w:val="none" w:sz="0" w:space="0" w:color="auto"/>
        <w:bottom w:val="none" w:sz="0" w:space="0" w:color="auto"/>
        <w:right w:val="none" w:sz="0" w:space="0" w:color="auto"/>
      </w:divBdr>
      <w:divsChild>
        <w:div w:id="341053595">
          <w:marLeft w:val="274"/>
          <w:marRight w:val="0"/>
          <w:marTop w:val="200"/>
          <w:marBottom w:val="0"/>
          <w:divBdr>
            <w:top w:val="none" w:sz="0" w:space="0" w:color="auto"/>
            <w:left w:val="none" w:sz="0" w:space="0" w:color="auto"/>
            <w:bottom w:val="none" w:sz="0" w:space="0" w:color="auto"/>
            <w:right w:val="none" w:sz="0" w:space="0" w:color="auto"/>
          </w:divBdr>
        </w:div>
        <w:div w:id="1533110775">
          <w:marLeft w:val="274"/>
          <w:marRight w:val="0"/>
          <w:marTop w:val="200"/>
          <w:marBottom w:val="0"/>
          <w:divBdr>
            <w:top w:val="none" w:sz="0" w:space="0" w:color="auto"/>
            <w:left w:val="none" w:sz="0" w:space="0" w:color="auto"/>
            <w:bottom w:val="none" w:sz="0" w:space="0" w:color="auto"/>
            <w:right w:val="none" w:sz="0" w:space="0" w:color="auto"/>
          </w:divBdr>
        </w:div>
      </w:divsChild>
    </w:div>
    <w:div w:id="193076046">
      <w:bodyDiv w:val="1"/>
      <w:marLeft w:val="0"/>
      <w:marRight w:val="0"/>
      <w:marTop w:val="0"/>
      <w:marBottom w:val="0"/>
      <w:divBdr>
        <w:top w:val="none" w:sz="0" w:space="0" w:color="auto"/>
        <w:left w:val="none" w:sz="0" w:space="0" w:color="auto"/>
        <w:bottom w:val="none" w:sz="0" w:space="0" w:color="auto"/>
        <w:right w:val="none" w:sz="0" w:space="0" w:color="auto"/>
      </w:divBdr>
      <w:divsChild>
        <w:div w:id="5333668">
          <w:marLeft w:val="274"/>
          <w:marRight w:val="0"/>
          <w:marTop w:val="200"/>
          <w:marBottom w:val="0"/>
          <w:divBdr>
            <w:top w:val="none" w:sz="0" w:space="0" w:color="auto"/>
            <w:left w:val="none" w:sz="0" w:space="0" w:color="auto"/>
            <w:bottom w:val="none" w:sz="0" w:space="0" w:color="auto"/>
            <w:right w:val="none" w:sz="0" w:space="0" w:color="auto"/>
          </w:divBdr>
        </w:div>
        <w:div w:id="555287454">
          <w:marLeft w:val="274"/>
          <w:marRight w:val="0"/>
          <w:marTop w:val="200"/>
          <w:marBottom w:val="0"/>
          <w:divBdr>
            <w:top w:val="none" w:sz="0" w:space="0" w:color="auto"/>
            <w:left w:val="none" w:sz="0" w:space="0" w:color="auto"/>
            <w:bottom w:val="none" w:sz="0" w:space="0" w:color="auto"/>
            <w:right w:val="none" w:sz="0" w:space="0" w:color="auto"/>
          </w:divBdr>
        </w:div>
        <w:div w:id="705759081">
          <w:marLeft w:val="360"/>
          <w:marRight w:val="0"/>
          <w:marTop w:val="200"/>
          <w:marBottom w:val="0"/>
          <w:divBdr>
            <w:top w:val="none" w:sz="0" w:space="0" w:color="auto"/>
            <w:left w:val="none" w:sz="0" w:space="0" w:color="auto"/>
            <w:bottom w:val="none" w:sz="0" w:space="0" w:color="auto"/>
            <w:right w:val="none" w:sz="0" w:space="0" w:color="auto"/>
          </w:divBdr>
        </w:div>
        <w:div w:id="1340542850">
          <w:marLeft w:val="360"/>
          <w:marRight w:val="0"/>
          <w:marTop w:val="200"/>
          <w:marBottom w:val="0"/>
          <w:divBdr>
            <w:top w:val="none" w:sz="0" w:space="0" w:color="auto"/>
            <w:left w:val="none" w:sz="0" w:space="0" w:color="auto"/>
            <w:bottom w:val="none" w:sz="0" w:space="0" w:color="auto"/>
            <w:right w:val="none" w:sz="0" w:space="0" w:color="auto"/>
          </w:divBdr>
        </w:div>
        <w:div w:id="1814330046">
          <w:marLeft w:val="360"/>
          <w:marRight w:val="0"/>
          <w:marTop w:val="200"/>
          <w:marBottom w:val="0"/>
          <w:divBdr>
            <w:top w:val="none" w:sz="0" w:space="0" w:color="auto"/>
            <w:left w:val="none" w:sz="0" w:space="0" w:color="auto"/>
            <w:bottom w:val="none" w:sz="0" w:space="0" w:color="auto"/>
            <w:right w:val="none" w:sz="0" w:space="0" w:color="auto"/>
          </w:divBdr>
        </w:div>
        <w:div w:id="2068410899">
          <w:marLeft w:val="360"/>
          <w:marRight w:val="0"/>
          <w:marTop w:val="200"/>
          <w:marBottom w:val="0"/>
          <w:divBdr>
            <w:top w:val="none" w:sz="0" w:space="0" w:color="auto"/>
            <w:left w:val="none" w:sz="0" w:space="0" w:color="auto"/>
            <w:bottom w:val="none" w:sz="0" w:space="0" w:color="auto"/>
            <w:right w:val="none" w:sz="0" w:space="0" w:color="auto"/>
          </w:divBdr>
        </w:div>
      </w:divsChild>
    </w:div>
    <w:div w:id="210313398">
      <w:bodyDiv w:val="1"/>
      <w:marLeft w:val="0"/>
      <w:marRight w:val="0"/>
      <w:marTop w:val="0"/>
      <w:marBottom w:val="0"/>
      <w:divBdr>
        <w:top w:val="none" w:sz="0" w:space="0" w:color="auto"/>
        <w:left w:val="none" w:sz="0" w:space="0" w:color="auto"/>
        <w:bottom w:val="none" w:sz="0" w:space="0" w:color="auto"/>
        <w:right w:val="none" w:sz="0" w:space="0" w:color="auto"/>
      </w:divBdr>
    </w:div>
    <w:div w:id="219440118">
      <w:bodyDiv w:val="1"/>
      <w:marLeft w:val="0"/>
      <w:marRight w:val="0"/>
      <w:marTop w:val="0"/>
      <w:marBottom w:val="0"/>
      <w:divBdr>
        <w:top w:val="none" w:sz="0" w:space="0" w:color="auto"/>
        <w:left w:val="none" w:sz="0" w:space="0" w:color="auto"/>
        <w:bottom w:val="none" w:sz="0" w:space="0" w:color="auto"/>
        <w:right w:val="none" w:sz="0" w:space="0" w:color="auto"/>
      </w:divBdr>
    </w:div>
    <w:div w:id="222373999">
      <w:bodyDiv w:val="1"/>
      <w:marLeft w:val="0"/>
      <w:marRight w:val="0"/>
      <w:marTop w:val="0"/>
      <w:marBottom w:val="0"/>
      <w:divBdr>
        <w:top w:val="none" w:sz="0" w:space="0" w:color="auto"/>
        <w:left w:val="none" w:sz="0" w:space="0" w:color="auto"/>
        <w:bottom w:val="none" w:sz="0" w:space="0" w:color="auto"/>
        <w:right w:val="none" w:sz="0" w:space="0" w:color="auto"/>
      </w:divBdr>
    </w:div>
    <w:div w:id="237911401">
      <w:bodyDiv w:val="1"/>
      <w:marLeft w:val="0"/>
      <w:marRight w:val="0"/>
      <w:marTop w:val="0"/>
      <w:marBottom w:val="0"/>
      <w:divBdr>
        <w:top w:val="none" w:sz="0" w:space="0" w:color="auto"/>
        <w:left w:val="none" w:sz="0" w:space="0" w:color="auto"/>
        <w:bottom w:val="none" w:sz="0" w:space="0" w:color="auto"/>
        <w:right w:val="none" w:sz="0" w:space="0" w:color="auto"/>
      </w:divBdr>
    </w:div>
    <w:div w:id="259922267">
      <w:bodyDiv w:val="1"/>
      <w:marLeft w:val="0"/>
      <w:marRight w:val="0"/>
      <w:marTop w:val="0"/>
      <w:marBottom w:val="0"/>
      <w:divBdr>
        <w:top w:val="none" w:sz="0" w:space="0" w:color="auto"/>
        <w:left w:val="none" w:sz="0" w:space="0" w:color="auto"/>
        <w:bottom w:val="none" w:sz="0" w:space="0" w:color="auto"/>
        <w:right w:val="none" w:sz="0" w:space="0" w:color="auto"/>
      </w:divBdr>
    </w:div>
    <w:div w:id="287126398">
      <w:bodyDiv w:val="1"/>
      <w:marLeft w:val="0"/>
      <w:marRight w:val="0"/>
      <w:marTop w:val="0"/>
      <w:marBottom w:val="0"/>
      <w:divBdr>
        <w:top w:val="none" w:sz="0" w:space="0" w:color="auto"/>
        <w:left w:val="none" w:sz="0" w:space="0" w:color="auto"/>
        <w:bottom w:val="none" w:sz="0" w:space="0" w:color="auto"/>
        <w:right w:val="none" w:sz="0" w:space="0" w:color="auto"/>
      </w:divBdr>
    </w:div>
    <w:div w:id="302732338">
      <w:bodyDiv w:val="1"/>
      <w:marLeft w:val="0"/>
      <w:marRight w:val="0"/>
      <w:marTop w:val="0"/>
      <w:marBottom w:val="0"/>
      <w:divBdr>
        <w:top w:val="none" w:sz="0" w:space="0" w:color="auto"/>
        <w:left w:val="none" w:sz="0" w:space="0" w:color="auto"/>
        <w:bottom w:val="none" w:sz="0" w:space="0" w:color="auto"/>
        <w:right w:val="none" w:sz="0" w:space="0" w:color="auto"/>
      </w:divBdr>
      <w:divsChild>
        <w:div w:id="52588570">
          <w:marLeft w:val="547"/>
          <w:marRight w:val="0"/>
          <w:marTop w:val="0"/>
          <w:marBottom w:val="0"/>
          <w:divBdr>
            <w:top w:val="none" w:sz="0" w:space="0" w:color="auto"/>
            <w:left w:val="none" w:sz="0" w:space="0" w:color="auto"/>
            <w:bottom w:val="none" w:sz="0" w:space="0" w:color="auto"/>
            <w:right w:val="none" w:sz="0" w:space="0" w:color="auto"/>
          </w:divBdr>
        </w:div>
        <w:div w:id="158621695">
          <w:marLeft w:val="1166"/>
          <w:marRight w:val="0"/>
          <w:marTop w:val="0"/>
          <w:marBottom w:val="0"/>
          <w:divBdr>
            <w:top w:val="none" w:sz="0" w:space="0" w:color="auto"/>
            <w:left w:val="none" w:sz="0" w:space="0" w:color="auto"/>
            <w:bottom w:val="none" w:sz="0" w:space="0" w:color="auto"/>
            <w:right w:val="none" w:sz="0" w:space="0" w:color="auto"/>
          </w:divBdr>
        </w:div>
        <w:div w:id="287666053">
          <w:marLeft w:val="1166"/>
          <w:marRight w:val="0"/>
          <w:marTop w:val="0"/>
          <w:marBottom w:val="0"/>
          <w:divBdr>
            <w:top w:val="none" w:sz="0" w:space="0" w:color="auto"/>
            <w:left w:val="none" w:sz="0" w:space="0" w:color="auto"/>
            <w:bottom w:val="none" w:sz="0" w:space="0" w:color="auto"/>
            <w:right w:val="none" w:sz="0" w:space="0" w:color="auto"/>
          </w:divBdr>
        </w:div>
        <w:div w:id="524026785">
          <w:marLeft w:val="1166"/>
          <w:marRight w:val="0"/>
          <w:marTop w:val="0"/>
          <w:marBottom w:val="0"/>
          <w:divBdr>
            <w:top w:val="none" w:sz="0" w:space="0" w:color="auto"/>
            <w:left w:val="none" w:sz="0" w:space="0" w:color="auto"/>
            <w:bottom w:val="none" w:sz="0" w:space="0" w:color="auto"/>
            <w:right w:val="none" w:sz="0" w:space="0" w:color="auto"/>
          </w:divBdr>
        </w:div>
        <w:div w:id="721905576">
          <w:marLeft w:val="1166"/>
          <w:marRight w:val="0"/>
          <w:marTop w:val="0"/>
          <w:marBottom w:val="0"/>
          <w:divBdr>
            <w:top w:val="none" w:sz="0" w:space="0" w:color="auto"/>
            <w:left w:val="none" w:sz="0" w:space="0" w:color="auto"/>
            <w:bottom w:val="none" w:sz="0" w:space="0" w:color="auto"/>
            <w:right w:val="none" w:sz="0" w:space="0" w:color="auto"/>
          </w:divBdr>
        </w:div>
        <w:div w:id="838079793">
          <w:marLeft w:val="1166"/>
          <w:marRight w:val="0"/>
          <w:marTop w:val="0"/>
          <w:marBottom w:val="0"/>
          <w:divBdr>
            <w:top w:val="none" w:sz="0" w:space="0" w:color="auto"/>
            <w:left w:val="none" w:sz="0" w:space="0" w:color="auto"/>
            <w:bottom w:val="none" w:sz="0" w:space="0" w:color="auto"/>
            <w:right w:val="none" w:sz="0" w:space="0" w:color="auto"/>
          </w:divBdr>
        </w:div>
        <w:div w:id="935672702">
          <w:marLeft w:val="1166"/>
          <w:marRight w:val="0"/>
          <w:marTop w:val="0"/>
          <w:marBottom w:val="0"/>
          <w:divBdr>
            <w:top w:val="none" w:sz="0" w:space="0" w:color="auto"/>
            <w:left w:val="none" w:sz="0" w:space="0" w:color="auto"/>
            <w:bottom w:val="none" w:sz="0" w:space="0" w:color="auto"/>
            <w:right w:val="none" w:sz="0" w:space="0" w:color="auto"/>
          </w:divBdr>
        </w:div>
        <w:div w:id="949311548">
          <w:marLeft w:val="1800"/>
          <w:marRight w:val="0"/>
          <w:marTop w:val="0"/>
          <w:marBottom w:val="160"/>
          <w:divBdr>
            <w:top w:val="none" w:sz="0" w:space="0" w:color="auto"/>
            <w:left w:val="none" w:sz="0" w:space="0" w:color="auto"/>
            <w:bottom w:val="none" w:sz="0" w:space="0" w:color="auto"/>
            <w:right w:val="none" w:sz="0" w:space="0" w:color="auto"/>
          </w:divBdr>
        </w:div>
        <w:div w:id="979847297">
          <w:marLeft w:val="547"/>
          <w:marRight w:val="0"/>
          <w:marTop w:val="0"/>
          <w:marBottom w:val="0"/>
          <w:divBdr>
            <w:top w:val="none" w:sz="0" w:space="0" w:color="auto"/>
            <w:left w:val="none" w:sz="0" w:space="0" w:color="auto"/>
            <w:bottom w:val="none" w:sz="0" w:space="0" w:color="auto"/>
            <w:right w:val="none" w:sz="0" w:space="0" w:color="auto"/>
          </w:divBdr>
        </w:div>
        <w:div w:id="1214080438">
          <w:marLeft w:val="1166"/>
          <w:marRight w:val="0"/>
          <w:marTop w:val="0"/>
          <w:marBottom w:val="0"/>
          <w:divBdr>
            <w:top w:val="none" w:sz="0" w:space="0" w:color="auto"/>
            <w:left w:val="none" w:sz="0" w:space="0" w:color="auto"/>
            <w:bottom w:val="none" w:sz="0" w:space="0" w:color="auto"/>
            <w:right w:val="none" w:sz="0" w:space="0" w:color="auto"/>
          </w:divBdr>
        </w:div>
        <w:div w:id="1262378714">
          <w:marLeft w:val="547"/>
          <w:marRight w:val="0"/>
          <w:marTop w:val="0"/>
          <w:marBottom w:val="0"/>
          <w:divBdr>
            <w:top w:val="none" w:sz="0" w:space="0" w:color="auto"/>
            <w:left w:val="none" w:sz="0" w:space="0" w:color="auto"/>
            <w:bottom w:val="none" w:sz="0" w:space="0" w:color="auto"/>
            <w:right w:val="none" w:sz="0" w:space="0" w:color="auto"/>
          </w:divBdr>
        </w:div>
        <w:div w:id="1503930566">
          <w:marLeft w:val="1166"/>
          <w:marRight w:val="0"/>
          <w:marTop w:val="0"/>
          <w:marBottom w:val="0"/>
          <w:divBdr>
            <w:top w:val="none" w:sz="0" w:space="0" w:color="auto"/>
            <w:left w:val="none" w:sz="0" w:space="0" w:color="auto"/>
            <w:bottom w:val="none" w:sz="0" w:space="0" w:color="auto"/>
            <w:right w:val="none" w:sz="0" w:space="0" w:color="auto"/>
          </w:divBdr>
        </w:div>
        <w:div w:id="1634092546">
          <w:marLeft w:val="1800"/>
          <w:marRight w:val="0"/>
          <w:marTop w:val="0"/>
          <w:marBottom w:val="0"/>
          <w:divBdr>
            <w:top w:val="none" w:sz="0" w:space="0" w:color="auto"/>
            <w:left w:val="none" w:sz="0" w:space="0" w:color="auto"/>
            <w:bottom w:val="none" w:sz="0" w:space="0" w:color="auto"/>
            <w:right w:val="none" w:sz="0" w:space="0" w:color="auto"/>
          </w:divBdr>
        </w:div>
      </w:divsChild>
    </w:div>
    <w:div w:id="307902364">
      <w:bodyDiv w:val="1"/>
      <w:marLeft w:val="0"/>
      <w:marRight w:val="0"/>
      <w:marTop w:val="0"/>
      <w:marBottom w:val="0"/>
      <w:divBdr>
        <w:top w:val="none" w:sz="0" w:space="0" w:color="auto"/>
        <w:left w:val="none" w:sz="0" w:space="0" w:color="auto"/>
        <w:bottom w:val="none" w:sz="0" w:space="0" w:color="auto"/>
        <w:right w:val="none" w:sz="0" w:space="0" w:color="auto"/>
      </w:divBdr>
    </w:div>
    <w:div w:id="331221724">
      <w:bodyDiv w:val="1"/>
      <w:marLeft w:val="0"/>
      <w:marRight w:val="0"/>
      <w:marTop w:val="0"/>
      <w:marBottom w:val="0"/>
      <w:divBdr>
        <w:top w:val="none" w:sz="0" w:space="0" w:color="auto"/>
        <w:left w:val="none" w:sz="0" w:space="0" w:color="auto"/>
        <w:bottom w:val="none" w:sz="0" w:space="0" w:color="auto"/>
        <w:right w:val="none" w:sz="0" w:space="0" w:color="auto"/>
      </w:divBdr>
      <w:divsChild>
        <w:div w:id="45490566">
          <w:marLeft w:val="547"/>
          <w:marRight w:val="0"/>
          <w:marTop w:val="20"/>
          <w:marBottom w:val="20"/>
          <w:divBdr>
            <w:top w:val="none" w:sz="0" w:space="0" w:color="auto"/>
            <w:left w:val="none" w:sz="0" w:space="0" w:color="auto"/>
            <w:bottom w:val="none" w:sz="0" w:space="0" w:color="auto"/>
            <w:right w:val="none" w:sz="0" w:space="0" w:color="auto"/>
          </w:divBdr>
        </w:div>
        <w:div w:id="45686385">
          <w:marLeft w:val="547"/>
          <w:marRight w:val="0"/>
          <w:marTop w:val="20"/>
          <w:marBottom w:val="20"/>
          <w:divBdr>
            <w:top w:val="none" w:sz="0" w:space="0" w:color="auto"/>
            <w:left w:val="none" w:sz="0" w:space="0" w:color="auto"/>
            <w:bottom w:val="none" w:sz="0" w:space="0" w:color="auto"/>
            <w:right w:val="none" w:sz="0" w:space="0" w:color="auto"/>
          </w:divBdr>
        </w:div>
        <w:div w:id="330529466">
          <w:marLeft w:val="547"/>
          <w:marRight w:val="0"/>
          <w:marTop w:val="20"/>
          <w:marBottom w:val="20"/>
          <w:divBdr>
            <w:top w:val="none" w:sz="0" w:space="0" w:color="auto"/>
            <w:left w:val="none" w:sz="0" w:space="0" w:color="auto"/>
            <w:bottom w:val="none" w:sz="0" w:space="0" w:color="auto"/>
            <w:right w:val="none" w:sz="0" w:space="0" w:color="auto"/>
          </w:divBdr>
        </w:div>
        <w:div w:id="416050604">
          <w:marLeft w:val="547"/>
          <w:marRight w:val="0"/>
          <w:marTop w:val="20"/>
          <w:marBottom w:val="20"/>
          <w:divBdr>
            <w:top w:val="none" w:sz="0" w:space="0" w:color="auto"/>
            <w:left w:val="none" w:sz="0" w:space="0" w:color="auto"/>
            <w:bottom w:val="none" w:sz="0" w:space="0" w:color="auto"/>
            <w:right w:val="none" w:sz="0" w:space="0" w:color="auto"/>
          </w:divBdr>
        </w:div>
        <w:div w:id="482432177">
          <w:marLeft w:val="547"/>
          <w:marRight w:val="0"/>
          <w:marTop w:val="20"/>
          <w:marBottom w:val="20"/>
          <w:divBdr>
            <w:top w:val="none" w:sz="0" w:space="0" w:color="auto"/>
            <w:left w:val="none" w:sz="0" w:space="0" w:color="auto"/>
            <w:bottom w:val="none" w:sz="0" w:space="0" w:color="auto"/>
            <w:right w:val="none" w:sz="0" w:space="0" w:color="auto"/>
          </w:divBdr>
        </w:div>
        <w:div w:id="500005078">
          <w:marLeft w:val="547"/>
          <w:marRight w:val="0"/>
          <w:marTop w:val="20"/>
          <w:marBottom w:val="20"/>
          <w:divBdr>
            <w:top w:val="none" w:sz="0" w:space="0" w:color="auto"/>
            <w:left w:val="none" w:sz="0" w:space="0" w:color="auto"/>
            <w:bottom w:val="none" w:sz="0" w:space="0" w:color="auto"/>
            <w:right w:val="none" w:sz="0" w:space="0" w:color="auto"/>
          </w:divBdr>
        </w:div>
        <w:div w:id="529222566">
          <w:marLeft w:val="547"/>
          <w:marRight w:val="0"/>
          <w:marTop w:val="20"/>
          <w:marBottom w:val="20"/>
          <w:divBdr>
            <w:top w:val="none" w:sz="0" w:space="0" w:color="auto"/>
            <w:left w:val="none" w:sz="0" w:space="0" w:color="auto"/>
            <w:bottom w:val="none" w:sz="0" w:space="0" w:color="auto"/>
            <w:right w:val="none" w:sz="0" w:space="0" w:color="auto"/>
          </w:divBdr>
        </w:div>
        <w:div w:id="554705557">
          <w:marLeft w:val="547"/>
          <w:marRight w:val="0"/>
          <w:marTop w:val="20"/>
          <w:marBottom w:val="20"/>
          <w:divBdr>
            <w:top w:val="none" w:sz="0" w:space="0" w:color="auto"/>
            <w:left w:val="none" w:sz="0" w:space="0" w:color="auto"/>
            <w:bottom w:val="none" w:sz="0" w:space="0" w:color="auto"/>
            <w:right w:val="none" w:sz="0" w:space="0" w:color="auto"/>
          </w:divBdr>
        </w:div>
        <w:div w:id="796410792">
          <w:marLeft w:val="547"/>
          <w:marRight w:val="0"/>
          <w:marTop w:val="20"/>
          <w:marBottom w:val="20"/>
          <w:divBdr>
            <w:top w:val="none" w:sz="0" w:space="0" w:color="auto"/>
            <w:left w:val="none" w:sz="0" w:space="0" w:color="auto"/>
            <w:bottom w:val="none" w:sz="0" w:space="0" w:color="auto"/>
            <w:right w:val="none" w:sz="0" w:space="0" w:color="auto"/>
          </w:divBdr>
        </w:div>
        <w:div w:id="807163216">
          <w:marLeft w:val="547"/>
          <w:marRight w:val="0"/>
          <w:marTop w:val="20"/>
          <w:marBottom w:val="20"/>
          <w:divBdr>
            <w:top w:val="none" w:sz="0" w:space="0" w:color="auto"/>
            <w:left w:val="none" w:sz="0" w:space="0" w:color="auto"/>
            <w:bottom w:val="none" w:sz="0" w:space="0" w:color="auto"/>
            <w:right w:val="none" w:sz="0" w:space="0" w:color="auto"/>
          </w:divBdr>
        </w:div>
        <w:div w:id="847911474">
          <w:marLeft w:val="547"/>
          <w:marRight w:val="0"/>
          <w:marTop w:val="20"/>
          <w:marBottom w:val="20"/>
          <w:divBdr>
            <w:top w:val="none" w:sz="0" w:space="0" w:color="auto"/>
            <w:left w:val="none" w:sz="0" w:space="0" w:color="auto"/>
            <w:bottom w:val="none" w:sz="0" w:space="0" w:color="auto"/>
            <w:right w:val="none" w:sz="0" w:space="0" w:color="auto"/>
          </w:divBdr>
        </w:div>
        <w:div w:id="933439838">
          <w:marLeft w:val="547"/>
          <w:marRight w:val="0"/>
          <w:marTop w:val="20"/>
          <w:marBottom w:val="20"/>
          <w:divBdr>
            <w:top w:val="none" w:sz="0" w:space="0" w:color="auto"/>
            <w:left w:val="none" w:sz="0" w:space="0" w:color="auto"/>
            <w:bottom w:val="none" w:sz="0" w:space="0" w:color="auto"/>
            <w:right w:val="none" w:sz="0" w:space="0" w:color="auto"/>
          </w:divBdr>
        </w:div>
        <w:div w:id="1042486757">
          <w:marLeft w:val="547"/>
          <w:marRight w:val="0"/>
          <w:marTop w:val="20"/>
          <w:marBottom w:val="20"/>
          <w:divBdr>
            <w:top w:val="none" w:sz="0" w:space="0" w:color="auto"/>
            <w:left w:val="none" w:sz="0" w:space="0" w:color="auto"/>
            <w:bottom w:val="none" w:sz="0" w:space="0" w:color="auto"/>
            <w:right w:val="none" w:sz="0" w:space="0" w:color="auto"/>
          </w:divBdr>
        </w:div>
        <w:div w:id="1046030884">
          <w:marLeft w:val="547"/>
          <w:marRight w:val="0"/>
          <w:marTop w:val="20"/>
          <w:marBottom w:val="20"/>
          <w:divBdr>
            <w:top w:val="none" w:sz="0" w:space="0" w:color="auto"/>
            <w:left w:val="none" w:sz="0" w:space="0" w:color="auto"/>
            <w:bottom w:val="none" w:sz="0" w:space="0" w:color="auto"/>
            <w:right w:val="none" w:sz="0" w:space="0" w:color="auto"/>
          </w:divBdr>
        </w:div>
        <w:div w:id="1047068878">
          <w:marLeft w:val="547"/>
          <w:marRight w:val="0"/>
          <w:marTop w:val="20"/>
          <w:marBottom w:val="20"/>
          <w:divBdr>
            <w:top w:val="none" w:sz="0" w:space="0" w:color="auto"/>
            <w:left w:val="none" w:sz="0" w:space="0" w:color="auto"/>
            <w:bottom w:val="none" w:sz="0" w:space="0" w:color="auto"/>
            <w:right w:val="none" w:sz="0" w:space="0" w:color="auto"/>
          </w:divBdr>
        </w:div>
        <w:div w:id="1066535558">
          <w:marLeft w:val="547"/>
          <w:marRight w:val="0"/>
          <w:marTop w:val="20"/>
          <w:marBottom w:val="20"/>
          <w:divBdr>
            <w:top w:val="none" w:sz="0" w:space="0" w:color="auto"/>
            <w:left w:val="none" w:sz="0" w:space="0" w:color="auto"/>
            <w:bottom w:val="none" w:sz="0" w:space="0" w:color="auto"/>
            <w:right w:val="none" w:sz="0" w:space="0" w:color="auto"/>
          </w:divBdr>
        </w:div>
        <w:div w:id="1091466446">
          <w:marLeft w:val="547"/>
          <w:marRight w:val="0"/>
          <w:marTop w:val="20"/>
          <w:marBottom w:val="20"/>
          <w:divBdr>
            <w:top w:val="none" w:sz="0" w:space="0" w:color="auto"/>
            <w:left w:val="none" w:sz="0" w:space="0" w:color="auto"/>
            <w:bottom w:val="none" w:sz="0" w:space="0" w:color="auto"/>
            <w:right w:val="none" w:sz="0" w:space="0" w:color="auto"/>
          </w:divBdr>
        </w:div>
        <w:div w:id="1151750380">
          <w:marLeft w:val="547"/>
          <w:marRight w:val="0"/>
          <w:marTop w:val="20"/>
          <w:marBottom w:val="20"/>
          <w:divBdr>
            <w:top w:val="none" w:sz="0" w:space="0" w:color="auto"/>
            <w:left w:val="none" w:sz="0" w:space="0" w:color="auto"/>
            <w:bottom w:val="none" w:sz="0" w:space="0" w:color="auto"/>
            <w:right w:val="none" w:sz="0" w:space="0" w:color="auto"/>
          </w:divBdr>
        </w:div>
        <w:div w:id="1193422706">
          <w:marLeft w:val="547"/>
          <w:marRight w:val="0"/>
          <w:marTop w:val="20"/>
          <w:marBottom w:val="20"/>
          <w:divBdr>
            <w:top w:val="none" w:sz="0" w:space="0" w:color="auto"/>
            <w:left w:val="none" w:sz="0" w:space="0" w:color="auto"/>
            <w:bottom w:val="none" w:sz="0" w:space="0" w:color="auto"/>
            <w:right w:val="none" w:sz="0" w:space="0" w:color="auto"/>
          </w:divBdr>
        </w:div>
        <w:div w:id="1231188835">
          <w:marLeft w:val="547"/>
          <w:marRight w:val="0"/>
          <w:marTop w:val="20"/>
          <w:marBottom w:val="20"/>
          <w:divBdr>
            <w:top w:val="none" w:sz="0" w:space="0" w:color="auto"/>
            <w:left w:val="none" w:sz="0" w:space="0" w:color="auto"/>
            <w:bottom w:val="none" w:sz="0" w:space="0" w:color="auto"/>
            <w:right w:val="none" w:sz="0" w:space="0" w:color="auto"/>
          </w:divBdr>
        </w:div>
        <w:div w:id="1368869212">
          <w:marLeft w:val="547"/>
          <w:marRight w:val="0"/>
          <w:marTop w:val="20"/>
          <w:marBottom w:val="20"/>
          <w:divBdr>
            <w:top w:val="none" w:sz="0" w:space="0" w:color="auto"/>
            <w:left w:val="none" w:sz="0" w:space="0" w:color="auto"/>
            <w:bottom w:val="none" w:sz="0" w:space="0" w:color="auto"/>
            <w:right w:val="none" w:sz="0" w:space="0" w:color="auto"/>
          </w:divBdr>
        </w:div>
        <w:div w:id="1406031199">
          <w:marLeft w:val="547"/>
          <w:marRight w:val="0"/>
          <w:marTop w:val="20"/>
          <w:marBottom w:val="20"/>
          <w:divBdr>
            <w:top w:val="none" w:sz="0" w:space="0" w:color="auto"/>
            <w:left w:val="none" w:sz="0" w:space="0" w:color="auto"/>
            <w:bottom w:val="none" w:sz="0" w:space="0" w:color="auto"/>
            <w:right w:val="none" w:sz="0" w:space="0" w:color="auto"/>
          </w:divBdr>
        </w:div>
        <w:div w:id="1450973389">
          <w:marLeft w:val="547"/>
          <w:marRight w:val="0"/>
          <w:marTop w:val="20"/>
          <w:marBottom w:val="20"/>
          <w:divBdr>
            <w:top w:val="none" w:sz="0" w:space="0" w:color="auto"/>
            <w:left w:val="none" w:sz="0" w:space="0" w:color="auto"/>
            <w:bottom w:val="none" w:sz="0" w:space="0" w:color="auto"/>
            <w:right w:val="none" w:sz="0" w:space="0" w:color="auto"/>
          </w:divBdr>
        </w:div>
        <w:div w:id="1613124328">
          <w:marLeft w:val="547"/>
          <w:marRight w:val="0"/>
          <w:marTop w:val="20"/>
          <w:marBottom w:val="20"/>
          <w:divBdr>
            <w:top w:val="none" w:sz="0" w:space="0" w:color="auto"/>
            <w:left w:val="none" w:sz="0" w:space="0" w:color="auto"/>
            <w:bottom w:val="none" w:sz="0" w:space="0" w:color="auto"/>
            <w:right w:val="none" w:sz="0" w:space="0" w:color="auto"/>
          </w:divBdr>
        </w:div>
        <w:div w:id="1689791040">
          <w:marLeft w:val="547"/>
          <w:marRight w:val="0"/>
          <w:marTop w:val="20"/>
          <w:marBottom w:val="20"/>
          <w:divBdr>
            <w:top w:val="none" w:sz="0" w:space="0" w:color="auto"/>
            <w:left w:val="none" w:sz="0" w:space="0" w:color="auto"/>
            <w:bottom w:val="none" w:sz="0" w:space="0" w:color="auto"/>
            <w:right w:val="none" w:sz="0" w:space="0" w:color="auto"/>
          </w:divBdr>
        </w:div>
        <w:div w:id="1692145848">
          <w:marLeft w:val="547"/>
          <w:marRight w:val="0"/>
          <w:marTop w:val="20"/>
          <w:marBottom w:val="20"/>
          <w:divBdr>
            <w:top w:val="none" w:sz="0" w:space="0" w:color="auto"/>
            <w:left w:val="none" w:sz="0" w:space="0" w:color="auto"/>
            <w:bottom w:val="none" w:sz="0" w:space="0" w:color="auto"/>
            <w:right w:val="none" w:sz="0" w:space="0" w:color="auto"/>
          </w:divBdr>
        </w:div>
        <w:div w:id="1754207286">
          <w:marLeft w:val="547"/>
          <w:marRight w:val="0"/>
          <w:marTop w:val="20"/>
          <w:marBottom w:val="20"/>
          <w:divBdr>
            <w:top w:val="none" w:sz="0" w:space="0" w:color="auto"/>
            <w:left w:val="none" w:sz="0" w:space="0" w:color="auto"/>
            <w:bottom w:val="none" w:sz="0" w:space="0" w:color="auto"/>
            <w:right w:val="none" w:sz="0" w:space="0" w:color="auto"/>
          </w:divBdr>
        </w:div>
        <w:div w:id="1885867687">
          <w:marLeft w:val="547"/>
          <w:marRight w:val="0"/>
          <w:marTop w:val="20"/>
          <w:marBottom w:val="20"/>
          <w:divBdr>
            <w:top w:val="none" w:sz="0" w:space="0" w:color="auto"/>
            <w:left w:val="none" w:sz="0" w:space="0" w:color="auto"/>
            <w:bottom w:val="none" w:sz="0" w:space="0" w:color="auto"/>
            <w:right w:val="none" w:sz="0" w:space="0" w:color="auto"/>
          </w:divBdr>
        </w:div>
        <w:div w:id="1888175671">
          <w:marLeft w:val="547"/>
          <w:marRight w:val="0"/>
          <w:marTop w:val="20"/>
          <w:marBottom w:val="20"/>
          <w:divBdr>
            <w:top w:val="none" w:sz="0" w:space="0" w:color="auto"/>
            <w:left w:val="none" w:sz="0" w:space="0" w:color="auto"/>
            <w:bottom w:val="none" w:sz="0" w:space="0" w:color="auto"/>
            <w:right w:val="none" w:sz="0" w:space="0" w:color="auto"/>
          </w:divBdr>
        </w:div>
        <w:div w:id="1935430765">
          <w:marLeft w:val="547"/>
          <w:marRight w:val="0"/>
          <w:marTop w:val="20"/>
          <w:marBottom w:val="20"/>
          <w:divBdr>
            <w:top w:val="none" w:sz="0" w:space="0" w:color="auto"/>
            <w:left w:val="none" w:sz="0" w:space="0" w:color="auto"/>
            <w:bottom w:val="none" w:sz="0" w:space="0" w:color="auto"/>
            <w:right w:val="none" w:sz="0" w:space="0" w:color="auto"/>
          </w:divBdr>
        </w:div>
        <w:div w:id="1966502453">
          <w:marLeft w:val="547"/>
          <w:marRight w:val="0"/>
          <w:marTop w:val="20"/>
          <w:marBottom w:val="20"/>
          <w:divBdr>
            <w:top w:val="none" w:sz="0" w:space="0" w:color="auto"/>
            <w:left w:val="none" w:sz="0" w:space="0" w:color="auto"/>
            <w:bottom w:val="none" w:sz="0" w:space="0" w:color="auto"/>
            <w:right w:val="none" w:sz="0" w:space="0" w:color="auto"/>
          </w:divBdr>
        </w:div>
        <w:div w:id="1983465476">
          <w:marLeft w:val="547"/>
          <w:marRight w:val="0"/>
          <w:marTop w:val="20"/>
          <w:marBottom w:val="20"/>
          <w:divBdr>
            <w:top w:val="none" w:sz="0" w:space="0" w:color="auto"/>
            <w:left w:val="none" w:sz="0" w:space="0" w:color="auto"/>
            <w:bottom w:val="none" w:sz="0" w:space="0" w:color="auto"/>
            <w:right w:val="none" w:sz="0" w:space="0" w:color="auto"/>
          </w:divBdr>
        </w:div>
        <w:div w:id="1984382526">
          <w:marLeft w:val="547"/>
          <w:marRight w:val="0"/>
          <w:marTop w:val="20"/>
          <w:marBottom w:val="20"/>
          <w:divBdr>
            <w:top w:val="none" w:sz="0" w:space="0" w:color="auto"/>
            <w:left w:val="none" w:sz="0" w:space="0" w:color="auto"/>
            <w:bottom w:val="none" w:sz="0" w:space="0" w:color="auto"/>
            <w:right w:val="none" w:sz="0" w:space="0" w:color="auto"/>
          </w:divBdr>
        </w:div>
        <w:div w:id="1989750378">
          <w:marLeft w:val="547"/>
          <w:marRight w:val="0"/>
          <w:marTop w:val="20"/>
          <w:marBottom w:val="20"/>
          <w:divBdr>
            <w:top w:val="none" w:sz="0" w:space="0" w:color="auto"/>
            <w:left w:val="none" w:sz="0" w:space="0" w:color="auto"/>
            <w:bottom w:val="none" w:sz="0" w:space="0" w:color="auto"/>
            <w:right w:val="none" w:sz="0" w:space="0" w:color="auto"/>
          </w:divBdr>
        </w:div>
        <w:div w:id="2015960125">
          <w:marLeft w:val="547"/>
          <w:marRight w:val="0"/>
          <w:marTop w:val="20"/>
          <w:marBottom w:val="20"/>
          <w:divBdr>
            <w:top w:val="none" w:sz="0" w:space="0" w:color="auto"/>
            <w:left w:val="none" w:sz="0" w:space="0" w:color="auto"/>
            <w:bottom w:val="none" w:sz="0" w:space="0" w:color="auto"/>
            <w:right w:val="none" w:sz="0" w:space="0" w:color="auto"/>
          </w:divBdr>
        </w:div>
      </w:divsChild>
    </w:div>
    <w:div w:id="340814017">
      <w:bodyDiv w:val="1"/>
      <w:marLeft w:val="0"/>
      <w:marRight w:val="0"/>
      <w:marTop w:val="0"/>
      <w:marBottom w:val="0"/>
      <w:divBdr>
        <w:top w:val="none" w:sz="0" w:space="0" w:color="auto"/>
        <w:left w:val="none" w:sz="0" w:space="0" w:color="auto"/>
        <w:bottom w:val="none" w:sz="0" w:space="0" w:color="auto"/>
        <w:right w:val="none" w:sz="0" w:space="0" w:color="auto"/>
      </w:divBdr>
      <w:divsChild>
        <w:div w:id="965696576">
          <w:marLeft w:val="274"/>
          <w:marRight w:val="0"/>
          <w:marTop w:val="200"/>
          <w:marBottom w:val="0"/>
          <w:divBdr>
            <w:top w:val="none" w:sz="0" w:space="0" w:color="auto"/>
            <w:left w:val="none" w:sz="0" w:space="0" w:color="auto"/>
            <w:bottom w:val="none" w:sz="0" w:space="0" w:color="auto"/>
            <w:right w:val="none" w:sz="0" w:space="0" w:color="auto"/>
          </w:divBdr>
        </w:div>
        <w:div w:id="1096973191">
          <w:marLeft w:val="274"/>
          <w:marRight w:val="0"/>
          <w:marTop w:val="200"/>
          <w:marBottom w:val="0"/>
          <w:divBdr>
            <w:top w:val="none" w:sz="0" w:space="0" w:color="auto"/>
            <w:left w:val="none" w:sz="0" w:space="0" w:color="auto"/>
            <w:bottom w:val="none" w:sz="0" w:space="0" w:color="auto"/>
            <w:right w:val="none" w:sz="0" w:space="0" w:color="auto"/>
          </w:divBdr>
        </w:div>
      </w:divsChild>
    </w:div>
    <w:div w:id="345324084">
      <w:bodyDiv w:val="1"/>
      <w:marLeft w:val="0"/>
      <w:marRight w:val="0"/>
      <w:marTop w:val="0"/>
      <w:marBottom w:val="0"/>
      <w:divBdr>
        <w:top w:val="none" w:sz="0" w:space="0" w:color="auto"/>
        <w:left w:val="none" w:sz="0" w:space="0" w:color="auto"/>
        <w:bottom w:val="none" w:sz="0" w:space="0" w:color="auto"/>
        <w:right w:val="none" w:sz="0" w:space="0" w:color="auto"/>
      </w:divBdr>
    </w:div>
    <w:div w:id="347566988">
      <w:bodyDiv w:val="1"/>
      <w:marLeft w:val="0"/>
      <w:marRight w:val="0"/>
      <w:marTop w:val="0"/>
      <w:marBottom w:val="0"/>
      <w:divBdr>
        <w:top w:val="none" w:sz="0" w:space="0" w:color="auto"/>
        <w:left w:val="none" w:sz="0" w:space="0" w:color="auto"/>
        <w:bottom w:val="none" w:sz="0" w:space="0" w:color="auto"/>
        <w:right w:val="none" w:sz="0" w:space="0" w:color="auto"/>
      </w:divBdr>
    </w:div>
    <w:div w:id="347608468">
      <w:bodyDiv w:val="1"/>
      <w:marLeft w:val="0"/>
      <w:marRight w:val="0"/>
      <w:marTop w:val="0"/>
      <w:marBottom w:val="0"/>
      <w:divBdr>
        <w:top w:val="none" w:sz="0" w:space="0" w:color="auto"/>
        <w:left w:val="none" w:sz="0" w:space="0" w:color="auto"/>
        <w:bottom w:val="none" w:sz="0" w:space="0" w:color="auto"/>
        <w:right w:val="none" w:sz="0" w:space="0" w:color="auto"/>
      </w:divBdr>
    </w:div>
    <w:div w:id="364598018">
      <w:bodyDiv w:val="1"/>
      <w:marLeft w:val="0"/>
      <w:marRight w:val="0"/>
      <w:marTop w:val="0"/>
      <w:marBottom w:val="0"/>
      <w:divBdr>
        <w:top w:val="none" w:sz="0" w:space="0" w:color="auto"/>
        <w:left w:val="none" w:sz="0" w:space="0" w:color="auto"/>
        <w:bottom w:val="none" w:sz="0" w:space="0" w:color="auto"/>
        <w:right w:val="none" w:sz="0" w:space="0" w:color="auto"/>
      </w:divBdr>
      <w:divsChild>
        <w:div w:id="192765683">
          <w:marLeft w:val="274"/>
          <w:marRight w:val="0"/>
          <w:marTop w:val="0"/>
          <w:marBottom w:val="120"/>
          <w:divBdr>
            <w:top w:val="none" w:sz="0" w:space="0" w:color="auto"/>
            <w:left w:val="none" w:sz="0" w:space="0" w:color="auto"/>
            <w:bottom w:val="none" w:sz="0" w:space="0" w:color="auto"/>
            <w:right w:val="none" w:sz="0" w:space="0" w:color="auto"/>
          </w:divBdr>
        </w:div>
        <w:div w:id="512112071">
          <w:marLeft w:val="274"/>
          <w:marRight w:val="0"/>
          <w:marTop w:val="0"/>
          <w:marBottom w:val="120"/>
          <w:divBdr>
            <w:top w:val="none" w:sz="0" w:space="0" w:color="auto"/>
            <w:left w:val="none" w:sz="0" w:space="0" w:color="auto"/>
            <w:bottom w:val="none" w:sz="0" w:space="0" w:color="auto"/>
            <w:right w:val="none" w:sz="0" w:space="0" w:color="auto"/>
          </w:divBdr>
        </w:div>
        <w:div w:id="526942161">
          <w:marLeft w:val="274"/>
          <w:marRight w:val="0"/>
          <w:marTop w:val="0"/>
          <w:marBottom w:val="120"/>
          <w:divBdr>
            <w:top w:val="none" w:sz="0" w:space="0" w:color="auto"/>
            <w:left w:val="none" w:sz="0" w:space="0" w:color="auto"/>
            <w:bottom w:val="none" w:sz="0" w:space="0" w:color="auto"/>
            <w:right w:val="none" w:sz="0" w:space="0" w:color="auto"/>
          </w:divBdr>
        </w:div>
        <w:div w:id="529608200">
          <w:marLeft w:val="274"/>
          <w:marRight w:val="0"/>
          <w:marTop w:val="0"/>
          <w:marBottom w:val="120"/>
          <w:divBdr>
            <w:top w:val="none" w:sz="0" w:space="0" w:color="auto"/>
            <w:left w:val="none" w:sz="0" w:space="0" w:color="auto"/>
            <w:bottom w:val="none" w:sz="0" w:space="0" w:color="auto"/>
            <w:right w:val="none" w:sz="0" w:space="0" w:color="auto"/>
          </w:divBdr>
        </w:div>
        <w:div w:id="539976663">
          <w:marLeft w:val="274"/>
          <w:marRight w:val="0"/>
          <w:marTop w:val="0"/>
          <w:marBottom w:val="120"/>
          <w:divBdr>
            <w:top w:val="none" w:sz="0" w:space="0" w:color="auto"/>
            <w:left w:val="none" w:sz="0" w:space="0" w:color="auto"/>
            <w:bottom w:val="none" w:sz="0" w:space="0" w:color="auto"/>
            <w:right w:val="none" w:sz="0" w:space="0" w:color="auto"/>
          </w:divBdr>
        </w:div>
        <w:div w:id="566191182">
          <w:marLeft w:val="274"/>
          <w:marRight w:val="0"/>
          <w:marTop w:val="0"/>
          <w:marBottom w:val="120"/>
          <w:divBdr>
            <w:top w:val="none" w:sz="0" w:space="0" w:color="auto"/>
            <w:left w:val="none" w:sz="0" w:space="0" w:color="auto"/>
            <w:bottom w:val="none" w:sz="0" w:space="0" w:color="auto"/>
            <w:right w:val="none" w:sz="0" w:space="0" w:color="auto"/>
          </w:divBdr>
        </w:div>
        <w:div w:id="624427657">
          <w:marLeft w:val="274"/>
          <w:marRight w:val="0"/>
          <w:marTop w:val="0"/>
          <w:marBottom w:val="120"/>
          <w:divBdr>
            <w:top w:val="none" w:sz="0" w:space="0" w:color="auto"/>
            <w:left w:val="none" w:sz="0" w:space="0" w:color="auto"/>
            <w:bottom w:val="none" w:sz="0" w:space="0" w:color="auto"/>
            <w:right w:val="none" w:sz="0" w:space="0" w:color="auto"/>
          </w:divBdr>
        </w:div>
        <w:div w:id="642974506">
          <w:marLeft w:val="274"/>
          <w:marRight w:val="0"/>
          <w:marTop w:val="0"/>
          <w:marBottom w:val="120"/>
          <w:divBdr>
            <w:top w:val="none" w:sz="0" w:space="0" w:color="auto"/>
            <w:left w:val="none" w:sz="0" w:space="0" w:color="auto"/>
            <w:bottom w:val="none" w:sz="0" w:space="0" w:color="auto"/>
            <w:right w:val="none" w:sz="0" w:space="0" w:color="auto"/>
          </w:divBdr>
        </w:div>
        <w:div w:id="821584361">
          <w:marLeft w:val="274"/>
          <w:marRight w:val="0"/>
          <w:marTop w:val="0"/>
          <w:marBottom w:val="120"/>
          <w:divBdr>
            <w:top w:val="none" w:sz="0" w:space="0" w:color="auto"/>
            <w:left w:val="none" w:sz="0" w:space="0" w:color="auto"/>
            <w:bottom w:val="none" w:sz="0" w:space="0" w:color="auto"/>
            <w:right w:val="none" w:sz="0" w:space="0" w:color="auto"/>
          </w:divBdr>
        </w:div>
        <w:div w:id="858736484">
          <w:marLeft w:val="274"/>
          <w:marRight w:val="0"/>
          <w:marTop w:val="0"/>
          <w:marBottom w:val="120"/>
          <w:divBdr>
            <w:top w:val="none" w:sz="0" w:space="0" w:color="auto"/>
            <w:left w:val="none" w:sz="0" w:space="0" w:color="auto"/>
            <w:bottom w:val="none" w:sz="0" w:space="0" w:color="auto"/>
            <w:right w:val="none" w:sz="0" w:space="0" w:color="auto"/>
          </w:divBdr>
        </w:div>
        <w:div w:id="1293361748">
          <w:marLeft w:val="274"/>
          <w:marRight w:val="0"/>
          <w:marTop w:val="0"/>
          <w:marBottom w:val="120"/>
          <w:divBdr>
            <w:top w:val="none" w:sz="0" w:space="0" w:color="auto"/>
            <w:left w:val="none" w:sz="0" w:space="0" w:color="auto"/>
            <w:bottom w:val="none" w:sz="0" w:space="0" w:color="auto"/>
            <w:right w:val="none" w:sz="0" w:space="0" w:color="auto"/>
          </w:divBdr>
        </w:div>
        <w:div w:id="1686130918">
          <w:marLeft w:val="274"/>
          <w:marRight w:val="0"/>
          <w:marTop w:val="0"/>
          <w:marBottom w:val="120"/>
          <w:divBdr>
            <w:top w:val="none" w:sz="0" w:space="0" w:color="auto"/>
            <w:left w:val="none" w:sz="0" w:space="0" w:color="auto"/>
            <w:bottom w:val="none" w:sz="0" w:space="0" w:color="auto"/>
            <w:right w:val="none" w:sz="0" w:space="0" w:color="auto"/>
          </w:divBdr>
        </w:div>
        <w:div w:id="1802964228">
          <w:marLeft w:val="274"/>
          <w:marRight w:val="0"/>
          <w:marTop w:val="0"/>
          <w:marBottom w:val="120"/>
          <w:divBdr>
            <w:top w:val="none" w:sz="0" w:space="0" w:color="auto"/>
            <w:left w:val="none" w:sz="0" w:space="0" w:color="auto"/>
            <w:bottom w:val="none" w:sz="0" w:space="0" w:color="auto"/>
            <w:right w:val="none" w:sz="0" w:space="0" w:color="auto"/>
          </w:divBdr>
        </w:div>
        <w:div w:id="1989045239">
          <w:marLeft w:val="274"/>
          <w:marRight w:val="0"/>
          <w:marTop w:val="0"/>
          <w:marBottom w:val="120"/>
          <w:divBdr>
            <w:top w:val="none" w:sz="0" w:space="0" w:color="auto"/>
            <w:left w:val="none" w:sz="0" w:space="0" w:color="auto"/>
            <w:bottom w:val="none" w:sz="0" w:space="0" w:color="auto"/>
            <w:right w:val="none" w:sz="0" w:space="0" w:color="auto"/>
          </w:divBdr>
        </w:div>
        <w:div w:id="2039499906">
          <w:marLeft w:val="274"/>
          <w:marRight w:val="0"/>
          <w:marTop w:val="0"/>
          <w:marBottom w:val="120"/>
          <w:divBdr>
            <w:top w:val="none" w:sz="0" w:space="0" w:color="auto"/>
            <w:left w:val="none" w:sz="0" w:space="0" w:color="auto"/>
            <w:bottom w:val="none" w:sz="0" w:space="0" w:color="auto"/>
            <w:right w:val="none" w:sz="0" w:space="0" w:color="auto"/>
          </w:divBdr>
        </w:div>
        <w:div w:id="2100132878">
          <w:marLeft w:val="274"/>
          <w:marRight w:val="0"/>
          <w:marTop w:val="0"/>
          <w:marBottom w:val="120"/>
          <w:divBdr>
            <w:top w:val="none" w:sz="0" w:space="0" w:color="auto"/>
            <w:left w:val="none" w:sz="0" w:space="0" w:color="auto"/>
            <w:bottom w:val="none" w:sz="0" w:space="0" w:color="auto"/>
            <w:right w:val="none" w:sz="0" w:space="0" w:color="auto"/>
          </w:divBdr>
        </w:div>
      </w:divsChild>
    </w:div>
    <w:div w:id="384178474">
      <w:bodyDiv w:val="1"/>
      <w:marLeft w:val="0"/>
      <w:marRight w:val="0"/>
      <w:marTop w:val="0"/>
      <w:marBottom w:val="0"/>
      <w:divBdr>
        <w:top w:val="none" w:sz="0" w:space="0" w:color="auto"/>
        <w:left w:val="none" w:sz="0" w:space="0" w:color="auto"/>
        <w:bottom w:val="none" w:sz="0" w:space="0" w:color="auto"/>
        <w:right w:val="none" w:sz="0" w:space="0" w:color="auto"/>
      </w:divBdr>
    </w:div>
    <w:div w:id="387537289">
      <w:bodyDiv w:val="1"/>
      <w:marLeft w:val="0"/>
      <w:marRight w:val="0"/>
      <w:marTop w:val="0"/>
      <w:marBottom w:val="0"/>
      <w:divBdr>
        <w:top w:val="none" w:sz="0" w:space="0" w:color="auto"/>
        <w:left w:val="none" w:sz="0" w:space="0" w:color="auto"/>
        <w:bottom w:val="none" w:sz="0" w:space="0" w:color="auto"/>
        <w:right w:val="none" w:sz="0" w:space="0" w:color="auto"/>
      </w:divBdr>
    </w:div>
    <w:div w:id="405032190">
      <w:bodyDiv w:val="1"/>
      <w:marLeft w:val="0"/>
      <w:marRight w:val="0"/>
      <w:marTop w:val="0"/>
      <w:marBottom w:val="0"/>
      <w:divBdr>
        <w:top w:val="none" w:sz="0" w:space="0" w:color="auto"/>
        <w:left w:val="none" w:sz="0" w:space="0" w:color="auto"/>
        <w:bottom w:val="none" w:sz="0" w:space="0" w:color="auto"/>
        <w:right w:val="none" w:sz="0" w:space="0" w:color="auto"/>
      </w:divBdr>
    </w:div>
    <w:div w:id="416708992">
      <w:bodyDiv w:val="1"/>
      <w:marLeft w:val="0"/>
      <w:marRight w:val="0"/>
      <w:marTop w:val="0"/>
      <w:marBottom w:val="0"/>
      <w:divBdr>
        <w:top w:val="none" w:sz="0" w:space="0" w:color="auto"/>
        <w:left w:val="none" w:sz="0" w:space="0" w:color="auto"/>
        <w:bottom w:val="none" w:sz="0" w:space="0" w:color="auto"/>
        <w:right w:val="none" w:sz="0" w:space="0" w:color="auto"/>
      </w:divBdr>
    </w:div>
    <w:div w:id="418451753">
      <w:bodyDiv w:val="1"/>
      <w:marLeft w:val="0"/>
      <w:marRight w:val="0"/>
      <w:marTop w:val="0"/>
      <w:marBottom w:val="0"/>
      <w:divBdr>
        <w:top w:val="none" w:sz="0" w:space="0" w:color="auto"/>
        <w:left w:val="none" w:sz="0" w:space="0" w:color="auto"/>
        <w:bottom w:val="none" w:sz="0" w:space="0" w:color="auto"/>
        <w:right w:val="none" w:sz="0" w:space="0" w:color="auto"/>
      </w:divBdr>
      <w:divsChild>
        <w:div w:id="120194174">
          <w:marLeft w:val="446"/>
          <w:marRight w:val="0"/>
          <w:marTop w:val="0"/>
          <w:marBottom w:val="0"/>
          <w:divBdr>
            <w:top w:val="none" w:sz="0" w:space="0" w:color="auto"/>
            <w:left w:val="none" w:sz="0" w:space="0" w:color="auto"/>
            <w:bottom w:val="none" w:sz="0" w:space="0" w:color="auto"/>
            <w:right w:val="none" w:sz="0" w:space="0" w:color="auto"/>
          </w:divBdr>
        </w:div>
        <w:div w:id="270743660">
          <w:marLeft w:val="446"/>
          <w:marRight w:val="0"/>
          <w:marTop w:val="0"/>
          <w:marBottom w:val="0"/>
          <w:divBdr>
            <w:top w:val="none" w:sz="0" w:space="0" w:color="auto"/>
            <w:left w:val="none" w:sz="0" w:space="0" w:color="auto"/>
            <w:bottom w:val="none" w:sz="0" w:space="0" w:color="auto"/>
            <w:right w:val="none" w:sz="0" w:space="0" w:color="auto"/>
          </w:divBdr>
        </w:div>
        <w:div w:id="657609021">
          <w:marLeft w:val="446"/>
          <w:marRight w:val="0"/>
          <w:marTop w:val="0"/>
          <w:marBottom w:val="0"/>
          <w:divBdr>
            <w:top w:val="none" w:sz="0" w:space="0" w:color="auto"/>
            <w:left w:val="none" w:sz="0" w:space="0" w:color="auto"/>
            <w:bottom w:val="none" w:sz="0" w:space="0" w:color="auto"/>
            <w:right w:val="none" w:sz="0" w:space="0" w:color="auto"/>
          </w:divBdr>
        </w:div>
        <w:div w:id="1370837988">
          <w:marLeft w:val="446"/>
          <w:marRight w:val="0"/>
          <w:marTop w:val="0"/>
          <w:marBottom w:val="0"/>
          <w:divBdr>
            <w:top w:val="none" w:sz="0" w:space="0" w:color="auto"/>
            <w:left w:val="none" w:sz="0" w:space="0" w:color="auto"/>
            <w:bottom w:val="none" w:sz="0" w:space="0" w:color="auto"/>
            <w:right w:val="none" w:sz="0" w:space="0" w:color="auto"/>
          </w:divBdr>
        </w:div>
        <w:div w:id="1532526060">
          <w:marLeft w:val="446"/>
          <w:marRight w:val="0"/>
          <w:marTop w:val="0"/>
          <w:marBottom w:val="0"/>
          <w:divBdr>
            <w:top w:val="none" w:sz="0" w:space="0" w:color="auto"/>
            <w:left w:val="none" w:sz="0" w:space="0" w:color="auto"/>
            <w:bottom w:val="none" w:sz="0" w:space="0" w:color="auto"/>
            <w:right w:val="none" w:sz="0" w:space="0" w:color="auto"/>
          </w:divBdr>
        </w:div>
        <w:div w:id="1898127784">
          <w:marLeft w:val="446"/>
          <w:marRight w:val="0"/>
          <w:marTop w:val="0"/>
          <w:marBottom w:val="0"/>
          <w:divBdr>
            <w:top w:val="none" w:sz="0" w:space="0" w:color="auto"/>
            <w:left w:val="none" w:sz="0" w:space="0" w:color="auto"/>
            <w:bottom w:val="none" w:sz="0" w:space="0" w:color="auto"/>
            <w:right w:val="none" w:sz="0" w:space="0" w:color="auto"/>
          </w:divBdr>
        </w:div>
        <w:div w:id="1987582757">
          <w:marLeft w:val="446"/>
          <w:marRight w:val="0"/>
          <w:marTop w:val="0"/>
          <w:marBottom w:val="0"/>
          <w:divBdr>
            <w:top w:val="none" w:sz="0" w:space="0" w:color="auto"/>
            <w:left w:val="none" w:sz="0" w:space="0" w:color="auto"/>
            <w:bottom w:val="none" w:sz="0" w:space="0" w:color="auto"/>
            <w:right w:val="none" w:sz="0" w:space="0" w:color="auto"/>
          </w:divBdr>
        </w:div>
      </w:divsChild>
    </w:div>
    <w:div w:id="423379431">
      <w:bodyDiv w:val="1"/>
      <w:marLeft w:val="0"/>
      <w:marRight w:val="0"/>
      <w:marTop w:val="0"/>
      <w:marBottom w:val="0"/>
      <w:divBdr>
        <w:top w:val="none" w:sz="0" w:space="0" w:color="auto"/>
        <w:left w:val="none" w:sz="0" w:space="0" w:color="auto"/>
        <w:bottom w:val="none" w:sz="0" w:space="0" w:color="auto"/>
        <w:right w:val="none" w:sz="0" w:space="0" w:color="auto"/>
      </w:divBdr>
    </w:div>
    <w:div w:id="435253296">
      <w:bodyDiv w:val="1"/>
      <w:marLeft w:val="0"/>
      <w:marRight w:val="0"/>
      <w:marTop w:val="0"/>
      <w:marBottom w:val="0"/>
      <w:divBdr>
        <w:top w:val="none" w:sz="0" w:space="0" w:color="auto"/>
        <w:left w:val="none" w:sz="0" w:space="0" w:color="auto"/>
        <w:bottom w:val="none" w:sz="0" w:space="0" w:color="auto"/>
        <w:right w:val="none" w:sz="0" w:space="0" w:color="auto"/>
      </w:divBdr>
    </w:div>
    <w:div w:id="448478935">
      <w:bodyDiv w:val="1"/>
      <w:marLeft w:val="0"/>
      <w:marRight w:val="0"/>
      <w:marTop w:val="0"/>
      <w:marBottom w:val="0"/>
      <w:divBdr>
        <w:top w:val="none" w:sz="0" w:space="0" w:color="auto"/>
        <w:left w:val="none" w:sz="0" w:space="0" w:color="auto"/>
        <w:bottom w:val="none" w:sz="0" w:space="0" w:color="auto"/>
        <w:right w:val="none" w:sz="0" w:space="0" w:color="auto"/>
      </w:divBdr>
    </w:div>
    <w:div w:id="492255478">
      <w:bodyDiv w:val="1"/>
      <w:marLeft w:val="0"/>
      <w:marRight w:val="0"/>
      <w:marTop w:val="0"/>
      <w:marBottom w:val="0"/>
      <w:divBdr>
        <w:top w:val="none" w:sz="0" w:space="0" w:color="auto"/>
        <w:left w:val="none" w:sz="0" w:space="0" w:color="auto"/>
        <w:bottom w:val="none" w:sz="0" w:space="0" w:color="auto"/>
        <w:right w:val="none" w:sz="0" w:space="0" w:color="auto"/>
      </w:divBdr>
    </w:div>
    <w:div w:id="524364232">
      <w:bodyDiv w:val="1"/>
      <w:marLeft w:val="0"/>
      <w:marRight w:val="0"/>
      <w:marTop w:val="0"/>
      <w:marBottom w:val="0"/>
      <w:divBdr>
        <w:top w:val="none" w:sz="0" w:space="0" w:color="auto"/>
        <w:left w:val="none" w:sz="0" w:space="0" w:color="auto"/>
        <w:bottom w:val="none" w:sz="0" w:space="0" w:color="auto"/>
        <w:right w:val="none" w:sz="0" w:space="0" w:color="auto"/>
      </w:divBdr>
    </w:div>
    <w:div w:id="537087247">
      <w:bodyDiv w:val="1"/>
      <w:marLeft w:val="0"/>
      <w:marRight w:val="0"/>
      <w:marTop w:val="0"/>
      <w:marBottom w:val="0"/>
      <w:divBdr>
        <w:top w:val="none" w:sz="0" w:space="0" w:color="auto"/>
        <w:left w:val="none" w:sz="0" w:space="0" w:color="auto"/>
        <w:bottom w:val="none" w:sz="0" w:space="0" w:color="auto"/>
        <w:right w:val="none" w:sz="0" w:space="0" w:color="auto"/>
      </w:divBdr>
    </w:div>
    <w:div w:id="543568256">
      <w:bodyDiv w:val="1"/>
      <w:marLeft w:val="0"/>
      <w:marRight w:val="0"/>
      <w:marTop w:val="0"/>
      <w:marBottom w:val="0"/>
      <w:divBdr>
        <w:top w:val="none" w:sz="0" w:space="0" w:color="auto"/>
        <w:left w:val="none" w:sz="0" w:space="0" w:color="auto"/>
        <w:bottom w:val="none" w:sz="0" w:space="0" w:color="auto"/>
        <w:right w:val="none" w:sz="0" w:space="0" w:color="auto"/>
      </w:divBdr>
    </w:div>
    <w:div w:id="559556552">
      <w:bodyDiv w:val="1"/>
      <w:marLeft w:val="0"/>
      <w:marRight w:val="0"/>
      <w:marTop w:val="0"/>
      <w:marBottom w:val="0"/>
      <w:divBdr>
        <w:top w:val="none" w:sz="0" w:space="0" w:color="auto"/>
        <w:left w:val="none" w:sz="0" w:space="0" w:color="auto"/>
        <w:bottom w:val="none" w:sz="0" w:space="0" w:color="auto"/>
        <w:right w:val="none" w:sz="0" w:space="0" w:color="auto"/>
      </w:divBdr>
    </w:div>
    <w:div w:id="566648050">
      <w:bodyDiv w:val="1"/>
      <w:marLeft w:val="0"/>
      <w:marRight w:val="0"/>
      <w:marTop w:val="0"/>
      <w:marBottom w:val="0"/>
      <w:divBdr>
        <w:top w:val="none" w:sz="0" w:space="0" w:color="auto"/>
        <w:left w:val="none" w:sz="0" w:space="0" w:color="auto"/>
        <w:bottom w:val="none" w:sz="0" w:space="0" w:color="auto"/>
        <w:right w:val="none" w:sz="0" w:space="0" w:color="auto"/>
      </w:divBdr>
    </w:div>
    <w:div w:id="580019339">
      <w:bodyDiv w:val="1"/>
      <w:marLeft w:val="0"/>
      <w:marRight w:val="0"/>
      <w:marTop w:val="0"/>
      <w:marBottom w:val="0"/>
      <w:divBdr>
        <w:top w:val="none" w:sz="0" w:space="0" w:color="auto"/>
        <w:left w:val="none" w:sz="0" w:space="0" w:color="auto"/>
        <w:bottom w:val="none" w:sz="0" w:space="0" w:color="auto"/>
        <w:right w:val="none" w:sz="0" w:space="0" w:color="auto"/>
      </w:divBdr>
      <w:divsChild>
        <w:div w:id="32390844">
          <w:marLeft w:val="230"/>
          <w:marRight w:val="0"/>
          <w:marTop w:val="60"/>
          <w:marBottom w:val="0"/>
          <w:divBdr>
            <w:top w:val="none" w:sz="0" w:space="0" w:color="auto"/>
            <w:left w:val="none" w:sz="0" w:space="0" w:color="auto"/>
            <w:bottom w:val="none" w:sz="0" w:space="0" w:color="auto"/>
            <w:right w:val="none" w:sz="0" w:space="0" w:color="auto"/>
          </w:divBdr>
        </w:div>
        <w:div w:id="280497611">
          <w:marLeft w:val="230"/>
          <w:marRight w:val="0"/>
          <w:marTop w:val="60"/>
          <w:marBottom w:val="0"/>
          <w:divBdr>
            <w:top w:val="none" w:sz="0" w:space="0" w:color="auto"/>
            <w:left w:val="none" w:sz="0" w:space="0" w:color="auto"/>
            <w:bottom w:val="none" w:sz="0" w:space="0" w:color="auto"/>
            <w:right w:val="none" w:sz="0" w:space="0" w:color="auto"/>
          </w:divBdr>
        </w:div>
        <w:div w:id="867837036">
          <w:marLeft w:val="230"/>
          <w:marRight w:val="0"/>
          <w:marTop w:val="60"/>
          <w:marBottom w:val="0"/>
          <w:divBdr>
            <w:top w:val="none" w:sz="0" w:space="0" w:color="auto"/>
            <w:left w:val="none" w:sz="0" w:space="0" w:color="auto"/>
            <w:bottom w:val="none" w:sz="0" w:space="0" w:color="auto"/>
            <w:right w:val="none" w:sz="0" w:space="0" w:color="auto"/>
          </w:divBdr>
        </w:div>
      </w:divsChild>
    </w:div>
    <w:div w:id="588152608">
      <w:bodyDiv w:val="1"/>
      <w:marLeft w:val="0"/>
      <w:marRight w:val="0"/>
      <w:marTop w:val="0"/>
      <w:marBottom w:val="0"/>
      <w:divBdr>
        <w:top w:val="none" w:sz="0" w:space="0" w:color="auto"/>
        <w:left w:val="none" w:sz="0" w:space="0" w:color="auto"/>
        <w:bottom w:val="none" w:sz="0" w:space="0" w:color="auto"/>
        <w:right w:val="none" w:sz="0" w:space="0" w:color="auto"/>
      </w:divBdr>
    </w:div>
    <w:div w:id="599292709">
      <w:bodyDiv w:val="1"/>
      <w:marLeft w:val="0"/>
      <w:marRight w:val="0"/>
      <w:marTop w:val="0"/>
      <w:marBottom w:val="0"/>
      <w:divBdr>
        <w:top w:val="none" w:sz="0" w:space="0" w:color="auto"/>
        <w:left w:val="none" w:sz="0" w:space="0" w:color="auto"/>
        <w:bottom w:val="none" w:sz="0" w:space="0" w:color="auto"/>
        <w:right w:val="none" w:sz="0" w:space="0" w:color="auto"/>
      </w:divBdr>
      <w:divsChild>
        <w:div w:id="452869996">
          <w:marLeft w:val="274"/>
          <w:marRight w:val="0"/>
          <w:marTop w:val="0"/>
          <w:marBottom w:val="0"/>
          <w:divBdr>
            <w:top w:val="none" w:sz="0" w:space="0" w:color="auto"/>
            <w:left w:val="none" w:sz="0" w:space="0" w:color="auto"/>
            <w:bottom w:val="none" w:sz="0" w:space="0" w:color="auto"/>
            <w:right w:val="none" w:sz="0" w:space="0" w:color="auto"/>
          </w:divBdr>
        </w:div>
        <w:div w:id="859391353">
          <w:marLeft w:val="274"/>
          <w:marRight w:val="0"/>
          <w:marTop w:val="0"/>
          <w:marBottom w:val="0"/>
          <w:divBdr>
            <w:top w:val="none" w:sz="0" w:space="0" w:color="auto"/>
            <w:left w:val="none" w:sz="0" w:space="0" w:color="auto"/>
            <w:bottom w:val="none" w:sz="0" w:space="0" w:color="auto"/>
            <w:right w:val="none" w:sz="0" w:space="0" w:color="auto"/>
          </w:divBdr>
        </w:div>
      </w:divsChild>
    </w:div>
    <w:div w:id="606889811">
      <w:bodyDiv w:val="1"/>
      <w:marLeft w:val="0"/>
      <w:marRight w:val="0"/>
      <w:marTop w:val="0"/>
      <w:marBottom w:val="0"/>
      <w:divBdr>
        <w:top w:val="none" w:sz="0" w:space="0" w:color="auto"/>
        <w:left w:val="none" w:sz="0" w:space="0" w:color="auto"/>
        <w:bottom w:val="none" w:sz="0" w:space="0" w:color="auto"/>
        <w:right w:val="none" w:sz="0" w:space="0" w:color="auto"/>
      </w:divBdr>
    </w:div>
    <w:div w:id="625085407">
      <w:bodyDiv w:val="1"/>
      <w:marLeft w:val="0"/>
      <w:marRight w:val="0"/>
      <w:marTop w:val="0"/>
      <w:marBottom w:val="0"/>
      <w:divBdr>
        <w:top w:val="none" w:sz="0" w:space="0" w:color="auto"/>
        <w:left w:val="none" w:sz="0" w:space="0" w:color="auto"/>
        <w:bottom w:val="none" w:sz="0" w:space="0" w:color="auto"/>
        <w:right w:val="none" w:sz="0" w:space="0" w:color="auto"/>
      </w:divBdr>
    </w:div>
    <w:div w:id="662045201">
      <w:bodyDiv w:val="1"/>
      <w:marLeft w:val="0"/>
      <w:marRight w:val="0"/>
      <w:marTop w:val="0"/>
      <w:marBottom w:val="0"/>
      <w:divBdr>
        <w:top w:val="none" w:sz="0" w:space="0" w:color="auto"/>
        <w:left w:val="none" w:sz="0" w:space="0" w:color="auto"/>
        <w:bottom w:val="none" w:sz="0" w:space="0" w:color="auto"/>
        <w:right w:val="none" w:sz="0" w:space="0" w:color="auto"/>
      </w:divBdr>
    </w:div>
    <w:div w:id="665062137">
      <w:bodyDiv w:val="1"/>
      <w:marLeft w:val="0"/>
      <w:marRight w:val="0"/>
      <w:marTop w:val="0"/>
      <w:marBottom w:val="0"/>
      <w:divBdr>
        <w:top w:val="none" w:sz="0" w:space="0" w:color="auto"/>
        <w:left w:val="none" w:sz="0" w:space="0" w:color="auto"/>
        <w:bottom w:val="none" w:sz="0" w:space="0" w:color="auto"/>
        <w:right w:val="none" w:sz="0" w:space="0" w:color="auto"/>
      </w:divBdr>
    </w:div>
    <w:div w:id="726151783">
      <w:bodyDiv w:val="1"/>
      <w:marLeft w:val="0"/>
      <w:marRight w:val="0"/>
      <w:marTop w:val="0"/>
      <w:marBottom w:val="0"/>
      <w:divBdr>
        <w:top w:val="none" w:sz="0" w:space="0" w:color="auto"/>
        <w:left w:val="none" w:sz="0" w:space="0" w:color="auto"/>
        <w:bottom w:val="none" w:sz="0" w:space="0" w:color="auto"/>
        <w:right w:val="none" w:sz="0" w:space="0" w:color="auto"/>
      </w:divBdr>
      <w:divsChild>
        <w:div w:id="1078208225">
          <w:marLeft w:val="274"/>
          <w:marRight w:val="0"/>
          <w:marTop w:val="0"/>
          <w:marBottom w:val="0"/>
          <w:divBdr>
            <w:top w:val="none" w:sz="0" w:space="0" w:color="auto"/>
            <w:left w:val="none" w:sz="0" w:space="0" w:color="auto"/>
            <w:bottom w:val="none" w:sz="0" w:space="0" w:color="auto"/>
            <w:right w:val="none" w:sz="0" w:space="0" w:color="auto"/>
          </w:divBdr>
        </w:div>
      </w:divsChild>
    </w:div>
    <w:div w:id="738017274">
      <w:bodyDiv w:val="1"/>
      <w:marLeft w:val="0"/>
      <w:marRight w:val="0"/>
      <w:marTop w:val="0"/>
      <w:marBottom w:val="0"/>
      <w:divBdr>
        <w:top w:val="none" w:sz="0" w:space="0" w:color="auto"/>
        <w:left w:val="none" w:sz="0" w:space="0" w:color="auto"/>
        <w:bottom w:val="none" w:sz="0" w:space="0" w:color="auto"/>
        <w:right w:val="none" w:sz="0" w:space="0" w:color="auto"/>
      </w:divBdr>
    </w:div>
    <w:div w:id="751199044">
      <w:bodyDiv w:val="1"/>
      <w:marLeft w:val="0"/>
      <w:marRight w:val="0"/>
      <w:marTop w:val="0"/>
      <w:marBottom w:val="0"/>
      <w:divBdr>
        <w:top w:val="none" w:sz="0" w:space="0" w:color="auto"/>
        <w:left w:val="none" w:sz="0" w:space="0" w:color="auto"/>
        <w:bottom w:val="none" w:sz="0" w:space="0" w:color="auto"/>
        <w:right w:val="none" w:sz="0" w:space="0" w:color="auto"/>
      </w:divBdr>
    </w:div>
    <w:div w:id="765922341">
      <w:bodyDiv w:val="1"/>
      <w:marLeft w:val="0"/>
      <w:marRight w:val="0"/>
      <w:marTop w:val="0"/>
      <w:marBottom w:val="0"/>
      <w:divBdr>
        <w:top w:val="none" w:sz="0" w:space="0" w:color="auto"/>
        <w:left w:val="none" w:sz="0" w:space="0" w:color="auto"/>
        <w:bottom w:val="none" w:sz="0" w:space="0" w:color="auto"/>
        <w:right w:val="none" w:sz="0" w:space="0" w:color="auto"/>
      </w:divBdr>
    </w:div>
    <w:div w:id="783110087">
      <w:bodyDiv w:val="1"/>
      <w:marLeft w:val="0"/>
      <w:marRight w:val="0"/>
      <w:marTop w:val="0"/>
      <w:marBottom w:val="0"/>
      <w:divBdr>
        <w:top w:val="none" w:sz="0" w:space="0" w:color="auto"/>
        <w:left w:val="none" w:sz="0" w:space="0" w:color="auto"/>
        <w:bottom w:val="none" w:sz="0" w:space="0" w:color="auto"/>
        <w:right w:val="none" w:sz="0" w:space="0" w:color="auto"/>
      </w:divBdr>
    </w:div>
    <w:div w:id="794831579">
      <w:bodyDiv w:val="1"/>
      <w:marLeft w:val="0"/>
      <w:marRight w:val="0"/>
      <w:marTop w:val="0"/>
      <w:marBottom w:val="0"/>
      <w:divBdr>
        <w:top w:val="none" w:sz="0" w:space="0" w:color="auto"/>
        <w:left w:val="none" w:sz="0" w:space="0" w:color="auto"/>
        <w:bottom w:val="none" w:sz="0" w:space="0" w:color="auto"/>
        <w:right w:val="none" w:sz="0" w:space="0" w:color="auto"/>
      </w:divBdr>
      <w:divsChild>
        <w:div w:id="65734977">
          <w:marLeft w:val="274"/>
          <w:marRight w:val="0"/>
          <w:marTop w:val="0"/>
          <w:marBottom w:val="0"/>
          <w:divBdr>
            <w:top w:val="none" w:sz="0" w:space="0" w:color="auto"/>
            <w:left w:val="none" w:sz="0" w:space="0" w:color="auto"/>
            <w:bottom w:val="none" w:sz="0" w:space="0" w:color="auto"/>
            <w:right w:val="none" w:sz="0" w:space="0" w:color="auto"/>
          </w:divBdr>
        </w:div>
        <w:div w:id="437221734">
          <w:marLeft w:val="274"/>
          <w:marRight w:val="0"/>
          <w:marTop w:val="0"/>
          <w:marBottom w:val="0"/>
          <w:divBdr>
            <w:top w:val="none" w:sz="0" w:space="0" w:color="auto"/>
            <w:left w:val="none" w:sz="0" w:space="0" w:color="auto"/>
            <w:bottom w:val="none" w:sz="0" w:space="0" w:color="auto"/>
            <w:right w:val="none" w:sz="0" w:space="0" w:color="auto"/>
          </w:divBdr>
        </w:div>
        <w:div w:id="522667576">
          <w:marLeft w:val="274"/>
          <w:marRight w:val="0"/>
          <w:marTop w:val="0"/>
          <w:marBottom w:val="0"/>
          <w:divBdr>
            <w:top w:val="none" w:sz="0" w:space="0" w:color="auto"/>
            <w:left w:val="none" w:sz="0" w:space="0" w:color="auto"/>
            <w:bottom w:val="none" w:sz="0" w:space="0" w:color="auto"/>
            <w:right w:val="none" w:sz="0" w:space="0" w:color="auto"/>
          </w:divBdr>
        </w:div>
        <w:div w:id="633369306">
          <w:marLeft w:val="274"/>
          <w:marRight w:val="0"/>
          <w:marTop w:val="0"/>
          <w:marBottom w:val="0"/>
          <w:divBdr>
            <w:top w:val="none" w:sz="0" w:space="0" w:color="auto"/>
            <w:left w:val="none" w:sz="0" w:space="0" w:color="auto"/>
            <w:bottom w:val="none" w:sz="0" w:space="0" w:color="auto"/>
            <w:right w:val="none" w:sz="0" w:space="0" w:color="auto"/>
          </w:divBdr>
        </w:div>
        <w:div w:id="702247736">
          <w:marLeft w:val="274"/>
          <w:marRight w:val="0"/>
          <w:marTop w:val="0"/>
          <w:marBottom w:val="0"/>
          <w:divBdr>
            <w:top w:val="none" w:sz="0" w:space="0" w:color="auto"/>
            <w:left w:val="none" w:sz="0" w:space="0" w:color="auto"/>
            <w:bottom w:val="none" w:sz="0" w:space="0" w:color="auto"/>
            <w:right w:val="none" w:sz="0" w:space="0" w:color="auto"/>
          </w:divBdr>
        </w:div>
        <w:div w:id="721750661">
          <w:marLeft w:val="274"/>
          <w:marRight w:val="0"/>
          <w:marTop w:val="0"/>
          <w:marBottom w:val="0"/>
          <w:divBdr>
            <w:top w:val="none" w:sz="0" w:space="0" w:color="auto"/>
            <w:left w:val="none" w:sz="0" w:space="0" w:color="auto"/>
            <w:bottom w:val="none" w:sz="0" w:space="0" w:color="auto"/>
            <w:right w:val="none" w:sz="0" w:space="0" w:color="auto"/>
          </w:divBdr>
        </w:div>
        <w:div w:id="782576097">
          <w:marLeft w:val="274"/>
          <w:marRight w:val="0"/>
          <w:marTop w:val="0"/>
          <w:marBottom w:val="0"/>
          <w:divBdr>
            <w:top w:val="none" w:sz="0" w:space="0" w:color="auto"/>
            <w:left w:val="none" w:sz="0" w:space="0" w:color="auto"/>
            <w:bottom w:val="none" w:sz="0" w:space="0" w:color="auto"/>
            <w:right w:val="none" w:sz="0" w:space="0" w:color="auto"/>
          </w:divBdr>
        </w:div>
        <w:div w:id="808940473">
          <w:marLeft w:val="274"/>
          <w:marRight w:val="0"/>
          <w:marTop w:val="0"/>
          <w:marBottom w:val="0"/>
          <w:divBdr>
            <w:top w:val="none" w:sz="0" w:space="0" w:color="auto"/>
            <w:left w:val="none" w:sz="0" w:space="0" w:color="auto"/>
            <w:bottom w:val="none" w:sz="0" w:space="0" w:color="auto"/>
            <w:right w:val="none" w:sz="0" w:space="0" w:color="auto"/>
          </w:divBdr>
        </w:div>
        <w:div w:id="823618412">
          <w:marLeft w:val="274"/>
          <w:marRight w:val="0"/>
          <w:marTop w:val="0"/>
          <w:marBottom w:val="0"/>
          <w:divBdr>
            <w:top w:val="none" w:sz="0" w:space="0" w:color="auto"/>
            <w:left w:val="none" w:sz="0" w:space="0" w:color="auto"/>
            <w:bottom w:val="none" w:sz="0" w:space="0" w:color="auto"/>
            <w:right w:val="none" w:sz="0" w:space="0" w:color="auto"/>
          </w:divBdr>
        </w:div>
        <w:div w:id="876359402">
          <w:marLeft w:val="274"/>
          <w:marRight w:val="0"/>
          <w:marTop w:val="0"/>
          <w:marBottom w:val="0"/>
          <w:divBdr>
            <w:top w:val="none" w:sz="0" w:space="0" w:color="auto"/>
            <w:left w:val="none" w:sz="0" w:space="0" w:color="auto"/>
            <w:bottom w:val="none" w:sz="0" w:space="0" w:color="auto"/>
            <w:right w:val="none" w:sz="0" w:space="0" w:color="auto"/>
          </w:divBdr>
        </w:div>
        <w:div w:id="913130693">
          <w:marLeft w:val="274"/>
          <w:marRight w:val="0"/>
          <w:marTop w:val="0"/>
          <w:marBottom w:val="0"/>
          <w:divBdr>
            <w:top w:val="none" w:sz="0" w:space="0" w:color="auto"/>
            <w:left w:val="none" w:sz="0" w:space="0" w:color="auto"/>
            <w:bottom w:val="none" w:sz="0" w:space="0" w:color="auto"/>
            <w:right w:val="none" w:sz="0" w:space="0" w:color="auto"/>
          </w:divBdr>
        </w:div>
        <w:div w:id="966204494">
          <w:marLeft w:val="274"/>
          <w:marRight w:val="0"/>
          <w:marTop w:val="0"/>
          <w:marBottom w:val="0"/>
          <w:divBdr>
            <w:top w:val="none" w:sz="0" w:space="0" w:color="auto"/>
            <w:left w:val="none" w:sz="0" w:space="0" w:color="auto"/>
            <w:bottom w:val="none" w:sz="0" w:space="0" w:color="auto"/>
            <w:right w:val="none" w:sz="0" w:space="0" w:color="auto"/>
          </w:divBdr>
        </w:div>
        <w:div w:id="1175681200">
          <w:marLeft w:val="274"/>
          <w:marRight w:val="0"/>
          <w:marTop w:val="0"/>
          <w:marBottom w:val="0"/>
          <w:divBdr>
            <w:top w:val="none" w:sz="0" w:space="0" w:color="auto"/>
            <w:left w:val="none" w:sz="0" w:space="0" w:color="auto"/>
            <w:bottom w:val="none" w:sz="0" w:space="0" w:color="auto"/>
            <w:right w:val="none" w:sz="0" w:space="0" w:color="auto"/>
          </w:divBdr>
        </w:div>
        <w:div w:id="1202396877">
          <w:marLeft w:val="274"/>
          <w:marRight w:val="0"/>
          <w:marTop w:val="0"/>
          <w:marBottom w:val="0"/>
          <w:divBdr>
            <w:top w:val="none" w:sz="0" w:space="0" w:color="auto"/>
            <w:left w:val="none" w:sz="0" w:space="0" w:color="auto"/>
            <w:bottom w:val="none" w:sz="0" w:space="0" w:color="auto"/>
            <w:right w:val="none" w:sz="0" w:space="0" w:color="auto"/>
          </w:divBdr>
        </w:div>
        <w:div w:id="1408917756">
          <w:marLeft w:val="274"/>
          <w:marRight w:val="0"/>
          <w:marTop w:val="0"/>
          <w:marBottom w:val="0"/>
          <w:divBdr>
            <w:top w:val="none" w:sz="0" w:space="0" w:color="auto"/>
            <w:left w:val="none" w:sz="0" w:space="0" w:color="auto"/>
            <w:bottom w:val="none" w:sz="0" w:space="0" w:color="auto"/>
            <w:right w:val="none" w:sz="0" w:space="0" w:color="auto"/>
          </w:divBdr>
        </w:div>
        <w:div w:id="1422019474">
          <w:marLeft w:val="274"/>
          <w:marRight w:val="0"/>
          <w:marTop w:val="0"/>
          <w:marBottom w:val="0"/>
          <w:divBdr>
            <w:top w:val="none" w:sz="0" w:space="0" w:color="auto"/>
            <w:left w:val="none" w:sz="0" w:space="0" w:color="auto"/>
            <w:bottom w:val="none" w:sz="0" w:space="0" w:color="auto"/>
            <w:right w:val="none" w:sz="0" w:space="0" w:color="auto"/>
          </w:divBdr>
        </w:div>
        <w:div w:id="1443955835">
          <w:marLeft w:val="274"/>
          <w:marRight w:val="0"/>
          <w:marTop w:val="0"/>
          <w:marBottom w:val="0"/>
          <w:divBdr>
            <w:top w:val="none" w:sz="0" w:space="0" w:color="auto"/>
            <w:left w:val="none" w:sz="0" w:space="0" w:color="auto"/>
            <w:bottom w:val="none" w:sz="0" w:space="0" w:color="auto"/>
            <w:right w:val="none" w:sz="0" w:space="0" w:color="auto"/>
          </w:divBdr>
        </w:div>
        <w:div w:id="1473281770">
          <w:marLeft w:val="274"/>
          <w:marRight w:val="0"/>
          <w:marTop w:val="0"/>
          <w:marBottom w:val="0"/>
          <w:divBdr>
            <w:top w:val="none" w:sz="0" w:space="0" w:color="auto"/>
            <w:left w:val="none" w:sz="0" w:space="0" w:color="auto"/>
            <w:bottom w:val="none" w:sz="0" w:space="0" w:color="auto"/>
            <w:right w:val="none" w:sz="0" w:space="0" w:color="auto"/>
          </w:divBdr>
        </w:div>
        <w:div w:id="1514303707">
          <w:marLeft w:val="274"/>
          <w:marRight w:val="0"/>
          <w:marTop w:val="0"/>
          <w:marBottom w:val="0"/>
          <w:divBdr>
            <w:top w:val="none" w:sz="0" w:space="0" w:color="auto"/>
            <w:left w:val="none" w:sz="0" w:space="0" w:color="auto"/>
            <w:bottom w:val="none" w:sz="0" w:space="0" w:color="auto"/>
            <w:right w:val="none" w:sz="0" w:space="0" w:color="auto"/>
          </w:divBdr>
        </w:div>
        <w:div w:id="2064481447">
          <w:marLeft w:val="274"/>
          <w:marRight w:val="0"/>
          <w:marTop w:val="0"/>
          <w:marBottom w:val="0"/>
          <w:divBdr>
            <w:top w:val="none" w:sz="0" w:space="0" w:color="auto"/>
            <w:left w:val="none" w:sz="0" w:space="0" w:color="auto"/>
            <w:bottom w:val="none" w:sz="0" w:space="0" w:color="auto"/>
            <w:right w:val="none" w:sz="0" w:space="0" w:color="auto"/>
          </w:divBdr>
        </w:div>
        <w:div w:id="2097749341">
          <w:marLeft w:val="274"/>
          <w:marRight w:val="0"/>
          <w:marTop w:val="0"/>
          <w:marBottom w:val="0"/>
          <w:divBdr>
            <w:top w:val="none" w:sz="0" w:space="0" w:color="auto"/>
            <w:left w:val="none" w:sz="0" w:space="0" w:color="auto"/>
            <w:bottom w:val="none" w:sz="0" w:space="0" w:color="auto"/>
            <w:right w:val="none" w:sz="0" w:space="0" w:color="auto"/>
          </w:divBdr>
        </w:div>
        <w:div w:id="2125810180">
          <w:marLeft w:val="274"/>
          <w:marRight w:val="0"/>
          <w:marTop w:val="0"/>
          <w:marBottom w:val="0"/>
          <w:divBdr>
            <w:top w:val="none" w:sz="0" w:space="0" w:color="auto"/>
            <w:left w:val="none" w:sz="0" w:space="0" w:color="auto"/>
            <w:bottom w:val="none" w:sz="0" w:space="0" w:color="auto"/>
            <w:right w:val="none" w:sz="0" w:space="0" w:color="auto"/>
          </w:divBdr>
        </w:div>
      </w:divsChild>
    </w:div>
    <w:div w:id="800341150">
      <w:bodyDiv w:val="1"/>
      <w:marLeft w:val="0"/>
      <w:marRight w:val="0"/>
      <w:marTop w:val="0"/>
      <w:marBottom w:val="0"/>
      <w:divBdr>
        <w:top w:val="none" w:sz="0" w:space="0" w:color="auto"/>
        <w:left w:val="none" w:sz="0" w:space="0" w:color="auto"/>
        <w:bottom w:val="none" w:sz="0" w:space="0" w:color="auto"/>
        <w:right w:val="none" w:sz="0" w:space="0" w:color="auto"/>
      </w:divBdr>
      <w:divsChild>
        <w:div w:id="161042949">
          <w:marLeft w:val="274"/>
          <w:marRight w:val="0"/>
          <w:marTop w:val="120"/>
          <w:marBottom w:val="0"/>
          <w:divBdr>
            <w:top w:val="none" w:sz="0" w:space="0" w:color="auto"/>
            <w:left w:val="none" w:sz="0" w:space="0" w:color="auto"/>
            <w:bottom w:val="none" w:sz="0" w:space="0" w:color="auto"/>
            <w:right w:val="none" w:sz="0" w:space="0" w:color="auto"/>
          </w:divBdr>
        </w:div>
        <w:div w:id="816188544">
          <w:marLeft w:val="274"/>
          <w:marRight w:val="0"/>
          <w:marTop w:val="120"/>
          <w:marBottom w:val="0"/>
          <w:divBdr>
            <w:top w:val="none" w:sz="0" w:space="0" w:color="auto"/>
            <w:left w:val="none" w:sz="0" w:space="0" w:color="auto"/>
            <w:bottom w:val="none" w:sz="0" w:space="0" w:color="auto"/>
            <w:right w:val="none" w:sz="0" w:space="0" w:color="auto"/>
          </w:divBdr>
        </w:div>
        <w:div w:id="1300190299">
          <w:marLeft w:val="274"/>
          <w:marRight w:val="0"/>
          <w:marTop w:val="120"/>
          <w:marBottom w:val="0"/>
          <w:divBdr>
            <w:top w:val="none" w:sz="0" w:space="0" w:color="auto"/>
            <w:left w:val="none" w:sz="0" w:space="0" w:color="auto"/>
            <w:bottom w:val="none" w:sz="0" w:space="0" w:color="auto"/>
            <w:right w:val="none" w:sz="0" w:space="0" w:color="auto"/>
          </w:divBdr>
        </w:div>
        <w:div w:id="1514303967">
          <w:marLeft w:val="274"/>
          <w:marRight w:val="0"/>
          <w:marTop w:val="120"/>
          <w:marBottom w:val="0"/>
          <w:divBdr>
            <w:top w:val="none" w:sz="0" w:space="0" w:color="auto"/>
            <w:left w:val="none" w:sz="0" w:space="0" w:color="auto"/>
            <w:bottom w:val="none" w:sz="0" w:space="0" w:color="auto"/>
            <w:right w:val="none" w:sz="0" w:space="0" w:color="auto"/>
          </w:divBdr>
        </w:div>
      </w:divsChild>
    </w:div>
    <w:div w:id="809202475">
      <w:bodyDiv w:val="1"/>
      <w:marLeft w:val="0"/>
      <w:marRight w:val="0"/>
      <w:marTop w:val="0"/>
      <w:marBottom w:val="0"/>
      <w:divBdr>
        <w:top w:val="none" w:sz="0" w:space="0" w:color="auto"/>
        <w:left w:val="none" w:sz="0" w:space="0" w:color="auto"/>
        <w:bottom w:val="none" w:sz="0" w:space="0" w:color="auto"/>
        <w:right w:val="none" w:sz="0" w:space="0" w:color="auto"/>
      </w:divBdr>
    </w:div>
    <w:div w:id="825243951">
      <w:bodyDiv w:val="1"/>
      <w:marLeft w:val="0"/>
      <w:marRight w:val="0"/>
      <w:marTop w:val="0"/>
      <w:marBottom w:val="0"/>
      <w:divBdr>
        <w:top w:val="none" w:sz="0" w:space="0" w:color="auto"/>
        <w:left w:val="none" w:sz="0" w:space="0" w:color="auto"/>
        <w:bottom w:val="none" w:sz="0" w:space="0" w:color="auto"/>
        <w:right w:val="none" w:sz="0" w:space="0" w:color="auto"/>
      </w:divBdr>
    </w:div>
    <w:div w:id="827131145">
      <w:bodyDiv w:val="1"/>
      <w:marLeft w:val="0"/>
      <w:marRight w:val="0"/>
      <w:marTop w:val="0"/>
      <w:marBottom w:val="0"/>
      <w:divBdr>
        <w:top w:val="none" w:sz="0" w:space="0" w:color="auto"/>
        <w:left w:val="none" w:sz="0" w:space="0" w:color="auto"/>
        <w:bottom w:val="none" w:sz="0" w:space="0" w:color="auto"/>
        <w:right w:val="none" w:sz="0" w:space="0" w:color="auto"/>
      </w:divBdr>
      <w:divsChild>
        <w:div w:id="1919246060">
          <w:marLeft w:val="274"/>
          <w:marRight w:val="0"/>
          <w:marTop w:val="0"/>
          <w:marBottom w:val="0"/>
          <w:divBdr>
            <w:top w:val="none" w:sz="0" w:space="0" w:color="auto"/>
            <w:left w:val="none" w:sz="0" w:space="0" w:color="auto"/>
            <w:bottom w:val="none" w:sz="0" w:space="0" w:color="auto"/>
            <w:right w:val="none" w:sz="0" w:space="0" w:color="auto"/>
          </w:divBdr>
        </w:div>
      </w:divsChild>
    </w:div>
    <w:div w:id="837505297">
      <w:bodyDiv w:val="1"/>
      <w:marLeft w:val="0"/>
      <w:marRight w:val="0"/>
      <w:marTop w:val="0"/>
      <w:marBottom w:val="0"/>
      <w:divBdr>
        <w:top w:val="none" w:sz="0" w:space="0" w:color="auto"/>
        <w:left w:val="none" w:sz="0" w:space="0" w:color="auto"/>
        <w:bottom w:val="none" w:sz="0" w:space="0" w:color="auto"/>
        <w:right w:val="none" w:sz="0" w:space="0" w:color="auto"/>
      </w:divBdr>
      <w:divsChild>
        <w:div w:id="143399687">
          <w:marLeft w:val="274"/>
          <w:marRight w:val="0"/>
          <w:marTop w:val="0"/>
          <w:marBottom w:val="0"/>
          <w:divBdr>
            <w:top w:val="none" w:sz="0" w:space="0" w:color="auto"/>
            <w:left w:val="none" w:sz="0" w:space="0" w:color="auto"/>
            <w:bottom w:val="none" w:sz="0" w:space="0" w:color="auto"/>
            <w:right w:val="none" w:sz="0" w:space="0" w:color="auto"/>
          </w:divBdr>
        </w:div>
        <w:div w:id="345444838">
          <w:marLeft w:val="274"/>
          <w:marRight w:val="0"/>
          <w:marTop w:val="0"/>
          <w:marBottom w:val="0"/>
          <w:divBdr>
            <w:top w:val="none" w:sz="0" w:space="0" w:color="auto"/>
            <w:left w:val="none" w:sz="0" w:space="0" w:color="auto"/>
            <w:bottom w:val="none" w:sz="0" w:space="0" w:color="auto"/>
            <w:right w:val="none" w:sz="0" w:space="0" w:color="auto"/>
          </w:divBdr>
        </w:div>
        <w:div w:id="1719209358">
          <w:marLeft w:val="274"/>
          <w:marRight w:val="0"/>
          <w:marTop w:val="0"/>
          <w:marBottom w:val="0"/>
          <w:divBdr>
            <w:top w:val="none" w:sz="0" w:space="0" w:color="auto"/>
            <w:left w:val="none" w:sz="0" w:space="0" w:color="auto"/>
            <w:bottom w:val="none" w:sz="0" w:space="0" w:color="auto"/>
            <w:right w:val="none" w:sz="0" w:space="0" w:color="auto"/>
          </w:divBdr>
        </w:div>
      </w:divsChild>
    </w:div>
    <w:div w:id="842472252">
      <w:bodyDiv w:val="1"/>
      <w:marLeft w:val="0"/>
      <w:marRight w:val="0"/>
      <w:marTop w:val="0"/>
      <w:marBottom w:val="0"/>
      <w:divBdr>
        <w:top w:val="none" w:sz="0" w:space="0" w:color="auto"/>
        <w:left w:val="none" w:sz="0" w:space="0" w:color="auto"/>
        <w:bottom w:val="none" w:sz="0" w:space="0" w:color="auto"/>
        <w:right w:val="none" w:sz="0" w:space="0" w:color="auto"/>
      </w:divBdr>
    </w:div>
    <w:div w:id="869411557">
      <w:bodyDiv w:val="1"/>
      <w:marLeft w:val="0"/>
      <w:marRight w:val="0"/>
      <w:marTop w:val="0"/>
      <w:marBottom w:val="0"/>
      <w:divBdr>
        <w:top w:val="none" w:sz="0" w:space="0" w:color="auto"/>
        <w:left w:val="none" w:sz="0" w:space="0" w:color="auto"/>
        <w:bottom w:val="none" w:sz="0" w:space="0" w:color="auto"/>
        <w:right w:val="none" w:sz="0" w:space="0" w:color="auto"/>
      </w:divBdr>
    </w:div>
    <w:div w:id="871573478">
      <w:bodyDiv w:val="1"/>
      <w:marLeft w:val="0"/>
      <w:marRight w:val="0"/>
      <w:marTop w:val="0"/>
      <w:marBottom w:val="0"/>
      <w:divBdr>
        <w:top w:val="none" w:sz="0" w:space="0" w:color="auto"/>
        <w:left w:val="none" w:sz="0" w:space="0" w:color="auto"/>
        <w:bottom w:val="none" w:sz="0" w:space="0" w:color="auto"/>
        <w:right w:val="none" w:sz="0" w:space="0" w:color="auto"/>
      </w:divBdr>
    </w:div>
    <w:div w:id="898128482">
      <w:bodyDiv w:val="1"/>
      <w:marLeft w:val="0"/>
      <w:marRight w:val="0"/>
      <w:marTop w:val="0"/>
      <w:marBottom w:val="0"/>
      <w:divBdr>
        <w:top w:val="none" w:sz="0" w:space="0" w:color="auto"/>
        <w:left w:val="none" w:sz="0" w:space="0" w:color="auto"/>
        <w:bottom w:val="none" w:sz="0" w:space="0" w:color="auto"/>
        <w:right w:val="none" w:sz="0" w:space="0" w:color="auto"/>
      </w:divBdr>
      <w:divsChild>
        <w:div w:id="502282828">
          <w:marLeft w:val="274"/>
          <w:marRight w:val="0"/>
          <w:marTop w:val="200"/>
          <w:marBottom w:val="0"/>
          <w:divBdr>
            <w:top w:val="none" w:sz="0" w:space="0" w:color="auto"/>
            <w:left w:val="none" w:sz="0" w:space="0" w:color="auto"/>
            <w:bottom w:val="none" w:sz="0" w:space="0" w:color="auto"/>
            <w:right w:val="none" w:sz="0" w:space="0" w:color="auto"/>
          </w:divBdr>
        </w:div>
        <w:div w:id="1423188772">
          <w:marLeft w:val="274"/>
          <w:marRight w:val="0"/>
          <w:marTop w:val="200"/>
          <w:marBottom w:val="0"/>
          <w:divBdr>
            <w:top w:val="none" w:sz="0" w:space="0" w:color="auto"/>
            <w:left w:val="none" w:sz="0" w:space="0" w:color="auto"/>
            <w:bottom w:val="none" w:sz="0" w:space="0" w:color="auto"/>
            <w:right w:val="none" w:sz="0" w:space="0" w:color="auto"/>
          </w:divBdr>
        </w:div>
        <w:div w:id="1987858289">
          <w:marLeft w:val="274"/>
          <w:marRight w:val="0"/>
          <w:marTop w:val="200"/>
          <w:marBottom w:val="0"/>
          <w:divBdr>
            <w:top w:val="none" w:sz="0" w:space="0" w:color="auto"/>
            <w:left w:val="none" w:sz="0" w:space="0" w:color="auto"/>
            <w:bottom w:val="none" w:sz="0" w:space="0" w:color="auto"/>
            <w:right w:val="none" w:sz="0" w:space="0" w:color="auto"/>
          </w:divBdr>
        </w:div>
      </w:divsChild>
    </w:div>
    <w:div w:id="901794682">
      <w:bodyDiv w:val="1"/>
      <w:marLeft w:val="0"/>
      <w:marRight w:val="0"/>
      <w:marTop w:val="0"/>
      <w:marBottom w:val="0"/>
      <w:divBdr>
        <w:top w:val="none" w:sz="0" w:space="0" w:color="auto"/>
        <w:left w:val="none" w:sz="0" w:space="0" w:color="auto"/>
        <w:bottom w:val="none" w:sz="0" w:space="0" w:color="auto"/>
        <w:right w:val="none" w:sz="0" w:space="0" w:color="auto"/>
      </w:divBdr>
      <w:divsChild>
        <w:div w:id="62873408">
          <w:marLeft w:val="446"/>
          <w:marRight w:val="0"/>
          <w:marTop w:val="0"/>
          <w:marBottom w:val="0"/>
          <w:divBdr>
            <w:top w:val="none" w:sz="0" w:space="0" w:color="auto"/>
            <w:left w:val="none" w:sz="0" w:space="0" w:color="auto"/>
            <w:bottom w:val="none" w:sz="0" w:space="0" w:color="auto"/>
            <w:right w:val="none" w:sz="0" w:space="0" w:color="auto"/>
          </w:divBdr>
        </w:div>
        <w:div w:id="165170289">
          <w:marLeft w:val="446"/>
          <w:marRight w:val="0"/>
          <w:marTop w:val="0"/>
          <w:marBottom w:val="0"/>
          <w:divBdr>
            <w:top w:val="none" w:sz="0" w:space="0" w:color="auto"/>
            <w:left w:val="none" w:sz="0" w:space="0" w:color="auto"/>
            <w:bottom w:val="none" w:sz="0" w:space="0" w:color="auto"/>
            <w:right w:val="none" w:sz="0" w:space="0" w:color="auto"/>
          </w:divBdr>
        </w:div>
        <w:div w:id="678509283">
          <w:marLeft w:val="446"/>
          <w:marRight w:val="0"/>
          <w:marTop w:val="0"/>
          <w:marBottom w:val="0"/>
          <w:divBdr>
            <w:top w:val="none" w:sz="0" w:space="0" w:color="auto"/>
            <w:left w:val="none" w:sz="0" w:space="0" w:color="auto"/>
            <w:bottom w:val="none" w:sz="0" w:space="0" w:color="auto"/>
            <w:right w:val="none" w:sz="0" w:space="0" w:color="auto"/>
          </w:divBdr>
        </w:div>
        <w:div w:id="1577202461">
          <w:marLeft w:val="446"/>
          <w:marRight w:val="0"/>
          <w:marTop w:val="0"/>
          <w:marBottom w:val="0"/>
          <w:divBdr>
            <w:top w:val="none" w:sz="0" w:space="0" w:color="auto"/>
            <w:left w:val="none" w:sz="0" w:space="0" w:color="auto"/>
            <w:bottom w:val="none" w:sz="0" w:space="0" w:color="auto"/>
            <w:right w:val="none" w:sz="0" w:space="0" w:color="auto"/>
          </w:divBdr>
        </w:div>
        <w:div w:id="1623001097">
          <w:marLeft w:val="446"/>
          <w:marRight w:val="0"/>
          <w:marTop w:val="0"/>
          <w:marBottom w:val="0"/>
          <w:divBdr>
            <w:top w:val="none" w:sz="0" w:space="0" w:color="auto"/>
            <w:left w:val="none" w:sz="0" w:space="0" w:color="auto"/>
            <w:bottom w:val="none" w:sz="0" w:space="0" w:color="auto"/>
            <w:right w:val="none" w:sz="0" w:space="0" w:color="auto"/>
          </w:divBdr>
        </w:div>
        <w:div w:id="1732802696">
          <w:marLeft w:val="446"/>
          <w:marRight w:val="0"/>
          <w:marTop w:val="0"/>
          <w:marBottom w:val="0"/>
          <w:divBdr>
            <w:top w:val="none" w:sz="0" w:space="0" w:color="auto"/>
            <w:left w:val="none" w:sz="0" w:space="0" w:color="auto"/>
            <w:bottom w:val="none" w:sz="0" w:space="0" w:color="auto"/>
            <w:right w:val="none" w:sz="0" w:space="0" w:color="auto"/>
          </w:divBdr>
        </w:div>
        <w:div w:id="2133593471">
          <w:marLeft w:val="446"/>
          <w:marRight w:val="0"/>
          <w:marTop w:val="0"/>
          <w:marBottom w:val="0"/>
          <w:divBdr>
            <w:top w:val="none" w:sz="0" w:space="0" w:color="auto"/>
            <w:left w:val="none" w:sz="0" w:space="0" w:color="auto"/>
            <w:bottom w:val="none" w:sz="0" w:space="0" w:color="auto"/>
            <w:right w:val="none" w:sz="0" w:space="0" w:color="auto"/>
          </w:divBdr>
        </w:div>
      </w:divsChild>
    </w:div>
    <w:div w:id="917522560">
      <w:bodyDiv w:val="1"/>
      <w:marLeft w:val="0"/>
      <w:marRight w:val="0"/>
      <w:marTop w:val="0"/>
      <w:marBottom w:val="0"/>
      <w:divBdr>
        <w:top w:val="none" w:sz="0" w:space="0" w:color="auto"/>
        <w:left w:val="none" w:sz="0" w:space="0" w:color="auto"/>
        <w:bottom w:val="none" w:sz="0" w:space="0" w:color="auto"/>
        <w:right w:val="none" w:sz="0" w:space="0" w:color="auto"/>
      </w:divBdr>
      <w:divsChild>
        <w:div w:id="157616553">
          <w:marLeft w:val="1066"/>
          <w:marRight w:val="0"/>
          <w:marTop w:val="0"/>
          <w:marBottom w:val="60"/>
          <w:divBdr>
            <w:top w:val="none" w:sz="0" w:space="0" w:color="auto"/>
            <w:left w:val="none" w:sz="0" w:space="0" w:color="auto"/>
            <w:bottom w:val="none" w:sz="0" w:space="0" w:color="auto"/>
            <w:right w:val="none" w:sz="0" w:space="0" w:color="auto"/>
          </w:divBdr>
        </w:div>
        <w:div w:id="169952246">
          <w:marLeft w:val="1066"/>
          <w:marRight w:val="0"/>
          <w:marTop w:val="0"/>
          <w:marBottom w:val="60"/>
          <w:divBdr>
            <w:top w:val="none" w:sz="0" w:space="0" w:color="auto"/>
            <w:left w:val="none" w:sz="0" w:space="0" w:color="auto"/>
            <w:bottom w:val="none" w:sz="0" w:space="0" w:color="auto"/>
            <w:right w:val="none" w:sz="0" w:space="0" w:color="auto"/>
          </w:divBdr>
        </w:div>
        <w:div w:id="193814930">
          <w:marLeft w:val="346"/>
          <w:marRight w:val="0"/>
          <w:marTop w:val="0"/>
          <w:marBottom w:val="60"/>
          <w:divBdr>
            <w:top w:val="none" w:sz="0" w:space="0" w:color="auto"/>
            <w:left w:val="none" w:sz="0" w:space="0" w:color="auto"/>
            <w:bottom w:val="none" w:sz="0" w:space="0" w:color="auto"/>
            <w:right w:val="none" w:sz="0" w:space="0" w:color="auto"/>
          </w:divBdr>
        </w:div>
        <w:div w:id="1346593964">
          <w:marLeft w:val="1066"/>
          <w:marRight w:val="0"/>
          <w:marTop w:val="0"/>
          <w:marBottom w:val="60"/>
          <w:divBdr>
            <w:top w:val="none" w:sz="0" w:space="0" w:color="auto"/>
            <w:left w:val="none" w:sz="0" w:space="0" w:color="auto"/>
            <w:bottom w:val="none" w:sz="0" w:space="0" w:color="auto"/>
            <w:right w:val="none" w:sz="0" w:space="0" w:color="auto"/>
          </w:divBdr>
        </w:div>
        <w:div w:id="1396395630">
          <w:marLeft w:val="1066"/>
          <w:marRight w:val="0"/>
          <w:marTop w:val="0"/>
          <w:marBottom w:val="60"/>
          <w:divBdr>
            <w:top w:val="none" w:sz="0" w:space="0" w:color="auto"/>
            <w:left w:val="none" w:sz="0" w:space="0" w:color="auto"/>
            <w:bottom w:val="none" w:sz="0" w:space="0" w:color="auto"/>
            <w:right w:val="none" w:sz="0" w:space="0" w:color="auto"/>
          </w:divBdr>
        </w:div>
        <w:div w:id="1557006341">
          <w:marLeft w:val="1066"/>
          <w:marRight w:val="0"/>
          <w:marTop w:val="0"/>
          <w:marBottom w:val="60"/>
          <w:divBdr>
            <w:top w:val="none" w:sz="0" w:space="0" w:color="auto"/>
            <w:left w:val="none" w:sz="0" w:space="0" w:color="auto"/>
            <w:bottom w:val="none" w:sz="0" w:space="0" w:color="auto"/>
            <w:right w:val="none" w:sz="0" w:space="0" w:color="auto"/>
          </w:divBdr>
        </w:div>
      </w:divsChild>
    </w:div>
    <w:div w:id="929047026">
      <w:bodyDiv w:val="1"/>
      <w:marLeft w:val="0"/>
      <w:marRight w:val="0"/>
      <w:marTop w:val="0"/>
      <w:marBottom w:val="0"/>
      <w:divBdr>
        <w:top w:val="none" w:sz="0" w:space="0" w:color="auto"/>
        <w:left w:val="none" w:sz="0" w:space="0" w:color="auto"/>
        <w:bottom w:val="none" w:sz="0" w:space="0" w:color="auto"/>
        <w:right w:val="none" w:sz="0" w:space="0" w:color="auto"/>
      </w:divBdr>
    </w:div>
    <w:div w:id="931475914">
      <w:bodyDiv w:val="1"/>
      <w:marLeft w:val="0"/>
      <w:marRight w:val="0"/>
      <w:marTop w:val="0"/>
      <w:marBottom w:val="0"/>
      <w:divBdr>
        <w:top w:val="none" w:sz="0" w:space="0" w:color="auto"/>
        <w:left w:val="none" w:sz="0" w:space="0" w:color="auto"/>
        <w:bottom w:val="none" w:sz="0" w:space="0" w:color="auto"/>
        <w:right w:val="none" w:sz="0" w:space="0" w:color="auto"/>
      </w:divBdr>
    </w:div>
    <w:div w:id="933513587">
      <w:bodyDiv w:val="1"/>
      <w:marLeft w:val="0"/>
      <w:marRight w:val="0"/>
      <w:marTop w:val="0"/>
      <w:marBottom w:val="0"/>
      <w:divBdr>
        <w:top w:val="none" w:sz="0" w:space="0" w:color="auto"/>
        <w:left w:val="none" w:sz="0" w:space="0" w:color="auto"/>
        <w:bottom w:val="none" w:sz="0" w:space="0" w:color="auto"/>
        <w:right w:val="none" w:sz="0" w:space="0" w:color="auto"/>
      </w:divBdr>
    </w:div>
    <w:div w:id="939065771">
      <w:bodyDiv w:val="1"/>
      <w:marLeft w:val="0"/>
      <w:marRight w:val="0"/>
      <w:marTop w:val="0"/>
      <w:marBottom w:val="0"/>
      <w:divBdr>
        <w:top w:val="none" w:sz="0" w:space="0" w:color="auto"/>
        <w:left w:val="none" w:sz="0" w:space="0" w:color="auto"/>
        <w:bottom w:val="none" w:sz="0" w:space="0" w:color="auto"/>
        <w:right w:val="none" w:sz="0" w:space="0" w:color="auto"/>
      </w:divBdr>
      <w:divsChild>
        <w:div w:id="329911551">
          <w:marLeft w:val="274"/>
          <w:marRight w:val="0"/>
          <w:marTop w:val="0"/>
          <w:marBottom w:val="0"/>
          <w:divBdr>
            <w:top w:val="none" w:sz="0" w:space="0" w:color="auto"/>
            <w:left w:val="none" w:sz="0" w:space="0" w:color="auto"/>
            <w:bottom w:val="none" w:sz="0" w:space="0" w:color="auto"/>
            <w:right w:val="none" w:sz="0" w:space="0" w:color="auto"/>
          </w:divBdr>
        </w:div>
        <w:div w:id="821118826">
          <w:marLeft w:val="274"/>
          <w:marRight w:val="0"/>
          <w:marTop w:val="0"/>
          <w:marBottom w:val="0"/>
          <w:divBdr>
            <w:top w:val="none" w:sz="0" w:space="0" w:color="auto"/>
            <w:left w:val="none" w:sz="0" w:space="0" w:color="auto"/>
            <w:bottom w:val="none" w:sz="0" w:space="0" w:color="auto"/>
            <w:right w:val="none" w:sz="0" w:space="0" w:color="auto"/>
          </w:divBdr>
        </w:div>
        <w:div w:id="1261063682">
          <w:marLeft w:val="274"/>
          <w:marRight w:val="0"/>
          <w:marTop w:val="0"/>
          <w:marBottom w:val="0"/>
          <w:divBdr>
            <w:top w:val="none" w:sz="0" w:space="0" w:color="auto"/>
            <w:left w:val="none" w:sz="0" w:space="0" w:color="auto"/>
            <w:bottom w:val="none" w:sz="0" w:space="0" w:color="auto"/>
            <w:right w:val="none" w:sz="0" w:space="0" w:color="auto"/>
          </w:divBdr>
        </w:div>
      </w:divsChild>
    </w:div>
    <w:div w:id="941498213">
      <w:bodyDiv w:val="1"/>
      <w:marLeft w:val="0"/>
      <w:marRight w:val="0"/>
      <w:marTop w:val="0"/>
      <w:marBottom w:val="0"/>
      <w:divBdr>
        <w:top w:val="none" w:sz="0" w:space="0" w:color="auto"/>
        <w:left w:val="none" w:sz="0" w:space="0" w:color="auto"/>
        <w:bottom w:val="none" w:sz="0" w:space="0" w:color="auto"/>
        <w:right w:val="none" w:sz="0" w:space="0" w:color="auto"/>
      </w:divBdr>
      <w:divsChild>
        <w:div w:id="1693451869">
          <w:marLeft w:val="173"/>
          <w:marRight w:val="0"/>
          <w:marTop w:val="0"/>
          <w:marBottom w:val="0"/>
          <w:divBdr>
            <w:top w:val="none" w:sz="0" w:space="0" w:color="auto"/>
            <w:left w:val="none" w:sz="0" w:space="0" w:color="auto"/>
            <w:bottom w:val="none" w:sz="0" w:space="0" w:color="auto"/>
            <w:right w:val="none" w:sz="0" w:space="0" w:color="auto"/>
          </w:divBdr>
        </w:div>
      </w:divsChild>
    </w:div>
    <w:div w:id="965811554">
      <w:bodyDiv w:val="1"/>
      <w:marLeft w:val="0"/>
      <w:marRight w:val="0"/>
      <w:marTop w:val="0"/>
      <w:marBottom w:val="0"/>
      <w:divBdr>
        <w:top w:val="none" w:sz="0" w:space="0" w:color="auto"/>
        <w:left w:val="none" w:sz="0" w:space="0" w:color="auto"/>
        <w:bottom w:val="none" w:sz="0" w:space="0" w:color="auto"/>
        <w:right w:val="none" w:sz="0" w:space="0" w:color="auto"/>
      </w:divBdr>
    </w:div>
    <w:div w:id="973411612">
      <w:bodyDiv w:val="1"/>
      <w:marLeft w:val="0"/>
      <w:marRight w:val="0"/>
      <w:marTop w:val="0"/>
      <w:marBottom w:val="0"/>
      <w:divBdr>
        <w:top w:val="none" w:sz="0" w:space="0" w:color="auto"/>
        <w:left w:val="none" w:sz="0" w:space="0" w:color="auto"/>
        <w:bottom w:val="none" w:sz="0" w:space="0" w:color="auto"/>
        <w:right w:val="none" w:sz="0" w:space="0" w:color="auto"/>
      </w:divBdr>
    </w:div>
    <w:div w:id="976452483">
      <w:bodyDiv w:val="1"/>
      <w:marLeft w:val="0"/>
      <w:marRight w:val="0"/>
      <w:marTop w:val="0"/>
      <w:marBottom w:val="0"/>
      <w:divBdr>
        <w:top w:val="none" w:sz="0" w:space="0" w:color="auto"/>
        <w:left w:val="none" w:sz="0" w:space="0" w:color="auto"/>
        <w:bottom w:val="none" w:sz="0" w:space="0" w:color="auto"/>
        <w:right w:val="none" w:sz="0" w:space="0" w:color="auto"/>
      </w:divBdr>
    </w:div>
    <w:div w:id="983853870">
      <w:bodyDiv w:val="1"/>
      <w:marLeft w:val="0"/>
      <w:marRight w:val="0"/>
      <w:marTop w:val="0"/>
      <w:marBottom w:val="0"/>
      <w:divBdr>
        <w:top w:val="none" w:sz="0" w:space="0" w:color="auto"/>
        <w:left w:val="none" w:sz="0" w:space="0" w:color="auto"/>
        <w:bottom w:val="none" w:sz="0" w:space="0" w:color="auto"/>
        <w:right w:val="none" w:sz="0" w:space="0" w:color="auto"/>
      </w:divBdr>
      <w:divsChild>
        <w:div w:id="234827980">
          <w:marLeft w:val="274"/>
          <w:marRight w:val="0"/>
          <w:marTop w:val="200"/>
          <w:marBottom w:val="0"/>
          <w:divBdr>
            <w:top w:val="none" w:sz="0" w:space="0" w:color="auto"/>
            <w:left w:val="none" w:sz="0" w:space="0" w:color="auto"/>
            <w:bottom w:val="none" w:sz="0" w:space="0" w:color="auto"/>
            <w:right w:val="none" w:sz="0" w:space="0" w:color="auto"/>
          </w:divBdr>
        </w:div>
        <w:div w:id="271982831">
          <w:marLeft w:val="274"/>
          <w:marRight w:val="0"/>
          <w:marTop w:val="200"/>
          <w:marBottom w:val="0"/>
          <w:divBdr>
            <w:top w:val="none" w:sz="0" w:space="0" w:color="auto"/>
            <w:left w:val="none" w:sz="0" w:space="0" w:color="auto"/>
            <w:bottom w:val="none" w:sz="0" w:space="0" w:color="auto"/>
            <w:right w:val="none" w:sz="0" w:space="0" w:color="auto"/>
          </w:divBdr>
        </w:div>
        <w:div w:id="600573453">
          <w:marLeft w:val="274"/>
          <w:marRight w:val="0"/>
          <w:marTop w:val="200"/>
          <w:marBottom w:val="0"/>
          <w:divBdr>
            <w:top w:val="none" w:sz="0" w:space="0" w:color="auto"/>
            <w:left w:val="none" w:sz="0" w:space="0" w:color="auto"/>
            <w:bottom w:val="none" w:sz="0" w:space="0" w:color="auto"/>
            <w:right w:val="none" w:sz="0" w:space="0" w:color="auto"/>
          </w:divBdr>
        </w:div>
        <w:div w:id="901212318">
          <w:marLeft w:val="274"/>
          <w:marRight w:val="0"/>
          <w:marTop w:val="200"/>
          <w:marBottom w:val="0"/>
          <w:divBdr>
            <w:top w:val="none" w:sz="0" w:space="0" w:color="auto"/>
            <w:left w:val="none" w:sz="0" w:space="0" w:color="auto"/>
            <w:bottom w:val="none" w:sz="0" w:space="0" w:color="auto"/>
            <w:right w:val="none" w:sz="0" w:space="0" w:color="auto"/>
          </w:divBdr>
        </w:div>
        <w:div w:id="906719438">
          <w:marLeft w:val="274"/>
          <w:marRight w:val="0"/>
          <w:marTop w:val="200"/>
          <w:marBottom w:val="0"/>
          <w:divBdr>
            <w:top w:val="none" w:sz="0" w:space="0" w:color="auto"/>
            <w:left w:val="none" w:sz="0" w:space="0" w:color="auto"/>
            <w:bottom w:val="none" w:sz="0" w:space="0" w:color="auto"/>
            <w:right w:val="none" w:sz="0" w:space="0" w:color="auto"/>
          </w:divBdr>
        </w:div>
        <w:div w:id="1894535274">
          <w:marLeft w:val="274"/>
          <w:marRight w:val="0"/>
          <w:marTop w:val="200"/>
          <w:marBottom w:val="0"/>
          <w:divBdr>
            <w:top w:val="none" w:sz="0" w:space="0" w:color="auto"/>
            <w:left w:val="none" w:sz="0" w:space="0" w:color="auto"/>
            <w:bottom w:val="none" w:sz="0" w:space="0" w:color="auto"/>
            <w:right w:val="none" w:sz="0" w:space="0" w:color="auto"/>
          </w:divBdr>
        </w:div>
      </w:divsChild>
    </w:div>
    <w:div w:id="1011108901">
      <w:bodyDiv w:val="1"/>
      <w:marLeft w:val="0"/>
      <w:marRight w:val="0"/>
      <w:marTop w:val="0"/>
      <w:marBottom w:val="0"/>
      <w:divBdr>
        <w:top w:val="none" w:sz="0" w:space="0" w:color="auto"/>
        <w:left w:val="none" w:sz="0" w:space="0" w:color="auto"/>
        <w:bottom w:val="none" w:sz="0" w:space="0" w:color="auto"/>
        <w:right w:val="none" w:sz="0" w:space="0" w:color="auto"/>
      </w:divBdr>
      <w:divsChild>
        <w:div w:id="34550417">
          <w:marLeft w:val="274"/>
          <w:marRight w:val="0"/>
          <w:marTop w:val="0"/>
          <w:marBottom w:val="0"/>
          <w:divBdr>
            <w:top w:val="none" w:sz="0" w:space="0" w:color="auto"/>
            <w:left w:val="none" w:sz="0" w:space="0" w:color="auto"/>
            <w:bottom w:val="none" w:sz="0" w:space="0" w:color="auto"/>
            <w:right w:val="none" w:sz="0" w:space="0" w:color="auto"/>
          </w:divBdr>
        </w:div>
        <w:div w:id="1824462797">
          <w:marLeft w:val="274"/>
          <w:marRight w:val="0"/>
          <w:marTop w:val="0"/>
          <w:marBottom w:val="0"/>
          <w:divBdr>
            <w:top w:val="none" w:sz="0" w:space="0" w:color="auto"/>
            <w:left w:val="none" w:sz="0" w:space="0" w:color="auto"/>
            <w:bottom w:val="none" w:sz="0" w:space="0" w:color="auto"/>
            <w:right w:val="none" w:sz="0" w:space="0" w:color="auto"/>
          </w:divBdr>
        </w:div>
      </w:divsChild>
    </w:div>
    <w:div w:id="1019352771">
      <w:bodyDiv w:val="1"/>
      <w:marLeft w:val="0"/>
      <w:marRight w:val="0"/>
      <w:marTop w:val="0"/>
      <w:marBottom w:val="0"/>
      <w:divBdr>
        <w:top w:val="none" w:sz="0" w:space="0" w:color="auto"/>
        <w:left w:val="none" w:sz="0" w:space="0" w:color="auto"/>
        <w:bottom w:val="none" w:sz="0" w:space="0" w:color="auto"/>
        <w:right w:val="none" w:sz="0" w:space="0" w:color="auto"/>
      </w:divBdr>
    </w:div>
    <w:div w:id="1020010839">
      <w:bodyDiv w:val="1"/>
      <w:marLeft w:val="0"/>
      <w:marRight w:val="0"/>
      <w:marTop w:val="0"/>
      <w:marBottom w:val="0"/>
      <w:divBdr>
        <w:top w:val="none" w:sz="0" w:space="0" w:color="auto"/>
        <w:left w:val="none" w:sz="0" w:space="0" w:color="auto"/>
        <w:bottom w:val="none" w:sz="0" w:space="0" w:color="auto"/>
        <w:right w:val="none" w:sz="0" w:space="0" w:color="auto"/>
      </w:divBdr>
    </w:div>
    <w:div w:id="1027563163">
      <w:bodyDiv w:val="1"/>
      <w:marLeft w:val="0"/>
      <w:marRight w:val="0"/>
      <w:marTop w:val="0"/>
      <w:marBottom w:val="0"/>
      <w:divBdr>
        <w:top w:val="none" w:sz="0" w:space="0" w:color="auto"/>
        <w:left w:val="none" w:sz="0" w:space="0" w:color="auto"/>
        <w:bottom w:val="none" w:sz="0" w:space="0" w:color="auto"/>
        <w:right w:val="none" w:sz="0" w:space="0" w:color="auto"/>
      </w:divBdr>
    </w:div>
    <w:div w:id="1054427295">
      <w:bodyDiv w:val="1"/>
      <w:marLeft w:val="0"/>
      <w:marRight w:val="0"/>
      <w:marTop w:val="0"/>
      <w:marBottom w:val="0"/>
      <w:divBdr>
        <w:top w:val="none" w:sz="0" w:space="0" w:color="auto"/>
        <w:left w:val="none" w:sz="0" w:space="0" w:color="auto"/>
        <w:bottom w:val="none" w:sz="0" w:space="0" w:color="auto"/>
        <w:right w:val="none" w:sz="0" w:space="0" w:color="auto"/>
      </w:divBdr>
    </w:div>
    <w:div w:id="1057245922">
      <w:bodyDiv w:val="1"/>
      <w:marLeft w:val="0"/>
      <w:marRight w:val="0"/>
      <w:marTop w:val="0"/>
      <w:marBottom w:val="0"/>
      <w:divBdr>
        <w:top w:val="none" w:sz="0" w:space="0" w:color="auto"/>
        <w:left w:val="none" w:sz="0" w:space="0" w:color="auto"/>
        <w:bottom w:val="none" w:sz="0" w:space="0" w:color="auto"/>
        <w:right w:val="none" w:sz="0" w:space="0" w:color="auto"/>
      </w:divBdr>
    </w:div>
    <w:div w:id="1066605961">
      <w:bodyDiv w:val="1"/>
      <w:marLeft w:val="0"/>
      <w:marRight w:val="0"/>
      <w:marTop w:val="0"/>
      <w:marBottom w:val="0"/>
      <w:divBdr>
        <w:top w:val="none" w:sz="0" w:space="0" w:color="auto"/>
        <w:left w:val="none" w:sz="0" w:space="0" w:color="auto"/>
        <w:bottom w:val="none" w:sz="0" w:space="0" w:color="auto"/>
        <w:right w:val="none" w:sz="0" w:space="0" w:color="auto"/>
      </w:divBdr>
      <w:divsChild>
        <w:div w:id="30502264">
          <w:marLeft w:val="274"/>
          <w:marRight w:val="0"/>
          <w:marTop w:val="0"/>
          <w:marBottom w:val="0"/>
          <w:divBdr>
            <w:top w:val="none" w:sz="0" w:space="0" w:color="auto"/>
            <w:left w:val="none" w:sz="0" w:space="0" w:color="auto"/>
            <w:bottom w:val="none" w:sz="0" w:space="0" w:color="auto"/>
            <w:right w:val="none" w:sz="0" w:space="0" w:color="auto"/>
          </w:divBdr>
        </w:div>
        <w:div w:id="725179135">
          <w:marLeft w:val="274"/>
          <w:marRight w:val="0"/>
          <w:marTop w:val="0"/>
          <w:marBottom w:val="0"/>
          <w:divBdr>
            <w:top w:val="none" w:sz="0" w:space="0" w:color="auto"/>
            <w:left w:val="none" w:sz="0" w:space="0" w:color="auto"/>
            <w:bottom w:val="none" w:sz="0" w:space="0" w:color="auto"/>
            <w:right w:val="none" w:sz="0" w:space="0" w:color="auto"/>
          </w:divBdr>
        </w:div>
        <w:div w:id="1624266418">
          <w:marLeft w:val="274"/>
          <w:marRight w:val="0"/>
          <w:marTop w:val="0"/>
          <w:marBottom w:val="0"/>
          <w:divBdr>
            <w:top w:val="none" w:sz="0" w:space="0" w:color="auto"/>
            <w:left w:val="none" w:sz="0" w:space="0" w:color="auto"/>
            <w:bottom w:val="none" w:sz="0" w:space="0" w:color="auto"/>
            <w:right w:val="none" w:sz="0" w:space="0" w:color="auto"/>
          </w:divBdr>
        </w:div>
      </w:divsChild>
    </w:div>
    <w:div w:id="1078215552">
      <w:bodyDiv w:val="1"/>
      <w:marLeft w:val="0"/>
      <w:marRight w:val="0"/>
      <w:marTop w:val="0"/>
      <w:marBottom w:val="0"/>
      <w:divBdr>
        <w:top w:val="none" w:sz="0" w:space="0" w:color="auto"/>
        <w:left w:val="none" w:sz="0" w:space="0" w:color="auto"/>
        <w:bottom w:val="none" w:sz="0" w:space="0" w:color="auto"/>
        <w:right w:val="none" w:sz="0" w:space="0" w:color="auto"/>
      </w:divBdr>
    </w:div>
    <w:div w:id="1086997415">
      <w:bodyDiv w:val="1"/>
      <w:marLeft w:val="0"/>
      <w:marRight w:val="0"/>
      <w:marTop w:val="0"/>
      <w:marBottom w:val="0"/>
      <w:divBdr>
        <w:top w:val="none" w:sz="0" w:space="0" w:color="auto"/>
        <w:left w:val="none" w:sz="0" w:space="0" w:color="auto"/>
        <w:bottom w:val="none" w:sz="0" w:space="0" w:color="auto"/>
        <w:right w:val="none" w:sz="0" w:space="0" w:color="auto"/>
      </w:divBdr>
      <w:divsChild>
        <w:div w:id="837424837">
          <w:marLeft w:val="274"/>
          <w:marRight w:val="0"/>
          <w:marTop w:val="0"/>
          <w:marBottom w:val="0"/>
          <w:divBdr>
            <w:top w:val="none" w:sz="0" w:space="0" w:color="auto"/>
            <w:left w:val="none" w:sz="0" w:space="0" w:color="auto"/>
            <w:bottom w:val="none" w:sz="0" w:space="0" w:color="auto"/>
            <w:right w:val="none" w:sz="0" w:space="0" w:color="auto"/>
          </w:divBdr>
        </w:div>
        <w:div w:id="1142239036">
          <w:marLeft w:val="274"/>
          <w:marRight w:val="0"/>
          <w:marTop w:val="0"/>
          <w:marBottom w:val="0"/>
          <w:divBdr>
            <w:top w:val="none" w:sz="0" w:space="0" w:color="auto"/>
            <w:left w:val="none" w:sz="0" w:space="0" w:color="auto"/>
            <w:bottom w:val="none" w:sz="0" w:space="0" w:color="auto"/>
            <w:right w:val="none" w:sz="0" w:space="0" w:color="auto"/>
          </w:divBdr>
        </w:div>
      </w:divsChild>
    </w:div>
    <w:div w:id="1101221478">
      <w:bodyDiv w:val="1"/>
      <w:marLeft w:val="0"/>
      <w:marRight w:val="0"/>
      <w:marTop w:val="0"/>
      <w:marBottom w:val="0"/>
      <w:divBdr>
        <w:top w:val="none" w:sz="0" w:space="0" w:color="auto"/>
        <w:left w:val="none" w:sz="0" w:space="0" w:color="auto"/>
        <w:bottom w:val="none" w:sz="0" w:space="0" w:color="auto"/>
        <w:right w:val="none" w:sz="0" w:space="0" w:color="auto"/>
      </w:divBdr>
    </w:div>
    <w:div w:id="1106000437">
      <w:bodyDiv w:val="1"/>
      <w:marLeft w:val="0"/>
      <w:marRight w:val="0"/>
      <w:marTop w:val="0"/>
      <w:marBottom w:val="0"/>
      <w:divBdr>
        <w:top w:val="none" w:sz="0" w:space="0" w:color="auto"/>
        <w:left w:val="none" w:sz="0" w:space="0" w:color="auto"/>
        <w:bottom w:val="none" w:sz="0" w:space="0" w:color="auto"/>
        <w:right w:val="none" w:sz="0" w:space="0" w:color="auto"/>
      </w:divBdr>
    </w:div>
    <w:div w:id="1134105277">
      <w:bodyDiv w:val="1"/>
      <w:marLeft w:val="0"/>
      <w:marRight w:val="0"/>
      <w:marTop w:val="0"/>
      <w:marBottom w:val="0"/>
      <w:divBdr>
        <w:top w:val="none" w:sz="0" w:space="0" w:color="auto"/>
        <w:left w:val="none" w:sz="0" w:space="0" w:color="auto"/>
        <w:bottom w:val="none" w:sz="0" w:space="0" w:color="auto"/>
        <w:right w:val="none" w:sz="0" w:space="0" w:color="auto"/>
      </w:divBdr>
    </w:div>
    <w:div w:id="1142116335">
      <w:bodyDiv w:val="1"/>
      <w:marLeft w:val="0"/>
      <w:marRight w:val="0"/>
      <w:marTop w:val="0"/>
      <w:marBottom w:val="0"/>
      <w:divBdr>
        <w:top w:val="none" w:sz="0" w:space="0" w:color="auto"/>
        <w:left w:val="none" w:sz="0" w:space="0" w:color="auto"/>
        <w:bottom w:val="none" w:sz="0" w:space="0" w:color="auto"/>
        <w:right w:val="none" w:sz="0" w:space="0" w:color="auto"/>
      </w:divBdr>
    </w:div>
    <w:div w:id="1147358695">
      <w:bodyDiv w:val="1"/>
      <w:marLeft w:val="0"/>
      <w:marRight w:val="0"/>
      <w:marTop w:val="0"/>
      <w:marBottom w:val="0"/>
      <w:divBdr>
        <w:top w:val="none" w:sz="0" w:space="0" w:color="auto"/>
        <w:left w:val="none" w:sz="0" w:space="0" w:color="auto"/>
        <w:bottom w:val="none" w:sz="0" w:space="0" w:color="auto"/>
        <w:right w:val="none" w:sz="0" w:space="0" w:color="auto"/>
      </w:divBdr>
    </w:div>
    <w:div w:id="1148747463">
      <w:bodyDiv w:val="1"/>
      <w:marLeft w:val="0"/>
      <w:marRight w:val="0"/>
      <w:marTop w:val="0"/>
      <w:marBottom w:val="0"/>
      <w:divBdr>
        <w:top w:val="none" w:sz="0" w:space="0" w:color="auto"/>
        <w:left w:val="none" w:sz="0" w:space="0" w:color="auto"/>
        <w:bottom w:val="none" w:sz="0" w:space="0" w:color="auto"/>
        <w:right w:val="none" w:sz="0" w:space="0" w:color="auto"/>
      </w:divBdr>
    </w:div>
    <w:div w:id="1149904083">
      <w:bodyDiv w:val="1"/>
      <w:marLeft w:val="0"/>
      <w:marRight w:val="0"/>
      <w:marTop w:val="0"/>
      <w:marBottom w:val="0"/>
      <w:divBdr>
        <w:top w:val="none" w:sz="0" w:space="0" w:color="auto"/>
        <w:left w:val="none" w:sz="0" w:space="0" w:color="auto"/>
        <w:bottom w:val="none" w:sz="0" w:space="0" w:color="auto"/>
        <w:right w:val="none" w:sz="0" w:space="0" w:color="auto"/>
      </w:divBdr>
    </w:div>
    <w:div w:id="1153444996">
      <w:bodyDiv w:val="1"/>
      <w:marLeft w:val="0"/>
      <w:marRight w:val="0"/>
      <w:marTop w:val="0"/>
      <w:marBottom w:val="0"/>
      <w:divBdr>
        <w:top w:val="none" w:sz="0" w:space="0" w:color="auto"/>
        <w:left w:val="none" w:sz="0" w:space="0" w:color="auto"/>
        <w:bottom w:val="none" w:sz="0" w:space="0" w:color="auto"/>
        <w:right w:val="none" w:sz="0" w:space="0" w:color="auto"/>
      </w:divBdr>
    </w:div>
    <w:div w:id="1153525002">
      <w:bodyDiv w:val="1"/>
      <w:marLeft w:val="0"/>
      <w:marRight w:val="0"/>
      <w:marTop w:val="0"/>
      <w:marBottom w:val="0"/>
      <w:divBdr>
        <w:top w:val="none" w:sz="0" w:space="0" w:color="auto"/>
        <w:left w:val="none" w:sz="0" w:space="0" w:color="auto"/>
        <w:bottom w:val="none" w:sz="0" w:space="0" w:color="auto"/>
        <w:right w:val="none" w:sz="0" w:space="0" w:color="auto"/>
      </w:divBdr>
      <w:divsChild>
        <w:div w:id="1145514849">
          <w:marLeft w:val="274"/>
          <w:marRight w:val="0"/>
          <w:marTop w:val="0"/>
          <w:marBottom w:val="0"/>
          <w:divBdr>
            <w:top w:val="none" w:sz="0" w:space="0" w:color="auto"/>
            <w:left w:val="none" w:sz="0" w:space="0" w:color="auto"/>
            <w:bottom w:val="none" w:sz="0" w:space="0" w:color="auto"/>
            <w:right w:val="none" w:sz="0" w:space="0" w:color="auto"/>
          </w:divBdr>
        </w:div>
        <w:div w:id="1280801148">
          <w:marLeft w:val="274"/>
          <w:marRight w:val="0"/>
          <w:marTop w:val="0"/>
          <w:marBottom w:val="0"/>
          <w:divBdr>
            <w:top w:val="none" w:sz="0" w:space="0" w:color="auto"/>
            <w:left w:val="none" w:sz="0" w:space="0" w:color="auto"/>
            <w:bottom w:val="none" w:sz="0" w:space="0" w:color="auto"/>
            <w:right w:val="none" w:sz="0" w:space="0" w:color="auto"/>
          </w:divBdr>
        </w:div>
        <w:div w:id="1787113372">
          <w:marLeft w:val="274"/>
          <w:marRight w:val="0"/>
          <w:marTop w:val="0"/>
          <w:marBottom w:val="0"/>
          <w:divBdr>
            <w:top w:val="none" w:sz="0" w:space="0" w:color="auto"/>
            <w:left w:val="none" w:sz="0" w:space="0" w:color="auto"/>
            <w:bottom w:val="none" w:sz="0" w:space="0" w:color="auto"/>
            <w:right w:val="none" w:sz="0" w:space="0" w:color="auto"/>
          </w:divBdr>
        </w:div>
        <w:div w:id="2015910767">
          <w:marLeft w:val="274"/>
          <w:marRight w:val="0"/>
          <w:marTop w:val="0"/>
          <w:marBottom w:val="0"/>
          <w:divBdr>
            <w:top w:val="none" w:sz="0" w:space="0" w:color="auto"/>
            <w:left w:val="none" w:sz="0" w:space="0" w:color="auto"/>
            <w:bottom w:val="none" w:sz="0" w:space="0" w:color="auto"/>
            <w:right w:val="none" w:sz="0" w:space="0" w:color="auto"/>
          </w:divBdr>
        </w:div>
      </w:divsChild>
    </w:div>
    <w:div w:id="1155223890">
      <w:bodyDiv w:val="1"/>
      <w:marLeft w:val="0"/>
      <w:marRight w:val="0"/>
      <w:marTop w:val="0"/>
      <w:marBottom w:val="0"/>
      <w:divBdr>
        <w:top w:val="none" w:sz="0" w:space="0" w:color="auto"/>
        <w:left w:val="none" w:sz="0" w:space="0" w:color="auto"/>
        <w:bottom w:val="none" w:sz="0" w:space="0" w:color="auto"/>
        <w:right w:val="none" w:sz="0" w:space="0" w:color="auto"/>
      </w:divBdr>
      <w:divsChild>
        <w:div w:id="18241441">
          <w:marLeft w:val="274"/>
          <w:marRight w:val="0"/>
          <w:marTop w:val="0"/>
          <w:marBottom w:val="240"/>
          <w:divBdr>
            <w:top w:val="none" w:sz="0" w:space="0" w:color="auto"/>
            <w:left w:val="none" w:sz="0" w:space="0" w:color="auto"/>
            <w:bottom w:val="none" w:sz="0" w:space="0" w:color="auto"/>
            <w:right w:val="none" w:sz="0" w:space="0" w:color="auto"/>
          </w:divBdr>
        </w:div>
        <w:div w:id="89357969">
          <w:marLeft w:val="274"/>
          <w:marRight w:val="0"/>
          <w:marTop w:val="0"/>
          <w:marBottom w:val="240"/>
          <w:divBdr>
            <w:top w:val="none" w:sz="0" w:space="0" w:color="auto"/>
            <w:left w:val="none" w:sz="0" w:space="0" w:color="auto"/>
            <w:bottom w:val="none" w:sz="0" w:space="0" w:color="auto"/>
            <w:right w:val="none" w:sz="0" w:space="0" w:color="auto"/>
          </w:divBdr>
        </w:div>
        <w:div w:id="200828565">
          <w:marLeft w:val="274"/>
          <w:marRight w:val="0"/>
          <w:marTop w:val="0"/>
          <w:marBottom w:val="240"/>
          <w:divBdr>
            <w:top w:val="none" w:sz="0" w:space="0" w:color="auto"/>
            <w:left w:val="none" w:sz="0" w:space="0" w:color="auto"/>
            <w:bottom w:val="none" w:sz="0" w:space="0" w:color="auto"/>
            <w:right w:val="none" w:sz="0" w:space="0" w:color="auto"/>
          </w:divBdr>
        </w:div>
        <w:div w:id="328749422">
          <w:marLeft w:val="274"/>
          <w:marRight w:val="0"/>
          <w:marTop w:val="0"/>
          <w:marBottom w:val="240"/>
          <w:divBdr>
            <w:top w:val="none" w:sz="0" w:space="0" w:color="auto"/>
            <w:left w:val="none" w:sz="0" w:space="0" w:color="auto"/>
            <w:bottom w:val="none" w:sz="0" w:space="0" w:color="auto"/>
            <w:right w:val="none" w:sz="0" w:space="0" w:color="auto"/>
          </w:divBdr>
        </w:div>
        <w:div w:id="872621907">
          <w:marLeft w:val="274"/>
          <w:marRight w:val="0"/>
          <w:marTop w:val="0"/>
          <w:marBottom w:val="240"/>
          <w:divBdr>
            <w:top w:val="none" w:sz="0" w:space="0" w:color="auto"/>
            <w:left w:val="none" w:sz="0" w:space="0" w:color="auto"/>
            <w:bottom w:val="none" w:sz="0" w:space="0" w:color="auto"/>
            <w:right w:val="none" w:sz="0" w:space="0" w:color="auto"/>
          </w:divBdr>
        </w:div>
        <w:div w:id="1016613257">
          <w:marLeft w:val="274"/>
          <w:marRight w:val="0"/>
          <w:marTop w:val="0"/>
          <w:marBottom w:val="240"/>
          <w:divBdr>
            <w:top w:val="none" w:sz="0" w:space="0" w:color="auto"/>
            <w:left w:val="none" w:sz="0" w:space="0" w:color="auto"/>
            <w:bottom w:val="none" w:sz="0" w:space="0" w:color="auto"/>
            <w:right w:val="none" w:sz="0" w:space="0" w:color="auto"/>
          </w:divBdr>
        </w:div>
        <w:div w:id="1399985302">
          <w:marLeft w:val="274"/>
          <w:marRight w:val="0"/>
          <w:marTop w:val="0"/>
          <w:marBottom w:val="240"/>
          <w:divBdr>
            <w:top w:val="none" w:sz="0" w:space="0" w:color="auto"/>
            <w:left w:val="none" w:sz="0" w:space="0" w:color="auto"/>
            <w:bottom w:val="none" w:sz="0" w:space="0" w:color="auto"/>
            <w:right w:val="none" w:sz="0" w:space="0" w:color="auto"/>
          </w:divBdr>
        </w:div>
      </w:divsChild>
    </w:div>
    <w:div w:id="1157838997">
      <w:bodyDiv w:val="1"/>
      <w:marLeft w:val="0"/>
      <w:marRight w:val="0"/>
      <w:marTop w:val="0"/>
      <w:marBottom w:val="0"/>
      <w:divBdr>
        <w:top w:val="none" w:sz="0" w:space="0" w:color="auto"/>
        <w:left w:val="none" w:sz="0" w:space="0" w:color="auto"/>
        <w:bottom w:val="none" w:sz="0" w:space="0" w:color="auto"/>
        <w:right w:val="none" w:sz="0" w:space="0" w:color="auto"/>
      </w:divBdr>
    </w:div>
    <w:div w:id="1163737264">
      <w:bodyDiv w:val="1"/>
      <w:marLeft w:val="0"/>
      <w:marRight w:val="0"/>
      <w:marTop w:val="0"/>
      <w:marBottom w:val="0"/>
      <w:divBdr>
        <w:top w:val="none" w:sz="0" w:space="0" w:color="auto"/>
        <w:left w:val="none" w:sz="0" w:space="0" w:color="auto"/>
        <w:bottom w:val="none" w:sz="0" w:space="0" w:color="auto"/>
        <w:right w:val="none" w:sz="0" w:space="0" w:color="auto"/>
      </w:divBdr>
    </w:div>
    <w:div w:id="1172064790">
      <w:bodyDiv w:val="1"/>
      <w:marLeft w:val="0"/>
      <w:marRight w:val="0"/>
      <w:marTop w:val="0"/>
      <w:marBottom w:val="0"/>
      <w:divBdr>
        <w:top w:val="none" w:sz="0" w:space="0" w:color="auto"/>
        <w:left w:val="none" w:sz="0" w:space="0" w:color="auto"/>
        <w:bottom w:val="none" w:sz="0" w:space="0" w:color="auto"/>
        <w:right w:val="none" w:sz="0" w:space="0" w:color="auto"/>
      </w:divBdr>
    </w:div>
    <w:div w:id="1178811841">
      <w:bodyDiv w:val="1"/>
      <w:marLeft w:val="0"/>
      <w:marRight w:val="0"/>
      <w:marTop w:val="0"/>
      <w:marBottom w:val="0"/>
      <w:divBdr>
        <w:top w:val="none" w:sz="0" w:space="0" w:color="auto"/>
        <w:left w:val="none" w:sz="0" w:space="0" w:color="auto"/>
        <w:bottom w:val="none" w:sz="0" w:space="0" w:color="auto"/>
        <w:right w:val="none" w:sz="0" w:space="0" w:color="auto"/>
      </w:divBdr>
    </w:div>
    <w:div w:id="1198348805">
      <w:bodyDiv w:val="1"/>
      <w:marLeft w:val="0"/>
      <w:marRight w:val="0"/>
      <w:marTop w:val="0"/>
      <w:marBottom w:val="0"/>
      <w:divBdr>
        <w:top w:val="none" w:sz="0" w:space="0" w:color="auto"/>
        <w:left w:val="none" w:sz="0" w:space="0" w:color="auto"/>
        <w:bottom w:val="none" w:sz="0" w:space="0" w:color="auto"/>
        <w:right w:val="none" w:sz="0" w:space="0" w:color="auto"/>
      </w:divBdr>
    </w:div>
    <w:div w:id="1206991658">
      <w:bodyDiv w:val="1"/>
      <w:marLeft w:val="0"/>
      <w:marRight w:val="0"/>
      <w:marTop w:val="0"/>
      <w:marBottom w:val="0"/>
      <w:divBdr>
        <w:top w:val="none" w:sz="0" w:space="0" w:color="auto"/>
        <w:left w:val="none" w:sz="0" w:space="0" w:color="auto"/>
        <w:bottom w:val="none" w:sz="0" w:space="0" w:color="auto"/>
        <w:right w:val="none" w:sz="0" w:space="0" w:color="auto"/>
      </w:divBdr>
    </w:div>
    <w:div w:id="1211117049">
      <w:bodyDiv w:val="1"/>
      <w:marLeft w:val="0"/>
      <w:marRight w:val="0"/>
      <w:marTop w:val="0"/>
      <w:marBottom w:val="0"/>
      <w:divBdr>
        <w:top w:val="none" w:sz="0" w:space="0" w:color="auto"/>
        <w:left w:val="none" w:sz="0" w:space="0" w:color="auto"/>
        <w:bottom w:val="none" w:sz="0" w:space="0" w:color="auto"/>
        <w:right w:val="none" w:sz="0" w:space="0" w:color="auto"/>
      </w:divBdr>
    </w:div>
    <w:div w:id="1241720661">
      <w:bodyDiv w:val="1"/>
      <w:marLeft w:val="0"/>
      <w:marRight w:val="0"/>
      <w:marTop w:val="0"/>
      <w:marBottom w:val="0"/>
      <w:divBdr>
        <w:top w:val="none" w:sz="0" w:space="0" w:color="auto"/>
        <w:left w:val="none" w:sz="0" w:space="0" w:color="auto"/>
        <w:bottom w:val="none" w:sz="0" w:space="0" w:color="auto"/>
        <w:right w:val="none" w:sz="0" w:space="0" w:color="auto"/>
      </w:divBdr>
    </w:div>
    <w:div w:id="1256279471">
      <w:bodyDiv w:val="1"/>
      <w:marLeft w:val="0"/>
      <w:marRight w:val="0"/>
      <w:marTop w:val="0"/>
      <w:marBottom w:val="0"/>
      <w:divBdr>
        <w:top w:val="none" w:sz="0" w:space="0" w:color="auto"/>
        <w:left w:val="none" w:sz="0" w:space="0" w:color="auto"/>
        <w:bottom w:val="none" w:sz="0" w:space="0" w:color="auto"/>
        <w:right w:val="none" w:sz="0" w:space="0" w:color="auto"/>
      </w:divBdr>
    </w:div>
    <w:div w:id="1274635915">
      <w:bodyDiv w:val="1"/>
      <w:marLeft w:val="0"/>
      <w:marRight w:val="0"/>
      <w:marTop w:val="0"/>
      <w:marBottom w:val="0"/>
      <w:divBdr>
        <w:top w:val="none" w:sz="0" w:space="0" w:color="auto"/>
        <w:left w:val="none" w:sz="0" w:space="0" w:color="auto"/>
        <w:bottom w:val="none" w:sz="0" w:space="0" w:color="auto"/>
        <w:right w:val="none" w:sz="0" w:space="0" w:color="auto"/>
      </w:divBdr>
    </w:div>
    <w:div w:id="1297565730">
      <w:bodyDiv w:val="1"/>
      <w:marLeft w:val="0"/>
      <w:marRight w:val="0"/>
      <w:marTop w:val="0"/>
      <w:marBottom w:val="0"/>
      <w:divBdr>
        <w:top w:val="none" w:sz="0" w:space="0" w:color="auto"/>
        <w:left w:val="none" w:sz="0" w:space="0" w:color="auto"/>
        <w:bottom w:val="none" w:sz="0" w:space="0" w:color="auto"/>
        <w:right w:val="none" w:sz="0" w:space="0" w:color="auto"/>
      </w:divBdr>
      <w:divsChild>
        <w:div w:id="495003388">
          <w:marLeft w:val="274"/>
          <w:marRight w:val="0"/>
          <w:marTop w:val="0"/>
          <w:marBottom w:val="0"/>
          <w:divBdr>
            <w:top w:val="none" w:sz="0" w:space="0" w:color="auto"/>
            <w:left w:val="none" w:sz="0" w:space="0" w:color="auto"/>
            <w:bottom w:val="none" w:sz="0" w:space="0" w:color="auto"/>
            <w:right w:val="none" w:sz="0" w:space="0" w:color="auto"/>
          </w:divBdr>
        </w:div>
        <w:div w:id="1043290873">
          <w:marLeft w:val="274"/>
          <w:marRight w:val="0"/>
          <w:marTop w:val="0"/>
          <w:marBottom w:val="0"/>
          <w:divBdr>
            <w:top w:val="none" w:sz="0" w:space="0" w:color="auto"/>
            <w:left w:val="none" w:sz="0" w:space="0" w:color="auto"/>
            <w:bottom w:val="none" w:sz="0" w:space="0" w:color="auto"/>
            <w:right w:val="none" w:sz="0" w:space="0" w:color="auto"/>
          </w:divBdr>
        </w:div>
        <w:div w:id="1193769017">
          <w:marLeft w:val="274"/>
          <w:marRight w:val="0"/>
          <w:marTop w:val="0"/>
          <w:marBottom w:val="0"/>
          <w:divBdr>
            <w:top w:val="none" w:sz="0" w:space="0" w:color="auto"/>
            <w:left w:val="none" w:sz="0" w:space="0" w:color="auto"/>
            <w:bottom w:val="none" w:sz="0" w:space="0" w:color="auto"/>
            <w:right w:val="none" w:sz="0" w:space="0" w:color="auto"/>
          </w:divBdr>
        </w:div>
      </w:divsChild>
    </w:div>
    <w:div w:id="1312826506">
      <w:bodyDiv w:val="1"/>
      <w:marLeft w:val="0"/>
      <w:marRight w:val="0"/>
      <w:marTop w:val="0"/>
      <w:marBottom w:val="0"/>
      <w:divBdr>
        <w:top w:val="none" w:sz="0" w:space="0" w:color="auto"/>
        <w:left w:val="none" w:sz="0" w:space="0" w:color="auto"/>
        <w:bottom w:val="none" w:sz="0" w:space="0" w:color="auto"/>
        <w:right w:val="none" w:sz="0" w:space="0" w:color="auto"/>
      </w:divBdr>
    </w:div>
    <w:div w:id="1333603211">
      <w:bodyDiv w:val="1"/>
      <w:marLeft w:val="0"/>
      <w:marRight w:val="0"/>
      <w:marTop w:val="0"/>
      <w:marBottom w:val="0"/>
      <w:divBdr>
        <w:top w:val="none" w:sz="0" w:space="0" w:color="auto"/>
        <w:left w:val="none" w:sz="0" w:space="0" w:color="auto"/>
        <w:bottom w:val="none" w:sz="0" w:space="0" w:color="auto"/>
        <w:right w:val="none" w:sz="0" w:space="0" w:color="auto"/>
      </w:divBdr>
    </w:div>
    <w:div w:id="1333798864">
      <w:bodyDiv w:val="1"/>
      <w:marLeft w:val="0"/>
      <w:marRight w:val="0"/>
      <w:marTop w:val="0"/>
      <w:marBottom w:val="0"/>
      <w:divBdr>
        <w:top w:val="none" w:sz="0" w:space="0" w:color="auto"/>
        <w:left w:val="none" w:sz="0" w:space="0" w:color="auto"/>
        <w:bottom w:val="none" w:sz="0" w:space="0" w:color="auto"/>
        <w:right w:val="none" w:sz="0" w:space="0" w:color="auto"/>
      </w:divBdr>
    </w:div>
    <w:div w:id="1401519284">
      <w:bodyDiv w:val="1"/>
      <w:marLeft w:val="0"/>
      <w:marRight w:val="0"/>
      <w:marTop w:val="0"/>
      <w:marBottom w:val="0"/>
      <w:divBdr>
        <w:top w:val="none" w:sz="0" w:space="0" w:color="auto"/>
        <w:left w:val="none" w:sz="0" w:space="0" w:color="auto"/>
        <w:bottom w:val="none" w:sz="0" w:space="0" w:color="auto"/>
        <w:right w:val="none" w:sz="0" w:space="0" w:color="auto"/>
      </w:divBdr>
    </w:div>
    <w:div w:id="1411733280">
      <w:bodyDiv w:val="1"/>
      <w:marLeft w:val="0"/>
      <w:marRight w:val="0"/>
      <w:marTop w:val="0"/>
      <w:marBottom w:val="0"/>
      <w:divBdr>
        <w:top w:val="none" w:sz="0" w:space="0" w:color="auto"/>
        <w:left w:val="none" w:sz="0" w:space="0" w:color="auto"/>
        <w:bottom w:val="none" w:sz="0" w:space="0" w:color="auto"/>
        <w:right w:val="none" w:sz="0" w:space="0" w:color="auto"/>
      </w:divBdr>
    </w:div>
    <w:div w:id="1421948412">
      <w:bodyDiv w:val="1"/>
      <w:marLeft w:val="0"/>
      <w:marRight w:val="0"/>
      <w:marTop w:val="0"/>
      <w:marBottom w:val="0"/>
      <w:divBdr>
        <w:top w:val="none" w:sz="0" w:space="0" w:color="auto"/>
        <w:left w:val="none" w:sz="0" w:space="0" w:color="auto"/>
        <w:bottom w:val="none" w:sz="0" w:space="0" w:color="auto"/>
        <w:right w:val="none" w:sz="0" w:space="0" w:color="auto"/>
      </w:divBdr>
    </w:div>
    <w:div w:id="1438215323">
      <w:bodyDiv w:val="1"/>
      <w:marLeft w:val="0"/>
      <w:marRight w:val="0"/>
      <w:marTop w:val="0"/>
      <w:marBottom w:val="0"/>
      <w:divBdr>
        <w:top w:val="none" w:sz="0" w:space="0" w:color="auto"/>
        <w:left w:val="none" w:sz="0" w:space="0" w:color="auto"/>
        <w:bottom w:val="none" w:sz="0" w:space="0" w:color="auto"/>
        <w:right w:val="none" w:sz="0" w:space="0" w:color="auto"/>
      </w:divBdr>
      <w:divsChild>
        <w:div w:id="27145519">
          <w:marLeft w:val="360"/>
          <w:marRight w:val="0"/>
          <w:marTop w:val="0"/>
          <w:marBottom w:val="0"/>
          <w:divBdr>
            <w:top w:val="none" w:sz="0" w:space="0" w:color="auto"/>
            <w:left w:val="none" w:sz="0" w:space="0" w:color="auto"/>
            <w:bottom w:val="none" w:sz="0" w:space="0" w:color="auto"/>
            <w:right w:val="none" w:sz="0" w:space="0" w:color="auto"/>
          </w:divBdr>
        </w:div>
        <w:div w:id="1085879802">
          <w:marLeft w:val="360"/>
          <w:marRight w:val="0"/>
          <w:marTop w:val="0"/>
          <w:marBottom w:val="0"/>
          <w:divBdr>
            <w:top w:val="none" w:sz="0" w:space="0" w:color="auto"/>
            <w:left w:val="none" w:sz="0" w:space="0" w:color="auto"/>
            <w:bottom w:val="none" w:sz="0" w:space="0" w:color="auto"/>
            <w:right w:val="none" w:sz="0" w:space="0" w:color="auto"/>
          </w:divBdr>
        </w:div>
        <w:div w:id="1941064449">
          <w:marLeft w:val="360"/>
          <w:marRight w:val="0"/>
          <w:marTop w:val="0"/>
          <w:marBottom w:val="0"/>
          <w:divBdr>
            <w:top w:val="none" w:sz="0" w:space="0" w:color="auto"/>
            <w:left w:val="none" w:sz="0" w:space="0" w:color="auto"/>
            <w:bottom w:val="none" w:sz="0" w:space="0" w:color="auto"/>
            <w:right w:val="none" w:sz="0" w:space="0" w:color="auto"/>
          </w:divBdr>
        </w:div>
      </w:divsChild>
    </w:div>
    <w:div w:id="1444306847">
      <w:bodyDiv w:val="1"/>
      <w:marLeft w:val="0"/>
      <w:marRight w:val="0"/>
      <w:marTop w:val="0"/>
      <w:marBottom w:val="0"/>
      <w:divBdr>
        <w:top w:val="none" w:sz="0" w:space="0" w:color="auto"/>
        <w:left w:val="none" w:sz="0" w:space="0" w:color="auto"/>
        <w:bottom w:val="none" w:sz="0" w:space="0" w:color="auto"/>
        <w:right w:val="none" w:sz="0" w:space="0" w:color="auto"/>
      </w:divBdr>
      <w:divsChild>
        <w:div w:id="168297846">
          <w:marLeft w:val="446"/>
          <w:marRight w:val="0"/>
          <w:marTop w:val="0"/>
          <w:marBottom w:val="0"/>
          <w:divBdr>
            <w:top w:val="none" w:sz="0" w:space="0" w:color="auto"/>
            <w:left w:val="none" w:sz="0" w:space="0" w:color="auto"/>
            <w:bottom w:val="none" w:sz="0" w:space="0" w:color="auto"/>
            <w:right w:val="none" w:sz="0" w:space="0" w:color="auto"/>
          </w:divBdr>
        </w:div>
        <w:div w:id="350880147">
          <w:marLeft w:val="446"/>
          <w:marRight w:val="0"/>
          <w:marTop w:val="0"/>
          <w:marBottom w:val="0"/>
          <w:divBdr>
            <w:top w:val="none" w:sz="0" w:space="0" w:color="auto"/>
            <w:left w:val="none" w:sz="0" w:space="0" w:color="auto"/>
            <w:bottom w:val="none" w:sz="0" w:space="0" w:color="auto"/>
            <w:right w:val="none" w:sz="0" w:space="0" w:color="auto"/>
          </w:divBdr>
        </w:div>
        <w:div w:id="391585399">
          <w:marLeft w:val="446"/>
          <w:marRight w:val="0"/>
          <w:marTop w:val="0"/>
          <w:marBottom w:val="0"/>
          <w:divBdr>
            <w:top w:val="none" w:sz="0" w:space="0" w:color="auto"/>
            <w:left w:val="none" w:sz="0" w:space="0" w:color="auto"/>
            <w:bottom w:val="none" w:sz="0" w:space="0" w:color="auto"/>
            <w:right w:val="none" w:sz="0" w:space="0" w:color="auto"/>
          </w:divBdr>
        </w:div>
        <w:div w:id="1100417743">
          <w:marLeft w:val="446"/>
          <w:marRight w:val="0"/>
          <w:marTop w:val="0"/>
          <w:marBottom w:val="0"/>
          <w:divBdr>
            <w:top w:val="none" w:sz="0" w:space="0" w:color="auto"/>
            <w:left w:val="none" w:sz="0" w:space="0" w:color="auto"/>
            <w:bottom w:val="none" w:sz="0" w:space="0" w:color="auto"/>
            <w:right w:val="none" w:sz="0" w:space="0" w:color="auto"/>
          </w:divBdr>
        </w:div>
        <w:div w:id="1191992266">
          <w:marLeft w:val="446"/>
          <w:marRight w:val="0"/>
          <w:marTop w:val="0"/>
          <w:marBottom w:val="0"/>
          <w:divBdr>
            <w:top w:val="none" w:sz="0" w:space="0" w:color="auto"/>
            <w:left w:val="none" w:sz="0" w:space="0" w:color="auto"/>
            <w:bottom w:val="none" w:sz="0" w:space="0" w:color="auto"/>
            <w:right w:val="none" w:sz="0" w:space="0" w:color="auto"/>
          </w:divBdr>
        </w:div>
        <w:div w:id="1473447626">
          <w:marLeft w:val="446"/>
          <w:marRight w:val="0"/>
          <w:marTop w:val="0"/>
          <w:marBottom w:val="0"/>
          <w:divBdr>
            <w:top w:val="none" w:sz="0" w:space="0" w:color="auto"/>
            <w:left w:val="none" w:sz="0" w:space="0" w:color="auto"/>
            <w:bottom w:val="none" w:sz="0" w:space="0" w:color="auto"/>
            <w:right w:val="none" w:sz="0" w:space="0" w:color="auto"/>
          </w:divBdr>
        </w:div>
        <w:div w:id="1848668544">
          <w:marLeft w:val="446"/>
          <w:marRight w:val="0"/>
          <w:marTop w:val="0"/>
          <w:marBottom w:val="0"/>
          <w:divBdr>
            <w:top w:val="none" w:sz="0" w:space="0" w:color="auto"/>
            <w:left w:val="none" w:sz="0" w:space="0" w:color="auto"/>
            <w:bottom w:val="none" w:sz="0" w:space="0" w:color="auto"/>
            <w:right w:val="none" w:sz="0" w:space="0" w:color="auto"/>
          </w:divBdr>
        </w:div>
        <w:div w:id="1979921320">
          <w:marLeft w:val="446"/>
          <w:marRight w:val="0"/>
          <w:marTop w:val="0"/>
          <w:marBottom w:val="0"/>
          <w:divBdr>
            <w:top w:val="none" w:sz="0" w:space="0" w:color="auto"/>
            <w:left w:val="none" w:sz="0" w:space="0" w:color="auto"/>
            <w:bottom w:val="none" w:sz="0" w:space="0" w:color="auto"/>
            <w:right w:val="none" w:sz="0" w:space="0" w:color="auto"/>
          </w:divBdr>
        </w:div>
        <w:div w:id="2066561604">
          <w:marLeft w:val="446"/>
          <w:marRight w:val="0"/>
          <w:marTop w:val="0"/>
          <w:marBottom w:val="0"/>
          <w:divBdr>
            <w:top w:val="none" w:sz="0" w:space="0" w:color="auto"/>
            <w:left w:val="none" w:sz="0" w:space="0" w:color="auto"/>
            <w:bottom w:val="none" w:sz="0" w:space="0" w:color="auto"/>
            <w:right w:val="none" w:sz="0" w:space="0" w:color="auto"/>
          </w:divBdr>
        </w:div>
      </w:divsChild>
    </w:div>
    <w:div w:id="1463889755">
      <w:bodyDiv w:val="1"/>
      <w:marLeft w:val="0"/>
      <w:marRight w:val="0"/>
      <w:marTop w:val="0"/>
      <w:marBottom w:val="0"/>
      <w:divBdr>
        <w:top w:val="none" w:sz="0" w:space="0" w:color="auto"/>
        <w:left w:val="none" w:sz="0" w:space="0" w:color="auto"/>
        <w:bottom w:val="none" w:sz="0" w:space="0" w:color="auto"/>
        <w:right w:val="none" w:sz="0" w:space="0" w:color="auto"/>
      </w:divBdr>
    </w:div>
    <w:div w:id="1464225346">
      <w:bodyDiv w:val="1"/>
      <w:marLeft w:val="0"/>
      <w:marRight w:val="0"/>
      <w:marTop w:val="0"/>
      <w:marBottom w:val="0"/>
      <w:divBdr>
        <w:top w:val="none" w:sz="0" w:space="0" w:color="auto"/>
        <w:left w:val="none" w:sz="0" w:space="0" w:color="auto"/>
        <w:bottom w:val="none" w:sz="0" w:space="0" w:color="auto"/>
        <w:right w:val="none" w:sz="0" w:space="0" w:color="auto"/>
      </w:divBdr>
    </w:div>
    <w:div w:id="1467240387">
      <w:bodyDiv w:val="1"/>
      <w:marLeft w:val="0"/>
      <w:marRight w:val="0"/>
      <w:marTop w:val="0"/>
      <w:marBottom w:val="0"/>
      <w:divBdr>
        <w:top w:val="none" w:sz="0" w:space="0" w:color="auto"/>
        <w:left w:val="none" w:sz="0" w:space="0" w:color="auto"/>
        <w:bottom w:val="none" w:sz="0" w:space="0" w:color="auto"/>
        <w:right w:val="none" w:sz="0" w:space="0" w:color="auto"/>
      </w:divBdr>
      <w:divsChild>
        <w:div w:id="644822996">
          <w:marLeft w:val="274"/>
          <w:marRight w:val="0"/>
          <w:marTop w:val="0"/>
          <w:marBottom w:val="0"/>
          <w:divBdr>
            <w:top w:val="none" w:sz="0" w:space="0" w:color="auto"/>
            <w:left w:val="none" w:sz="0" w:space="0" w:color="auto"/>
            <w:bottom w:val="none" w:sz="0" w:space="0" w:color="auto"/>
            <w:right w:val="none" w:sz="0" w:space="0" w:color="auto"/>
          </w:divBdr>
        </w:div>
        <w:div w:id="2085492896">
          <w:marLeft w:val="274"/>
          <w:marRight w:val="0"/>
          <w:marTop w:val="0"/>
          <w:marBottom w:val="0"/>
          <w:divBdr>
            <w:top w:val="none" w:sz="0" w:space="0" w:color="auto"/>
            <w:left w:val="none" w:sz="0" w:space="0" w:color="auto"/>
            <w:bottom w:val="none" w:sz="0" w:space="0" w:color="auto"/>
            <w:right w:val="none" w:sz="0" w:space="0" w:color="auto"/>
          </w:divBdr>
        </w:div>
      </w:divsChild>
    </w:div>
    <w:div w:id="1467312087">
      <w:bodyDiv w:val="1"/>
      <w:marLeft w:val="0"/>
      <w:marRight w:val="0"/>
      <w:marTop w:val="0"/>
      <w:marBottom w:val="0"/>
      <w:divBdr>
        <w:top w:val="none" w:sz="0" w:space="0" w:color="auto"/>
        <w:left w:val="none" w:sz="0" w:space="0" w:color="auto"/>
        <w:bottom w:val="none" w:sz="0" w:space="0" w:color="auto"/>
        <w:right w:val="none" w:sz="0" w:space="0" w:color="auto"/>
      </w:divBdr>
    </w:div>
    <w:div w:id="1478448369">
      <w:bodyDiv w:val="1"/>
      <w:marLeft w:val="0"/>
      <w:marRight w:val="0"/>
      <w:marTop w:val="0"/>
      <w:marBottom w:val="0"/>
      <w:divBdr>
        <w:top w:val="none" w:sz="0" w:space="0" w:color="auto"/>
        <w:left w:val="none" w:sz="0" w:space="0" w:color="auto"/>
        <w:bottom w:val="none" w:sz="0" w:space="0" w:color="auto"/>
        <w:right w:val="none" w:sz="0" w:space="0" w:color="auto"/>
      </w:divBdr>
    </w:div>
    <w:div w:id="1480345827">
      <w:bodyDiv w:val="1"/>
      <w:marLeft w:val="0"/>
      <w:marRight w:val="0"/>
      <w:marTop w:val="0"/>
      <w:marBottom w:val="0"/>
      <w:divBdr>
        <w:top w:val="none" w:sz="0" w:space="0" w:color="auto"/>
        <w:left w:val="none" w:sz="0" w:space="0" w:color="auto"/>
        <w:bottom w:val="none" w:sz="0" w:space="0" w:color="auto"/>
        <w:right w:val="none" w:sz="0" w:space="0" w:color="auto"/>
      </w:divBdr>
    </w:div>
    <w:div w:id="1482044367">
      <w:bodyDiv w:val="1"/>
      <w:marLeft w:val="0"/>
      <w:marRight w:val="0"/>
      <w:marTop w:val="0"/>
      <w:marBottom w:val="0"/>
      <w:divBdr>
        <w:top w:val="none" w:sz="0" w:space="0" w:color="auto"/>
        <w:left w:val="none" w:sz="0" w:space="0" w:color="auto"/>
        <w:bottom w:val="none" w:sz="0" w:space="0" w:color="auto"/>
        <w:right w:val="none" w:sz="0" w:space="0" w:color="auto"/>
      </w:divBdr>
    </w:div>
    <w:div w:id="1487358043">
      <w:bodyDiv w:val="1"/>
      <w:marLeft w:val="0"/>
      <w:marRight w:val="0"/>
      <w:marTop w:val="0"/>
      <w:marBottom w:val="0"/>
      <w:divBdr>
        <w:top w:val="none" w:sz="0" w:space="0" w:color="auto"/>
        <w:left w:val="none" w:sz="0" w:space="0" w:color="auto"/>
        <w:bottom w:val="none" w:sz="0" w:space="0" w:color="auto"/>
        <w:right w:val="none" w:sz="0" w:space="0" w:color="auto"/>
      </w:divBdr>
    </w:div>
    <w:div w:id="1547568823">
      <w:bodyDiv w:val="1"/>
      <w:marLeft w:val="0"/>
      <w:marRight w:val="0"/>
      <w:marTop w:val="0"/>
      <w:marBottom w:val="0"/>
      <w:divBdr>
        <w:top w:val="none" w:sz="0" w:space="0" w:color="auto"/>
        <w:left w:val="none" w:sz="0" w:space="0" w:color="auto"/>
        <w:bottom w:val="none" w:sz="0" w:space="0" w:color="auto"/>
        <w:right w:val="none" w:sz="0" w:space="0" w:color="auto"/>
      </w:divBdr>
      <w:divsChild>
        <w:div w:id="232739281">
          <w:marLeft w:val="994"/>
          <w:marRight w:val="0"/>
          <w:marTop w:val="0"/>
          <w:marBottom w:val="120"/>
          <w:divBdr>
            <w:top w:val="none" w:sz="0" w:space="0" w:color="auto"/>
            <w:left w:val="none" w:sz="0" w:space="0" w:color="auto"/>
            <w:bottom w:val="none" w:sz="0" w:space="0" w:color="auto"/>
            <w:right w:val="none" w:sz="0" w:space="0" w:color="auto"/>
          </w:divBdr>
        </w:div>
        <w:div w:id="808280051">
          <w:marLeft w:val="274"/>
          <w:marRight w:val="0"/>
          <w:marTop w:val="0"/>
          <w:marBottom w:val="120"/>
          <w:divBdr>
            <w:top w:val="none" w:sz="0" w:space="0" w:color="auto"/>
            <w:left w:val="none" w:sz="0" w:space="0" w:color="auto"/>
            <w:bottom w:val="none" w:sz="0" w:space="0" w:color="auto"/>
            <w:right w:val="none" w:sz="0" w:space="0" w:color="auto"/>
          </w:divBdr>
        </w:div>
        <w:div w:id="810901545">
          <w:marLeft w:val="994"/>
          <w:marRight w:val="0"/>
          <w:marTop w:val="0"/>
          <w:marBottom w:val="120"/>
          <w:divBdr>
            <w:top w:val="none" w:sz="0" w:space="0" w:color="auto"/>
            <w:left w:val="none" w:sz="0" w:space="0" w:color="auto"/>
            <w:bottom w:val="none" w:sz="0" w:space="0" w:color="auto"/>
            <w:right w:val="none" w:sz="0" w:space="0" w:color="auto"/>
          </w:divBdr>
        </w:div>
        <w:div w:id="1034765567">
          <w:marLeft w:val="274"/>
          <w:marRight w:val="0"/>
          <w:marTop w:val="0"/>
          <w:marBottom w:val="120"/>
          <w:divBdr>
            <w:top w:val="none" w:sz="0" w:space="0" w:color="auto"/>
            <w:left w:val="none" w:sz="0" w:space="0" w:color="auto"/>
            <w:bottom w:val="none" w:sz="0" w:space="0" w:color="auto"/>
            <w:right w:val="none" w:sz="0" w:space="0" w:color="auto"/>
          </w:divBdr>
        </w:div>
        <w:div w:id="1405108631">
          <w:marLeft w:val="274"/>
          <w:marRight w:val="0"/>
          <w:marTop w:val="0"/>
          <w:marBottom w:val="120"/>
          <w:divBdr>
            <w:top w:val="none" w:sz="0" w:space="0" w:color="auto"/>
            <w:left w:val="none" w:sz="0" w:space="0" w:color="auto"/>
            <w:bottom w:val="none" w:sz="0" w:space="0" w:color="auto"/>
            <w:right w:val="none" w:sz="0" w:space="0" w:color="auto"/>
          </w:divBdr>
        </w:div>
        <w:div w:id="1600989708">
          <w:marLeft w:val="274"/>
          <w:marRight w:val="0"/>
          <w:marTop w:val="0"/>
          <w:marBottom w:val="120"/>
          <w:divBdr>
            <w:top w:val="none" w:sz="0" w:space="0" w:color="auto"/>
            <w:left w:val="none" w:sz="0" w:space="0" w:color="auto"/>
            <w:bottom w:val="none" w:sz="0" w:space="0" w:color="auto"/>
            <w:right w:val="none" w:sz="0" w:space="0" w:color="auto"/>
          </w:divBdr>
        </w:div>
        <w:div w:id="1631209505">
          <w:marLeft w:val="274"/>
          <w:marRight w:val="0"/>
          <w:marTop w:val="0"/>
          <w:marBottom w:val="120"/>
          <w:divBdr>
            <w:top w:val="none" w:sz="0" w:space="0" w:color="auto"/>
            <w:left w:val="none" w:sz="0" w:space="0" w:color="auto"/>
            <w:bottom w:val="none" w:sz="0" w:space="0" w:color="auto"/>
            <w:right w:val="none" w:sz="0" w:space="0" w:color="auto"/>
          </w:divBdr>
        </w:div>
        <w:div w:id="1747073454">
          <w:marLeft w:val="274"/>
          <w:marRight w:val="0"/>
          <w:marTop w:val="0"/>
          <w:marBottom w:val="120"/>
          <w:divBdr>
            <w:top w:val="none" w:sz="0" w:space="0" w:color="auto"/>
            <w:left w:val="none" w:sz="0" w:space="0" w:color="auto"/>
            <w:bottom w:val="none" w:sz="0" w:space="0" w:color="auto"/>
            <w:right w:val="none" w:sz="0" w:space="0" w:color="auto"/>
          </w:divBdr>
        </w:div>
        <w:div w:id="1887598500">
          <w:marLeft w:val="994"/>
          <w:marRight w:val="0"/>
          <w:marTop w:val="0"/>
          <w:marBottom w:val="120"/>
          <w:divBdr>
            <w:top w:val="none" w:sz="0" w:space="0" w:color="auto"/>
            <w:left w:val="none" w:sz="0" w:space="0" w:color="auto"/>
            <w:bottom w:val="none" w:sz="0" w:space="0" w:color="auto"/>
            <w:right w:val="none" w:sz="0" w:space="0" w:color="auto"/>
          </w:divBdr>
        </w:div>
        <w:div w:id="2081975496">
          <w:marLeft w:val="274"/>
          <w:marRight w:val="0"/>
          <w:marTop w:val="0"/>
          <w:marBottom w:val="120"/>
          <w:divBdr>
            <w:top w:val="none" w:sz="0" w:space="0" w:color="auto"/>
            <w:left w:val="none" w:sz="0" w:space="0" w:color="auto"/>
            <w:bottom w:val="none" w:sz="0" w:space="0" w:color="auto"/>
            <w:right w:val="none" w:sz="0" w:space="0" w:color="auto"/>
          </w:divBdr>
        </w:div>
      </w:divsChild>
    </w:div>
    <w:div w:id="1549533363">
      <w:bodyDiv w:val="1"/>
      <w:marLeft w:val="0"/>
      <w:marRight w:val="0"/>
      <w:marTop w:val="0"/>
      <w:marBottom w:val="0"/>
      <w:divBdr>
        <w:top w:val="none" w:sz="0" w:space="0" w:color="auto"/>
        <w:left w:val="none" w:sz="0" w:space="0" w:color="auto"/>
        <w:bottom w:val="none" w:sz="0" w:space="0" w:color="auto"/>
        <w:right w:val="none" w:sz="0" w:space="0" w:color="auto"/>
      </w:divBdr>
      <w:divsChild>
        <w:div w:id="466975832">
          <w:marLeft w:val="274"/>
          <w:marRight w:val="0"/>
          <w:marTop w:val="0"/>
          <w:marBottom w:val="0"/>
          <w:divBdr>
            <w:top w:val="none" w:sz="0" w:space="0" w:color="auto"/>
            <w:left w:val="none" w:sz="0" w:space="0" w:color="auto"/>
            <w:bottom w:val="none" w:sz="0" w:space="0" w:color="auto"/>
            <w:right w:val="none" w:sz="0" w:space="0" w:color="auto"/>
          </w:divBdr>
        </w:div>
        <w:div w:id="968389720">
          <w:marLeft w:val="274"/>
          <w:marRight w:val="0"/>
          <w:marTop w:val="0"/>
          <w:marBottom w:val="0"/>
          <w:divBdr>
            <w:top w:val="none" w:sz="0" w:space="0" w:color="auto"/>
            <w:left w:val="none" w:sz="0" w:space="0" w:color="auto"/>
            <w:bottom w:val="none" w:sz="0" w:space="0" w:color="auto"/>
            <w:right w:val="none" w:sz="0" w:space="0" w:color="auto"/>
          </w:divBdr>
        </w:div>
        <w:div w:id="1910186828">
          <w:marLeft w:val="274"/>
          <w:marRight w:val="0"/>
          <w:marTop w:val="0"/>
          <w:marBottom w:val="0"/>
          <w:divBdr>
            <w:top w:val="none" w:sz="0" w:space="0" w:color="auto"/>
            <w:left w:val="none" w:sz="0" w:space="0" w:color="auto"/>
            <w:bottom w:val="none" w:sz="0" w:space="0" w:color="auto"/>
            <w:right w:val="none" w:sz="0" w:space="0" w:color="auto"/>
          </w:divBdr>
        </w:div>
      </w:divsChild>
    </w:div>
    <w:div w:id="1564488326">
      <w:bodyDiv w:val="1"/>
      <w:marLeft w:val="0"/>
      <w:marRight w:val="0"/>
      <w:marTop w:val="0"/>
      <w:marBottom w:val="0"/>
      <w:divBdr>
        <w:top w:val="none" w:sz="0" w:space="0" w:color="auto"/>
        <w:left w:val="none" w:sz="0" w:space="0" w:color="auto"/>
        <w:bottom w:val="none" w:sz="0" w:space="0" w:color="auto"/>
        <w:right w:val="none" w:sz="0" w:space="0" w:color="auto"/>
      </w:divBdr>
    </w:div>
    <w:div w:id="1568103318">
      <w:bodyDiv w:val="1"/>
      <w:marLeft w:val="0"/>
      <w:marRight w:val="0"/>
      <w:marTop w:val="0"/>
      <w:marBottom w:val="0"/>
      <w:divBdr>
        <w:top w:val="none" w:sz="0" w:space="0" w:color="auto"/>
        <w:left w:val="none" w:sz="0" w:space="0" w:color="auto"/>
        <w:bottom w:val="none" w:sz="0" w:space="0" w:color="auto"/>
        <w:right w:val="none" w:sz="0" w:space="0" w:color="auto"/>
      </w:divBdr>
    </w:div>
    <w:div w:id="1575503941">
      <w:bodyDiv w:val="1"/>
      <w:marLeft w:val="0"/>
      <w:marRight w:val="0"/>
      <w:marTop w:val="0"/>
      <w:marBottom w:val="0"/>
      <w:divBdr>
        <w:top w:val="none" w:sz="0" w:space="0" w:color="auto"/>
        <w:left w:val="none" w:sz="0" w:space="0" w:color="auto"/>
        <w:bottom w:val="none" w:sz="0" w:space="0" w:color="auto"/>
        <w:right w:val="none" w:sz="0" w:space="0" w:color="auto"/>
      </w:divBdr>
    </w:div>
    <w:div w:id="1602907011">
      <w:bodyDiv w:val="1"/>
      <w:marLeft w:val="0"/>
      <w:marRight w:val="0"/>
      <w:marTop w:val="0"/>
      <w:marBottom w:val="0"/>
      <w:divBdr>
        <w:top w:val="none" w:sz="0" w:space="0" w:color="auto"/>
        <w:left w:val="none" w:sz="0" w:space="0" w:color="auto"/>
        <w:bottom w:val="none" w:sz="0" w:space="0" w:color="auto"/>
        <w:right w:val="none" w:sz="0" w:space="0" w:color="auto"/>
      </w:divBdr>
    </w:div>
    <w:div w:id="1619332848">
      <w:bodyDiv w:val="1"/>
      <w:marLeft w:val="0"/>
      <w:marRight w:val="0"/>
      <w:marTop w:val="0"/>
      <w:marBottom w:val="0"/>
      <w:divBdr>
        <w:top w:val="none" w:sz="0" w:space="0" w:color="auto"/>
        <w:left w:val="none" w:sz="0" w:space="0" w:color="auto"/>
        <w:bottom w:val="none" w:sz="0" w:space="0" w:color="auto"/>
        <w:right w:val="none" w:sz="0" w:space="0" w:color="auto"/>
      </w:divBdr>
      <w:divsChild>
        <w:div w:id="565074422">
          <w:marLeft w:val="446"/>
          <w:marRight w:val="0"/>
          <w:marTop w:val="0"/>
          <w:marBottom w:val="0"/>
          <w:divBdr>
            <w:top w:val="none" w:sz="0" w:space="0" w:color="auto"/>
            <w:left w:val="none" w:sz="0" w:space="0" w:color="auto"/>
            <w:bottom w:val="none" w:sz="0" w:space="0" w:color="auto"/>
            <w:right w:val="none" w:sz="0" w:space="0" w:color="auto"/>
          </w:divBdr>
        </w:div>
        <w:div w:id="736247310">
          <w:marLeft w:val="446"/>
          <w:marRight w:val="0"/>
          <w:marTop w:val="0"/>
          <w:marBottom w:val="0"/>
          <w:divBdr>
            <w:top w:val="none" w:sz="0" w:space="0" w:color="auto"/>
            <w:left w:val="none" w:sz="0" w:space="0" w:color="auto"/>
            <w:bottom w:val="none" w:sz="0" w:space="0" w:color="auto"/>
            <w:right w:val="none" w:sz="0" w:space="0" w:color="auto"/>
          </w:divBdr>
        </w:div>
        <w:div w:id="888996795">
          <w:marLeft w:val="446"/>
          <w:marRight w:val="0"/>
          <w:marTop w:val="0"/>
          <w:marBottom w:val="0"/>
          <w:divBdr>
            <w:top w:val="none" w:sz="0" w:space="0" w:color="auto"/>
            <w:left w:val="none" w:sz="0" w:space="0" w:color="auto"/>
            <w:bottom w:val="none" w:sz="0" w:space="0" w:color="auto"/>
            <w:right w:val="none" w:sz="0" w:space="0" w:color="auto"/>
          </w:divBdr>
        </w:div>
        <w:div w:id="1101414215">
          <w:marLeft w:val="446"/>
          <w:marRight w:val="0"/>
          <w:marTop w:val="0"/>
          <w:marBottom w:val="0"/>
          <w:divBdr>
            <w:top w:val="none" w:sz="0" w:space="0" w:color="auto"/>
            <w:left w:val="none" w:sz="0" w:space="0" w:color="auto"/>
            <w:bottom w:val="none" w:sz="0" w:space="0" w:color="auto"/>
            <w:right w:val="none" w:sz="0" w:space="0" w:color="auto"/>
          </w:divBdr>
        </w:div>
        <w:div w:id="1292127334">
          <w:marLeft w:val="446"/>
          <w:marRight w:val="0"/>
          <w:marTop w:val="0"/>
          <w:marBottom w:val="0"/>
          <w:divBdr>
            <w:top w:val="none" w:sz="0" w:space="0" w:color="auto"/>
            <w:left w:val="none" w:sz="0" w:space="0" w:color="auto"/>
            <w:bottom w:val="none" w:sz="0" w:space="0" w:color="auto"/>
            <w:right w:val="none" w:sz="0" w:space="0" w:color="auto"/>
          </w:divBdr>
        </w:div>
        <w:div w:id="1497763545">
          <w:marLeft w:val="446"/>
          <w:marRight w:val="0"/>
          <w:marTop w:val="0"/>
          <w:marBottom w:val="0"/>
          <w:divBdr>
            <w:top w:val="none" w:sz="0" w:space="0" w:color="auto"/>
            <w:left w:val="none" w:sz="0" w:space="0" w:color="auto"/>
            <w:bottom w:val="none" w:sz="0" w:space="0" w:color="auto"/>
            <w:right w:val="none" w:sz="0" w:space="0" w:color="auto"/>
          </w:divBdr>
        </w:div>
        <w:div w:id="1640111019">
          <w:marLeft w:val="446"/>
          <w:marRight w:val="0"/>
          <w:marTop w:val="0"/>
          <w:marBottom w:val="0"/>
          <w:divBdr>
            <w:top w:val="none" w:sz="0" w:space="0" w:color="auto"/>
            <w:left w:val="none" w:sz="0" w:space="0" w:color="auto"/>
            <w:bottom w:val="none" w:sz="0" w:space="0" w:color="auto"/>
            <w:right w:val="none" w:sz="0" w:space="0" w:color="auto"/>
          </w:divBdr>
        </w:div>
        <w:div w:id="1700475545">
          <w:marLeft w:val="446"/>
          <w:marRight w:val="0"/>
          <w:marTop w:val="0"/>
          <w:marBottom w:val="0"/>
          <w:divBdr>
            <w:top w:val="none" w:sz="0" w:space="0" w:color="auto"/>
            <w:left w:val="none" w:sz="0" w:space="0" w:color="auto"/>
            <w:bottom w:val="none" w:sz="0" w:space="0" w:color="auto"/>
            <w:right w:val="none" w:sz="0" w:space="0" w:color="auto"/>
          </w:divBdr>
        </w:div>
        <w:div w:id="1873957988">
          <w:marLeft w:val="446"/>
          <w:marRight w:val="0"/>
          <w:marTop w:val="0"/>
          <w:marBottom w:val="0"/>
          <w:divBdr>
            <w:top w:val="none" w:sz="0" w:space="0" w:color="auto"/>
            <w:left w:val="none" w:sz="0" w:space="0" w:color="auto"/>
            <w:bottom w:val="none" w:sz="0" w:space="0" w:color="auto"/>
            <w:right w:val="none" w:sz="0" w:space="0" w:color="auto"/>
          </w:divBdr>
        </w:div>
      </w:divsChild>
    </w:div>
    <w:div w:id="1634365202">
      <w:bodyDiv w:val="1"/>
      <w:marLeft w:val="0"/>
      <w:marRight w:val="0"/>
      <w:marTop w:val="0"/>
      <w:marBottom w:val="0"/>
      <w:divBdr>
        <w:top w:val="none" w:sz="0" w:space="0" w:color="auto"/>
        <w:left w:val="none" w:sz="0" w:space="0" w:color="auto"/>
        <w:bottom w:val="none" w:sz="0" w:space="0" w:color="auto"/>
        <w:right w:val="none" w:sz="0" w:space="0" w:color="auto"/>
      </w:divBdr>
    </w:div>
    <w:div w:id="1647129563">
      <w:bodyDiv w:val="1"/>
      <w:marLeft w:val="0"/>
      <w:marRight w:val="0"/>
      <w:marTop w:val="0"/>
      <w:marBottom w:val="0"/>
      <w:divBdr>
        <w:top w:val="none" w:sz="0" w:space="0" w:color="auto"/>
        <w:left w:val="none" w:sz="0" w:space="0" w:color="auto"/>
        <w:bottom w:val="none" w:sz="0" w:space="0" w:color="auto"/>
        <w:right w:val="none" w:sz="0" w:space="0" w:color="auto"/>
      </w:divBdr>
    </w:div>
    <w:div w:id="1657998238">
      <w:bodyDiv w:val="1"/>
      <w:marLeft w:val="0"/>
      <w:marRight w:val="0"/>
      <w:marTop w:val="0"/>
      <w:marBottom w:val="0"/>
      <w:divBdr>
        <w:top w:val="none" w:sz="0" w:space="0" w:color="auto"/>
        <w:left w:val="none" w:sz="0" w:space="0" w:color="auto"/>
        <w:bottom w:val="none" w:sz="0" w:space="0" w:color="auto"/>
        <w:right w:val="none" w:sz="0" w:space="0" w:color="auto"/>
      </w:divBdr>
    </w:div>
    <w:div w:id="1661613641">
      <w:bodyDiv w:val="1"/>
      <w:marLeft w:val="0"/>
      <w:marRight w:val="0"/>
      <w:marTop w:val="0"/>
      <w:marBottom w:val="0"/>
      <w:divBdr>
        <w:top w:val="none" w:sz="0" w:space="0" w:color="auto"/>
        <w:left w:val="none" w:sz="0" w:space="0" w:color="auto"/>
        <w:bottom w:val="none" w:sz="0" w:space="0" w:color="auto"/>
        <w:right w:val="none" w:sz="0" w:space="0" w:color="auto"/>
      </w:divBdr>
    </w:div>
    <w:div w:id="1676767407">
      <w:bodyDiv w:val="1"/>
      <w:marLeft w:val="0"/>
      <w:marRight w:val="0"/>
      <w:marTop w:val="0"/>
      <w:marBottom w:val="0"/>
      <w:divBdr>
        <w:top w:val="none" w:sz="0" w:space="0" w:color="auto"/>
        <w:left w:val="none" w:sz="0" w:space="0" w:color="auto"/>
        <w:bottom w:val="none" w:sz="0" w:space="0" w:color="auto"/>
        <w:right w:val="none" w:sz="0" w:space="0" w:color="auto"/>
      </w:divBdr>
    </w:div>
    <w:div w:id="1683048575">
      <w:bodyDiv w:val="1"/>
      <w:marLeft w:val="0"/>
      <w:marRight w:val="0"/>
      <w:marTop w:val="0"/>
      <w:marBottom w:val="0"/>
      <w:divBdr>
        <w:top w:val="none" w:sz="0" w:space="0" w:color="auto"/>
        <w:left w:val="none" w:sz="0" w:space="0" w:color="auto"/>
        <w:bottom w:val="none" w:sz="0" w:space="0" w:color="auto"/>
        <w:right w:val="none" w:sz="0" w:space="0" w:color="auto"/>
      </w:divBdr>
    </w:div>
    <w:div w:id="1697274087">
      <w:bodyDiv w:val="1"/>
      <w:marLeft w:val="0"/>
      <w:marRight w:val="0"/>
      <w:marTop w:val="0"/>
      <w:marBottom w:val="0"/>
      <w:divBdr>
        <w:top w:val="none" w:sz="0" w:space="0" w:color="auto"/>
        <w:left w:val="none" w:sz="0" w:space="0" w:color="auto"/>
        <w:bottom w:val="none" w:sz="0" w:space="0" w:color="auto"/>
        <w:right w:val="none" w:sz="0" w:space="0" w:color="auto"/>
      </w:divBdr>
      <w:divsChild>
        <w:div w:id="234511975">
          <w:marLeft w:val="360"/>
          <w:marRight w:val="0"/>
          <w:marTop w:val="200"/>
          <w:marBottom w:val="0"/>
          <w:divBdr>
            <w:top w:val="none" w:sz="0" w:space="0" w:color="auto"/>
            <w:left w:val="none" w:sz="0" w:space="0" w:color="auto"/>
            <w:bottom w:val="none" w:sz="0" w:space="0" w:color="auto"/>
            <w:right w:val="none" w:sz="0" w:space="0" w:color="auto"/>
          </w:divBdr>
        </w:div>
        <w:div w:id="838234359">
          <w:marLeft w:val="360"/>
          <w:marRight w:val="0"/>
          <w:marTop w:val="120"/>
          <w:marBottom w:val="0"/>
          <w:divBdr>
            <w:top w:val="none" w:sz="0" w:space="0" w:color="auto"/>
            <w:left w:val="none" w:sz="0" w:space="0" w:color="auto"/>
            <w:bottom w:val="none" w:sz="0" w:space="0" w:color="auto"/>
            <w:right w:val="none" w:sz="0" w:space="0" w:color="auto"/>
          </w:divBdr>
        </w:div>
      </w:divsChild>
    </w:div>
    <w:div w:id="1699817521">
      <w:bodyDiv w:val="1"/>
      <w:marLeft w:val="0"/>
      <w:marRight w:val="0"/>
      <w:marTop w:val="0"/>
      <w:marBottom w:val="0"/>
      <w:divBdr>
        <w:top w:val="none" w:sz="0" w:space="0" w:color="auto"/>
        <w:left w:val="none" w:sz="0" w:space="0" w:color="auto"/>
        <w:bottom w:val="none" w:sz="0" w:space="0" w:color="auto"/>
        <w:right w:val="none" w:sz="0" w:space="0" w:color="auto"/>
      </w:divBdr>
      <w:divsChild>
        <w:div w:id="688529059">
          <w:marLeft w:val="360"/>
          <w:marRight w:val="0"/>
          <w:marTop w:val="0"/>
          <w:marBottom w:val="0"/>
          <w:divBdr>
            <w:top w:val="none" w:sz="0" w:space="0" w:color="auto"/>
            <w:left w:val="none" w:sz="0" w:space="0" w:color="auto"/>
            <w:bottom w:val="none" w:sz="0" w:space="0" w:color="auto"/>
            <w:right w:val="none" w:sz="0" w:space="0" w:color="auto"/>
          </w:divBdr>
        </w:div>
      </w:divsChild>
    </w:div>
    <w:div w:id="1719233691">
      <w:bodyDiv w:val="1"/>
      <w:marLeft w:val="0"/>
      <w:marRight w:val="0"/>
      <w:marTop w:val="0"/>
      <w:marBottom w:val="0"/>
      <w:divBdr>
        <w:top w:val="none" w:sz="0" w:space="0" w:color="auto"/>
        <w:left w:val="none" w:sz="0" w:space="0" w:color="auto"/>
        <w:bottom w:val="none" w:sz="0" w:space="0" w:color="auto"/>
        <w:right w:val="none" w:sz="0" w:space="0" w:color="auto"/>
      </w:divBdr>
      <w:divsChild>
        <w:div w:id="323971846">
          <w:marLeft w:val="346"/>
          <w:marRight w:val="0"/>
          <w:marTop w:val="0"/>
          <w:marBottom w:val="0"/>
          <w:divBdr>
            <w:top w:val="none" w:sz="0" w:space="0" w:color="auto"/>
            <w:left w:val="none" w:sz="0" w:space="0" w:color="auto"/>
            <w:bottom w:val="none" w:sz="0" w:space="0" w:color="auto"/>
            <w:right w:val="none" w:sz="0" w:space="0" w:color="auto"/>
          </w:divBdr>
        </w:div>
      </w:divsChild>
    </w:div>
    <w:div w:id="1736930648">
      <w:bodyDiv w:val="1"/>
      <w:marLeft w:val="0"/>
      <w:marRight w:val="0"/>
      <w:marTop w:val="0"/>
      <w:marBottom w:val="0"/>
      <w:divBdr>
        <w:top w:val="none" w:sz="0" w:space="0" w:color="auto"/>
        <w:left w:val="none" w:sz="0" w:space="0" w:color="auto"/>
        <w:bottom w:val="none" w:sz="0" w:space="0" w:color="auto"/>
        <w:right w:val="none" w:sz="0" w:space="0" w:color="auto"/>
      </w:divBdr>
    </w:div>
    <w:div w:id="1740640241">
      <w:bodyDiv w:val="1"/>
      <w:marLeft w:val="0"/>
      <w:marRight w:val="0"/>
      <w:marTop w:val="0"/>
      <w:marBottom w:val="0"/>
      <w:divBdr>
        <w:top w:val="none" w:sz="0" w:space="0" w:color="auto"/>
        <w:left w:val="none" w:sz="0" w:space="0" w:color="auto"/>
        <w:bottom w:val="none" w:sz="0" w:space="0" w:color="auto"/>
        <w:right w:val="none" w:sz="0" w:space="0" w:color="auto"/>
      </w:divBdr>
    </w:div>
    <w:div w:id="1740786146">
      <w:bodyDiv w:val="1"/>
      <w:marLeft w:val="0"/>
      <w:marRight w:val="0"/>
      <w:marTop w:val="0"/>
      <w:marBottom w:val="0"/>
      <w:divBdr>
        <w:top w:val="none" w:sz="0" w:space="0" w:color="auto"/>
        <w:left w:val="none" w:sz="0" w:space="0" w:color="auto"/>
        <w:bottom w:val="none" w:sz="0" w:space="0" w:color="auto"/>
        <w:right w:val="none" w:sz="0" w:space="0" w:color="auto"/>
      </w:divBdr>
    </w:div>
    <w:div w:id="1744984878">
      <w:bodyDiv w:val="1"/>
      <w:marLeft w:val="0"/>
      <w:marRight w:val="0"/>
      <w:marTop w:val="0"/>
      <w:marBottom w:val="0"/>
      <w:divBdr>
        <w:top w:val="none" w:sz="0" w:space="0" w:color="auto"/>
        <w:left w:val="none" w:sz="0" w:space="0" w:color="auto"/>
        <w:bottom w:val="none" w:sz="0" w:space="0" w:color="auto"/>
        <w:right w:val="none" w:sz="0" w:space="0" w:color="auto"/>
      </w:divBdr>
    </w:div>
    <w:div w:id="1802307246">
      <w:bodyDiv w:val="1"/>
      <w:marLeft w:val="0"/>
      <w:marRight w:val="0"/>
      <w:marTop w:val="0"/>
      <w:marBottom w:val="0"/>
      <w:divBdr>
        <w:top w:val="none" w:sz="0" w:space="0" w:color="auto"/>
        <w:left w:val="none" w:sz="0" w:space="0" w:color="auto"/>
        <w:bottom w:val="none" w:sz="0" w:space="0" w:color="auto"/>
        <w:right w:val="none" w:sz="0" w:space="0" w:color="auto"/>
      </w:divBdr>
    </w:div>
    <w:div w:id="1825007275">
      <w:bodyDiv w:val="1"/>
      <w:marLeft w:val="0"/>
      <w:marRight w:val="0"/>
      <w:marTop w:val="0"/>
      <w:marBottom w:val="0"/>
      <w:divBdr>
        <w:top w:val="none" w:sz="0" w:space="0" w:color="auto"/>
        <w:left w:val="none" w:sz="0" w:space="0" w:color="auto"/>
        <w:bottom w:val="none" w:sz="0" w:space="0" w:color="auto"/>
        <w:right w:val="none" w:sz="0" w:space="0" w:color="auto"/>
      </w:divBdr>
    </w:div>
    <w:div w:id="1838763961">
      <w:bodyDiv w:val="1"/>
      <w:marLeft w:val="0"/>
      <w:marRight w:val="0"/>
      <w:marTop w:val="0"/>
      <w:marBottom w:val="0"/>
      <w:divBdr>
        <w:top w:val="none" w:sz="0" w:space="0" w:color="auto"/>
        <w:left w:val="none" w:sz="0" w:space="0" w:color="auto"/>
        <w:bottom w:val="none" w:sz="0" w:space="0" w:color="auto"/>
        <w:right w:val="none" w:sz="0" w:space="0" w:color="auto"/>
      </w:divBdr>
      <w:divsChild>
        <w:div w:id="208809587">
          <w:marLeft w:val="446"/>
          <w:marRight w:val="0"/>
          <w:marTop w:val="0"/>
          <w:marBottom w:val="0"/>
          <w:divBdr>
            <w:top w:val="none" w:sz="0" w:space="0" w:color="auto"/>
            <w:left w:val="none" w:sz="0" w:space="0" w:color="auto"/>
            <w:bottom w:val="none" w:sz="0" w:space="0" w:color="auto"/>
            <w:right w:val="none" w:sz="0" w:space="0" w:color="auto"/>
          </w:divBdr>
        </w:div>
        <w:div w:id="241644488">
          <w:marLeft w:val="446"/>
          <w:marRight w:val="0"/>
          <w:marTop w:val="0"/>
          <w:marBottom w:val="0"/>
          <w:divBdr>
            <w:top w:val="none" w:sz="0" w:space="0" w:color="auto"/>
            <w:left w:val="none" w:sz="0" w:space="0" w:color="auto"/>
            <w:bottom w:val="none" w:sz="0" w:space="0" w:color="auto"/>
            <w:right w:val="none" w:sz="0" w:space="0" w:color="auto"/>
          </w:divBdr>
        </w:div>
        <w:div w:id="289364766">
          <w:marLeft w:val="446"/>
          <w:marRight w:val="0"/>
          <w:marTop w:val="0"/>
          <w:marBottom w:val="0"/>
          <w:divBdr>
            <w:top w:val="none" w:sz="0" w:space="0" w:color="auto"/>
            <w:left w:val="none" w:sz="0" w:space="0" w:color="auto"/>
            <w:bottom w:val="none" w:sz="0" w:space="0" w:color="auto"/>
            <w:right w:val="none" w:sz="0" w:space="0" w:color="auto"/>
          </w:divBdr>
        </w:div>
        <w:div w:id="327943115">
          <w:marLeft w:val="446"/>
          <w:marRight w:val="0"/>
          <w:marTop w:val="0"/>
          <w:marBottom w:val="0"/>
          <w:divBdr>
            <w:top w:val="none" w:sz="0" w:space="0" w:color="auto"/>
            <w:left w:val="none" w:sz="0" w:space="0" w:color="auto"/>
            <w:bottom w:val="none" w:sz="0" w:space="0" w:color="auto"/>
            <w:right w:val="none" w:sz="0" w:space="0" w:color="auto"/>
          </w:divBdr>
        </w:div>
        <w:div w:id="423117126">
          <w:marLeft w:val="446"/>
          <w:marRight w:val="0"/>
          <w:marTop w:val="0"/>
          <w:marBottom w:val="0"/>
          <w:divBdr>
            <w:top w:val="none" w:sz="0" w:space="0" w:color="auto"/>
            <w:left w:val="none" w:sz="0" w:space="0" w:color="auto"/>
            <w:bottom w:val="none" w:sz="0" w:space="0" w:color="auto"/>
            <w:right w:val="none" w:sz="0" w:space="0" w:color="auto"/>
          </w:divBdr>
        </w:div>
        <w:div w:id="538711847">
          <w:marLeft w:val="446"/>
          <w:marRight w:val="0"/>
          <w:marTop w:val="0"/>
          <w:marBottom w:val="0"/>
          <w:divBdr>
            <w:top w:val="none" w:sz="0" w:space="0" w:color="auto"/>
            <w:left w:val="none" w:sz="0" w:space="0" w:color="auto"/>
            <w:bottom w:val="none" w:sz="0" w:space="0" w:color="auto"/>
            <w:right w:val="none" w:sz="0" w:space="0" w:color="auto"/>
          </w:divBdr>
        </w:div>
        <w:div w:id="662898845">
          <w:marLeft w:val="446"/>
          <w:marRight w:val="0"/>
          <w:marTop w:val="0"/>
          <w:marBottom w:val="0"/>
          <w:divBdr>
            <w:top w:val="none" w:sz="0" w:space="0" w:color="auto"/>
            <w:left w:val="none" w:sz="0" w:space="0" w:color="auto"/>
            <w:bottom w:val="none" w:sz="0" w:space="0" w:color="auto"/>
            <w:right w:val="none" w:sz="0" w:space="0" w:color="auto"/>
          </w:divBdr>
        </w:div>
        <w:div w:id="738984365">
          <w:marLeft w:val="446"/>
          <w:marRight w:val="0"/>
          <w:marTop w:val="0"/>
          <w:marBottom w:val="0"/>
          <w:divBdr>
            <w:top w:val="none" w:sz="0" w:space="0" w:color="auto"/>
            <w:left w:val="none" w:sz="0" w:space="0" w:color="auto"/>
            <w:bottom w:val="none" w:sz="0" w:space="0" w:color="auto"/>
            <w:right w:val="none" w:sz="0" w:space="0" w:color="auto"/>
          </w:divBdr>
        </w:div>
        <w:div w:id="967931589">
          <w:marLeft w:val="446"/>
          <w:marRight w:val="0"/>
          <w:marTop w:val="0"/>
          <w:marBottom w:val="0"/>
          <w:divBdr>
            <w:top w:val="none" w:sz="0" w:space="0" w:color="auto"/>
            <w:left w:val="none" w:sz="0" w:space="0" w:color="auto"/>
            <w:bottom w:val="none" w:sz="0" w:space="0" w:color="auto"/>
            <w:right w:val="none" w:sz="0" w:space="0" w:color="auto"/>
          </w:divBdr>
        </w:div>
        <w:div w:id="1012803392">
          <w:marLeft w:val="446"/>
          <w:marRight w:val="0"/>
          <w:marTop w:val="0"/>
          <w:marBottom w:val="0"/>
          <w:divBdr>
            <w:top w:val="none" w:sz="0" w:space="0" w:color="auto"/>
            <w:left w:val="none" w:sz="0" w:space="0" w:color="auto"/>
            <w:bottom w:val="none" w:sz="0" w:space="0" w:color="auto"/>
            <w:right w:val="none" w:sz="0" w:space="0" w:color="auto"/>
          </w:divBdr>
        </w:div>
        <w:div w:id="1069158349">
          <w:marLeft w:val="446"/>
          <w:marRight w:val="0"/>
          <w:marTop w:val="0"/>
          <w:marBottom w:val="0"/>
          <w:divBdr>
            <w:top w:val="none" w:sz="0" w:space="0" w:color="auto"/>
            <w:left w:val="none" w:sz="0" w:space="0" w:color="auto"/>
            <w:bottom w:val="none" w:sz="0" w:space="0" w:color="auto"/>
            <w:right w:val="none" w:sz="0" w:space="0" w:color="auto"/>
          </w:divBdr>
        </w:div>
        <w:div w:id="1101754085">
          <w:marLeft w:val="446"/>
          <w:marRight w:val="0"/>
          <w:marTop w:val="0"/>
          <w:marBottom w:val="0"/>
          <w:divBdr>
            <w:top w:val="none" w:sz="0" w:space="0" w:color="auto"/>
            <w:left w:val="none" w:sz="0" w:space="0" w:color="auto"/>
            <w:bottom w:val="none" w:sz="0" w:space="0" w:color="auto"/>
            <w:right w:val="none" w:sz="0" w:space="0" w:color="auto"/>
          </w:divBdr>
        </w:div>
        <w:div w:id="1411541706">
          <w:marLeft w:val="446"/>
          <w:marRight w:val="0"/>
          <w:marTop w:val="0"/>
          <w:marBottom w:val="0"/>
          <w:divBdr>
            <w:top w:val="none" w:sz="0" w:space="0" w:color="auto"/>
            <w:left w:val="none" w:sz="0" w:space="0" w:color="auto"/>
            <w:bottom w:val="none" w:sz="0" w:space="0" w:color="auto"/>
            <w:right w:val="none" w:sz="0" w:space="0" w:color="auto"/>
          </w:divBdr>
        </w:div>
        <w:div w:id="1590389721">
          <w:marLeft w:val="446"/>
          <w:marRight w:val="0"/>
          <w:marTop w:val="0"/>
          <w:marBottom w:val="0"/>
          <w:divBdr>
            <w:top w:val="none" w:sz="0" w:space="0" w:color="auto"/>
            <w:left w:val="none" w:sz="0" w:space="0" w:color="auto"/>
            <w:bottom w:val="none" w:sz="0" w:space="0" w:color="auto"/>
            <w:right w:val="none" w:sz="0" w:space="0" w:color="auto"/>
          </w:divBdr>
        </w:div>
        <w:div w:id="2116437809">
          <w:marLeft w:val="446"/>
          <w:marRight w:val="0"/>
          <w:marTop w:val="0"/>
          <w:marBottom w:val="0"/>
          <w:divBdr>
            <w:top w:val="none" w:sz="0" w:space="0" w:color="auto"/>
            <w:left w:val="none" w:sz="0" w:space="0" w:color="auto"/>
            <w:bottom w:val="none" w:sz="0" w:space="0" w:color="auto"/>
            <w:right w:val="none" w:sz="0" w:space="0" w:color="auto"/>
          </w:divBdr>
        </w:div>
        <w:div w:id="2120101270">
          <w:marLeft w:val="446"/>
          <w:marRight w:val="0"/>
          <w:marTop w:val="0"/>
          <w:marBottom w:val="0"/>
          <w:divBdr>
            <w:top w:val="none" w:sz="0" w:space="0" w:color="auto"/>
            <w:left w:val="none" w:sz="0" w:space="0" w:color="auto"/>
            <w:bottom w:val="none" w:sz="0" w:space="0" w:color="auto"/>
            <w:right w:val="none" w:sz="0" w:space="0" w:color="auto"/>
          </w:divBdr>
        </w:div>
      </w:divsChild>
    </w:div>
    <w:div w:id="1855725824">
      <w:bodyDiv w:val="1"/>
      <w:marLeft w:val="0"/>
      <w:marRight w:val="0"/>
      <w:marTop w:val="0"/>
      <w:marBottom w:val="0"/>
      <w:divBdr>
        <w:top w:val="none" w:sz="0" w:space="0" w:color="auto"/>
        <w:left w:val="none" w:sz="0" w:space="0" w:color="auto"/>
        <w:bottom w:val="none" w:sz="0" w:space="0" w:color="auto"/>
        <w:right w:val="none" w:sz="0" w:space="0" w:color="auto"/>
      </w:divBdr>
    </w:div>
    <w:div w:id="1857696314">
      <w:bodyDiv w:val="1"/>
      <w:marLeft w:val="0"/>
      <w:marRight w:val="0"/>
      <w:marTop w:val="0"/>
      <w:marBottom w:val="0"/>
      <w:divBdr>
        <w:top w:val="none" w:sz="0" w:space="0" w:color="auto"/>
        <w:left w:val="none" w:sz="0" w:space="0" w:color="auto"/>
        <w:bottom w:val="none" w:sz="0" w:space="0" w:color="auto"/>
        <w:right w:val="none" w:sz="0" w:space="0" w:color="auto"/>
      </w:divBdr>
    </w:div>
    <w:div w:id="1858229092">
      <w:bodyDiv w:val="1"/>
      <w:marLeft w:val="0"/>
      <w:marRight w:val="0"/>
      <w:marTop w:val="0"/>
      <w:marBottom w:val="0"/>
      <w:divBdr>
        <w:top w:val="none" w:sz="0" w:space="0" w:color="auto"/>
        <w:left w:val="none" w:sz="0" w:space="0" w:color="auto"/>
        <w:bottom w:val="none" w:sz="0" w:space="0" w:color="auto"/>
        <w:right w:val="none" w:sz="0" w:space="0" w:color="auto"/>
      </w:divBdr>
    </w:div>
    <w:div w:id="1879777980">
      <w:bodyDiv w:val="1"/>
      <w:marLeft w:val="0"/>
      <w:marRight w:val="0"/>
      <w:marTop w:val="0"/>
      <w:marBottom w:val="0"/>
      <w:divBdr>
        <w:top w:val="none" w:sz="0" w:space="0" w:color="auto"/>
        <w:left w:val="none" w:sz="0" w:space="0" w:color="auto"/>
        <w:bottom w:val="none" w:sz="0" w:space="0" w:color="auto"/>
        <w:right w:val="none" w:sz="0" w:space="0" w:color="auto"/>
      </w:divBdr>
    </w:div>
    <w:div w:id="1884978620">
      <w:bodyDiv w:val="1"/>
      <w:marLeft w:val="0"/>
      <w:marRight w:val="0"/>
      <w:marTop w:val="0"/>
      <w:marBottom w:val="0"/>
      <w:divBdr>
        <w:top w:val="none" w:sz="0" w:space="0" w:color="auto"/>
        <w:left w:val="none" w:sz="0" w:space="0" w:color="auto"/>
        <w:bottom w:val="none" w:sz="0" w:space="0" w:color="auto"/>
        <w:right w:val="none" w:sz="0" w:space="0" w:color="auto"/>
      </w:divBdr>
    </w:div>
    <w:div w:id="1887182639">
      <w:bodyDiv w:val="1"/>
      <w:marLeft w:val="0"/>
      <w:marRight w:val="0"/>
      <w:marTop w:val="0"/>
      <w:marBottom w:val="0"/>
      <w:divBdr>
        <w:top w:val="none" w:sz="0" w:space="0" w:color="auto"/>
        <w:left w:val="none" w:sz="0" w:space="0" w:color="auto"/>
        <w:bottom w:val="none" w:sz="0" w:space="0" w:color="auto"/>
        <w:right w:val="none" w:sz="0" w:space="0" w:color="auto"/>
      </w:divBdr>
    </w:div>
    <w:div w:id="1891765657">
      <w:bodyDiv w:val="1"/>
      <w:marLeft w:val="0"/>
      <w:marRight w:val="0"/>
      <w:marTop w:val="0"/>
      <w:marBottom w:val="0"/>
      <w:divBdr>
        <w:top w:val="none" w:sz="0" w:space="0" w:color="auto"/>
        <w:left w:val="none" w:sz="0" w:space="0" w:color="auto"/>
        <w:bottom w:val="none" w:sz="0" w:space="0" w:color="auto"/>
        <w:right w:val="none" w:sz="0" w:space="0" w:color="auto"/>
      </w:divBdr>
      <w:divsChild>
        <w:div w:id="599217811">
          <w:marLeft w:val="274"/>
          <w:marRight w:val="0"/>
          <w:marTop w:val="0"/>
          <w:marBottom w:val="0"/>
          <w:divBdr>
            <w:top w:val="none" w:sz="0" w:space="0" w:color="auto"/>
            <w:left w:val="none" w:sz="0" w:space="0" w:color="auto"/>
            <w:bottom w:val="none" w:sz="0" w:space="0" w:color="auto"/>
            <w:right w:val="none" w:sz="0" w:space="0" w:color="auto"/>
          </w:divBdr>
        </w:div>
        <w:div w:id="1532450494">
          <w:marLeft w:val="274"/>
          <w:marRight w:val="0"/>
          <w:marTop w:val="0"/>
          <w:marBottom w:val="0"/>
          <w:divBdr>
            <w:top w:val="none" w:sz="0" w:space="0" w:color="auto"/>
            <w:left w:val="none" w:sz="0" w:space="0" w:color="auto"/>
            <w:bottom w:val="none" w:sz="0" w:space="0" w:color="auto"/>
            <w:right w:val="none" w:sz="0" w:space="0" w:color="auto"/>
          </w:divBdr>
        </w:div>
        <w:div w:id="1742868212">
          <w:marLeft w:val="274"/>
          <w:marRight w:val="0"/>
          <w:marTop w:val="0"/>
          <w:marBottom w:val="0"/>
          <w:divBdr>
            <w:top w:val="none" w:sz="0" w:space="0" w:color="auto"/>
            <w:left w:val="none" w:sz="0" w:space="0" w:color="auto"/>
            <w:bottom w:val="none" w:sz="0" w:space="0" w:color="auto"/>
            <w:right w:val="none" w:sz="0" w:space="0" w:color="auto"/>
          </w:divBdr>
        </w:div>
      </w:divsChild>
    </w:div>
    <w:div w:id="1921017629">
      <w:bodyDiv w:val="1"/>
      <w:marLeft w:val="0"/>
      <w:marRight w:val="0"/>
      <w:marTop w:val="0"/>
      <w:marBottom w:val="0"/>
      <w:divBdr>
        <w:top w:val="none" w:sz="0" w:space="0" w:color="auto"/>
        <w:left w:val="none" w:sz="0" w:space="0" w:color="auto"/>
        <w:bottom w:val="none" w:sz="0" w:space="0" w:color="auto"/>
        <w:right w:val="none" w:sz="0" w:space="0" w:color="auto"/>
      </w:divBdr>
      <w:divsChild>
        <w:div w:id="972826034">
          <w:marLeft w:val="346"/>
          <w:marRight w:val="0"/>
          <w:marTop w:val="0"/>
          <w:marBottom w:val="0"/>
          <w:divBdr>
            <w:top w:val="none" w:sz="0" w:space="0" w:color="auto"/>
            <w:left w:val="none" w:sz="0" w:space="0" w:color="auto"/>
            <w:bottom w:val="none" w:sz="0" w:space="0" w:color="auto"/>
            <w:right w:val="none" w:sz="0" w:space="0" w:color="auto"/>
          </w:divBdr>
        </w:div>
        <w:div w:id="1906530049">
          <w:marLeft w:val="346"/>
          <w:marRight w:val="0"/>
          <w:marTop w:val="0"/>
          <w:marBottom w:val="0"/>
          <w:divBdr>
            <w:top w:val="none" w:sz="0" w:space="0" w:color="auto"/>
            <w:left w:val="none" w:sz="0" w:space="0" w:color="auto"/>
            <w:bottom w:val="none" w:sz="0" w:space="0" w:color="auto"/>
            <w:right w:val="none" w:sz="0" w:space="0" w:color="auto"/>
          </w:divBdr>
        </w:div>
      </w:divsChild>
    </w:div>
    <w:div w:id="1930430920">
      <w:bodyDiv w:val="1"/>
      <w:marLeft w:val="0"/>
      <w:marRight w:val="0"/>
      <w:marTop w:val="0"/>
      <w:marBottom w:val="0"/>
      <w:divBdr>
        <w:top w:val="none" w:sz="0" w:space="0" w:color="auto"/>
        <w:left w:val="none" w:sz="0" w:space="0" w:color="auto"/>
        <w:bottom w:val="none" w:sz="0" w:space="0" w:color="auto"/>
        <w:right w:val="none" w:sz="0" w:space="0" w:color="auto"/>
      </w:divBdr>
    </w:div>
    <w:div w:id="1936211986">
      <w:bodyDiv w:val="1"/>
      <w:marLeft w:val="0"/>
      <w:marRight w:val="0"/>
      <w:marTop w:val="0"/>
      <w:marBottom w:val="0"/>
      <w:divBdr>
        <w:top w:val="none" w:sz="0" w:space="0" w:color="auto"/>
        <w:left w:val="none" w:sz="0" w:space="0" w:color="auto"/>
        <w:bottom w:val="none" w:sz="0" w:space="0" w:color="auto"/>
        <w:right w:val="none" w:sz="0" w:space="0" w:color="auto"/>
      </w:divBdr>
      <w:divsChild>
        <w:div w:id="138309771">
          <w:marLeft w:val="274"/>
          <w:marRight w:val="0"/>
          <w:marTop w:val="0"/>
          <w:marBottom w:val="120"/>
          <w:divBdr>
            <w:top w:val="none" w:sz="0" w:space="0" w:color="auto"/>
            <w:left w:val="none" w:sz="0" w:space="0" w:color="auto"/>
            <w:bottom w:val="none" w:sz="0" w:space="0" w:color="auto"/>
            <w:right w:val="none" w:sz="0" w:space="0" w:color="auto"/>
          </w:divBdr>
        </w:div>
        <w:div w:id="240137966">
          <w:marLeft w:val="274"/>
          <w:marRight w:val="0"/>
          <w:marTop w:val="0"/>
          <w:marBottom w:val="120"/>
          <w:divBdr>
            <w:top w:val="none" w:sz="0" w:space="0" w:color="auto"/>
            <w:left w:val="none" w:sz="0" w:space="0" w:color="auto"/>
            <w:bottom w:val="none" w:sz="0" w:space="0" w:color="auto"/>
            <w:right w:val="none" w:sz="0" w:space="0" w:color="auto"/>
          </w:divBdr>
        </w:div>
        <w:div w:id="326636989">
          <w:marLeft w:val="274"/>
          <w:marRight w:val="0"/>
          <w:marTop w:val="0"/>
          <w:marBottom w:val="120"/>
          <w:divBdr>
            <w:top w:val="none" w:sz="0" w:space="0" w:color="auto"/>
            <w:left w:val="none" w:sz="0" w:space="0" w:color="auto"/>
            <w:bottom w:val="none" w:sz="0" w:space="0" w:color="auto"/>
            <w:right w:val="none" w:sz="0" w:space="0" w:color="auto"/>
          </w:divBdr>
        </w:div>
        <w:div w:id="358776126">
          <w:marLeft w:val="274"/>
          <w:marRight w:val="0"/>
          <w:marTop w:val="0"/>
          <w:marBottom w:val="120"/>
          <w:divBdr>
            <w:top w:val="none" w:sz="0" w:space="0" w:color="auto"/>
            <w:left w:val="none" w:sz="0" w:space="0" w:color="auto"/>
            <w:bottom w:val="none" w:sz="0" w:space="0" w:color="auto"/>
            <w:right w:val="none" w:sz="0" w:space="0" w:color="auto"/>
          </w:divBdr>
        </w:div>
        <w:div w:id="426922072">
          <w:marLeft w:val="274"/>
          <w:marRight w:val="0"/>
          <w:marTop w:val="0"/>
          <w:marBottom w:val="120"/>
          <w:divBdr>
            <w:top w:val="none" w:sz="0" w:space="0" w:color="auto"/>
            <w:left w:val="none" w:sz="0" w:space="0" w:color="auto"/>
            <w:bottom w:val="none" w:sz="0" w:space="0" w:color="auto"/>
            <w:right w:val="none" w:sz="0" w:space="0" w:color="auto"/>
          </w:divBdr>
        </w:div>
        <w:div w:id="587542545">
          <w:marLeft w:val="274"/>
          <w:marRight w:val="0"/>
          <w:marTop w:val="0"/>
          <w:marBottom w:val="120"/>
          <w:divBdr>
            <w:top w:val="none" w:sz="0" w:space="0" w:color="auto"/>
            <w:left w:val="none" w:sz="0" w:space="0" w:color="auto"/>
            <w:bottom w:val="none" w:sz="0" w:space="0" w:color="auto"/>
            <w:right w:val="none" w:sz="0" w:space="0" w:color="auto"/>
          </w:divBdr>
        </w:div>
        <w:div w:id="626274579">
          <w:marLeft w:val="274"/>
          <w:marRight w:val="0"/>
          <w:marTop w:val="0"/>
          <w:marBottom w:val="120"/>
          <w:divBdr>
            <w:top w:val="none" w:sz="0" w:space="0" w:color="auto"/>
            <w:left w:val="none" w:sz="0" w:space="0" w:color="auto"/>
            <w:bottom w:val="none" w:sz="0" w:space="0" w:color="auto"/>
            <w:right w:val="none" w:sz="0" w:space="0" w:color="auto"/>
          </w:divBdr>
        </w:div>
        <w:div w:id="1082608360">
          <w:marLeft w:val="274"/>
          <w:marRight w:val="0"/>
          <w:marTop w:val="0"/>
          <w:marBottom w:val="120"/>
          <w:divBdr>
            <w:top w:val="none" w:sz="0" w:space="0" w:color="auto"/>
            <w:left w:val="none" w:sz="0" w:space="0" w:color="auto"/>
            <w:bottom w:val="none" w:sz="0" w:space="0" w:color="auto"/>
            <w:right w:val="none" w:sz="0" w:space="0" w:color="auto"/>
          </w:divBdr>
        </w:div>
        <w:div w:id="1378699618">
          <w:marLeft w:val="274"/>
          <w:marRight w:val="0"/>
          <w:marTop w:val="0"/>
          <w:marBottom w:val="120"/>
          <w:divBdr>
            <w:top w:val="none" w:sz="0" w:space="0" w:color="auto"/>
            <w:left w:val="none" w:sz="0" w:space="0" w:color="auto"/>
            <w:bottom w:val="none" w:sz="0" w:space="0" w:color="auto"/>
            <w:right w:val="none" w:sz="0" w:space="0" w:color="auto"/>
          </w:divBdr>
        </w:div>
        <w:div w:id="1392732875">
          <w:marLeft w:val="274"/>
          <w:marRight w:val="0"/>
          <w:marTop w:val="0"/>
          <w:marBottom w:val="120"/>
          <w:divBdr>
            <w:top w:val="none" w:sz="0" w:space="0" w:color="auto"/>
            <w:left w:val="none" w:sz="0" w:space="0" w:color="auto"/>
            <w:bottom w:val="none" w:sz="0" w:space="0" w:color="auto"/>
            <w:right w:val="none" w:sz="0" w:space="0" w:color="auto"/>
          </w:divBdr>
        </w:div>
        <w:div w:id="1465804857">
          <w:marLeft w:val="274"/>
          <w:marRight w:val="0"/>
          <w:marTop w:val="0"/>
          <w:marBottom w:val="120"/>
          <w:divBdr>
            <w:top w:val="none" w:sz="0" w:space="0" w:color="auto"/>
            <w:left w:val="none" w:sz="0" w:space="0" w:color="auto"/>
            <w:bottom w:val="none" w:sz="0" w:space="0" w:color="auto"/>
            <w:right w:val="none" w:sz="0" w:space="0" w:color="auto"/>
          </w:divBdr>
        </w:div>
        <w:div w:id="1518422851">
          <w:marLeft w:val="274"/>
          <w:marRight w:val="0"/>
          <w:marTop w:val="0"/>
          <w:marBottom w:val="120"/>
          <w:divBdr>
            <w:top w:val="none" w:sz="0" w:space="0" w:color="auto"/>
            <w:left w:val="none" w:sz="0" w:space="0" w:color="auto"/>
            <w:bottom w:val="none" w:sz="0" w:space="0" w:color="auto"/>
            <w:right w:val="none" w:sz="0" w:space="0" w:color="auto"/>
          </w:divBdr>
        </w:div>
        <w:div w:id="1750615480">
          <w:marLeft w:val="274"/>
          <w:marRight w:val="0"/>
          <w:marTop w:val="0"/>
          <w:marBottom w:val="120"/>
          <w:divBdr>
            <w:top w:val="none" w:sz="0" w:space="0" w:color="auto"/>
            <w:left w:val="none" w:sz="0" w:space="0" w:color="auto"/>
            <w:bottom w:val="none" w:sz="0" w:space="0" w:color="auto"/>
            <w:right w:val="none" w:sz="0" w:space="0" w:color="auto"/>
          </w:divBdr>
        </w:div>
        <w:div w:id="1757284733">
          <w:marLeft w:val="274"/>
          <w:marRight w:val="0"/>
          <w:marTop w:val="0"/>
          <w:marBottom w:val="120"/>
          <w:divBdr>
            <w:top w:val="none" w:sz="0" w:space="0" w:color="auto"/>
            <w:left w:val="none" w:sz="0" w:space="0" w:color="auto"/>
            <w:bottom w:val="none" w:sz="0" w:space="0" w:color="auto"/>
            <w:right w:val="none" w:sz="0" w:space="0" w:color="auto"/>
          </w:divBdr>
        </w:div>
        <w:div w:id="1978870486">
          <w:marLeft w:val="274"/>
          <w:marRight w:val="0"/>
          <w:marTop w:val="0"/>
          <w:marBottom w:val="120"/>
          <w:divBdr>
            <w:top w:val="none" w:sz="0" w:space="0" w:color="auto"/>
            <w:left w:val="none" w:sz="0" w:space="0" w:color="auto"/>
            <w:bottom w:val="none" w:sz="0" w:space="0" w:color="auto"/>
            <w:right w:val="none" w:sz="0" w:space="0" w:color="auto"/>
          </w:divBdr>
        </w:div>
        <w:div w:id="2130201512">
          <w:marLeft w:val="274"/>
          <w:marRight w:val="0"/>
          <w:marTop w:val="0"/>
          <w:marBottom w:val="120"/>
          <w:divBdr>
            <w:top w:val="none" w:sz="0" w:space="0" w:color="auto"/>
            <w:left w:val="none" w:sz="0" w:space="0" w:color="auto"/>
            <w:bottom w:val="none" w:sz="0" w:space="0" w:color="auto"/>
            <w:right w:val="none" w:sz="0" w:space="0" w:color="auto"/>
          </w:divBdr>
        </w:div>
      </w:divsChild>
    </w:div>
    <w:div w:id="1943688490">
      <w:bodyDiv w:val="1"/>
      <w:marLeft w:val="0"/>
      <w:marRight w:val="0"/>
      <w:marTop w:val="0"/>
      <w:marBottom w:val="0"/>
      <w:divBdr>
        <w:top w:val="none" w:sz="0" w:space="0" w:color="auto"/>
        <w:left w:val="none" w:sz="0" w:space="0" w:color="auto"/>
        <w:bottom w:val="none" w:sz="0" w:space="0" w:color="auto"/>
        <w:right w:val="none" w:sz="0" w:space="0" w:color="auto"/>
      </w:divBdr>
    </w:div>
    <w:div w:id="1948609902">
      <w:bodyDiv w:val="1"/>
      <w:marLeft w:val="0"/>
      <w:marRight w:val="0"/>
      <w:marTop w:val="0"/>
      <w:marBottom w:val="0"/>
      <w:divBdr>
        <w:top w:val="none" w:sz="0" w:space="0" w:color="auto"/>
        <w:left w:val="none" w:sz="0" w:space="0" w:color="auto"/>
        <w:bottom w:val="none" w:sz="0" w:space="0" w:color="auto"/>
        <w:right w:val="none" w:sz="0" w:space="0" w:color="auto"/>
      </w:divBdr>
    </w:div>
    <w:div w:id="1963614570">
      <w:bodyDiv w:val="1"/>
      <w:marLeft w:val="0"/>
      <w:marRight w:val="0"/>
      <w:marTop w:val="0"/>
      <w:marBottom w:val="0"/>
      <w:divBdr>
        <w:top w:val="none" w:sz="0" w:space="0" w:color="auto"/>
        <w:left w:val="none" w:sz="0" w:space="0" w:color="auto"/>
        <w:bottom w:val="none" w:sz="0" w:space="0" w:color="auto"/>
        <w:right w:val="none" w:sz="0" w:space="0" w:color="auto"/>
      </w:divBdr>
    </w:div>
    <w:div w:id="1970668246">
      <w:bodyDiv w:val="1"/>
      <w:marLeft w:val="0"/>
      <w:marRight w:val="0"/>
      <w:marTop w:val="0"/>
      <w:marBottom w:val="0"/>
      <w:divBdr>
        <w:top w:val="none" w:sz="0" w:space="0" w:color="auto"/>
        <w:left w:val="none" w:sz="0" w:space="0" w:color="auto"/>
        <w:bottom w:val="none" w:sz="0" w:space="0" w:color="auto"/>
        <w:right w:val="none" w:sz="0" w:space="0" w:color="auto"/>
      </w:divBdr>
    </w:div>
    <w:div w:id="1972442676">
      <w:bodyDiv w:val="1"/>
      <w:marLeft w:val="0"/>
      <w:marRight w:val="0"/>
      <w:marTop w:val="0"/>
      <w:marBottom w:val="0"/>
      <w:divBdr>
        <w:top w:val="none" w:sz="0" w:space="0" w:color="auto"/>
        <w:left w:val="none" w:sz="0" w:space="0" w:color="auto"/>
        <w:bottom w:val="none" w:sz="0" w:space="0" w:color="auto"/>
        <w:right w:val="none" w:sz="0" w:space="0" w:color="auto"/>
      </w:divBdr>
    </w:div>
    <w:div w:id="1994406795">
      <w:bodyDiv w:val="1"/>
      <w:marLeft w:val="0"/>
      <w:marRight w:val="0"/>
      <w:marTop w:val="0"/>
      <w:marBottom w:val="0"/>
      <w:divBdr>
        <w:top w:val="none" w:sz="0" w:space="0" w:color="auto"/>
        <w:left w:val="none" w:sz="0" w:space="0" w:color="auto"/>
        <w:bottom w:val="none" w:sz="0" w:space="0" w:color="auto"/>
        <w:right w:val="none" w:sz="0" w:space="0" w:color="auto"/>
      </w:divBdr>
      <w:divsChild>
        <w:div w:id="1544444719">
          <w:marLeft w:val="274"/>
          <w:marRight w:val="0"/>
          <w:marTop w:val="0"/>
          <w:marBottom w:val="0"/>
          <w:divBdr>
            <w:top w:val="none" w:sz="0" w:space="0" w:color="auto"/>
            <w:left w:val="none" w:sz="0" w:space="0" w:color="auto"/>
            <w:bottom w:val="none" w:sz="0" w:space="0" w:color="auto"/>
            <w:right w:val="none" w:sz="0" w:space="0" w:color="auto"/>
          </w:divBdr>
        </w:div>
        <w:div w:id="1907640529">
          <w:marLeft w:val="274"/>
          <w:marRight w:val="0"/>
          <w:marTop w:val="0"/>
          <w:marBottom w:val="0"/>
          <w:divBdr>
            <w:top w:val="none" w:sz="0" w:space="0" w:color="auto"/>
            <w:left w:val="none" w:sz="0" w:space="0" w:color="auto"/>
            <w:bottom w:val="none" w:sz="0" w:space="0" w:color="auto"/>
            <w:right w:val="none" w:sz="0" w:space="0" w:color="auto"/>
          </w:divBdr>
        </w:div>
      </w:divsChild>
    </w:div>
    <w:div w:id="1995528057">
      <w:bodyDiv w:val="1"/>
      <w:marLeft w:val="0"/>
      <w:marRight w:val="0"/>
      <w:marTop w:val="0"/>
      <w:marBottom w:val="0"/>
      <w:divBdr>
        <w:top w:val="none" w:sz="0" w:space="0" w:color="auto"/>
        <w:left w:val="none" w:sz="0" w:space="0" w:color="auto"/>
        <w:bottom w:val="none" w:sz="0" w:space="0" w:color="auto"/>
        <w:right w:val="none" w:sz="0" w:space="0" w:color="auto"/>
      </w:divBdr>
      <w:divsChild>
        <w:div w:id="1557666888">
          <w:marLeft w:val="274"/>
          <w:marRight w:val="0"/>
          <w:marTop w:val="0"/>
          <w:marBottom w:val="0"/>
          <w:divBdr>
            <w:top w:val="none" w:sz="0" w:space="0" w:color="auto"/>
            <w:left w:val="none" w:sz="0" w:space="0" w:color="auto"/>
            <w:bottom w:val="none" w:sz="0" w:space="0" w:color="auto"/>
            <w:right w:val="none" w:sz="0" w:space="0" w:color="auto"/>
          </w:divBdr>
        </w:div>
        <w:div w:id="1584485782">
          <w:marLeft w:val="274"/>
          <w:marRight w:val="0"/>
          <w:marTop w:val="0"/>
          <w:marBottom w:val="0"/>
          <w:divBdr>
            <w:top w:val="none" w:sz="0" w:space="0" w:color="auto"/>
            <w:left w:val="none" w:sz="0" w:space="0" w:color="auto"/>
            <w:bottom w:val="none" w:sz="0" w:space="0" w:color="auto"/>
            <w:right w:val="none" w:sz="0" w:space="0" w:color="auto"/>
          </w:divBdr>
        </w:div>
      </w:divsChild>
    </w:div>
    <w:div w:id="2002005979">
      <w:bodyDiv w:val="1"/>
      <w:marLeft w:val="0"/>
      <w:marRight w:val="0"/>
      <w:marTop w:val="0"/>
      <w:marBottom w:val="0"/>
      <w:divBdr>
        <w:top w:val="none" w:sz="0" w:space="0" w:color="auto"/>
        <w:left w:val="none" w:sz="0" w:space="0" w:color="auto"/>
        <w:bottom w:val="none" w:sz="0" w:space="0" w:color="auto"/>
        <w:right w:val="none" w:sz="0" w:space="0" w:color="auto"/>
      </w:divBdr>
    </w:div>
    <w:div w:id="2007123262">
      <w:bodyDiv w:val="1"/>
      <w:marLeft w:val="0"/>
      <w:marRight w:val="0"/>
      <w:marTop w:val="0"/>
      <w:marBottom w:val="0"/>
      <w:divBdr>
        <w:top w:val="none" w:sz="0" w:space="0" w:color="auto"/>
        <w:left w:val="none" w:sz="0" w:space="0" w:color="auto"/>
        <w:bottom w:val="none" w:sz="0" w:space="0" w:color="auto"/>
        <w:right w:val="none" w:sz="0" w:space="0" w:color="auto"/>
      </w:divBdr>
      <w:divsChild>
        <w:div w:id="1246840153">
          <w:marLeft w:val="346"/>
          <w:marRight w:val="0"/>
          <w:marTop w:val="0"/>
          <w:marBottom w:val="0"/>
          <w:divBdr>
            <w:top w:val="none" w:sz="0" w:space="0" w:color="auto"/>
            <w:left w:val="none" w:sz="0" w:space="0" w:color="auto"/>
            <w:bottom w:val="none" w:sz="0" w:space="0" w:color="auto"/>
            <w:right w:val="none" w:sz="0" w:space="0" w:color="auto"/>
          </w:divBdr>
        </w:div>
      </w:divsChild>
    </w:div>
    <w:div w:id="2014645738">
      <w:bodyDiv w:val="1"/>
      <w:marLeft w:val="0"/>
      <w:marRight w:val="0"/>
      <w:marTop w:val="0"/>
      <w:marBottom w:val="0"/>
      <w:divBdr>
        <w:top w:val="none" w:sz="0" w:space="0" w:color="auto"/>
        <w:left w:val="none" w:sz="0" w:space="0" w:color="auto"/>
        <w:bottom w:val="none" w:sz="0" w:space="0" w:color="auto"/>
        <w:right w:val="none" w:sz="0" w:space="0" w:color="auto"/>
      </w:divBdr>
    </w:div>
    <w:div w:id="2020623843">
      <w:bodyDiv w:val="1"/>
      <w:marLeft w:val="0"/>
      <w:marRight w:val="0"/>
      <w:marTop w:val="0"/>
      <w:marBottom w:val="0"/>
      <w:divBdr>
        <w:top w:val="none" w:sz="0" w:space="0" w:color="auto"/>
        <w:left w:val="none" w:sz="0" w:space="0" w:color="auto"/>
        <w:bottom w:val="none" w:sz="0" w:space="0" w:color="auto"/>
        <w:right w:val="none" w:sz="0" w:space="0" w:color="auto"/>
      </w:divBdr>
      <w:divsChild>
        <w:div w:id="722797125">
          <w:marLeft w:val="274"/>
          <w:marRight w:val="0"/>
          <w:marTop w:val="200"/>
          <w:marBottom w:val="0"/>
          <w:divBdr>
            <w:top w:val="none" w:sz="0" w:space="0" w:color="auto"/>
            <w:left w:val="none" w:sz="0" w:space="0" w:color="auto"/>
            <w:bottom w:val="none" w:sz="0" w:space="0" w:color="auto"/>
            <w:right w:val="none" w:sz="0" w:space="0" w:color="auto"/>
          </w:divBdr>
        </w:div>
        <w:div w:id="799767040">
          <w:marLeft w:val="274"/>
          <w:marRight w:val="0"/>
          <w:marTop w:val="200"/>
          <w:marBottom w:val="0"/>
          <w:divBdr>
            <w:top w:val="none" w:sz="0" w:space="0" w:color="auto"/>
            <w:left w:val="none" w:sz="0" w:space="0" w:color="auto"/>
            <w:bottom w:val="none" w:sz="0" w:space="0" w:color="auto"/>
            <w:right w:val="none" w:sz="0" w:space="0" w:color="auto"/>
          </w:divBdr>
        </w:div>
        <w:div w:id="1440028119">
          <w:marLeft w:val="274"/>
          <w:marRight w:val="0"/>
          <w:marTop w:val="200"/>
          <w:marBottom w:val="0"/>
          <w:divBdr>
            <w:top w:val="none" w:sz="0" w:space="0" w:color="auto"/>
            <w:left w:val="none" w:sz="0" w:space="0" w:color="auto"/>
            <w:bottom w:val="none" w:sz="0" w:space="0" w:color="auto"/>
            <w:right w:val="none" w:sz="0" w:space="0" w:color="auto"/>
          </w:divBdr>
        </w:div>
        <w:div w:id="1989941188">
          <w:marLeft w:val="274"/>
          <w:marRight w:val="0"/>
          <w:marTop w:val="200"/>
          <w:marBottom w:val="0"/>
          <w:divBdr>
            <w:top w:val="none" w:sz="0" w:space="0" w:color="auto"/>
            <w:left w:val="none" w:sz="0" w:space="0" w:color="auto"/>
            <w:bottom w:val="none" w:sz="0" w:space="0" w:color="auto"/>
            <w:right w:val="none" w:sz="0" w:space="0" w:color="auto"/>
          </w:divBdr>
        </w:div>
      </w:divsChild>
    </w:div>
    <w:div w:id="2024044878">
      <w:bodyDiv w:val="1"/>
      <w:marLeft w:val="0"/>
      <w:marRight w:val="0"/>
      <w:marTop w:val="0"/>
      <w:marBottom w:val="0"/>
      <w:divBdr>
        <w:top w:val="none" w:sz="0" w:space="0" w:color="auto"/>
        <w:left w:val="none" w:sz="0" w:space="0" w:color="auto"/>
        <w:bottom w:val="none" w:sz="0" w:space="0" w:color="auto"/>
        <w:right w:val="none" w:sz="0" w:space="0" w:color="auto"/>
      </w:divBdr>
      <w:divsChild>
        <w:div w:id="105387439">
          <w:marLeft w:val="274"/>
          <w:marRight w:val="0"/>
          <w:marTop w:val="200"/>
          <w:marBottom w:val="0"/>
          <w:divBdr>
            <w:top w:val="none" w:sz="0" w:space="0" w:color="auto"/>
            <w:left w:val="none" w:sz="0" w:space="0" w:color="auto"/>
            <w:bottom w:val="none" w:sz="0" w:space="0" w:color="auto"/>
            <w:right w:val="none" w:sz="0" w:space="0" w:color="auto"/>
          </w:divBdr>
        </w:div>
        <w:div w:id="814028566">
          <w:marLeft w:val="274"/>
          <w:marRight w:val="0"/>
          <w:marTop w:val="200"/>
          <w:marBottom w:val="0"/>
          <w:divBdr>
            <w:top w:val="none" w:sz="0" w:space="0" w:color="auto"/>
            <w:left w:val="none" w:sz="0" w:space="0" w:color="auto"/>
            <w:bottom w:val="none" w:sz="0" w:space="0" w:color="auto"/>
            <w:right w:val="none" w:sz="0" w:space="0" w:color="auto"/>
          </w:divBdr>
        </w:div>
        <w:div w:id="838807144">
          <w:marLeft w:val="274"/>
          <w:marRight w:val="0"/>
          <w:marTop w:val="200"/>
          <w:marBottom w:val="0"/>
          <w:divBdr>
            <w:top w:val="none" w:sz="0" w:space="0" w:color="auto"/>
            <w:left w:val="none" w:sz="0" w:space="0" w:color="auto"/>
            <w:bottom w:val="none" w:sz="0" w:space="0" w:color="auto"/>
            <w:right w:val="none" w:sz="0" w:space="0" w:color="auto"/>
          </w:divBdr>
        </w:div>
        <w:div w:id="1682314854">
          <w:marLeft w:val="274"/>
          <w:marRight w:val="0"/>
          <w:marTop w:val="200"/>
          <w:marBottom w:val="0"/>
          <w:divBdr>
            <w:top w:val="none" w:sz="0" w:space="0" w:color="auto"/>
            <w:left w:val="none" w:sz="0" w:space="0" w:color="auto"/>
            <w:bottom w:val="none" w:sz="0" w:space="0" w:color="auto"/>
            <w:right w:val="none" w:sz="0" w:space="0" w:color="auto"/>
          </w:divBdr>
        </w:div>
      </w:divsChild>
    </w:div>
    <w:div w:id="2033802561">
      <w:bodyDiv w:val="1"/>
      <w:marLeft w:val="0"/>
      <w:marRight w:val="0"/>
      <w:marTop w:val="0"/>
      <w:marBottom w:val="0"/>
      <w:divBdr>
        <w:top w:val="none" w:sz="0" w:space="0" w:color="auto"/>
        <w:left w:val="none" w:sz="0" w:space="0" w:color="auto"/>
        <w:bottom w:val="none" w:sz="0" w:space="0" w:color="auto"/>
        <w:right w:val="none" w:sz="0" w:space="0" w:color="auto"/>
      </w:divBdr>
    </w:div>
    <w:div w:id="2038038784">
      <w:bodyDiv w:val="1"/>
      <w:marLeft w:val="0"/>
      <w:marRight w:val="0"/>
      <w:marTop w:val="0"/>
      <w:marBottom w:val="0"/>
      <w:divBdr>
        <w:top w:val="none" w:sz="0" w:space="0" w:color="auto"/>
        <w:left w:val="none" w:sz="0" w:space="0" w:color="auto"/>
        <w:bottom w:val="none" w:sz="0" w:space="0" w:color="auto"/>
        <w:right w:val="none" w:sz="0" w:space="0" w:color="auto"/>
      </w:divBdr>
      <w:divsChild>
        <w:div w:id="594217007">
          <w:marLeft w:val="274"/>
          <w:marRight w:val="0"/>
          <w:marTop w:val="0"/>
          <w:marBottom w:val="0"/>
          <w:divBdr>
            <w:top w:val="none" w:sz="0" w:space="0" w:color="auto"/>
            <w:left w:val="none" w:sz="0" w:space="0" w:color="auto"/>
            <w:bottom w:val="none" w:sz="0" w:space="0" w:color="auto"/>
            <w:right w:val="none" w:sz="0" w:space="0" w:color="auto"/>
          </w:divBdr>
        </w:div>
        <w:div w:id="716901387">
          <w:marLeft w:val="274"/>
          <w:marRight w:val="0"/>
          <w:marTop w:val="0"/>
          <w:marBottom w:val="0"/>
          <w:divBdr>
            <w:top w:val="none" w:sz="0" w:space="0" w:color="auto"/>
            <w:left w:val="none" w:sz="0" w:space="0" w:color="auto"/>
            <w:bottom w:val="none" w:sz="0" w:space="0" w:color="auto"/>
            <w:right w:val="none" w:sz="0" w:space="0" w:color="auto"/>
          </w:divBdr>
        </w:div>
        <w:div w:id="1389647551">
          <w:marLeft w:val="274"/>
          <w:marRight w:val="0"/>
          <w:marTop w:val="0"/>
          <w:marBottom w:val="0"/>
          <w:divBdr>
            <w:top w:val="none" w:sz="0" w:space="0" w:color="auto"/>
            <w:left w:val="none" w:sz="0" w:space="0" w:color="auto"/>
            <w:bottom w:val="none" w:sz="0" w:space="0" w:color="auto"/>
            <w:right w:val="none" w:sz="0" w:space="0" w:color="auto"/>
          </w:divBdr>
        </w:div>
      </w:divsChild>
    </w:div>
    <w:div w:id="2088110384">
      <w:bodyDiv w:val="1"/>
      <w:marLeft w:val="0"/>
      <w:marRight w:val="0"/>
      <w:marTop w:val="0"/>
      <w:marBottom w:val="0"/>
      <w:divBdr>
        <w:top w:val="none" w:sz="0" w:space="0" w:color="auto"/>
        <w:left w:val="none" w:sz="0" w:space="0" w:color="auto"/>
        <w:bottom w:val="none" w:sz="0" w:space="0" w:color="auto"/>
        <w:right w:val="none" w:sz="0" w:space="0" w:color="auto"/>
      </w:divBdr>
    </w:div>
    <w:div w:id="2106654803">
      <w:bodyDiv w:val="1"/>
      <w:marLeft w:val="0"/>
      <w:marRight w:val="0"/>
      <w:marTop w:val="0"/>
      <w:marBottom w:val="0"/>
      <w:divBdr>
        <w:top w:val="none" w:sz="0" w:space="0" w:color="auto"/>
        <w:left w:val="none" w:sz="0" w:space="0" w:color="auto"/>
        <w:bottom w:val="none" w:sz="0" w:space="0" w:color="auto"/>
        <w:right w:val="none" w:sz="0" w:space="0" w:color="auto"/>
      </w:divBdr>
    </w:div>
    <w:div w:id="2111050731">
      <w:bodyDiv w:val="1"/>
      <w:marLeft w:val="0"/>
      <w:marRight w:val="0"/>
      <w:marTop w:val="0"/>
      <w:marBottom w:val="0"/>
      <w:divBdr>
        <w:top w:val="none" w:sz="0" w:space="0" w:color="auto"/>
        <w:left w:val="none" w:sz="0" w:space="0" w:color="auto"/>
        <w:bottom w:val="none" w:sz="0" w:space="0" w:color="auto"/>
        <w:right w:val="none" w:sz="0" w:space="0" w:color="auto"/>
      </w:divBdr>
    </w:div>
    <w:div w:id="2114323552">
      <w:bodyDiv w:val="1"/>
      <w:marLeft w:val="0"/>
      <w:marRight w:val="0"/>
      <w:marTop w:val="0"/>
      <w:marBottom w:val="0"/>
      <w:divBdr>
        <w:top w:val="none" w:sz="0" w:space="0" w:color="auto"/>
        <w:left w:val="none" w:sz="0" w:space="0" w:color="auto"/>
        <w:bottom w:val="none" w:sz="0" w:space="0" w:color="auto"/>
        <w:right w:val="none" w:sz="0" w:space="0" w:color="auto"/>
      </w:divBdr>
    </w:div>
    <w:div w:id="21365613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3.png"/><Relationship Id="rId21" Type="http://schemas.openxmlformats.org/officeDocument/2006/relationships/footer" Target="footer4.xml"/><Relationship Id="rId42" Type="http://schemas.openxmlformats.org/officeDocument/2006/relationships/image" Target="media/image19.png"/><Relationship Id="rId47" Type="http://schemas.openxmlformats.org/officeDocument/2006/relationships/footer" Target="footer5.xml"/><Relationship Id="rId63" Type="http://schemas.openxmlformats.org/officeDocument/2006/relationships/image" Target="media/image35.png"/><Relationship Id="rId68" Type="http://schemas.openxmlformats.org/officeDocument/2006/relationships/image" Target="media/image40.png"/><Relationship Id="rId16" Type="http://schemas.openxmlformats.org/officeDocument/2006/relationships/hyperlink" Target="https://creativecommons.org/licenses/by/4.0/" TargetMode="External"/><Relationship Id="rId11" Type="http://schemas.openxmlformats.org/officeDocument/2006/relationships/header" Target="header1.xml"/><Relationship Id="rId24" Type="http://schemas.openxmlformats.org/officeDocument/2006/relationships/hyperlink" Target="ttps://www.ndis.gov.au/providers/pricing-arrangements/making-pricing-decisions/financial-benchmarking" TargetMode="External"/><Relationship Id="rId32" Type="http://schemas.openxmlformats.org/officeDocument/2006/relationships/image" Target="media/image9.png"/><Relationship Id="rId37" Type="http://schemas.openxmlformats.org/officeDocument/2006/relationships/image" Target="media/image14.png"/><Relationship Id="rId40" Type="http://schemas.openxmlformats.org/officeDocument/2006/relationships/image" Target="media/image17.png"/><Relationship Id="rId45" Type="http://schemas.openxmlformats.org/officeDocument/2006/relationships/header" Target="header6.xml"/><Relationship Id="rId53" Type="http://schemas.openxmlformats.org/officeDocument/2006/relationships/image" Target="media/image25.png"/><Relationship Id="rId58" Type="http://schemas.openxmlformats.org/officeDocument/2006/relationships/image" Target="media/image30.png"/><Relationship Id="rId66" Type="http://schemas.openxmlformats.org/officeDocument/2006/relationships/image" Target="media/image38.png"/><Relationship Id="rId74" Type="http://schemas.openxmlformats.org/officeDocument/2006/relationships/image" Target="media/image46.png"/><Relationship Id="rId79"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image" Target="media/image33.emf"/><Relationship Id="rId19" Type="http://schemas.openxmlformats.org/officeDocument/2006/relationships/hyperlink" Target="https://www.abs.gov.au/statistics/people/population" TargetMode="External"/><Relationship Id="rId14" Type="http://schemas.openxmlformats.org/officeDocument/2006/relationships/footer" Target="footer2.xml"/><Relationship Id="rId22" Type="http://schemas.openxmlformats.org/officeDocument/2006/relationships/header" Target="header4.xml"/><Relationship Id="rId27" Type="http://schemas.openxmlformats.org/officeDocument/2006/relationships/image" Target="media/image4.png"/><Relationship Id="rId30" Type="http://schemas.openxmlformats.org/officeDocument/2006/relationships/image" Target="media/image7.png"/><Relationship Id="rId35" Type="http://schemas.openxmlformats.org/officeDocument/2006/relationships/image" Target="media/image12.png"/><Relationship Id="rId43" Type="http://schemas.openxmlformats.org/officeDocument/2006/relationships/image" Target="media/image20.emf"/><Relationship Id="rId48" Type="http://schemas.openxmlformats.org/officeDocument/2006/relationships/footer" Target="footer6.xml"/><Relationship Id="rId56" Type="http://schemas.openxmlformats.org/officeDocument/2006/relationships/image" Target="media/image28.png"/><Relationship Id="rId64" Type="http://schemas.openxmlformats.org/officeDocument/2006/relationships/image" Target="media/image36.emf"/><Relationship Id="rId69" Type="http://schemas.openxmlformats.org/officeDocument/2006/relationships/image" Target="media/image41.png"/><Relationship Id="rId77" Type="http://schemas.openxmlformats.org/officeDocument/2006/relationships/header" Target="header8.xml"/><Relationship Id="rId8" Type="http://schemas.openxmlformats.org/officeDocument/2006/relationships/webSettings" Target="webSettings.xml"/><Relationship Id="rId51" Type="http://schemas.openxmlformats.org/officeDocument/2006/relationships/image" Target="media/image23.png"/><Relationship Id="rId72" Type="http://schemas.openxmlformats.org/officeDocument/2006/relationships/image" Target="media/image44.png"/><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yperlink" Target="https://www.ndis.gov.au/about-us/publications/quarterly-reports" TargetMode="External"/><Relationship Id="rId25" Type="http://schemas.openxmlformats.org/officeDocument/2006/relationships/image" Target="media/image2.jpeg"/><Relationship Id="rId33" Type="http://schemas.openxmlformats.org/officeDocument/2006/relationships/image" Target="media/image10.png"/><Relationship Id="rId38" Type="http://schemas.openxmlformats.org/officeDocument/2006/relationships/image" Target="media/image15.png"/><Relationship Id="rId46" Type="http://schemas.openxmlformats.org/officeDocument/2006/relationships/header" Target="header7.xml"/><Relationship Id="rId59" Type="http://schemas.openxmlformats.org/officeDocument/2006/relationships/image" Target="media/image31.png"/><Relationship Id="rId67" Type="http://schemas.openxmlformats.org/officeDocument/2006/relationships/image" Target="media/image39.png"/><Relationship Id="rId20" Type="http://schemas.openxmlformats.org/officeDocument/2006/relationships/header" Target="header3.xml"/><Relationship Id="rId41" Type="http://schemas.openxmlformats.org/officeDocument/2006/relationships/image" Target="media/image18.png"/><Relationship Id="rId54" Type="http://schemas.openxmlformats.org/officeDocument/2006/relationships/image" Target="media/image26.jpeg"/><Relationship Id="rId62" Type="http://schemas.openxmlformats.org/officeDocument/2006/relationships/image" Target="media/image34.png"/><Relationship Id="rId70" Type="http://schemas.openxmlformats.org/officeDocument/2006/relationships/image" Target="media/image42.png"/><Relationship Id="rId75" Type="http://schemas.openxmlformats.org/officeDocument/2006/relationships/image" Target="media/image47.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3.xml"/><Relationship Id="rId23" Type="http://schemas.openxmlformats.org/officeDocument/2006/relationships/header" Target="header5.xml"/><Relationship Id="rId28" Type="http://schemas.openxmlformats.org/officeDocument/2006/relationships/image" Target="media/image5.png"/><Relationship Id="rId36" Type="http://schemas.openxmlformats.org/officeDocument/2006/relationships/image" Target="media/image13.png"/><Relationship Id="rId49" Type="http://schemas.openxmlformats.org/officeDocument/2006/relationships/footer" Target="footer7.xml"/><Relationship Id="rId57" Type="http://schemas.openxmlformats.org/officeDocument/2006/relationships/image" Target="media/image29.png"/><Relationship Id="rId10" Type="http://schemas.openxmlformats.org/officeDocument/2006/relationships/endnotes" Target="endnotes.xml"/><Relationship Id="rId31" Type="http://schemas.openxmlformats.org/officeDocument/2006/relationships/image" Target="media/image8.png"/><Relationship Id="rId44" Type="http://schemas.openxmlformats.org/officeDocument/2006/relationships/image" Target="media/image21.emf"/><Relationship Id="rId52" Type="http://schemas.openxmlformats.org/officeDocument/2006/relationships/image" Target="media/image24.png"/><Relationship Id="rId60" Type="http://schemas.openxmlformats.org/officeDocument/2006/relationships/image" Target="media/image32.emf"/><Relationship Id="rId65" Type="http://schemas.openxmlformats.org/officeDocument/2006/relationships/image" Target="media/image37.emf"/><Relationship Id="rId73" Type="http://schemas.openxmlformats.org/officeDocument/2006/relationships/image" Target="media/image45.png"/><Relationship Id="rId78"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data.ndis.gov.au/" TargetMode="External"/><Relationship Id="rId39" Type="http://schemas.openxmlformats.org/officeDocument/2006/relationships/image" Target="media/image16.png"/><Relationship Id="rId34" Type="http://schemas.openxmlformats.org/officeDocument/2006/relationships/image" Target="media/image11.png"/><Relationship Id="rId50" Type="http://schemas.openxmlformats.org/officeDocument/2006/relationships/image" Target="media/image22.png"/><Relationship Id="rId55" Type="http://schemas.openxmlformats.org/officeDocument/2006/relationships/image" Target="media/image27.jpeg"/><Relationship Id="rId76" Type="http://schemas.openxmlformats.org/officeDocument/2006/relationships/footer" Target="footer8.xml"/><Relationship Id="rId7" Type="http://schemas.openxmlformats.org/officeDocument/2006/relationships/settings" Target="settings.xml"/><Relationship Id="rId71" Type="http://schemas.openxmlformats.org/officeDocument/2006/relationships/image" Target="media/image43.png"/><Relationship Id="rId2" Type="http://schemas.openxmlformats.org/officeDocument/2006/relationships/customXml" Target="../customXml/item2.xml"/><Relationship Id="rId29" Type="http://schemas.openxmlformats.org/officeDocument/2006/relationships/image" Target="media/image6.png"/></Relationships>
</file>

<file path=word/_rels/endnotes.xml.rels><?xml version="1.0" encoding="UTF-8" standalone="yes"?>
<Relationships xmlns="http://schemas.openxmlformats.org/package/2006/relationships"><Relationship Id="rId117" Type="http://schemas.openxmlformats.org/officeDocument/2006/relationships/hyperlink" Target="https://www.health.gov.au/sites/default/files/documents/2020/06/home-care-provider-survey-analysis-of-data-collected.pdf" TargetMode="External"/><Relationship Id="rId21" Type="http://schemas.openxmlformats.org/officeDocument/2006/relationships/hyperlink" Target="http://www.health.gov.au" TargetMode="External"/><Relationship Id="rId42" Type="http://schemas.openxmlformats.org/officeDocument/2006/relationships/hyperlink" Target="https://aus01.safelinks.protection.outlook.com/?url=https%3A%2F%2Fwww.ato.gov.au%2FBusiness%2FSuper-for-employers%2FPaying-super-contributions%2FHow-much-super-to-pay%2F&amp;data=05%7C01%7CMelina.Voukidis%40ndis.gov.au%7Cdc816bb6fd5f43553e9408da235b5c28%7Ccd778b65752d454a87cfb9990fe58993%7C0%7C0%7C637861172546124636%7CUnknown%7CTWFpbGZsb3d8eyJWIjoiMC4wLjAwMDAiLCJQIjoiV2luMzIiLCJBTiI6Ik1haWwiLCJXVCI6Mn0%3D%7C3000%7C%7C%7C&amp;sdata=efq0Rbke3r0TqFjPHtzkxR1Sw7WF2EuTkPXPmu0ptV4%3D&amp;reserved=0" TargetMode="External"/><Relationship Id="rId63" Type="http://schemas.openxmlformats.org/officeDocument/2006/relationships/hyperlink" Target="https://www.ndis.gov.au/providers/pricing-arrangements/pricing-arrangements-archive" TargetMode="External"/><Relationship Id="rId84" Type="http://schemas.openxmlformats.org/officeDocument/2006/relationships/hyperlink" Target="https://www.swarh2.com.au/assets/A/1230/9200d304d571266713077f6cc3e1599b/Attatchment%20D%20-%20Draft%20EBA%20Health%20Professionals%202016-2020.pdf" TargetMode="External"/><Relationship Id="rId138" Type="http://schemas.openxmlformats.org/officeDocument/2006/relationships/hyperlink" Target="https://alswh.org.au/wp-content/uploads/2020/08/DDSSection5_ModMonashMod.pdf" TargetMode="External"/><Relationship Id="rId16" Type="http://schemas.openxmlformats.org/officeDocument/2006/relationships/hyperlink" Target="https://maib.tas.gov.au/" TargetMode="External"/><Relationship Id="rId107" Type="http://schemas.openxmlformats.org/officeDocument/2006/relationships/hyperlink" Target="https://www.fwc.gov.au/documents/documents/agreements/fwa/ae504544.pdf" TargetMode="External"/><Relationship Id="rId11" Type="http://schemas.openxmlformats.org/officeDocument/2006/relationships/hyperlink" Target="https://niis.qld.gov.au/" TargetMode="External"/><Relationship Id="rId32" Type="http://schemas.openxmlformats.org/officeDocument/2006/relationships/hyperlink" Target="https://lmip.gov.au/default.aspx?LMIP/GainInsights/EmploymentProjections" TargetMode="External"/><Relationship Id="rId37" Type="http://schemas.openxmlformats.org/officeDocument/2006/relationships/hyperlink" Target="https://www.fairwork.gov.au/employee-entitlements/national-employment-standards" TargetMode="External"/><Relationship Id="rId53" Type="http://schemas.openxmlformats.org/officeDocument/2006/relationships/hyperlink" Target="https://services.dffh.vic.gov.au/community-visitors" TargetMode="External"/><Relationship Id="rId58" Type="http://schemas.openxmlformats.org/officeDocument/2006/relationships/hyperlink" Target="https://aus01.safelinks.protection.outlook.com/?url=https%3A%2F%2Fdata.gov.au%2Fdataset%2Fds-dga-b1bc6077-dadd-4f61-9f8c-002ab2cdff10%2Fdetails%3Fq%3D&amp;data=05%7C01%7CScott.Mitchell%40ndis.gov.au%7Cfe6956f6e42c44505eff08da322fbc1e%7Ccd778b65752d454a87cfb9990fe58993%7C0%7C0%7C637877477838756961%7CUnknown%7CTWFpbGZsb3d8eyJWIjoiMC4wLjAwMDAiLCJQIjoiV2luMzIiLCJBTiI6Ik1haWwiLCJXVCI6Mn0%3D%7C3000%7C%7C%7C&amp;sdata=AP1NpRr2R4JFNmJuXyFHyLNPjngEPrlQFdRFH3Fp908%3D&amp;reserved=0" TargetMode="External"/><Relationship Id="rId74" Type="http://schemas.openxmlformats.org/officeDocument/2006/relationships/hyperlink" Target="https://hwd.health.gov.au/resources/data/summary-nrmw.html" TargetMode="External"/><Relationship Id="rId79" Type="http://schemas.openxmlformats.org/officeDocument/2006/relationships/hyperlink" Target="https://aus01.safelinks.protection.outlook.com/?url=https%3A%2F%2Fawardviewer.fwo.gov.au%2Faward%2Fshow%2FMA000027&amp;data=05%7C01%7CNDIABOARDSECRETARIAT%40ndis.gov.au%7C8e07a81618f6483c4c5e08da23648ac1%7Ccd778b65752d454a87cfb9990fe58993%7C0%7C0%7C637861211976206057%7CUnknown%7CTWFpbGZsb3d8eyJWIjoiMC4wLjAwMDAiLCJQIjoiV2luMzIiLCJBTiI6Ik1haWwiLCJXVCI6Mn0%3D%7C3000%7C%7C%7C&amp;sdata=nxfuG9yUbPKGqKl2fDAtCW2tOS3qfgZB%2FrHxRMDFrMU%3D&amp;reserved=0" TargetMode="External"/><Relationship Id="rId102" Type="http://schemas.openxmlformats.org/officeDocument/2006/relationships/hyperlink" Target="https://www.fwc.gov.au/documents/documents/agreements/fwa/ae507955.pdf" TargetMode="External"/><Relationship Id="rId123" Type="http://schemas.openxmlformats.org/officeDocument/2006/relationships/hyperlink" Target="file://NDIASTAFF.NDIA.GOV.AU/Data/Shared/Secured/Annual_Price_Review-internal_team_resources/11%20-%20Final%20Report/Medicare%20Australia%20-%20Statistics%20-%20Medicare%20Benefits%20Schedule%20(MBS)%20Item%20Statistics%20(humanservices.gov.au)" TargetMode="External"/><Relationship Id="rId128" Type="http://schemas.openxmlformats.org/officeDocument/2006/relationships/hyperlink" Target="https://www.ndis.gov.au/community/we-listened/improving-support-coordination-participants" TargetMode="External"/><Relationship Id="rId5" Type="http://schemas.openxmlformats.org/officeDocument/2006/relationships/hyperlink" Target="https://www.icare.nsw.gov.au/injured-or-ill-people/motor-accident-injuries/guidelines-and-policies" TargetMode="External"/><Relationship Id="rId90" Type="http://schemas.openxmlformats.org/officeDocument/2006/relationships/hyperlink" Target="https://www.sahealth.sa.gov.au/wps/wcm/connect/public+content/sa+health+internet/resources/nursing+midwifery+south+australian+public+sector+enterprise+agreement+2020" TargetMode="External"/><Relationship Id="rId95" Type="http://schemas.openxmlformats.org/officeDocument/2006/relationships/hyperlink" Target="https://aus01.safelinks.protection.outlook.com/?url=https%3A%2F%2Fwww.tic.tas.gov.au%2F__data%2Fassets%2Fpdf_file%2F0018%2F605160%2FT14820-No-1-of-2021-Tasmanian-State-Service-Award.pdf&amp;data=05%7C01%7CNDIABOARDSECRETARIAT%40ndis.gov.au%7C8e07a81618f6483c4c5e08da23648ac1%7Ccd778b65752d454a87cfb9990fe58993%7C0%7C0%7C637861211976206057%7CUnknown%7CTWFpbGZsb3d8eyJWIjoiMC4wLjAwMDAiLCJQIjoiV2luMzIiLCJBTiI6Ik1haWwiLCJXVCI6Mn0%3D%7C3000%7C%7C%7C&amp;sdata=cIt%2FFyeT5A%2BSmfmdV2xw3%2BqRmPPSLn3OCM6sZrnG%2B4s%3D&amp;reserved=0" TargetMode="External"/><Relationship Id="rId22" Type="http://schemas.openxmlformats.org/officeDocument/2006/relationships/hyperlink" Target="https://www.dva.gov.au/health-and-treatment/care-home-or-aged-care/services-support-you-home/community-nursing" TargetMode="External"/><Relationship Id="rId27" Type="http://schemas.openxmlformats.org/officeDocument/2006/relationships/hyperlink" Target="https://www.legislation.gov.au/Series/C2013A00020/Enables" TargetMode="External"/><Relationship Id="rId43" Type="http://schemas.openxmlformats.org/officeDocument/2006/relationships/hyperlink" Target="https://www.un.org/development/desa/disabilities/convention-on-the-rights-of-persons-with-disabilities/convention-on-the-rights-of-persons-with-disabilities-2.html" TargetMode="External"/><Relationship Id="rId48" Type="http://schemas.openxmlformats.org/officeDocument/2006/relationships/hyperlink" Target="https://www.ndiscommission.gov.au/providers/incident-management-and-reportable-incidents" TargetMode="External"/><Relationship Id="rId64" Type="http://schemas.openxmlformats.org/officeDocument/2006/relationships/hyperlink" Target="https://www.ndis.gov.au/media/1662/download" TargetMode="External"/><Relationship Id="rId69" Type="http://schemas.openxmlformats.org/officeDocument/2006/relationships/hyperlink" Target="https://www.ndis.gov.au/about-us/operational-guidelines/planning-operational-guideline/planning-operational-guideline-appendix-1-table-guidance-whether-support-most-appropriately-funded-ndis" TargetMode="External"/><Relationship Id="rId113" Type="http://schemas.openxmlformats.org/officeDocument/2006/relationships/hyperlink" Target="https://www.fwc.gov.au/documents/documents/agreements/fwa/ae507359.pdf" TargetMode="External"/><Relationship Id="rId118" Type="http://schemas.openxmlformats.org/officeDocument/2006/relationships/hyperlink" Target="https://www.tac.vic.gov.au/providers/invoicing-and-fees/fee-schedule/nursing-services" TargetMode="External"/><Relationship Id="rId134" Type="http://schemas.openxmlformats.org/officeDocument/2006/relationships/hyperlink" Target="https://www.nationalskillscommission.gov.au/topics/internet-vacancy-index" TargetMode="External"/><Relationship Id="rId139" Type="http://schemas.openxmlformats.org/officeDocument/2006/relationships/hyperlink" Target="https://www.health.gov.au/sites/default/files/documents/2019/12/modified-monash-model---fact-sheet.pdf" TargetMode="External"/><Relationship Id="rId80" Type="http://schemas.openxmlformats.org/officeDocument/2006/relationships/hyperlink" Target="https://awardviewer.fwo.gov.au/award/show/MA000034" TargetMode="External"/><Relationship Id="rId85" Type="http://schemas.openxmlformats.org/officeDocument/2006/relationships/hyperlink" Target="https://aus01.safelinks.protection.outlook.com/?url=https%3A%2F%2Fwww.anmfvic.asn.au%2F~%2Fmedia%2Ffiles%2FANMF%2FEBA%25202016%2FNurses-and-Midwives-Vic-PS-SIE-EA-2016-2020-amended&amp;data=05%7C01%7CNDIABOARDSECRETARIAT%40ndis.gov.au%7C8e07a81618f6483c4c5e08da23648ac1%7Ccd778b65752d454a87cfb9990fe58993%7C0%7C0%7C637861211976206057%7CUnknown%7CTWFpbGZsb3d8eyJWIjoiMC4wLjAwMDAiLCJQIjoiV2luMzIiLCJBTiI6Ik1haWwiLCJXVCI6Mn0%3D%7C3000%7C%7C%7C&amp;sdata=aPPs6J6HSV4foycKpwCeAwrDBsNl%2FAGMW6%2BLJl%2Bk9UU%3D&amp;reserved=0" TargetMode="External"/><Relationship Id="rId12" Type="http://schemas.openxmlformats.org/officeDocument/2006/relationships/hyperlink" Target="https://www.workcover.wa.gov.au/resources/rates-fees-payments/" TargetMode="External"/><Relationship Id="rId17" Type="http://schemas.openxmlformats.org/officeDocument/2006/relationships/hyperlink" Target="https://www.treasury.act.gov.au/ltcss/home" TargetMode="External"/><Relationship Id="rId33" Type="http://schemas.openxmlformats.org/officeDocument/2006/relationships/hyperlink" Target="https://lmip.gov.au/default.aspx?LMIP/GainInsights/VacancyReport" TargetMode="External"/><Relationship Id="rId38" Type="http://schemas.openxmlformats.org/officeDocument/2006/relationships/hyperlink" Target="https://www.fairwork.gov.au/leave/annual-leave" TargetMode="External"/><Relationship Id="rId59" Type="http://schemas.openxmlformats.org/officeDocument/2006/relationships/hyperlink" Target="https://worksafe.tas.gov.au/topics/laws-and-compliance/public-holidays" TargetMode="External"/><Relationship Id="rId103" Type="http://schemas.openxmlformats.org/officeDocument/2006/relationships/hyperlink" Target="https://www.fwc.gov.au/documents/documents/agreements/fwa/ae507821.pdf" TargetMode="External"/><Relationship Id="rId108" Type="http://schemas.openxmlformats.org/officeDocument/2006/relationships/hyperlink" Target="https://www.fwc.gov.au/documents/documents/agreements/fwa/ae424061.pdf" TargetMode="External"/><Relationship Id="rId124" Type="http://schemas.openxmlformats.org/officeDocument/2006/relationships/hyperlink" Target="https://www.aph.gov.au/Parliamentary_Business/Bills_LEGislation/Bills_Search_Results/Result?bId=r6806" TargetMode="External"/><Relationship Id="rId129" Type="http://schemas.openxmlformats.org/officeDocument/2006/relationships/hyperlink" Target="https://www.ndis.gov.au/providers/market-monitoring-and-intervention" TargetMode="External"/><Relationship Id="rId54" Type="http://schemas.openxmlformats.org/officeDocument/2006/relationships/hyperlink" Target="https://www.dsdsatsip.qld.gov.au/our-work/disability-services/disability-connect-queensland/national-disability-insurance-scheme/ndis-quality-safeguard-requirements-providers" TargetMode="External"/><Relationship Id="rId70" Type="http://schemas.openxmlformats.org/officeDocument/2006/relationships/hyperlink" Target="https://asset.fwc.gov.au/documents/documents/modern_awards/award/ma000034/default.htm" TargetMode="External"/><Relationship Id="rId75" Type="http://schemas.openxmlformats.org/officeDocument/2006/relationships/hyperlink" Target="https://lmip.gov.au/default.aspx?LMIP/GainInsights/VacancyReport" TargetMode="External"/><Relationship Id="rId91" Type="http://schemas.openxmlformats.org/officeDocument/2006/relationships/hyperlink" Target="https://www.saet.sa.gov.au/app/uploads/2019/11/302P-Award-Nov-2019.pdf" TargetMode="External"/><Relationship Id="rId96" Type="http://schemas.openxmlformats.org/officeDocument/2006/relationships/hyperlink" Target="https://www.tic.tas.gov.au/__data/assets/pdf_file/0011/568991/T14763-of-2020-Nurses-and-Midwives-Tasmanian-State-Service-Agreement-2019.pdf" TargetMode="External"/><Relationship Id="rId1" Type="http://schemas.openxmlformats.org/officeDocument/2006/relationships/hyperlink" Target="https://www.aph.gov.au/About_Parliament/Parliamentary_Departments/Parliamentary_Budget_Office/Publications/Research_reports/Beyond_the_budget" TargetMode="External"/><Relationship Id="rId6" Type="http://schemas.openxmlformats.org/officeDocument/2006/relationships/hyperlink" Target="https://www.icare.nsw.gov.au/injured-or-ill-people/motor-accident-injuries/guidelines-and-policies" TargetMode="External"/><Relationship Id="rId23" Type="http://schemas.openxmlformats.org/officeDocument/2006/relationships/hyperlink" Target="https://www.dva.gov.au/providers/health-programs-and-services-our-clients/veterans-home-care" TargetMode="External"/><Relationship Id="rId28" Type="http://schemas.openxmlformats.org/officeDocument/2006/relationships/hyperlink" Target="https://www.ndis.gov.au/about-us/governance/intergovernmental-agreements" TargetMode="External"/><Relationship Id="rId49" Type="http://schemas.openxmlformats.org/officeDocument/2006/relationships/hyperlink" Target="https://www.dsdsatsip.qld.gov.au/our-work/disability-services/disability-connect-queensland/national-disability-insurance-scheme/ndis-quality-safeguard-requirements-providers" TargetMode="External"/><Relationship Id="rId114" Type="http://schemas.openxmlformats.org/officeDocument/2006/relationships/hyperlink" Target="https://www.fwc.gov.au/documents/documents/agreements/fwa/ae507910.pdf" TargetMode="External"/><Relationship Id="rId119" Type="http://schemas.openxmlformats.org/officeDocument/2006/relationships/hyperlink" Target="https://www.worksafe.vic.gov.au/community-nursing-services-fee-schedule" TargetMode="External"/><Relationship Id="rId44" Type="http://schemas.openxmlformats.org/officeDocument/2006/relationships/hyperlink" Target="https://www.dss.gov.au/sites/default/files/documents/04_2017/ndis_quality_and_safeguarding_framework_final.pdf" TargetMode="External"/><Relationship Id="rId60" Type="http://schemas.openxmlformats.org/officeDocument/2006/relationships/hyperlink" Target="https://www.ato.gov.au/business/gst/in-detail/your-industry/gst-and-health/?page=6" TargetMode="External"/><Relationship Id="rId65" Type="http://schemas.openxmlformats.org/officeDocument/2006/relationships/hyperlink" Target="https://www.ahpra.gov.au/Publications/Annual-reports/Annual-Report-2021.aspx" TargetMode="External"/><Relationship Id="rId81" Type="http://schemas.openxmlformats.org/officeDocument/2006/relationships/hyperlink" Target="https://www.health.nsw.gov.au/careers/conditions/Awards/health-professional.pdf" TargetMode="External"/><Relationship Id="rId86" Type="http://schemas.openxmlformats.org/officeDocument/2006/relationships/hyperlink" Target="https://www.qirc.qld.gov.au/sites/default/files/2020_cb55.pdf?v=1597801894" TargetMode="External"/><Relationship Id="rId130" Type="http://schemas.openxmlformats.org/officeDocument/2006/relationships/hyperlink" Target="https://www.nationalskillscommission.gov.au/topics/internet-vacancy-index" TargetMode="External"/><Relationship Id="rId135" Type="http://schemas.openxmlformats.org/officeDocument/2006/relationships/hyperlink" Target="https://www1.health.gov.au/internet/main/publishing.nsf/Content/E2EE19FE831F26BFCA257BF0001F3DFA/$File/ocpanew14.pdf" TargetMode="External"/><Relationship Id="rId13" Type="http://schemas.openxmlformats.org/officeDocument/2006/relationships/hyperlink" Target="https://www.icwa.wa.gov.au/motor-injury-insurance/product-information/catastrophic-injuries-support" TargetMode="External"/><Relationship Id="rId18" Type="http://schemas.openxmlformats.org/officeDocument/2006/relationships/hyperlink" Target="https://www.tiofi.com.au/macscheme" TargetMode="External"/><Relationship Id="rId39" Type="http://schemas.openxmlformats.org/officeDocument/2006/relationships/hyperlink" Target="https://www.fairwork.gov.au/leave/public-holidays" TargetMode="External"/><Relationship Id="rId109" Type="http://schemas.openxmlformats.org/officeDocument/2006/relationships/hyperlink" Target="https://www.fwc.gov.au/documents/documents/agreements/fwa/ae427872.pdf" TargetMode="External"/><Relationship Id="rId34" Type="http://schemas.openxmlformats.org/officeDocument/2006/relationships/hyperlink" Target="https://www.abs.gov.au/statistics/labour/employment-and-unemployment/labour-force-australia-detailed/latest-release" TargetMode="External"/><Relationship Id="rId50" Type="http://schemas.openxmlformats.org/officeDocument/2006/relationships/hyperlink" Target="https://www.facs.nsw.gov.au/download?file=592755" TargetMode="External"/><Relationship Id="rId55" Type="http://schemas.openxmlformats.org/officeDocument/2006/relationships/hyperlink" Target="https://communityvisitorscheme.sa.gov.au/about-us" TargetMode="External"/><Relationship Id="rId76" Type="http://schemas.openxmlformats.org/officeDocument/2006/relationships/hyperlink" Target="https://www.abs.gov.au/statistics/labour/employment-and-unemployment/labour-force-australia-detailed/latest-release" TargetMode="External"/><Relationship Id="rId97" Type="http://schemas.openxmlformats.org/officeDocument/2006/relationships/hyperlink" Target="https://www.tic.tas.gov.au/__data/assets/pdf_file/0007/570859/T14764-No-1-of-2020-Nurses-and-Midwives-Tasmanian-State-Service-Award-.S198.pdf" TargetMode="External"/><Relationship Id="rId104" Type="http://schemas.openxmlformats.org/officeDocument/2006/relationships/hyperlink" Target="https://www.fwc.gov.au/documents/documents/agreements/fwa/ae414232.pdf" TargetMode="External"/><Relationship Id="rId120" Type="http://schemas.openxmlformats.org/officeDocument/2006/relationships/hyperlink" Target="https://www.worksafe.qld.gov.au/__data/assets/pdf_file/0033/76974/Nursing-Services-1-July-2021.pdf" TargetMode="External"/><Relationship Id="rId125" Type="http://schemas.openxmlformats.org/officeDocument/2006/relationships/hyperlink" Target="https://www.dss.gov.au/sites/default/files/documents/01_2020/ndis-act-review-final-accessibility-and-prepared-publishing1.pdf" TargetMode="External"/><Relationship Id="rId7" Type="http://schemas.openxmlformats.org/officeDocument/2006/relationships/hyperlink" Target="https://www.tac.vic.gov.au/providers/invoicing-and-fees/fee-schedules" TargetMode="External"/><Relationship Id="rId71" Type="http://schemas.openxmlformats.org/officeDocument/2006/relationships/hyperlink" Target="https://www.ahpra.gov.au/" TargetMode="External"/><Relationship Id="rId92" Type="http://schemas.openxmlformats.org/officeDocument/2006/relationships/hyperlink" Target="https://ww2.health.wa.gov.au/-/media/Corp/Documents/Health-for/Industrial-relations/Awards-and-agreements/Salaried-officers/WA-Health-System-HSUWA-PACTS-industrial-agreement-2020.pdf" TargetMode="External"/><Relationship Id="rId2" Type="http://schemas.openxmlformats.org/officeDocument/2006/relationships/hyperlink" Target="https://www.fwc.gov.au/documents/sites/awardsmodernfouryr/2021fwcfb2383.pdf" TargetMode="External"/><Relationship Id="rId29" Type="http://schemas.openxmlformats.org/officeDocument/2006/relationships/hyperlink" Target="https://www.ndis.gov.au/about-us/governance" TargetMode="External"/><Relationship Id="rId24" Type="http://schemas.openxmlformats.org/officeDocument/2006/relationships/hyperlink" Target="https://www.dva.gov.au/providers/notes-fee-schedules-and-guidelines/fee-schedules/dental-and-allied-health-fee-schedules" TargetMode="External"/><Relationship Id="rId40" Type="http://schemas.openxmlformats.org/officeDocument/2006/relationships/hyperlink" Target="https://www.fairwork.gov.au/leave/sick-and-carers-leave/paid-sick-and-carers-leave" TargetMode="External"/><Relationship Id="rId45" Type="http://schemas.openxmlformats.org/officeDocument/2006/relationships/hyperlink" Target="https://www.ndiscommission.gov.au/providers/ndis-practice-standards" TargetMode="External"/><Relationship Id="rId66" Type="http://schemas.openxmlformats.org/officeDocument/2006/relationships/hyperlink" Target="https://lmip.gov.au/default.aspx?LMIP/GainInsights/EmploymentProjections" TargetMode="External"/><Relationship Id="rId87" Type="http://schemas.openxmlformats.org/officeDocument/2006/relationships/hyperlink" Target="https://www.qirc.qld.gov.au/sites/default/files/2020_cb44.pdf?v=1598337870" TargetMode="External"/><Relationship Id="rId110" Type="http://schemas.openxmlformats.org/officeDocument/2006/relationships/hyperlink" Target="https://www.fwc.gov.au/documents/documents/agreements/fwa/ae510196.pdf" TargetMode="External"/><Relationship Id="rId115" Type="http://schemas.openxmlformats.org/officeDocument/2006/relationships/hyperlink" Target="https://www.fwc.gov.au/documents/documents/agreements/fwa/ae502369.pdf" TargetMode="External"/><Relationship Id="rId131" Type="http://schemas.openxmlformats.org/officeDocument/2006/relationships/hyperlink" Target="https://www.ndis.gov.au/media/1661/download?attachment" TargetMode="External"/><Relationship Id="rId136" Type="http://schemas.openxmlformats.org/officeDocument/2006/relationships/hyperlink" Target="https://www.abs.gov.au/websitedbs/d3310114.nsf/home/australian+statistical+geography+standard+(asgs)" TargetMode="External"/><Relationship Id="rId61" Type="http://schemas.openxmlformats.org/officeDocument/2006/relationships/hyperlink" Target="https://www.google.com/url?sa=t&amp;rct=j&amp;q=&amp;esrc=s&amp;source=web&amp;cd=&amp;ved=2ahUKEwjQr4OOy-T1AhUxIbcAHbc1BcYQFnoECAgQAQ&amp;url=https%3A%2F%2Fwww.ndis.gov.au%2Fmedia%2F359%2Fdownload&amp;usg=AOvVaw1Ixj3VAj3Vde3b7vJ4CBFL" TargetMode="External"/><Relationship Id="rId82" Type="http://schemas.openxmlformats.org/officeDocument/2006/relationships/hyperlink" Target="https://www.health.nsw.gov.au/careers/conditions/Awards/hsu-he-conditions.pdf" TargetMode="External"/><Relationship Id="rId19" Type="http://schemas.openxmlformats.org/officeDocument/2006/relationships/hyperlink" Target="https://www.comcare.gov.au/service-providers/medical-allied-health/treatment-rates" TargetMode="External"/><Relationship Id="rId14" Type="http://schemas.openxmlformats.org/officeDocument/2006/relationships/hyperlink" Target="https://www.rtwsa.com/service-providers/provider-registration-and-payments/fee-schedules" TargetMode="External"/><Relationship Id="rId30" Type="http://schemas.openxmlformats.org/officeDocument/2006/relationships/hyperlink" Target="https://www.ndis.gov.au/media/1820/download?attachment" TargetMode="External"/><Relationship Id="rId35" Type="http://schemas.openxmlformats.org/officeDocument/2006/relationships/hyperlink" Target="https://www.fwc.gov.au/documents/documents/modern_awards/award/ma000100/default.htm" TargetMode="External"/><Relationship Id="rId56" Type="http://schemas.openxmlformats.org/officeDocument/2006/relationships/hyperlink" Target="https://www.ndiscommission.gov.au/sites/default/files/documents/2021-09/210907-activity-report-fy20-21.pdf" TargetMode="External"/><Relationship Id="rId77" Type="http://schemas.openxmlformats.org/officeDocument/2006/relationships/hyperlink" Target="https://lmip.gov.au/default.aspx?LMIP/GainInsights/EmploymentProjections" TargetMode="External"/><Relationship Id="rId100" Type="http://schemas.openxmlformats.org/officeDocument/2006/relationships/hyperlink" Target="https://ocpe.nt.gov.au/__data/assets/pdf_file/0010/582868/proposed-ntps-nurses-and-midwives-2018-2022-enterprise-agreement.pdf" TargetMode="External"/><Relationship Id="rId105" Type="http://schemas.openxmlformats.org/officeDocument/2006/relationships/hyperlink" Target="https://www.fwc.gov.au/documents/documents/agreements/fwa/ae892005-2.pdf" TargetMode="External"/><Relationship Id="rId126" Type="http://schemas.openxmlformats.org/officeDocument/2006/relationships/hyperlink" Target="https://aus01.safelinks.protection.outlook.com/?url=https%3A%2F%2Fwww.intermediaries.org.au%2Fwp-content%2Fuploads%2F2022%2F03%2FPlan-Management-Standards-of-Practice-v1.0-Dec-2021.pdf&amp;data=05%7C01%7CNDIABOARDSECRETARIAT%40ndis.gov.au%7C40bd0da8bb114e73971908da2363936a%7Ccd778b65752d454a87cfb9990fe58993%7C0%7C0%7C637861207825200209%7CUnknown%7CTWFpbGZsb3d8eyJWIjoiMC4wLjAwMDAiLCJQIjoiV2luMzIiLCJBTiI6Ik1haWwiLCJXVCI6Mn0%3D%7C3000%7C%7C%7C&amp;sdata=iAgIWnGSLBXrcjFOJtd19Joomz142itYdTyS4MUiaiY%3D&amp;reserved=0" TargetMode="External"/><Relationship Id="rId8" Type="http://schemas.openxmlformats.org/officeDocument/2006/relationships/hyperlink" Target="https://www.health.vic.gov.au/home-and-community-care/hacc-pyp-fees-policy-and-schedule-of-fees" TargetMode="External"/><Relationship Id="rId51" Type="http://schemas.openxmlformats.org/officeDocument/2006/relationships/hyperlink" Target="https://providers.dffh.vic.gov.au/sites/default/files/2019-10/Information%20for%20Authorised%20Program%20Officers%20appointed%20by%20registered%20NDIS%20providers.docx" TargetMode="External"/><Relationship Id="rId72" Type="http://schemas.openxmlformats.org/officeDocument/2006/relationships/hyperlink" Target="https://www.nursingmidwiferyboard.gov.au/" TargetMode="External"/><Relationship Id="rId93" Type="http://schemas.openxmlformats.org/officeDocument/2006/relationships/hyperlink" Target="https://ww2.health.wa.gov.au/-/media/Files/Corporate/general-documents/Awards-and-agreements/Nurses-Registered-and-Enrolled-Mental-Health/Australian-Nursing-Federation-Registered-Nurses-Midwives-Enrolled-and-Enrolled-Nurses-Industrial-Agreement-2018.pdf" TargetMode="External"/><Relationship Id="rId98" Type="http://schemas.openxmlformats.org/officeDocument/2006/relationships/hyperlink" Target="https://www.health.act.gov.au/sites/default/files/2019-08/Health-Professional-Enterprise-Agreement-2018-2021.pdf" TargetMode="External"/><Relationship Id="rId121" Type="http://schemas.openxmlformats.org/officeDocument/2006/relationships/hyperlink" Target="https://www.dva.gov.au/providers/health-programs-and-services-our-clients/community-nursing-services-and-providers-0" TargetMode="External"/><Relationship Id="rId3" Type="http://schemas.openxmlformats.org/officeDocument/2006/relationships/hyperlink" Target="https://www.ndis.gov.au/media/1661/download?attachment" TargetMode="External"/><Relationship Id="rId25" Type="http://schemas.openxmlformats.org/officeDocument/2006/relationships/hyperlink" Target="https://www.ndis.gov.au/about-us/reference-group-updates/pricing-reference-group" TargetMode="External"/><Relationship Id="rId46" Type="http://schemas.openxmlformats.org/officeDocument/2006/relationships/hyperlink" Target="https://www.ndiscommission.gov.au/providers/ndis-code-conduct" TargetMode="External"/><Relationship Id="rId67" Type="http://schemas.openxmlformats.org/officeDocument/2006/relationships/hyperlink" Target="https://immi.homeaffairs.gov.au/visas/employing-and-sponsoring-someone/sponsoring-workers/pmsol" TargetMode="External"/><Relationship Id="rId116" Type="http://schemas.openxmlformats.org/officeDocument/2006/relationships/hyperlink" Target="https://aus01.safelinks.protection.outlook.com/?url=https%3A%2F%2Fwww.health.gov.au%2Fresources%2Fpublications%2Fnational-summary-of-home-care-prices-may-2021&amp;data=05%7C01%7CNDIABOARDSECRETARIAT%40ndis.gov.au%7C8e07a81618f6483c4c5e08da23648ac1%7Ccd778b65752d454a87cfb9990fe58993%7C0%7C0%7C637861211976206057%7CUnknown%7CTWFpbGZsb3d8eyJWIjoiMC4wLjAwMDAiLCJQIjoiV2luMzIiLCJBTiI6Ik1haWwiLCJXVCI6Mn0%3D%7C3000%7C%7C%7C&amp;sdata=UcKN7Fr%2B%2F3osgEtEPSVjc8Dn0a2msjerkSGPCjLn9iI%3D&amp;reserved=0" TargetMode="External"/><Relationship Id="rId137" Type="http://schemas.openxmlformats.org/officeDocument/2006/relationships/hyperlink" Target="https://heimshelp.dese.gov.au/resources/glossary/glossaryterm?title=Regional%20and%20Remote%20-%20Australian%20Statistical%20Geography%20Standard%20%28ASGS%29%20measure" TargetMode="External"/><Relationship Id="rId20" Type="http://schemas.openxmlformats.org/officeDocument/2006/relationships/hyperlink" Target="http://www.mbsonline.gov.au/internet/mbsonline/publishing.nsf/Content/Home" TargetMode="External"/><Relationship Id="rId41" Type="http://schemas.openxmlformats.org/officeDocument/2006/relationships/hyperlink" Target="https://www.fairwork.gov.au/leave/long-service-leave" TargetMode="External"/><Relationship Id="rId62" Type="http://schemas.openxmlformats.org/officeDocument/2006/relationships/hyperlink" Target="https://www.ndis.gov.au/providers/pricing-arrangements/pricing-arrangements-archive" TargetMode="External"/><Relationship Id="rId83" Type="http://schemas.openxmlformats.org/officeDocument/2006/relationships/hyperlink" Target="https://www.health.nsw.gov.au/careers/conditions/awards/nurses.pdf" TargetMode="External"/><Relationship Id="rId88" Type="http://schemas.openxmlformats.org/officeDocument/2006/relationships/hyperlink" Target="https://www.saet.sa.gov.au/app/uploads/mp/files/enterprise_agreements/files/south-australian-modern-public-sector-enterprise-agreement-salaried-2017.491448e03b1d74a1c4b7420833948243.pdf" TargetMode="External"/><Relationship Id="rId111" Type="http://schemas.openxmlformats.org/officeDocument/2006/relationships/hyperlink" Target="https://www.fwc.gov.au/documents/documents/agreements/fwa/ae503378.pdf" TargetMode="External"/><Relationship Id="rId132" Type="http://schemas.openxmlformats.org/officeDocument/2006/relationships/hyperlink" Target="https://www.abs.gov.au/statistics/economy/national-accounts/australian-national-accounts-state-accounts/latest-release" TargetMode="External"/><Relationship Id="rId15" Type="http://schemas.openxmlformats.org/officeDocument/2006/relationships/hyperlink" Target="https://www.lifetimesupport.sa.gov.au/" TargetMode="External"/><Relationship Id="rId36" Type="http://schemas.openxmlformats.org/officeDocument/2006/relationships/hyperlink" Target="https://www.fwc.gov.au/documents/awardsandorders/html/pr525485.htm" TargetMode="External"/><Relationship Id="rId57" Type="http://schemas.openxmlformats.org/officeDocument/2006/relationships/hyperlink" Target="https://www.ndiscommission.gov.au/sites/default/files/documents/2021-11/fact-sheetndis-practice-standardshigh-intensity-skills-descriptors.pdf" TargetMode="External"/><Relationship Id="rId106" Type="http://schemas.openxmlformats.org/officeDocument/2006/relationships/hyperlink" Target="https://www.fwc.gov.au/documents/documents/agreements/fwa/ae507615.pdf" TargetMode="External"/><Relationship Id="rId127" Type="http://schemas.openxmlformats.org/officeDocument/2006/relationships/hyperlink" Target="https://www.google.com/url?sa=t&amp;rct=j&amp;q=&amp;esrc=s&amp;source=web&amp;cd=&amp;ved=2ahUKEwjV6LjT6oD2AhXp4HMBHfceBp4QFnoECAUQAQ&amp;url=https%3A%2F%2Fwww.ndis.gov.au%2Fmedia%2F2693%2Fdownload&amp;usg=AOvVaw2Ki1yzkPBZFhNI1vNJdTyK" TargetMode="External"/><Relationship Id="rId10" Type="http://schemas.openxmlformats.org/officeDocument/2006/relationships/hyperlink" Target="https://www.worksafe.qld.gov.au/service-providers/fees" TargetMode="External"/><Relationship Id="rId31" Type="http://schemas.openxmlformats.org/officeDocument/2006/relationships/hyperlink" Target="https://labourmarketinsights.gov.au/our-research/employment-projections/" TargetMode="External"/><Relationship Id="rId52" Type="http://schemas.openxmlformats.org/officeDocument/2006/relationships/hyperlink" Target="https://www.ageingdisabilitycommission.nsw.gov.au/about-us/official-community-visitors" TargetMode="External"/><Relationship Id="rId73" Type="http://schemas.openxmlformats.org/officeDocument/2006/relationships/hyperlink" Target="https://hwd.health.gov.au/resources/data/summary-nrmw.html" TargetMode="External"/><Relationship Id="rId78" Type="http://schemas.openxmlformats.org/officeDocument/2006/relationships/hyperlink" Target="https://immi.homeaffairs.gov.au/visas/employing-and-sponsoring-someone/sponsoring-workers/pmsol" TargetMode="External"/><Relationship Id="rId94" Type="http://schemas.openxmlformats.org/officeDocument/2006/relationships/hyperlink" Target="https://aus01.safelinks.protection.outlook.com/?url=https%3A%2F%2Fwww.tic.tas.gov.au%2F__data%2Fassets%2Fpdf_file%2F0005%2F537008%2FT14663-of-2019-Allied-Health-Professional-Public-Sector-Unions-Wages-Agreement-2018.pdf&amp;data=05%7C01%7CNDIABOARDSECRETARIAT%40ndis.gov.au%7C8e07a81618f6483c4c5e08da23648ac1%7Ccd778b65752d454a87cfb9990fe58993%7C0%7C0%7C637861211976206057%7CUnknown%7CTWFpbGZsb3d8eyJWIjoiMC4wLjAwMDAiLCJQIjoiV2luMzIiLCJBTiI6Ik1haWwiLCJXVCI6Mn0%3D%7C3000%7C%7C%7C&amp;sdata=OjIwjeh1gQj7nRQnRGAK5H865MOVB5bCLT0%2B5daY2Xw%3D&amp;reserved=0" TargetMode="External"/><Relationship Id="rId99" Type="http://schemas.openxmlformats.org/officeDocument/2006/relationships/hyperlink" Target="https://www.cmtedd.act.gov.au/__data/assets/pdf_file/0003/1266186/Final-Draft-Nursing-Midwifery-Agreement-2017-2019.pdf" TargetMode="External"/><Relationship Id="rId101" Type="http://schemas.openxmlformats.org/officeDocument/2006/relationships/hyperlink" Target="https://www.fwc.gov.au/documents/documents/agreements/fwa/ae421005.pdf" TargetMode="External"/><Relationship Id="rId122" Type="http://schemas.openxmlformats.org/officeDocument/2006/relationships/hyperlink" Target="https://aus01.safelinks.protection.outlook.com/?url=http%3A%2F%2Fmedicarestatistics.humanservices.gov.au%2Fstatistics%2Fmbs_item.jsp&amp;data=05%7C01%7CNDIABOARDSECRETARIAT%40ndis.gov.au%7C8e07a81618f6483c4c5e08da23648ac1%7Ccd778b65752d454a87cfb9990fe58993%7C0%7C0%7C637861211976206057%7CUnknown%7CTWFpbGZsb3d8eyJWIjoiMC4wLjAwMDAiLCJQIjoiV2luMzIiLCJBTiI6Ik1haWwiLCJXVCI6Mn0%3D%7C3000%7C%7C%7C&amp;sdata=I81Ih757Ax5647iJFhPH5HafnTXEMEankOWhsHFyxZ0%3D&amp;reserved=0" TargetMode="External"/><Relationship Id="rId4" Type="http://schemas.openxmlformats.org/officeDocument/2006/relationships/hyperlink" Target="https://www.sira.nsw.gov.au/resources-library/list-of-sira-publications/accordion/workers-compensation-publications/fees-orders/current-health-related-fees" TargetMode="External"/><Relationship Id="rId9" Type="http://schemas.openxmlformats.org/officeDocument/2006/relationships/hyperlink" Target="https://vocat.vic.gov.au/assistance-available/financial-assistance-available/counselling-expenses/session-and-report-fees" TargetMode="External"/><Relationship Id="rId26" Type="http://schemas.openxmlformats.org/officeDocument/2006/relationships/hyperlink" Target="https://www.legislation.gov.au/Details/C2021C00540" TargetMode="External"/><Relationship Id="rId47" Type="http://schemas.openxmlformats.org/officeDocument/2006/relationships/hyperlink" Target="https://www.legislation.gov.au/Details/F2021C01153" TargetMode="External"/><Relationship Id="rId68" Type="http://schemas.openxmlformats.org/officeDocument/2006/relationships/hyperlink" Target="https://www.ato.gov.au/business/gst/in-detail/your-industry/gst-and-health/?page=6" TargetMode="External"/><Relationship Id="rId89" Type="http://schemas.openxmlformats.org/officeDocument/2006/relationships/hyperlink" Target="https://www.education.sa.gov.au/sites/default/files/public-sector-employees-award.pdf?acsf_files_redirect" TargetMode="External"/><Relationship Id="rId112" Type="http://schemas.openxmlformats.org/officeDocument/2006/relationships/hyperlink" Target="https://www.fwc.gov.au/documents/documents/agreements/fwa/ae501634.pdf" TargetMode="External"/><Relationship Id="rId133" Type="http://schemas.openxmlformats.org/officeDocument/2006/relationships/hyperlink" Target="https://www.abs.gov.au/statistics/labour/employment-and-unemployment/labour-force-australia/latest-release"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NDIS">
  <a:themeElements>
    <a:clrScheme name="NDIA">
      <a:dk1>
        <a:srgbClr val="6B2976"/>
      </a:dk1>
      <a:lt1>
        <a:srgbClr val="FEFFFF"/>
      </a:lt1>
      <a:dk2>
        <a:srgbClr val="8AC640"/>
      </a:dk2>
      <a:lt2>
        <a:srgbClr val="6B2976"/>
      </a:lt2>
      <a:accent1>
        <a:srgbClr val="6B2976"/>
      </a:accent1>
      <a:accent2>
        <a:srgbClr val="8AC640"/>
      </a:accent2>
      <a:accent3>
        <a:srgbClr val="009EAD"/>
      </a:accent3>
      <a:accent4>
        <a:srgbClr val="FAA41A"/>
      </a:accent4>
      <a:accent5>
        <a:srgbClr val="F26322"/>
      </a:accent5>
      <a:accent6>
        <a:srgbClr val="E35205"/>
      </a:accent6>
      <a:hlink>
        <a:srgbClr val="0432FF"/>
      </a:hlink>
      <a:folHlink>
        <a:srgbClr val="92929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DIS" id="{40D95CFA-5B88-D84F-94DC-F95D899DD32C}" vid="{2C9AD999-B78C-A940-855A-D41994C0734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D3D09C9489BCF4CBDCB69CB74A9833E" ma:contentTypeVersion="15" ma:contentTypeDescription="Create a new document." ma:contentTypeScope="" ma:versionID="a8264e3916d639b40cc47de61fdec66a">
  <xsd:schema xmlns:xsd="http://www.w3.org/2001/XMLSchema" xmlns:xs="http://www.w3.org/2001/XMLSchema" xmlns:p="http://schemas.microsoft.com/office/2006/metadata/properties" xmlns:ns2="62e6d7e0-8f69-4736-9de7-41af03e42ea2" xmlns:ns3="a2598ba4-4db0-4ba6-86e6-e93586821996" targetNamespace="http://schemas.microsoft.com/office/2006/metadata/properties" ma:root="true" ma:fieldsID="73db8f8dc1fb6a67a89e96a6f389a583" ns2:_="" ns3:_="">
    <xsd:import namespace="62e6d7e0-8f69-4736-9de7-41af03e42ea2"/>
    <xsd:import namespace="a2598ba4-4db0-4ba6-86e6-e9358682199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e6d7e0-8f69-4736-9de7-41af03e42ea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0f491396-a7e2-4bc1-b170-149c68583a4a"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2598ba4-4db0-4ba6-86e6-e9358682199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2c97a92b-786d-401c-864b-1191fd1a85df}" ma:internalName="TaxCatchAll" ma:showField="CatchAllData" ma:web="a2598ba4-4db0-4ba6-86e6-e9358682199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2e6d7e0-8f69-4736-9de7-41af03e42ea2">
      <Terms xmlns="http://schemas.microsoft.com/office/infopath/2007/PartnerControls"/>
    </lcf76f155ced4ddcb4097134ff3c332f>
    <TaxCatchAll xmlns="a2598ba4-4db0-4ba6-86e6-e93586821996"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A98E7D-74FF-4328-B3C5-F25E9E7AB7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e6d7e0-8f69-4736-9de7-41af03e42ea2"/>
    <ds:schemaRef ds:uri="a2598ba4-4db0-4ba6-86e6-e935868219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C32D30-8ECC-4774-B97D-08B21D6372F2}">
  <ds:schemaRefs>
    <ds:schemaRef ds:uri="http://schemas.microsoft.com/office/2006/metadata/properties"/>
    <ds:schemaRef ds:uri="http://schemas.microsoft.com/office/infopath/2007/PartnerControls"/>
    <ds:schemaRef ds:uri="62e6d7e0-8f69-4736-9de7-41af03e42ea2"/>
    <ds:schemaRef ds:uri="a2598ba4-4db0-4ba6-86e6-e93586821996"/>
  </ds:schemaRefs>
</ds:datastoreItem>
</file>

<file path=customXml/itemProps3.xml><?xml version="1.0" encoding="utf-8"?>
<ds:datastoreItem xmlns:ds="http://schemas.openxmlformats.org/officeDocument/2006/customXml" ds:itemID="{50225FA5-E4CD-448C-83B2-4E38B6E417E1}">
  <ds:schemaRefs>
    <ds:schemaRef ds:uri="http://schemas.openxmlformats.org/officeDocument/2006/bibliography"/>
  </ds:schemaRefs>
</ds:datastoreItem>
</file>

<file path=customXml/itemProps4.xml><?xml version="1.0" encoding="utf-8"?>
<ds:datastoreItem xmlns:ds="http://schemas.openxmlformats.org/officeDocument/2006/customXml" ds:itemID="{89A69E3B-2E69-4E76-90FF-9674736F9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149</TotalTime>
  <Pages>230</Pages>
  <Words>86897</Words>
  <Characters>495316</Characters>
  <Application>Microsoft Office Word</Application>
  <DocSecurity>0</DocSecurity>
  <Lines>4127</Lines>
  <Paragraphs>1162</Paragraphs>
  <ScaleCrop>false</ScaleCrop>
  <HeadingPairs>
    <vt:vector size="2" baseType="variant">
      <vt:variant>
        <vt:lpstr>Title</vt:lpstr>
      </vt:variant>
      <vt:variant>
        <vt:i4>1</vt:i4>
      </vt:variant>
    </vt:vector>
  </HeadingPairs>
  <TitlesOfParts>
    <vt:vector size="1" baseType="lpstr">
      <vt:lpstr/>
    </vt:vector>
  </TitlesOfParts>
  <Company>FaHCSIA</Company>
  <LinksUpToDate>false</LinksUpToDate>
  <CharactersWithSpaces>581051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Green, Tamar</dc:creator>
  <cp:keywords/>
  <dc:description/>
  <cp:lastModifiedBy>Binny, Dominic</cp:lastModifiedBy>
  <cp:revision>27</cp:revision>
  <cp:lastPrinted>2022-07-13T06:02:00Z</cp:lastPrinted>
  <dcterms:created xsi:type="dcterms:W3CDTF">2022-06-06T04:49:00Z</dcterms:created>
  <dcterms:modified xsi:type="dcterms:W3CDTF">2022-07-13T06:03:00Z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0x010100DD3D09C9489BCF4CBDCB69CB74A9833E</vt:lpwstr>
  </property>
  <property fmtid="{D5CDD505-2E9C-101B-9397-08002B2CF9AE}" pid="3" name="TaxKeyword">
    <vt:lpwstr/>
  </property>
  <property fmtid="{D5CDD505-2E9C-101B-9397-08002B2CF9AE}" pid="4" name="NDIAAudience">
    <vt:lpwstr>1;#All staff|60152733-a6e9-4070-8d91-7ad5c325687c</vt:lpwstr>
  </property>
  <property fmtid="{D5CDD505-2E9C-101B-9397-08002B2CF9AE}" pid="5" name="DocumentStatus">
    <vt:lpwstr>12;#Approved|38d2d1ad-195e-4428-a55d-25a6b10fdc1d</vt:lpwstr>
  </property>
  <property fmtid="{D5CDD505-2E9C-101B-9397-08002B2CF9AE}" pid="6" name="NDIALocation">
    <vt:lpwstr>2;#Australia-wide|128ca0ae-5e24-49e1-a2ce-f7dc74366abc</vt:lpwstr>
  </property>
  <property fmtid="{D5CDD505-2E9C-101B-9397-08002B2CF9AE}" pid="7" name="DocumentType">
    <vt:lpwstr>20;#Template|134e8c49-a2b9-47ae-b156-db0bee5ca248</vt:lpwstr>
  </property>
  <property fmtid="{D5CDD505-2E9C-101B-9397-08002B2CF9AE}" pid="8" name="MediaServiceImageTags">
    <vt:lpwstr/>
  </property>
  <property fmtid="{D5CDD505-2E9C-101B-9397-08002B2CF9AE}" pid="9" name="MSIP_Label_2b83f8d7-e91f-4eee-a336-52a8061c0503_Enabled">
    <vt:lpwstr>true</vt:lpwstr>
  </property>
  <property fmtid="{D5CDD505-2E9C-101B-9397-08002B2CF9AE}" pid="10" name="MSIP_Label_2b83f8d7-e91f-4eee-a336-52a8061c0503_SetDate">
    <vt:lpwstr>2022-04-21T06:36:19Z</vt:lpwstr>
  </property>
  <property fmtid="{D5CDD505-2E9C-101B-9397-08002B2CF9AE}" pid="11" name="MSIP_Label_2b83f8d7-e91f-4eee-a336-52a8061c0503_Method">
    <vt:lpwstr>Privileged</vt:lpwstr>
  </property>
  <property fmtid="{D5CDD505-2E9C-101B-9397-08002B2CF9AE}" pid="12" name="MSIP_Label_2b83f8d7-e91f-4eee-a336-52a8061c0503_Name">
    <vt:lpwstr>OFFICIAL</vt:lpwstr>
  </property>
  <property fmtid="{D5CDD505-2E9C-101B-9397-08002B2CF9AE}" pid="13" name="MSIP_Label_2b83f8d7-e91f-4eee-a336-52a8061c0503_SiteId">
    <vt:lpwstr>cd778b65-752d-454a-87cf-b9990fe58993</vt:lpwstr>
  </property>
  <property fmtid="{D5CDD505-2E9C-101B-9397-08002B2CF9AE}" pid="14" name="MSIP_Label_2b83f8d7-e91f-4eee-a336-52a8061c0503_ActionId">
    <vt:lpwstr>6eaa41ff-c99b-4d06-922d-dc1c2c484eb7</vt:lpwstr>
  </property>
  <property fmtid="{D5CDD505-2E9C-101B-9397-08002B2CF9AE}" pid="15" name="MSIP_Label_2b83f8d7-e91f-4eee-a336-52a8061c0503_ContentBits">
    <vt:lpwstr>0</vt:lpwstr>
  </property>
</Properties>
</file>